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C21B94-DA1B-4177-A81B-53C923A78A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2B184E-BE22-499E-90DC-91A9C91817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4B6D00-BF72-4CBB-B3BB-BB4FAB59D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0F92-BD24-4641-BCC1-CFA6C256F2BA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A31BF2-4D2B-4AB1-A0E7-4693F9646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A2953D-0619-4EF0-A87A-1E39B5FE6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C63B5-4625-4141-A00E-A318CCC5D2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579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72D16D-C775-439E-9F2F-5C509FD08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6A5C26-2C42-423A-BE01-B9666164ED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CF7609-029F-45D1-AE59-261E671CC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0F92-BD24-4641-BCC1-CFA6C256F2BA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50CF59-72B5-4D99-9CF1-68D6CADD1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CF6184-FD1C-4C62-867B-C17F51B5A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C63B5-4625-4141-A00E-A318CCC5D2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554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D4B440-EEF6-44B7-A7E5-19414EB60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658E2A-C55C-4763-B65E-378C37425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098D35-5141-4BFC-A692-696DA03D6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0F92-BD24-4641-BCC1-CFA6C256F2BA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2F8094-BE6E-4E0C-9608-71695EA66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A27A1D-B5C0-41FF-AAE0-238197928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C63B5-4625-4141-A00E-A318CCC5D2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514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C8C4FC-B0F3-4BC0-8C20-D09D5DF44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FA830B-81C7-4066-8D28-E68A7DB73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30F191-F4C8-47B9-B5C3-7ACCDFA7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0F92-BD24-4641-BCC1-CFA6C256F2BA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FAB614-14BD-46F0-B351-F17D3590D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CF30FB-838A-469E-AA93-10A401CEA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C63B5-4625-4141-A00E-A318CCC5D2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286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972A9-AAA7-4D03-9B2E-431ED2EB2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30C24A-8F80-43F6-9F43-8E88556E1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CF3F07-2321-4F35-91E3-BD5BEF365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0F92-BD24-4641-BCC1-CFA6C256F2BA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F75550-9241-44B2-83A4-95254520D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7866F6-71A9-48BD-9B73-D1890D1CB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C63B5-4625-4141-A00E-A318CCC5D2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655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55E528-A56C-47EE-AC0A-C5DB0E341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E9E3AB-2A2E-4CFE-A41B-9AE7087FB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9085E1-CFED-42E9-BD8C-DC6345EE8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902D93-5CD3-4144-8B0A-E98A5E3AC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0F92-BD24-4641-BCC1-CFA6C256F2BA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6DEFA1-B7D3-4B17-9F54-2895A3EEB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3F0649-CFC1-432D-8E5B-018B778EF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C63B5-4625-4141-A00E-A318CCC5D2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140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FD7F7B-013D-4C3F-BA28-CE527D355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32FCD8-9DFC-45E8-BD8D-2566C2BE2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83F012-8161-4394-91D8-00885EF5CA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612BB0-F35F-480B-88CC-59C5D91E14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DA216C6-B17C-4C94-BFA7-DA9FCC942F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247A6BA-27F9-4C7D-A154-B71DFEC2B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0F92-BD24-4641-BCC1-CFA6C256F2BA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2869D89-7668-4FBA-8D9B-4D4DA3CEB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3609881-0C6B-4E41-A97D-3BA7784FD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C63B5-4625-4141-A00E-A318CCC5D2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816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5E36E-3388-4120-94D2-36AC05FCA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276CB04-E6C5-4909-8069-D9F696BB8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0F92-BD24-4641-BCC1-CFA6C256F2BA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E940213-30A2-4BE1-A6D3-758477B6A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412F7E0-F8FE-4D8D-83B8-E9768748E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C63B5-4625-4141-A00E-A318CCC5D2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167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FD81790-544D-4961-A82D-7B6C93A82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0F92-BD24-4641-BCC1-CFA6C256F2BA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E50C00D-34BC-4DD7-8068-245DD81F6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CFF51A-E1B1-432A-8BD6-C894F56DD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C63B5-4625-4141-A00E-A318CCC5D2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307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4490DF-631D-411C-91B7-BFFE7F55E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46A68C-4954-4822-B36B-92320D293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644E66-1B52-4996-9852-06A36A5F4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CDE07F-BDC1-4A61-971C-3EC88AD09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0F92-BD24-4641-BCC1-CFA6C256F2BA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CAB9A4-211E-42DA-8E78-3212595D2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3E52EF-F638-4D5F-B5DF-16CFA0A9D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C63B5-4625-4141-A00E-A318CCC5D2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113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4ECE5C-7C93-4BDF-B148-11D0C2D21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18E7696-2971-4FCD-B579-2A175D81E7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62E2FF-AFF8-4BF4-A2E3-AA3AC6637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931029-4AEB-4F1B-B718-982A01E29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0F92-BD24-4641-BCC1-CFA6C256F2BA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574F92-A747-4E49-89D1-BAB2E54A1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AE9897-1064-48CC-9C50-45E42D278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C63B5-4625-4141-A00E-A318CCC5D2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300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5000">
              <a:schemeClr val="tx1"/>
            </a:gs>
            <a:gs pos="100000">
              <a:schemeClr val="tx1">
                <a:lumMod val="85000"/>
                <a:lumOff val="15000"/>
              </a:schemeClr>
            </a:gs>
          </a:gsLst>
          <a:path path="circle">
            <a:fillToRect l="100000" t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0DB88F4-1976-49CC-A5F6-7E33261DC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26F80A-9EA9-48F5-A9E4-8AA4EEAB4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965660-83F2-425D-9FD5-409EBC3486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F0F92-BD24-4641-BCC1-CFA6C256F2BA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474610-86BA-4CBA-8D5B-B3D1FCD4B3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C1618F-7573-4F9E-BE19-F3535694D1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C63B5-4625-4141-A00E-A318CCC5D2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336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60.png"/><Relationship Id="rId5" Type="http://schemas.openxmlformats.org/officeDocument/2006/relationships/image" Target="../media/image8.png"/><Relationship Id="rId4" Type="http://schemas.openxmlformats.org/officeDocument/2006/relationships/image" Target="../media/image7.jp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1.png"/><Relationship Id="rId12" Type="http://schemas.openxmlformats.org/officeDocument/2006/relationships/image" Target="../media/image15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0.png"/><Relationship Id="rId11" Type="http://schemas.openxmlformats.org/officeDocument/2006/relationships/hyperlink" Target="https://wxzzzwzm.cn/ppt/wuli" TargetMode="External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jp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箭头: 下 24">
            <a:extLst>
              <a:ext uri="{FF2B5EF4-FFF2-40B4-BE49-F238E27FC236}">
                <a16:creationId xmlns:a16="http://schemas.microsoft.com/office/drawing/2014/main" id="{59A24829-5608-4725-AC88-5D4DB30BD756}"/>
              </a:ext>
            </a:extLst>
          </p:cNvPr>
          <p:cNvSpPr/>
          <p:nvPr/>
        </p:nvSpPr>
        <p:spPr>
          <a:xfrm>
            <a:off x="9984392" y="-872211"/>
            <a:ext cx="351215" cy="8722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CAEA01B1-EE51-464E-A120-159C2DC98777}"/>
              </a:ext>
            </a:extLst>
          </p:cNvPr>
          <p:cNvSpPr/>
          <p:nvPr/>
        </p:nvSpPr>
        <p:spPr>
          <a:xfrm rot="10800000">
            <a:off x="1851117" y="6858000"/>
            <a:ext cx="351215" cy="8722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8EF5231-DFA1-47B7-BCAF-CEE5B3D2D0B6}"/>
              </a:ext>
            </a:extLst>
          </p:cNvPr>
          <p:cNvCxnSpPr>
            <a:cxnSpLocks/>
          </p:cNvCxnSpPr>
          <p:nvPr/>
        </p:nvCxnSpPr>
        <p:spPr>
          <a:xfrm>
            <a:off x="1189182" y="3429000"/>
            <a:ext cx="9813636" cy="0"/>
          </a:xfrm>
          <a:prstGeom prst="line">
            <a:avLst/>
          </a:prstGeom>
          <a:ln w="25400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6331031A-D13F-4736-9EB1-663E555B37C8}"/>
              </a:ext>
            </a:extLst>
          </p:cNvPr>
          <p:cNvCxnSpPr/>
          <p:nvPr/>
        </p:nvCxnSpPr>
        <p:spPr>
          <a:xfrm>
            <a:off x="2032000" y="3109191"/>
            <a:ext cx="0" cy="63961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C64EAFB9-1A89-4379-B5AD-57036C126E95}"/>
              </a:ext>
            </a:extLst>
          </p:cNvPr>
          <p:cNvCxnSpPr/>
          <p:nvPr/>
        </p:nvCxnSpPr>
        <p:spPr>
          <a:xfrm>
            <a:off x="4064000" y="3109191"/>
            <a:ext cx="0" cy="63961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FDC57356-DE6C-4109-A8DB-B80720AC1D1F}"/>
              </a:ext>
            </a:extLst>
          </p:cNvPr>
          <p:cNvCxnSpPr/>
          <p:nvPr/>
        </p:nvCxnSpPr>
        <p:spPr>
          <a:xfrm>
            <a:off x="8128000" y="3109191"/>
            <a:ext cx="0" cy="63961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9A7F8A0B-416A-48D3-9D7A-1264EEE29627}"/>
              </a:ext>
            </a:extLst>
          </p:cNvPr>
          <p:cNvCxnSpPr/>
          <p:nvPr/>
        </p:nvCxnSpPr>
        <p:spPr>
          <a:xfrm>
            <a:off x="10160000" y="3109191"/>
            <a:ext cx="0" cy="63961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680B1F6-ABE7-4F80-9A45-A43F07931CC1}"/>
                  </a:ext>
                </a:extLst>
              </p:cNvPr>
              <p:cNvSpPr txBox="1"/>
              <p:nvPr/>
            </p:nvSpPr>
            <p:spPr>
              <a:xfrm>
                <a:off x="1851117" y="3914729"/>
                <a:ext cx="36176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680B1F6-ABE7-4F80-9A45-A43F07931C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117" y="3914729"/>
                <a:ext cx="361766" cy="307777"/>
              </a:xfrm>
              <a:prstGeom prst="rect">
                <a:avLst/>
              </a:prstGeom>
              <a:blipFill>
                <a:blip r:embed="rId2"/>
                <a:stretch>
                  <a:fillRect l="-23729" r="-20339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E5EBBE2-9B1F-4997-A5E8-3531B4081D59}"/>
                  </a:ext>
                </a:extLst>
              </p:cNvPr>
              <p:cNvSpPr txBox="1"/>
              <p:nvPr/>
            </p:nvSpPr>
            <p:spPr>
              <a:xfrm>
                <a:off x="9979117" y="3914729"/>
                <a:ext cx="36176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E5EBBE2-9B1F-4997-A5E8-3531B4081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9117" y="3914729"/>
                <a:ext cx="361766" cy="307777"/>
              </a:xfrm>
              <a:prstGeom prst="rect">
                <a:avLst/>
              </a:prstGeom>
              <a:blipFill>
                <a:blip r:embed="rId3"/>
                <a:stretch>
                  <a:fillRect l="-23729" r="-20339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61CEDCEC-62CE-48C0-BE61-77BE7814E502}"/>
                  </a:ext>
                </a:extLst>
              </p:cNvPr>
              <p:cNvSpPr txBox="1"/>
              <p:nvPr/>
            </p:nvSpPr>
            <p:spPr>
              <a:xfrm>
                <a:off x="3954451" y="3909797"/>
                <a:ext cx="21909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61CEDCEC-62CE-48C0-BE61-77BE7814E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451" y="3909797"/>
                <a:ext cx="219098" cy="307777"/>
              </a:xfrm>
              <a:prstGeom prst="rect">
                <a:avLst/>
              </a:prstGeom>
              <a:blipFill>
                <a:blip r:embed="rId4"/>
                <a:stretch>
                  <a:fillRect l="-38889" r="-33333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EFBD3952-7EC6-4BC9-8B7D-A9AC904A98DD}"/>
                  </a:ext>
                </a:extLst>
              </p:cNvPr>
              <p:cNvSpPr txBox="1"/>
              <p:nvPr/>
            </p:nvSpPr>
            <p:spPr>
              <a:xfrm>
                <a:off x="8018451" y="3914729"/>
                <a:ext cx="21909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EFBD3952-7EC6-4BC9-8B7D-A9AC904A9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8451" y="3914729"/>
                <a:ext cx="219098" cy="307777"/>
              </a:xfrm>
              <a:prstGeom prst="rect">
                <a:avLst/>
              </a:prstGeom>
              <a:blipFill>
                <a:blip r:embed="rId5"/>
                <a:stretch>
                  <a:fillRect l="-36111" r="-36111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椭圆 22">
            <a:extLst>
              <a:ext uri="{FF2B5EF4-FFF2-40B4-BE49-F238E27FC236}">
                <a16:creationId xmlns:a16="http://schemas.microsoft.com/office/drawing/2014/main" id="{DA79A38C-0CE4-4493-B20D-38F799001C3A}"/>
              </a:ext>
            </a:extLst>
          </p:cNvPr>
          <p:cNvSpPr/>
          <p:nvPr/>
        </p:nvSpPr>
        <p:spPr>
          <a:xfrm>
            <a:off x="5887347" y="1965294"/>
            <a:ext cx="417307" cy="2927412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E8FDCB0-ACF1-4C0E-967B-4DAB2C86F531}"/>
                  </a:ext>
                </a:extLst>
              </p:cNvPr>
              <p:cNvSpPr txBox="1"/>
              <p:nvPr/>
            </p:nvSpPr>
            <p:spPr>
              <a:xfrm>
                <a:off x="9129623" y="7083880"/>
                <a:ext cx="306237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如图，这是一个标准的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U=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altLang="zh-CN" dirty="0">
                  <a:solidFill>
                    <a:schemeClr val="bg1"/>
                  </a:solidFill>
                </a:endParaRPr>
              </a:p>
              <a:p>
                <a:r>
                  <a:rPr lang="zh-CN" altLang="en-US" dirty="0">
                    <a:solidFill>
                      <a:schemeClr val="bg1"/>
                    </a:solidFill>
                  </a:rPr>
                  <a:t>的光路图</a:t>
                </a: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E8FDCB0-ACF1-4C0E-967B-4DAB2C86F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9623" y="7083880"/>
                <a:ext cx="3062377" cy="646331"/>
              </a:xfrm>
              <a:prstGeom prst="rect">
                <a:avLst/>
              </a:prstGeom>
              <a:blipFill>
                <a:blip r:embed="rId6"/>
                <a:stretch>
                  <a:fillRect l="-1793" t="-4717" r="-199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3346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8EF5231-DFA1-47B7-BCAF-CEE5B3D2D0B6}"/>
              </a:ext>
            </a:extLst>
          </p:cNvPr>
          <p:cNvCxnSpPr>
            <a:cxnSpLocks/>
          </p:cNvCxnSpPr>
          <p:nvPr/>
        </p:nvCxnSpPr>
        <p:spPr>
          <a:xfrm>
            <a:off x="1189182" y="3429000"/>
            <a:ext cx="9813636" cy="0"/>
          </a:xfrm>
          <a:prstGeom prst="line">
            <a:avLst/>
          </a:prstGeom>
          <a:ln w="25400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6331031A-D13F-4736-9EB1-663E555B37C8}"/>
              </a:ext>
            </a:extLst>
          </p:cNvPr>
          <p:cNvCxnSpPr/>
          <p:nvPr/>
        </p:nvCxnSpPr>
        <p:spPr>
          <a:xfrm>
            <a:off x="2032000" y="3109191"/>
            <a:ext cx="0" cy="63961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C64EAFB9-1A89-4379-B5AD-57036C126E95}"/>
              </a:ext>
            </a:extLst>
          </p:cNvPr>
          <p:cNvCxnSpPr/>
          <p:nvPr/>
        </p:nvCxnSpPr>
        <p:spPr>
          <a:xfrm>
            <a:off x="4064000" y="3109191"/>
            <a:ext cx="0" cy="63961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FDC57356-DE6C-4109-A8DB-B80720AC1D1F}"/>
              </a:ext>
            </a:extLst>
          </p:cNvPr>
          <p:cNvCxnSpPr/>
          <p:nvPr/>
        </p:nvCxnSpPr>
        <p:spPr>
          <a:xfrm>
            <a:off x="8128000" y="3109191"/>
            <a:ext cx="0" cy="63961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9A7F8A0B-416A-48D3-9D7A-1264EEE29627}"/>
              </a:ext>
            </a:extLst>
          </p:cNvPr>
          <p:cNvCxnSpPr/>
          <p:nvPr/>
        </p:nvCxnSpPr>
        <p:spPr>
          <a:xfrm>
            <a:off x="10160000" y="3109191"/>
            <a:ext cx="0" cy="63961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680B1F6-ABE7-4F80-9A45-A43F07931CC1}"/>
                  </a:ext>
                </a:extLst>
              </p:cNvPr>
              <p:cNvSpPr txBox="1"/>
              <p:nvPr/>
            </p:nvSpPr>
            <p:spPr>
              <a:xfrm>
                <a:off x="1851117" y="3914729"/>
                <a:ext cx="36176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680B1F6-ABE7-4F80-9A45-A43F07931C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117" y="3914729"/>
                <a:ext cx="361766" cy="307777"/>
              </a:xfrm>
              <a:prstGeom prst="rect">
                <a:avLst/>
              </a:prstGeom>
              <a:blipFill>
                <a:blip r:embed="rId2"/>
                <a:stretch>
                  <a:fillRect l="-23729" r="-20339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61CEDCEC-62CE-48C0-BE61-77BE7814E502}"/>
                  </a:ext>
                </a:extLst>
              </p:cNvPr>
              <p:cNvSpPr txBox="1"/>
              <p:nvPr/>
            </p:nvSpPr>
            <p:spPr>
              <a:xfrm>
                <a:off x="3954451" y="3909797"/>
                <a:ext cx="21909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61CEDCEC-62CE-48C0-BE61-77BE7814E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451" y="3909797"/>
                <a:ext cx="219098" cy="307777"/>
              </a:xfrm>
              <a:prstGeom prst="rect">
                <a:avLst/>
              </a:prstGeom>
              <a:blipFill>
                <a:blip r:embed="rId4"/>
                <a:stretch>
                  <a:fillRect l="-38889" r="-33333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EFBD3952-7EC6-4BC9-8B7D-A9AC904A98DD}"/>
                  </a:ext>
                </a:extLst>
              </p:cNvPr>
              <p:cNvSpPr txBox="1"/>
              <p:nvPr/>
            </p:nvSpPr>
            <p:spPr>
              <a:xfrm>
                <a:off x="8018451" y="3914729"/>
                <a:ext cx="21909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EFBD3952-7EC6-4BC9-8B7D-A9AC904A9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8451" y="3914729"/>
                <a:ext cx="219098" cy="307777"/>
              </a:xfrm>
              <a:prstGeom prst="rect">
                <a:avLst/>
              </a:prstGeom>
              <a:blipFill>
                <a:blip r:embed="rId5"/>
                <a:stretch>
                  <a:fillRect l="-36111" r="-36111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7B7C95A-85C1-481E-BE84-1892B43774FD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2026724" y="2523453"/>
            <a:ext cx="4074552" cy="0"/>
          </a:xfrm>
          <a:prstGeom prst="straightConnector1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DA79A38C-0CE4-4493-B20D-38F799001C3A}"/>
              </a:ext>
            </a:extLst>
          </p:cNvPr>
          <p:cNvSpPr/>
          <p:nvPr/>
        </p:nvSpPr>
        <p:spPr>
          <a:xfrm>
            <a:off x="5887347" y="1965294"/>
            <a:ext cx="417307" cy="2927412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F9E3832-5B9F-4C08-8AC1-3E38F01E3781}"/>
              </a:ext>
            </a:extLst>
          </p:cNvPr>
          <p:cNvCxnSpPr>
            <a:cxnSpLocks/>
            <a:endCxn id="25" idx="2"/>
          </p:cNvCxnSpPr>
          <p:nvPr/>
        </p:nvCxnSpPr>
        <p:spPr>
          <a:xfrm>
            <a:off x="6098395" y="2523453"/>
            <a:ext cx="4061605" cy="1821366"/>
          </a:xfrm>
          <a:prstGeom prst="straightConnector1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0E4AAD3-A0A2-4814-BF78-01BCF7B01CA2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2026724" y="2523453"/>
            <a:ext cx="2261191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FE1C905F-2AF5-4938-B4CB-7104F4A4F4B9}"/>
              </a:ext>
            </a:extLst>
          </p:cNvPr>
          <p:cNvCxnSpPr>
            <a:cxnSpLocks/>
            <a:stCxn id="24" idx="2"/>
            <a:endCxn id="25" idx="2"/>
          </p:cNvCxnSpPr>
          <p:nvPr/>
        </p:nvCxnSpPr>
        <p:spPr>
          <a:xfrm>
            <a:off x="2026724" y="2523453"/>
            <a:ext cx="8133276" cy="1821366"/>
          </a:xfrm>
          <a:prstGeom prst="straightConnector1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62A68D06-E218-4D91-B786-F48AE828D7C0}"/>
              </a:ext>
            </a:extLst>
          </p:cNvPr>
          <p:cNvCxnSpPr>
            <a:cxnSpLocks/>
          </p:cNvCxnSpPr>
          <p:nvPr/>
        </p:nvCxnSpPr>
        <p:spPr>
          <a:xfrm>
            <a:off x="6096000" y="2523453"/>
            <a:ext cx="2034639" cy="89672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4F221A88-05AC-4A9A-9B0E-807085997C6A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2026724" y="2523453"/>
            <a:ext cx="2122443" cy="48079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11626CFC-6F43-455C-913C-C0F462441FA2}"/>
              </a:ext>
            </a:extLst>
          </p:cNvPr>
          <p:cNvCxnSpPr>
            <a:cxnSpLocks/>
          </p:cNvCxnSpPr>
          <p:nvPr/>
        </p:nvCxnSpPr>
        <p:spPr>
          <a:xfrm>
            <a:off x="6271606" y="3478376"/>
            <a:ext cx="1922838" cy="42752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AD6F08D1-F757-4129-8BBC-3B5138C882EE}"/>
              </a:ext>
            </a:extLst>
          </p:cNvPr>
          <p:cNvCxnSpPr>
            <a:cxnSpLocks/>
          </p:cNvCxnSpPr>
          <p:nvPr/>
        </p:nvCxnSpPr>
        <p:spPr>
          <a:xfrm>
            <a:off x="2034394" y="2523453"/>
            <a:ext cx="4061605" cy="1821366"/>
          </a:xfrm>
          <a:prstGeom prst="straightConnector1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22796D43-3EB6-4A76-830A-D52FF6247FBB}"/>
              </a:ext>
            </a:extLst>
          </p:cNvPr>
          <p:cNvCxnSpPr>
            <a:cxnSpLocks/>
          </p:cNvCxnSpPr>
          <p:nvPr/>
        </p:nvCxnSpPr>
        <p:spPr>
          <a:xfrm>
            <a:off x="2031999" y="2523453"/>
            <a:ext cx="2034639" cy="89672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1C6A3E5F-2390-45FE-8B5D-D1A9C2533337}"/>
              </a:ext>
            </a:extLst>
          </p:cNvPr>
          <p:cNvCxnSpPr>
            <a:cxnSpLocks/>
          </p:cNvCxnSpPr>
          <p:nvPr/>
        </p:nvCxnSpPr>
        <p:spPr>
          <a:xfrm>
            <a:off x="6090724" y="4344819"/>
            <a:ext cx="4074552" cy="0"/>
          </a:xfrm>
          <a:prstGeom prst="straightConnector1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FB14E230-6F14-42C5-9C0E-75C0D1B48C07}"/>
              </a:ext>
            </a:extLst>
          </p:cNvPr>
          <p:cNvCxnSpPr>
            <a:cxnSpLocks/>
          </p:cNvCxnSpPr>
          <p:nvPr/>
        </p:nvCxnSpPr>
        <p:spPr>
          <a:xfrm>
            <a:off x="6090724" y="4344819"/>
            <a:ext cx="2261191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箭头: 下 23">
            <a:extLst>
              <a:ext uri="{FF2B5EF4-FFF2-40B4-BE49-F238E27FC236}">
                <a16:creationId xmlns:a16="http://schemas.microsoft.com/office/drawing/2014/main" id="{CAEA01B1-EE51-464E-A120-159C2DC98777}"/>
              </a:ext>
            </a:extLst>
          </p:cNvPr>
          <p:cNvSpPr/>
          <p:nvPr/>
        </p:nvSpPr>
        <p:spPr>
          <a:xfrm rot="10800000">
            <a:off x="1851117" y="2523453"/>
            <a:ext cx="351215" cy="8722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箭头: 下 24">
            <a:extLst>
              <a:ext uri="{FF2B5EF4-FFF2-40B4-BE49-F238E27FC236}">
                <a16:creationId xmlns:a16="http://schemas.microsoft.com/office/drawing/2014/main" id="{59A24829-5608-4725-AC88-5D4DB30BD756}"/>
              </a:ext>
            </a:extLst>
          </p:cNvPr>
          <p:cNvSpPr/>
          <p:nvPr/>
        </p:nvSpPr>
        <p:spPr>
          <a:xfrm>
            <a:off x="9984392" y="3472608"/>
            <a:ext cx="351215" cy="8722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E5EBBE2-9B1F-4997-A5E8-3531B4081D59}"/>
                  </a:ext>
                </a:extLst>
              </p:cNvPr>
              <p:cNvSpPr txBox="1"/>
              <p:nvPr/>
            </p:nvSpPr>
            <p:spPr>
              <a:xfrm>
                <a:off x="9979117" y="3914729"/>
                <a:ext cx="36176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E5EBBE2-9B1F-4997-A5E8-3531B4081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9117" y="3914729"/>
                <a:ext cx="361766" cy="307777"/>
              </a:xfrm>
              <a:prstGeom prst="rect">
                <a:avLst/>
              </a:prstGeom>
              <a:blipFill>
                <a:blip r:embed="rId3"/>
                <a:stretch>
                  <a:fillRect l="-23729" r="-20339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矩形 25">
            <a:extLst>
              <a:ext uri="{FF2B5EF4-FFF2-40B4-BE49-F238E27FC236}">
                <a16:creationId xmlns:a16="http://schemas.microsoft.com/office/drawing/2014/main" id="{2A1FC6C9-467C-4A94-8F89-BA260B475D38}"/>
              </a:ext>
            </a:extLst>
          </p:cNvPr>
          <p:cNvSpPr/>
          <p:nvPr/>
        </p:nvSpPr>
        <p:spPr>
          <a:xfrm>
            <a:off x="5552034" y="6858000"/>
            <a:ext cx="546603" cy="143699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CDF84F3B-7468-43F0-A84F-A3CA91AE6C1D}"/>
                  </a:ext>
                </a:extLst>
              </p:cNvPr>
              <p:cNvSpPr txBox="1"/>
              <p:nvPr/>
            </p:nvSpPr>
            <p:spPr>
              <a:xfrm>
                <a:off x="9129623" y="6211669"/>
                <a:ext cx="306237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如图，这是一个标准的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U=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altLang="zh-CN" dirty="0">
                  <a:solidFill>
                    <a:schemeClr val="bg1"/>
                  </a:solidFill>
                </a:endParaRPr>
              </a:p>
              <a:p>
                <a:r>
                  <a:rPr lang="zh-CN" altLang="en-US" dirty="0">
                    <a:solidFill>
                      <a:schemeClr val="bg1"/>
                    </a:solidFill>
                  </a:rPr>
                  <a:t>的光路图</a:t>
                </a:r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CDF84F3B-7468-43F0-A84F-A3CA91AE6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9623" y="6211669"/>
                <a:ext cx="3062377" cy="646331"/>
              </a:xfrm>
              <a:prstGeom prst="rect">
                <a:avLst/>
              </a:prstGeom>
              <a:blipFill>
                <a:blip r:embed="rId6"/>
                <a:stretch>
                  <a:fillRect l="-1793" t="-5660" r="-199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7134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>
            <a:extLst>
              <a:ext uri="{FF2B5EF4-FFF2-40B4-BE49-F238E27FC236}">
                <a16:creationId xmlns:a16="http://schemas.microsoft.com/office/drawing/2014/main" id="{4F98212A-1532-4893-A153-04CD5463D2AB}"/>
              </a:ext>
            </a:extLst>
          </p:cNvPr>
          <p:cNvSpPr txBox="1"/>
          <p:nvPr/>
        </p:nvSpPr>
        <p:spPr>
          <a:xfrm>
            <a:off x="8775680" y="5934670"/>
            <a:ext cx="3416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可以看见，最下面的那一条光线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被挡住了，但上面的两条线仍然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可以正常投印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8EF5231-DFA1-47B7-BCAF-CEE5B3D2D0B6}"/>
              </a:ext>
            </a:extLst>
          </p:cNvPr>
          <p:cNvCxnSpPr>
            <a:cxnSpLocks/>
          </p:cNvCxnSpPr>
          <p:nvPr/>
        </p:nvCxnSpPr>
        <p:spPr>
          <a:xfrm>
            <a:off x="1189182" y="3429000"/>
            <a:ext cx="9813636" cy="0"/>
          </a:xfrm>
          <a:prstGeom prst="line">
            <a:avLst/>
          </a:prstGeom>
          <a:ln w="25400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6331031A-D13F-4736-9EB1-663E555B37C8}"/>
              </a:ext>
            </a:extLst>
          </p:cNvPr>
          <p:cNvCxnSpPr/>
          <p:nvPr/>
        </p:nvCxnSpPr>
        <p:spPr>
          <a:xfrm>
            <a:off x="2032000" y="3109191"/>
            <a:ext cx="0" cy="63961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C64EAFB9-1A89-4379-B5AD-57036C126E95}"/>
              </a:ext>
            </a:extLst>
          </p:cNvPr>
          <p:cNvCxnSpPr/>
          <p:nvPr/>
        </p:nvCxnSpPr>
        <p:spPr>
          <a:xfrm>
            <a:off x="4064000" y="3109191"/>
            <a:ext cx="0" cy="63961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FDC57356-DE6C-4109-A8DB-B80720AC1D1F}"/>
              </a:ext>
            </a:extLst>
          </p:cNvPr>
          <p:cNvCxnSpPr/>
          <p:nvPr/>
        </p:nvCxnSpPr>
        <p:spPr>
          <a:xfrm>
            <a:off x="8128000" y="3109191"/>
            <a:ext cx="0" cy="63961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9A7F8A0B-416A-48D3-9D7A-1264EEE29627}"/>
              </a:ext>
            </a:extLst>
          </p:cNvPr>
          <p:cNvCxnSpPr/>
          <p:nvPr/>
        </p:nvCxnSpPr>
        <p:spPr>
          <a:xfrm>
            <a:off x="10160000" y="3109191"/>
            <a:ext cx="0" cy="63961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680B1F6-ABE7-4F80-9A45-A43F07931CC1}"/>
                  </a:ext>
                </a:extLst>
              </p:cNvPr>
              <p:cNvSpPr txBox="1"/>
              <p:nvPr/>
            </p:nvSpPr>
            <p:spPr>
              <a:xfrm>
                <a:off x="1851117" y="3914729"/>
                <a:ext cx="36176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680B1F6-ABE7-4F80-9A45-A43F07931C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117" y="3914729"/>
                <a:ext cx="361766" cy="307777"/>
              </a:xfrm>
              <a:prstGeom prst="rect">
                <a:avLst/>
              </a:prstGeom>
              <a:blipFill>
                <a:blip r:embed="rId2"/>
                <a:stretch>
                  <a:fillRect l="-23729" r="-20339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61CEDCEC-62CE-48C0-BE61-77BE7814E502}"/>
                  </a:ext>
                </a:extLst>
              </p:cNvPr>
              <p:cNvSpPr txBox="1"/>
              <p:nvPr/>
            </p:nvSpPr>
            <p:spPr>
              <a:xfrm>
                <a:off x="3954451" y="3909797"/>
                <a:ext cx="21909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61CEDCEC-62CE-48C0-BE61-77BE7814E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451" y="3909797"/>
                <a:ext cx="219098" cy="307777"/>
              </a:xfrm>
              <a:prstGeom prst="rect">
                <a:avLst/>
              </a:prstGeom>
              <a:blipFill>
                <a:blip r:embed="rId4"/>
                <a:stretch>
                  <a:fillRect l="-38889" r="-33333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EFBD3952-7EC6-4BC9-8B7D-A9AC904A98DD}"/>
                  </a:ext>
                </a:extLst>
              </p:cNvPr>
              <p:cNvSpPr txBox="1"/>
              <p:nvPr/>
            </p:nvSpPr>
            <p:spPr>
              <a:xfrm>
                <a:off x="8018451" y="3914729"/>
                <a:ext cx="21909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EFBD3952-7EC6-4BC9-8B7D-A9AC904A9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8451" y="3914729"/>
                <a:ext cx="219098" cy="307777"/>
              </a:xfrm>
              <a:prstGeom prst="rect">
                <a:avLst/>
              </a:prstGeom>
              <a:blipFill>
                <a:blip r:embed="rId5"/>
                <a:stretch>
                  <a:fillRect l="-36111" r="-36111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7B7C95A-85C1-481E-BE84-1892B43774FD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2026724" y="2523453"/>
            <a:ext cx="4074552" cy="0"/>
          </a:xfrm>
          <a:prstGeom prst="straightConnector1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DA79A38C-0CE4-4493-B20D-38F799001C3A}"/>
              </a:ext>
            </a:extLst>
          </p:cNvPr>
          <p:cNvSpPr/>
          <p:nvPr/>
        </p:nvSpPr>
        <p:spPr>
          <a:xfrm>
            <a:off x="5887347" y="1965294"/>
            <a:ext cx="417307" cy="2927412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F9E3832-5B9F-4C08-8AC1-3E38F01E3781}"/>
              </a:ext>
            </a:extLst>
          </p:cNvPr>
          <p:cNvCxnSpPr>
            <a:cxnSpLocks/>
            <a:endCxn id="25" idx="2"/>
          </p:cNvCxnSpPr>
          <p:nvPr/>
        </p:nvCxnSpPr>
        <p:spPr>
          <a:xfrm>
            <a:off x="6098395" y="2523453"/>
            <a:ext cx="4061605" cy="1821366"/>
          </a:xfrm>
          <a:prstGeom prst="straightConnector1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0E4AAD3-A0A2-4814-BF78-01BCF7B01CA2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2026724" y="2523453"/>
            <a:ext cx="2261191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FE1C905F-2AF5-4938-B4CB-7104F4A4F4B9}"/>
              </a:ext>
            </a:extLst>
          </p:cNvPr>
          <p:cNvCxnSpPr>
            <a:cxnSpLocks/>
            <a:stCxn id="24" idx="2"/>
            <a:endCxn id="25" idx="2"/>
          </p:cNvCxnSpPr>
          <p:nvPr/>
        </p:nvCxnSpPr>
        <p:spPr>
          <a:xfrm>
            <a:off x="2026724" y="2523453"/>
            <a:ext cx="8133276" cy="1821366"/>
          </a:xfrm>
          <a:prstGeom prst="straightConnector1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62A68D06-E218-4D91-B786-F48AE828D7C0}"/>
              </a:ext>
            </a:extLst>
          </p:cNvPr>
          <p:cNvCxnSpPr>
            <a:cxnSpLocks/>
          </p:cNvCxnSpPr>
          <p:nvPr/>
        </p:nvCxnSpPr>
        <p:spPr>
          <a:xfrm>
            <a:off x="6096000" y="2523453"/>
            <a:ext cx="2034639" cy="89672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4F221A88-05AC-4A9A-9B0E-807085997C6A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2026724" y="2523453"/>
            <a:ext cx="2122443" cy="48079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11626CFC-6F43-455C-913C-C0F462441FA2}"/>
              </a:ext>
            </a:extLst>
          </p:cNvPr>
          <p:cNvCxnSpPr>
            <a:cxnSpLocks/>
          </p:cNvCxnSpPr>
          <p:nvPr/>
        </p:nvCxnSpPr>
        <p:spPr>
          <a:xfrm>
            <a:off x="6095613" y="3439623"/>
            <a:ext cx="2094131" cy="47438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AD6F08D1-F757-4129-8BBC-3B5138C882EE}"/>
              </a:ext>
            </a:extLst>
          </p:cNvPr>
          <p:cNvCxnSpPr>
            <a:cxnSpLocks/>
          </p:cNvCxnSpPr>
          <p:nvPr/>
        </p:nvCxnSpPr>
        <p:spPr>
          <a:xfrm>
            <a:off x="2034394" y="2523453"/>
            <a:ext cx="4061605" cy="1821366"/>
          </a:xfrm>
          <a:prstGeom prst="straightConnector1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22796D43-3EB6-4A76-830A-D52FF6247FBB}"/>
              </a:ext>
            </a:extLst>
          </p:cNvPr>
          <p:cNvCxnSpPr>
            <a:cxnSpLocks/>
          </p:cNvCxnSpPr>
          <p:nvPr/>
        </p:nvCxnSpPr>
        <p:spPr>
          <a:xfrm>
            <a:off x="2031999" y="2523453"/>
            <a:ext cx="2034639" cy="89672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1C6A3E5F-2390-45FE-8B5D-D1A9C2533337}"/>
              </a:ext>
            </a:extLst>
          </p:cNvPr>
          <p:cNvCxnSpPr>
            <a:cxnSpLocks/>
          </p:cNvCxnSpPr>
          <p:nvPr/>
        </p:nvCxnSpPr>
        <p:spPr>
          <a:xfrm>
            <a:off x="6090724" y="4344819"/>
            <a:ext cx="4074552" cy="0"/>
          </a:xfrm>
          <a:prstGeom prst="straightConnector1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FB14E230-6F14-42C5-9C0E-75C0D1B48C07}"/>
              </a:ext>
            </a:extLst>
          </p:cNvPr>
          <p:cNvCxnSpPr>
            <a:cxnSpLocks/>
          </p:cNvCxnSpPr>
          <p:nvPr/>
        </p:nvCxnSpPr>
        <p:spPr>
          <a:xfrm>
            <a:off x="6090724" y="4344819"/>
            <a:ext cx="2261191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5AB72F4B-AD59-42CA-AEC3-F6DFA52F76BD}"/>
              </a:ext>
            </a:extLst>
          </p:cNvPr>
          <p:cNvSpPr/>
          <p:nvPr/>
        </p:nvSpPr>
        <p:spPr>
          <a:xfrm>
            <a:off x="5552034" y="3541217"/>
            <a:ext cx="546603" cy="143699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CAEA01B1-EE51-464E-A120-159C2DC98777}"/>
              </a:ext>
            </a:extLst>
          </p:cNvPr>
          <p:cNvSpPr/>
          <p:nvPr/>
        </p:nvSpPr>
        <p:spPr>
          <a:xfrm rot="10800000">
            <a:off x="1851117" y="2523453"/>
            <a:ext cx="351215" cy="8722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箭头: 下 24">
            <a:extLst>
              <a:ext uri="{FF2B5EF4-FFF2-40B4-BE49-F238E27FC236}">
                <a16:creationId xmlns:a16="http://schemas.microsoft.com/office/drawing/2014/main" id="{59A24829-5608-4725-AC88-5D4DB30BD756}"/>
              </a:ext>
            </a:extLst>
          </p:cNvPr>
          <p:cNvSpPr/>
          <p:nvPr/>
        </p:nvSpPr>
        <p:spPr>
          <a:xfrm>
            <a:off x="9984392" y="3472608"/>
            <a:ext cx="351215" cy="8722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E5EBBE2-9B1F-4997-A5E8-3531B4081D59}"/>
                  </a:ext>
                </a:extLst>
              </p:cNvPr>
              <p:cNvSpPr txBox="1"/>
              <p:nvPr/>
            </p:nvSpPr>
            <p:spPr>
              <a:xfrm>
                <a:off x="9979117" y="3914729"/>
                <a:ext cx="36176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E5EBBE2-9B1F-4997-A5E8-3531B4081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9117" y="3914729"/>
                <a:ext cx="361766" cy="307777"/>
              </a:xfrm>
              <a:prstGeom prst="rect">
                <a:avLst/>
              </a:prstGeom>
              <a:blipFill>
                <a:blip r:embed="rId3"/>
                <a:stretch>
                  <a:fillRect l="-23729" r="-20339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本框 26">
            <a:extLst>
              <a:ext uri="{FF2B5EF4-FFF2-40B4-BE49-F238E27FC236}">
                <a16:creationId xmlns:a16="http://schemas.microsoft.com/office/drawing/2014/main" id="{D318945A-7000-4D48-94A0-3381AB76790F}"/>
              </a:ext>
            </a:extLst>
          </p:cNvPr>
          <p:cNvSpPr txBox="1"/>
          <p:nvPr/>
        </p:nvSpPr>
        <p:spPr>
          <a:xfrm>
            <a:off x="9006513" y="6211669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我们用一个实心物体挡住透镜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的一部分</a:t>
            </a:r>
          </a:p>
        </p:txBody>
      </p:sp>
    </p:spTree>
    <p:extLst>
      <p:ext uri="{BB962C8B-B14F-4D97-AF65-F5344CB8AC3E}">
        <p14:creationId xmlns:p14="http://schemas.microsoft.com/office/powerpoint/2010/main" val="28961092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8EF5231-DFA1-47B7-BCAF-CEE5B3D2D0B6}"/>
              </a:ext>
            </a:extLst>
          </p:cNvPr>
          <p:cNvCxnSpPr>
            <a:cxnSpLocks/>
          </p:cNvCxnSpPr>
          <p:nvPr/>
        </p:nvCxnSpPr>
        <p:spPr>
          <a:xfrm>
            <a:off x="1189182" y="3429000"/>
            <a:ext cx="9813636" cy="0"/>
          </a:xfrm>
          <a:prstGeom prst="line">
            <a:avLst/>
          </a:prstGeom>
          <a:ln w="25400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6331031A-D13F-4736-9EB1-663E555B37C8}"/>
              </a:ext>
            </a:extLst>
          </p:cNvPr>
          <p:cNvCxnSpPr/>
          <p:nvPr/>
        </p:nvCxnSpPr>
        <p:spPr>
          <a:xfrm>
            <a:off x="2032000" y="3109191"/>
            <a:ext cx="0" cy="63961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C64EAFB9-1A89-4379-B5AD-57036C126E95}"/>
              </a:ext>
            </a:extLst>
          </p:cNvPr>
          <p:cNvCxnSpPr/>
          <p:nvPr/>
        </p:nvCxnSpPr>
        <p:spPr>
          <a:xfrm>
            <a:off x="4064000" y="3109191"/>
            <a:ext cx="0" cy="63961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FDC57356-DE6C-4109-A8DB-B80720AC1D1F}"/>
              </a:ext>
            </a:extLst>
          </p:cNvPr>
          <p:cNvCxnSpPr/>
          <p:nvPr/>
        </p:nvCxnSpPr>
        <p:spPr>
          <a:xfrm>
            <a:off x="8128000" y="3109191"/>
            <a:ext cx="0" cy="63961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9A7F8A0B-416A-48D3-9D7A-1264EEE29627}"/>
              </a:ext>
            </a:extLst>
          </p:cNvPr>
          <p:cNvCxnSpPr/>
          <p:nvPr/>
        </p:nvCxnSpPr>
        <p:spPr>
          <a:xfrm>
            <a:off x="10160000" y="3109191"/>
            <a:ext cx="0" cy="63961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680B1F6-ABE7-4F80-9A45-A43F07931CC1}"/>
                  </a:ext>
                </a:extLst>
              </p:cNvPr>
              <p:cNvSpPr txBox="1"/>
              <p:nvPr/>
            </p:nvSpPr>
            <p:spPr>
              <a:xfrm>
                <a:off x="1851117" y="3914729"/>
                <a:ext cx="36176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680B1F6-ABE7-4F80-9A45-A43F07931C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117" y="3914729"/>
                <a:ext cx="361766" cy="307777"/>
              </a:xfrm>
              <a:prstGeom prst="rect">
                <a:avLst/>
              </a:prstGeom>
              <a:blipFill>
                <a:blip r:embed="rId2"/>
                <a:stretch>
                  <a:fillRect l="-23729" r="-20339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61CEDCEC-62CE-48C0-BE61-77BE7814E502}"/>
                  </a:ext>
                </a:extLst>
              </p:cNvPr>
              <p:cNvSpPr txBox="1"/>
              <p:nvPr/>
            </p:nvSpPr>
            <p:spPr>
              <a:xfrm>
                <a:off x="3954451" y="3909797"/>
                <a:ext cx="21909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61CEDCEC-62CE-48C0-BE61-77BE7814E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451" y="3909797"/>
                <a:ext cx="219098" cy="307777"/>
              </a:xfrm>
              <a:prstGeom prst="rect">
                <a:avLst/>
              </a:prstGeom>
              <a:blipFill>
                <a:blip r:embed="rId4"/>
                <a:stretch>
                  <a:fillRect l="-38889" r="-33333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EFBD3952-7EC6-4BC9-8B7D-A9AC904A98DD}"/>
                  </a:ext>
                </a:extLst>
              </p:cNvPr>
              <p:cNvSpPr txBox="1"/>
              <p:nvPr/>
            </p:nvSpPr>
            <p:spPr>
              <a:xfrm>
                <a:off x="8018451" y="3914729"/>
                <a:ext cx="21909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EFBD3952-7EC6-4BC9-8B7D-A9AC904A9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8451" y="3914729"/>
                <a:ext cx="219098" cy="307777"/>
              </a:xfrm>
              <a:prstGeom prst="rect">
                <a:avLst/>
              </a:prstGeom>
              <a:blipFill>
                <a:blip r:embed="rId5"/>
                <a:stretch>
                  <a:fillRect l="-36111" r="-36111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7B7C95A-85C1-481E-BE84-1892B43774FD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2026724" y="2523453"/>
            <a:ext cx="4074552" cy="0"/>
          </a:xfrm>
          <a:prstGeom prst="straightConnector1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DA79A38C-0CE4-4493-B20D-38F799001C3A}"/>
              </a:ext>
            </a:extLst>
          </p:cNvPr>
          <p:cNvSpPr/>
          <p:nvPr/>
        </p:nvSpPr>
        <p:spPr>
          <a:xfrm>
            <a:off x="5887347" y="1965294"/>
            <a:ext cx="417307" cy="2927412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F9E3832-5B9F-4C08-8AC1-3E38F01E3781}"/>
              </a:ext>
            </a:extLst>
          </p:cNvPr>
          <p:cNvCxnSpPr>
            <a:cxnSpLocks/>
            <a:endCxn id="25" idx="2"/>
          </p:cNvCxnSpPr>
          <p:nvPr/>
        </p:nvCxnSpPr>
        <p:spPr>
          <a:xfrm>
            <a:off x="6098395" y="2523453"/>
            <a:ext cx="4061605" cy="1821366"/>
          </a:xfrm>
          <a:prstGeom prst="straightConnector1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0E4AAD3-A0A2-4814-BF78-01BCF7B01CA2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2026724" y="2523453"/>
            <a:ext cx="2261191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FE1C905F-2AF5-4938-B4CB-7104F4A4F4B9}"/>
              </a:ext>
            </a:extLst>
          </p:cNvPr>
          <p:cNvCxnSpPr>
            <a:cxnSpLocks/>
            <a:stCxn id="24" idx="2"/>
            <a:endCxn id="25" idx="2"/>
          </p:cNvCxnSpPr>
          <p:nvPr/>
        </p:nvCxnSpPr>
        <p:spPr>
          <a:xfrm>
            <a:off x="2026724" y="2523453"/>
            <a:ext cx="8133276" cy="1821366"/>
          </a:xfrm>
          <a:prstGeom prst="straightConnector1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62A68D06-E218-4D91-B786-F48AE828D7C0}"/>
              </a:ext>
            </a:extLst>
          </p:cNvPr>
          <p:cNvCxnSpPr>
            <a:cxnSpLocks/>
          </p:cNvCxnSpPr>
          <p:nvPr/>
        </p:nvCxnSpPr>
        <p:spPr>
          <a:xfrm>
            <a:off x="6096000" y="2523453"/>
            <a:ext cx="2034639" cy="89672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4F221A88-05AC-4A9A-9B0E-807085997C6A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2026724" y="2523453"/>
            <a:ext cx="2122443" cy="48079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11626CFC-6F43-455C-913C-C0F462441FA2}"/>
              </a:ext>
            </a:extLst>
          </p:cNvPr>
          <p:cNvCxnSpPr>
            <a:cxnSpLocks/>
          </p:cNvCxnSpPr>
          <p:nvPr/>
        </p:nvCxnSpPr>
        <p:spPr>
          <a:xfrm>
            <a:off x="6095613" y="3439623"/>
            <a:ext cx="2094131" cy="47438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AD6F08D1-F757-4129-8BBC-3B5138C882EE}"/>
              </a:ext>
            </a:extLst>
          </p:cNvPr>
          <p:cNvCxnSpPr>
            <a:cxnSpLocks/>
          </p:cNvCxnSpPr>
          <p:nvPr/>
        </p:nvCxnSpPr>
        <p:spPr>
          <a:xfrm>
            <a:off x="2034394" y="2523453"/>
            <a:ext cx="4061605" cy="1821366"/>
          </a:xfrm>
          <a:prstGeom prst="straightConnector1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22796D43-3EB6-4A76-830A-D52FF6247FBB}"/>
              </a:ext>
            </a:extLst>
          </p:cNvPr>
          <p:cNvCxnSpPr>
            <a:cxnSpLocks/>
          </p:cNvCxnSpPr>
          <p:nvPr/>
        </p:nvCxnSpPr>
        <p:spPr>
          <a:xfrm>
            <a:off x="2031999" y="2523453"/>
            <a:ext cx="2034639" cy="89672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1C6A3E5F-2390-45FE-8B5D-D1A9C2533337}"/>
              </a:ext>
            </a:extLst>
          </p:cNvPr>
          <p:cNvCxnSpPr>
            <a:cxnSpLocks/>
          </p:cNvCxnSpPr>
          <p:nvPr/>
        </p:nvCxnSpPr>
        <p:spPr>
          <a:xfrm>
            <a:off x="6090724" y="4344819"/>
            <a:ext cx="4074552" cy="0"/>
          </a:xfrm>
          <a:prstGeom prst="straightConnector1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FB14E230-6F14-42C5-9C0E-75C0D1B48C07}"/>
              </a:ext>
            </a:extLst>
          </p:cNvPr>
          <p:cNvCxnSpPr>
            <a:cxnSpLocks/>
          </p:cNvCxnSpPr>
          <p:nvPr/>
        </p:nvCxnSpPr>
        <p:spPr>
          <a:xfrm>
            <a:off x="6090724" y="4344819"/>
            <a:ext cx="2261191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5AB72F4B-AD59-42CA-AEC3-F6DFA52F76BD}"/>
              </a:ext>
            </a:extLst>
          </p:cNvPr>
          <p:cNvSpPr/>
          <p:nvPr/>
        </p:nvSpPr>
        <p:spPr>
          <a:xfrm>
            <a:off x="5552034" y="1832098"/>
            <a:ext cx="546603" cy="143699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CAEA01B1-EE51-464E-A120-159C2DC98777}"/>
              </a:ext>
            </a:extLst>
          </p:cNvPr>
          <p:cNvSpPr/>
          <p:nvPr/>
        </p:nvSpPr>
        <p:spPr>
          <a:xfrm rot="10800000">
            <a:off x="1851117" y="2523453"/>
            <a:ext cx="351215" cy="8722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箭头: 下 24">
            <a:extLst>
              <a:ext uri="{FF2B5EF4-FFF2-40B4-BE49-F238E27FC236}">
                <a16:creationId xmlns:a16="http://schemas.microsoft.com/office/drawing/2014/main" id="{59A24829-5608-4725-AC88-5D4DB30BD756}"/>
              </a:ext>
            </a:extLst>
          </p:cNvPr>
          <p:cNvSpPr/>
          <p:nvPr/>
        </p:nvSpPr>
        <p:spPr>
          <a:xfrm>
            <a:off x="9984392" y="3472608"/>
            <a:ext cx="351215" cy="8722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E5EBBE2-9B1F-4997-A5E8-3531B4081D59}"/>
                  </a:ext>
                </a:extLst>
              </p:cNvPr>
              <p:cNvSpPr txBox="1"/>
              <p:nvPr/>
            </p:nvSpPr>
            <p:spPr>
              <a:xfrm>
                <a:off x="9979117" y="3914729"/>
                <a:ext cx="36176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E5EBBE2-9B1F-4997-A5E8-3531B4081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9117" y="3914729"/>
                <a:ext cx="361766" cy="307777"/>
              </a:xfrm>
              <a:prstGeom prst="rect">
                <a:avLst/>
              </a:prstGeom>
              <a:blipFill>
                <a:blip r:embed="rId3"/>
                <a:stretch>
                  <a:fillRect l="-23729" r="-20339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本框 26">
            <a:extLst>
              <a:ext uri="{FF2B5EF4-FFF2-40B4-BE49-F238E27FC236}">
                <a16:creationId xmlns:a16="http://schemas.microsoft.com/office/drawing/2014/main" id="{26546750-2BE9-4B6C-96A6-E132D01D621C}"/>
              </a:ext>
            </a:extLst>
          </p:cNvPr>
          <p:cNvSpPr txBox="1"/>
          <p:nvPr/>
        </p:nvSpPr>
        <p:spPr>
          <a:xfrm>
            <a:off x="8775680" y="5934670"/>
            <a:ext cx="3416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可以看见，最下面的那一条光线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被挡住了，但上面的两条线仍然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可以正常投印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768D35B-8DEB-4649-9474-744401F770AA}"/>
              </a:ext>
            </a:extLst>
          </p:cNvPr>
          <p:cNvSpPr txBox="1"/>
          <p:nvPr/>
        </p:nvSpPr>
        <p:spPr>
          <a:xfrm>
            <a:off x="8775680" y="5934670"/>
            <a:ext cx="34163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把物体移到上面，可以看到最上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面的那一条光线被挡住了，而下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面的那两条线仍然可以正常投印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1533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>
            <a:extLst>
              <a:ext uri="{FF2B5EF4-FFF2-40B4-BE49-F238E27FC236}">
                <a16:creationId xmlns:a16="http://schemas.microsoft.com/office/drawing/2014/main" id="{51841B20-B409-4BCE-8428-F0FB58717F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790" y="6858000"/>
            <a:ext cx="4720210" cy="10227121"/>
          </a:xfrm>
          <a:prstGeom prst="rect">
            <a:avLst/>
          </a:prstGeom>
        </p:spPr>
      </p:pic>
      <p:pic>
        <p:nvPicPr>
          <p:cNvPr id="28" name="tou_x264">
            <a:hlinkClick r:id="" action="ppaction://media"/>
            <a:extLst>
              <a:ext uri="{FF2B5EF4-FFF2-40B4-BE49-F238E27FC236}">
                <a16:creationId xmlns:a16="http://schemas.microsoft.com/office/drawing/2014/main" id="{65E2E9F3-F861-4D94-81DA-3C2AE13B54A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674740" y="9177168"/>
            <a:ext cx="1071859" cy="1071859"/>
          </a:xfrm>
          <a:prstGeom prst="ellipse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CDA7A0ED-0CA0-426C-A710-A55C2C76BB60}"/>
              </a:ext>
            </a:extLst>
          </p:cNvPr>
          <p:cNvGrpSpPr/>
          <p:nvPr/>
        </p:nvGrpSpPr>
        <p:grpSpPr>
          <a:xfrm>
            <a:off x="1189182" y="1832098"/>
            <a:ext cx="9813636" cy="3060608"/>
            <a:chOff x="1189182" y="1832098"/>
            <a:chExt cx="9813636" cy="3060608"/>
          </a:xfrm>
        </p:grpSpPr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DBC34692-46E9-4ADA-BB53-4EA2C829299D}"/>
                </a:ext>
              </a:extLst>
            </p:cNvPr>
            <p:cNvCxnSpPr>
              <a:cxnSpLocks/>
            </p:cNvCxnSpPr>
            <p:nvPr/>
          </p:nvCxnSpPr>
          <p:spPr>
            <a:xfrm>
              <a:off x="1189182" y="3429000"/>
              <a:ext cx="9813636" cy="0"/>
            </a:xfrm>
            <a:prstGeom prst="line">
              <a:avLst/>
            </a:prstGeom>
            <a:ln w="25400" cmpd="sng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A491F3DB-8AD2-4DC0-8886-BF34F51C3636}"/>
                </a:ext>
              </a:extLst>
            </p:cNvPr>
            <p:cNvCxnSpPr/>
            <p:nvPr/>
          </p:nvCxnSpPr>
          <p:spPr>
            <a:xfrm>
              <a:off x="2032000" y="3109191"/>
              <a:ext cx="0" cy="63961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1C4B019E-596F-4D74-A0F5-4C0633862F59}"/>
                </a:ext>
              </a:extLst>
            </p:cNvPr>
            <p:cNvCxnSpPr/>
            <p:nvPr/>
          </p:nvCxnSpPr>
          <p:spPr>
            <a:xfrm>
              <a:off x="4064000" y="3109191"/>
              <a:ext cx="0" cy="63961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8F8F2B91-F6B0-4FBF-BF82-5E1F3CAABE85}"/>
                </a:ext>
              </a:extLst>
            </p:cNvPr>
            <p:cNvCxnSpPr/>
            <p:nvPr/>
          </p:nvCxnSpPr>
          <p:spPr>
            <a:xfrm>
              <a:off x="8128000" y="3109191"/>
              <a:ext cx="0" cy="63961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40D016FD-D531-4B95-A2FA-F1C9C8C768B6}"/>
                </a:ext>
              </a:extLst>
            </p:cNvPr>
            <p:cNvCxnSpPr/>
            <p:nvPr/>
          </p:nvCxnSpPr>
          <p:spPr>
            <a:xfrm>
              <a:off x="10160000" y="3109191"/>
              <a:ext cx="0" cy="63961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9135A0A2-549F-4B16-AF44-3CD6DA49B65E}"/>
                    </a:ext>
                  </a:extLst>
                </p:cNvPr>
                <p:cNvSpPr txBox="1"/>
                <p:nvPr/>
              </p:nvSpPr>
              <p:spPr>
                <a:xfrm>
                  <a:off x="1851117" y="3914729"/>
                  <a:ext cx="36176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zh-CN" alt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9135A0A2-549F-4B16-AF44-3CD6DA49B6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1117" y="3914729"/>
                  <a:ext cx="361766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23729" r="-20339" b="-3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文本框 91">
                  <a:extLst>
                    <a:ext uri="{FF2B5EF4-FFF2-40B4-BE49-F238E27FC236}">
                      <a16:creationId xmlns:a16="http://schemas.microsoft.com/office/drawing/2014/main" id="{0144C73C-051E-438A-81AC-74FEC8DF9900}"/>
                    </a:ext>
                  </a:extLst>
                </p:cNvPr>
                <p:cNvSpPr txBox="1"/>
                <p:nvPr/>
              </p:nvSpPr>
              <p:spPr>
                <a:xfrm>
                  <a:off x="3954451" y="3909797"/>
                  <a:ext cx="21909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zh-CN" alt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文本框 91">
                  <a:extLst>
                    <a:ext uri="{FF2B5EF4-FFF2-40B4-BE49-F238E27FC236}">
                      <a16:creationId xmlns:a16="http://schemas.microsoft.com/office/drawing/2014/main" id="{0144C73C-051E-438A-81AC-74FEC8DF99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4451" y="3909797"/>
                  <a:ext cx="219098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38889" r="-33333" b="-3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文本框 92">
                  <a:extLst>
                    <a:ext uri="{FF2B5EF4-FFF2-40B4-BE49-F238E27FC236}">
                      <a16:creationId xmlns:a16="http://schemas.microsoft.com/office/drawing/2014/main" id="{704E5818-1FFA-4D2D-A0EF-D44BF636D7AD}"/>
                    </a:ext>
                  </a:extLst>
                </p:cNvPr>
                <p:cNvSpPr txBox="1"/>
                <p:nvPr/>
              </p:nvSpPr>
              <p:spPr>
                <a:xfrm>
                  <a:off x="8018451" y="3914729"/>
                  <a:ext cx="21909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zh-CN" alt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文本框 92">
                  <a:extLst>
                    <a:ext uri="{FF2B5EF4-FFF2-40B4-BE49-F238E27FC236}">
                      <a16:creationId xmlns:a16="http://schemas.microsoft.com/office/drawing/2014/main" id="{704E5818-1FFA-4D2D-A0EF-D44BF636D7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8451" y="3914729"/>
                  <a:ext cx="219098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36111" r="-36111" b="-3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1B848A31-C21A-4F3E-8FC0-9F44A89EF19F}"/>
                </a:ext>
              </a:extLst>
            </p:cNvPr>
            <p:cNvCxnSpPr>
              <a:cxnSpLocks/>
              <a:stCxn id="107" idx="2"/>
            </p:cNvCxnSpPr>
            <p:nvPr/>
          </p:nvCxnSpPr>
          <p:spPr>
            <a:xfrm>
              <a:off x="2026724" y="2523453"/>
              <a:ext cx="4074552" cy="0"/>
            </a:xfrm>
            <a:prstGeom prst="straightConnector1">
              <a:avLst/>
            </a:prstGeom>
            <a:ln w="1905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AAFD8E79-3B89-4F6E-9DB5-0000B45D2846}"/>
                </a:ext>
              </a:extLst>
            </p:cNvPr>
            <p:cNvSpPr/>
            <p:nvPr/>
          </p:nvSpPr>
          <p:spPr>
            <a:xfrm>
              <a:off x="5887347" y="1965294"/>
              <a:ext cx="417307" cy="2927412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9EF98660-C3E7-4C1B-9BD7-E2976912570B}"/>
                </a:ext>
              </a:extLst>
            </p:cNvPr>
            <p:cNvCxnSpPr>
              <a:cxnSpLocks/>
              <a:stCxn id="107" idx="2"/>
            </p:cNvCxnSpPr>
            <p:nvPr/>
          </p:nvCxnSpPr>
          <p:spPr>
            <a:xfrm>
              <a:off x="2026724" y="2523453"/>
              <a:ext cx="2261191" cy="0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>
              <a:extLst>
                <a:ext uri="{FF2B5EF4-FFF2-40B4-BE49-F238E27FC236}">
                  <a16:creationId xmlns:a16="http://schemas.microsoft.com/office/drawing/2014/main" id="{821FBF27-DDAE-46DE-B36C-A1BECF81A33B}"/>
                </a:ext>
              </a:extLst>
            </p:cNvPr>
            <p:cNvCxnSpPr>
              <a:cxnSpLocks/>
              <a:stCxn id="107" idx="2"/>
              <a:endCxn id="108" idx="2"/>
            </p:cNvCxnSpPr>
            <p:nvPr/>
          </p:nvCxnSpPr>
          <p:spPr>
            <a:xfrm>
              <a:off x="2026724" y="2523453"/>
              <a:ext cx="8133276" cy="1821366"/>
            </a:xfrm>
            <a:prstGeom prst="straightConnector1">
              <a:avLst/>
            </a:prstGeom>
            <a:ln w="1905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318B507B-3BFA-4BA9-8BF6-C74F555E174B}"/>
                </a:ext>
              </a:extLst>
            </p:cNvPr>
            <p:cNvCxnSpPr>
              <a:cxnSpLocks/>
              <a:stCxn id="107" idx="2"/>
            </p:cNvCxnSpPr>
            <p:nvPr/>
          </p:nvCxnSpPr>
          <p:spPr>
            <a:xfrm>
              <a:off x="2026724" y="2523453"/>
              <a:ext cx="2122443" cy="480797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6FF694EB-9874-4305-8C9A-468DF12287E9}"/>
                </a:ext>
              </a:extLst>
            </p:cNvPr>
            <p:cNvCxnSpPr>
              <a:cxnSpLocks/>
            </p:cNvCxnSpPr>
            <p:nvPr/>
          </p:nvCxnSpPr>
          <p:spPr>
            <a:xfrm>
              <a:off x="6095613" y="3439623"/>
              <a:ext cx="2094131" cy="474383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箭头连接符 101">
              <a:extLst>
                <a:ext uri="{FF2B5EF4-FFF2-40B4-BE49-F238E27FC236}">
                  <a16:creationId xmlns:a16="http://schemas.microsoft.com/office/drawing/2014/main" id="{46677DB0-1C9F-46B4-9B6A-14C779131AE7}"/>
                </a:ext>
              </a:extLst>
            </p:cNvPr>
            <p:cNvCxnSpPr>
              <a:cxnSpLocks/>
            </p:cNvCxnSpPr>
            <p:nvPr/>
          </p:nvCxnSpPr>
          <p:spPr>
            <a:xfrm>
              <a:off x="2034394" y="2523453"/>
              <a:ext cx="4061605" cy="1821366"/>
            </a:xfrm>
            <a:prstGeom prst="straightConnector1">
              <a:avLst/>
            </a:prstGeom>
            <a:ln w="1905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>
              <a:extLst>
                <a:ext uri="{FF2B5EF4-FFF2-40B4-BE49-F238E27FC236}">
                  <a16:creationId xmlns:a16="http://schemas.microsoft.com/office/drawing/2014/main" id="{F4396F80-5EAF-4064-8EB3-D7B59DABD63C}"/>
                </a:ext>
              </a:extLst>
            </p:cNvPr>
            <p:cNvCxnSpPr>
              <a:cxnSpLocks/>
            </p:cNvCxnSpPr>
            <p:nvPr/>
          </p:nvCxnSpPr>
          <p:spPr>
            <a:xfrm>
              <a:off x="2031999" y="2523453"/>
              <a:ext cx="2034639" cy="896722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>
              <a:extLst>
                <a:ext uri="{FF2B5EF4-FFF2-40B4-BE49-F238E27FC236}">
                  <a16:creationId xmlns:a16="http://schemas.microsoft.com/office/drawing/2014/main" id="{CE08B1A7-6DFD-4835-B368-326B827CA116}"/>
                </a:ext>
              </a:extLst>
            </p:cNvPr>
            <p:cNvCxnSpPr>
              <a:cxnSpLocks/>
            </p:cNvCxnSpPr>
            <p:nvPr/>
          </p:nvCxnSpPr>
          <p:spPr>
            <a:xfrm>
              <a:off x="6090724" y="4344819"/>
              <a:ext cx="4074552" cy="0"/>
            </a:xfrm>
            <a:prstGeom prst="straightConnector1">
              <a:avLst/>
            </a:prstGeom>
            <a:ln w="1905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272BB3BD-7479-4425-B3CD-1E19C581818A}"/>
                </a:ext>
              </a:extLst>
            </p:cNvPr>
            <p:cNvCxnSpPr>
              <a:cxnSpLocks/>
            </p:cNvCxnSpPr>
            <p:nvPr/>
          </p:nvCxnSpPr>
          <p:spPr>
            <a:xfrm>
              <a:off x="6090724" y="4344819"/>
              <a:ext cx="2261191" cy="0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89871EF3-FF6A-4D06-A8DA-E98539FAB178}"/>
                </a:ext>
              </a:extLst>
            </p:cNvPr>
            <p:cNvSpPr/>
            <p:nvPr/>
          </p:nvSpPr>
          <p:spPr>
            <a:xfrm>
              <a:off x="5552034" y="1832098"/>
              <a:ext cx="546603" cy="14369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箭头: 下 106">
              <a:extLst>
                <a:ext uri="{FF2B5EF4-FFF2-40B4-BE49-F238E27FC236}">
                  <a16:creationId xmlns:a16="http://schemas.microsoft.com/office/drawing/2014/main" id="{93160B3B-2E73-4F61-9DFE-06525CE6F82D}"/>
                </a:ext>
              </a:extLst>
            </p:cNvPr>
            <p:cNvSpPr/>
            <p:nvPr/>
          </p:nvSpPr>
          <p:spPr>
            <a:xfrm rot="10800000">
              <a:off x="1851117" y="2523453"/>
              <a:ext cx="351215" cy="87221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8" name="箭头: 下 107">
              <a:extLst>
                <a:ext uri="{FF2B5EF4-FFF2-40B4-BE49-F238E27FC236}">
                  <a16:creationId xmlns:a16="http://schemas.microsoft.com/office/drawing/2014/main" id="{098C689B-FB0A-4D31-9B04-654A49038BEC}"/>
                </a:ext>
              </a:extLst>
            </p:cNvPr>
            <p:cNvSpPr/>
            <p:nvPr/>
          </p:nvSpPr>
          <p:spPr>
            <a:xfrm>
              <a:off x="9984392" y="3472608"/>
              <a:ext cx="351215" cy="87221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文本框 108">
                  <a:extLst>
                    <a:ext uri="{FF2B5EF4-FFF2-40B4-BE49-F238E27FC236}">
                      <a16:creationId xmlns:a16="http://schemas.microsoft.com/office/drawing/2014/main" id="{6A1A8634-7864-43B9-93CC-26649B58D784}"/>
                    </a:ext>
                  </a:extLst>
                </p:cNvPr>
                <p:cNvSpPr txBox="1"/>
                <p:nvPr/>
              </p:nvSpPr>
              <p:spPr>
                <a:xfrm>
                  <a:off x="9979117" y="3914729"/>
                  <a:ext cx="36176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zh-CN" alt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9" name="文本框 108">
                  <a:extLst>
                    <a:ext uri="{FF2B5EF4-FFF2-40B4-BE49-F238E27FC236}">
                      <a16:creationId xmlns:a16="http://schemas.microsoft.com/office/drawing/2014/main" id="{6A1A8634-7864-43B9-93CC-26649B58D7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79117" y="3914729"/>
                  <a:ext cx="361766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23729" r="-20339" b="-3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FE8C9C8C-7681-49F6-A4C7-EC975EC4AAF1}"/>
              </a:ext>
            </a:extLst>
          </p:cNvPr>
          <p:cNvSpPr txBox="1"/>
          <p:nvPr/>
        </p:nvSpPr>
        <p:spPr>
          <a:xfrm>
            <a:off x="8746599" y="5661824"/>
            <a:ext cx="31854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实验表明，透镜被挡住一部分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不会影响成像完整性。但只有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一部分光线汇聚会导致成像变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暗（动画内懒得做了）</a:t>
            </a:r>
          </a:p>
        </p:txBody>
      </p:sp>
    </p:spTree>
    <p:extLst>
      <p:ext uri="{BB962C8B-B14F-4D97-AF65-F5344CB8AC3E}">
        <p14:creationId xmlns:p14="http://schemas.microsoft.com/office/powerpoint/2010/main" val="3714951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8" fill="hold" display="0">
                  <p:stCondLst>
                    <p:cond delay="indefinite"/>
                  </p:stCondLst>
                </p:cTn>
                <p:tgtEl>
                  <p:spTgt spid="28"/>
                </p:tgtEl>
              </p:cMediaNode>
            </p:video>
          </p:childTnLst>
        </p:cTn>
      </p:par>
    </p:tnLst>
    <p:bldLst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E69F2D5-AA24-4A2A-853B-BB1F6BC625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819" y="-355877"/>
            <a:ext cx="4720210" cy="10227121"/>
          </a:xfrm>
          <a:prstGeom prst="rect">
            <a:avLst/>
          </a:prstGeom>
        </p:spPr>
      </p:pic>
      <p:pic>
        <p:nvPicPr>
          <p:cNvPr id="3" name="tou_x264">
            <a:hlinkClick r:id="" action="ppaction://media"/>
            <a:extLst>
              <a:ext uri="{FF2B5EF4-FFF2-40B4-BE49-F238E27FC236}">
                <a16:creationId xmlns:a16="http://schemas.microsoft.com/office/drawing/2014/main" id="{D79B00E1-5E4B-46E1-B916-EFCD4B3508B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663769" y="1963291"/>
            <a:ext cx="1071859" cy="1071859"/>
          </a:xfrm>
          <a:prstGeom prst="ellipse">
            <a:avLst/>
          </a:prstGeom>
        </p:spPr>
      </p:pic>
      <p:grpSp>
        <p:nvGrpSpPr>
          <p:cNvPr id="62" name="组合 61">
            <a:extLst>
              <a:ext uri="{FF2B5EF4-FFF2-40B4-BE49-F238E27FC236}">
                <a16:creationId xmlns:a16="http://schemas.microsoft.com/office/drawing/2014/main" id="{82AB5EA2-8BEF-4D46-A5C6-4D8B422B2DC7}"/>
              </a:ext>
            </a:extLst>
          </p:cNvPr>
          <p:cNvGrpSpPr/>
          <p:nvPr/>
        </p:nvGrpSpPr>
        <p:grpSpPr>
          <a:xfrm>
            <a:off x="1375790" y="491185"/>
            <a:ext cx="4720210" cy="1472106"/>
            <a:chOff x="1189182" y="1832098"/>
            <a:chExt cx="9813636" cy="3060608"/>
          </a:xfrm>
        </p:grpSpPr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7290D46C-563B-47AB-8226-402D5EB0B4B1}"/>
                </a:ext>
              </a:extLst>
            </p:cNvPr>
            <p:cNvCxnSpPr>
              <a:cxnSpLocks/>
            </p:cNvCxnSpPr>
            <p:nvPr/>
          </p:nvCxnSpPr>
          <p:spPr>
            <a:xfrm>
              <a:off x="1189182" y="3429000"/>
              <a:ext cx="9813636" cy="0"/>
            </a:xfrm>
            <a:prstGeom prst="line">
              <a:avLst/>
            </a:prstGeom>
            <a:ln w="25400" cmpd="sng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AE354957-6E8D-4289-8ED4-E3FA50778271}"/>
                </a:ext>
              </a:extLst>
            </p:cNvPr>
            <p:cNvCxnSpPr/>
            <p:nvPr/>
          </p:nvCxnSpPr>
          <p:spPr>
            <a:xfrm>
              <a:off x="2032000" y="3109191"/>
              <a:ext cx="0" cy="63961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DA04918E-1202-4A27-B693-1B7441F8244C}"/>
                </a:ext>
              </a:extLst>
            </p:cNvPr>
            <p:cNvCxnSpPr/>
            <p:nvPr/>
          </p:nvCxnSpPr>
          <p:spPr>
            <a:xfrm>
              <a:off x="4064000" y="3109191"/>
              <a:ext cx="0" cy="63961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4C662671-CD80-4E54-9E81-ACBA4F42651B}"/>
                </a:ext>
              </a:extLst>
            </p:cNvPr>
            <p:cNvCxnSpPr/>
            <p:nvPr/>
          </p:nvCxnSpPr>
          <p:spPr>
            <a:xfrm>
              <a:off x="8128000" y="3109191"/>
              <a:ext cx="0" cy="63961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3EF4F5D7-185B-47F9-A2BF-5024A914653E}"/>
                </a:ext>
              </a:extLst>
            </p:cNvPr>
            <p:cNvCxnSpPr/>
            <p:nvPr/>
          </p:nvCxnSpPr>
          <p:spPr>
            <a:xfrm>
              <a:off x="10160000" y="3109191"/>
              <a:ext cx="0" cy="63961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E75B4EF7-D6A9-4557-A08A-BC74B4A50FF1}"/>
                    </a:ext>
                  </a:extLst>
                </p:cNvPr>
                <p:cNvSpPr txBox="1"/>
                <p:nvPr/>
              </p:nvSpPr>
              <p:spPr>
                <a:xfrm>
                  <a:off x="1851117" y="3914729"/>
                  <a:ext cx="36176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zh-CN" alt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E75B4EF7-D6A9-4557-A08A-BC74B4A50F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1117" y="3914729"/>
                  <a:ext cx="361766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71429" r="-132143" b="-1791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8ED6A3FA-114C-4670-9586-154D3453DF23}"/>
                    </a:ext>
                  </a:extLst>
                </p:cNvPr>
                <p:cNvSpPr txBox="1"/>
                <p:nvPr/>
              </p:nvSpPr>
              <p:spPr>
                <a:xfrm>
                  <a:off x="3954451" y="3909797"/>
                  <a:ext cx="21909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zh-CN" alt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8ED6A3FA-114C-4670-9586-154D3453DF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4451" y="3909797"/>
                  <a:ext cx="219098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117647" r="-147059" b="-1791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E88F6E95-17E0-455F-871D-0AB2F147CDEB}"/>
                    </a:ext>
                  </a:extLst>
                </p:cNvPr>
                <p:cNvSpPr txBox="1"/>
                <p:nvPr/>
              </p:nvSpPr>
              <p:spPr>
                <a:xfrm>
                  <a:off x="8018451" y="3914729"/>
                  <a:ext cx="21909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zh-CN" alt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E88F6E95-17E0-455F-871D-0AB2F147CD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8451" y="3914729"/>
                  <a:ext cx="219098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117647" r="-147059" b="-1791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6BE9AFBD-BDBD-44C4-A01F-70C2FF6A16E5}"/>
                </a:ext>
              </a:extLst>
            </p:cNvPr>
            <p:cNvCxnSpPr>
              <a:cxnSpLocks/>
              <a:stCxn id="82" idx="2"/>
            </p:cNvCxnSpPr>
            <p:nvPr/>
          </p:nvCxnSpPr>
          <p:spPr>
            <a:xfrm>
              <a:off x="2026724" y="2523453"/>
              <a:ext cx="4074552" cy="0"/>
            </a:xfrm>
            <a:prstGeom prst="straightConnector1">
              <a:avLst/>
            </a:prstGeom>
            <a:ln w="1905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36C22E3A-080D-45E6-815F-6F9A6C43C792}"/>
                </a:ext>
              </a:extLst>
            </p:cNvPr>
            <p:cNvSpPr/>
            <p:nvPr/>
          </p:nvSpPr>
          <p:spPr>
            <a:xfrm>
              <a:off x="5887347" y="1965294"/>
              <a:ext cx="417307" cy="2927412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F99B1434-F77D-4845-853D-951BC73D8B7B}"/>
                </a:ext>
              </a:extLst>
            </p:cNvPr>
            <p:cNvCxnSpPr>
              <a:cxnSpLocks/>
              <a:stCxn id="82" idx="2"/>
            </p:cNvCxnSpPr>
            <p:nvPr/>
          </p:nvCxnSpPr>
          <p:spPr>
            <a:xfrm>
              <a:off x="2026724" y="2523453"/>
              <a:ext cx="2261191" cy="0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2D520795-C578-4051-AA60-434EA94FECB1}"/>
                </a:ext>
              </a:extLst>
            </p:cNvPr>
            <p:cNvCxnSpPr>
              <a:cxnSpLocks/>
              <a:stCxn id="82" idx="2"/>
              <a:endCxn id="83" idx="2"/>
            </p:cNvCxnSpPr>
            <p:nvPr/>
          </p:nvCxnSpPr>
          <p:spPr>
            <a:xfrm>
              <a:off x="2026724" y="2523453"/>
              <a:ext cx="8133276" cy="1821366"/>
            </a:xfrm>
            <a:prstGeom prst="straightConnector1">
              <a:avLst/>
            </a:prstGeom>
            <a:ln w="1905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BF95512F-F800-467D-9BC6-204E86214353}"/>
                </a:ext>
              </a:extLst>
            </p:cNvPr>
            <p:cNvCxnSpPr>
              <a:cxnSpLocks/>
              <a:stCxn id="82" idx="2"/>
            </p:cNvCxnSpPr>
            <p:nvPr/>
          </p:nvCxnSpPr>
          <p:spPr>
            <a:xfrm>
              <a:off x="2026724" y="2523453"/>
              <a:ext cx="2122443" cy="480797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E85EE32E-CC52-4870-8557-B87DE4790E5E}"/>
                </a:ext>
              </a:extLst>
            </p:cNvPr>
            <p:cNvCxnSpPr>
              <a:cxnSpLocks/>
            </p:cNvCxnSpPr>
            <p:nvPr/>
          </p:nvCxnSpPr>
          <p:spPr>
            <a:xfrm>
              <a:off x="6095613" y="3439623"/>
              <a:ext cx="2094131" cy="474383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8CC62854-87D4-4E42-BEC6-BE3E3A47D970}"/>
                </a:ext>
              </a:extLst>
            </p:cNvPr>
            <p:cNvCxnSpPr>
              <a:cxnSpLocks/>
            </p:cNvCxnSpPr>
            <p:nvPr/>
          </p:nvCxnSpPr>
          <p:spPr>
            <a:xfrm>
              <a:off x="2034394" y="2523453"/>
              <a:ext cx="4061605" cy="1821366"/>
            </a:xfrm>
            <a:prstGeom prst="straightConnector1">
              <a:avLst/>
            </a:prstGeom>
            <a:ln w="1905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3C569ADB-A0AA-4347-9133-2C0D7D523766}"/>
                </a:ext>
              </a:extLst>
            </p:cNvPr>
            <p:cNvCxnSpPr>
              <a:cxnSpLocks/>
            </p:cNvCxnSpPr>
            <p:nvPr/>
          </p:nvCxnSpPr>
          <p:spPr>
            <a:xfrm>
              <a:off x="2031999" y="2523453"/>
              <a:ext cx="2034639" cy="896722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BEA67015-AA6B-47CA-93C5-EC36523105F2}"/>
                </a:ext>
              </a:extLst>
            </p:cNvPr>
            <p:cNvCxnSpPr>
              <a:cxnSpLocks/>
            </p:cNvCxnSpPr>
            <p:nvPr/>
          </p:nvCxnSpPr>
          <p:spPr>
            <a:xfrm>
              <a:off x="6090724" y="4344819"/>
              <a:ext cx="4074552" cy="0"/>
            </a:xfrm>
            <a:prstGeom prst="straightConnector1">
              <a:avLst/>
            </a:prstGeom>
            <a:ln w="1905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823F612B-F87E-405B-936F-1F27E11A81E1}"/>
                </a:ext>
              </a:extLst>
            </p:cNvPr>
            <p:cNvCxnSpPr>
              <a:cxnSpLocks/>
            </p:cNvCxnSpPr>
            <p:nvPr/>
          </p:nvCxnSpPr>
          <p:spPr>
            <a:xfrm>
              <a:off x="6090724" y="4344819"/>
              <a:ext cx="2261191" cy="0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8E02F93C-BF11-460C-B02A-A22E6C193376}"/>
                </a:ext>
              </a:extLst>
            </p:cNvPr>
            <p:cNvSpPr/>
            <p:nvPr/>
          </p:nvSpPr>
          <p:spPr>
            <a:xfrm>
              <a:off x="5552034" y="1832098"/>
              <a:ext cx="546603" cy="14369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箭头: 下 81">
              <a:extLst>
                <a:ext uri="{FF2B5EF4-FFF2-40B4-BE49-F238E27FC236}">
                  <a16:creationId xmlns:a16="http://schemas.microsoft.com/office/drawing/2014/main" id="{B1544A70-24DA-4677-8344-FC9E376474CC}"/>
                </a:ext>
              </a:extLst>
            </p:cNvPr>
            <p:cNvSpPr/>
            <p:nvPr/>
          </p:nvSpPr>
          <p:spPr>
            <a:xfrm rot="10800000">
              <a:off x="1851117" y="2523453"/>
              <a:ext cx="351215" cy="87221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3" name="箭头: 下 82">
              <a:extLst>
                <a:ext uri="{FF2B5EF4-FFF2-40B4-BE49-F238E27FC236}">
                  <a16:creationId xmlns:a16="http://schemas.microsoft.com/office/drawing/2014/main" id="{265260FD-F906-4574-BAB7-F651C2F701CE}"/>
                </a:ext>
              </a:extLst>
            </p:cNvPr>
            <p:cNvSpPr/>
            <p:nvPr/>
          </p:nvSpPr>
          <p:spPr>
            <a:xfrm>
              <a:off x="9984392" y="3472608"/>
              <a:ext cx="351215" cy="87221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80E301BB-251E-4114-A6DD-000718E1187B}"/>
                    </a:ext>
                  </a:extLst>
                </p:cNvPr>
                <p:cNvSpPr txBox="1"/>
                <p:nvPr/>
              </p:nvSpPr>
              <p:spPr>
                <a:xfrm>
                  <a:off x="9979117" y="3914729"/>
                  <a:ext cx="36176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zh-CN" alt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80E301BB-251E-4114-A6DD-000718E118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79117" y="3914729"/>
                  <a:ext cx="361766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65517" r="-127586" b="-1791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92A37CAA-0B2D-4477-90F0-87C6A25FB20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698" y="5976947"/>
            <a:ext cx="3448050" cy="47625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D6DA117-0226-40FD-AEFD-E1D8958A8AC2}"/>
              </a:ext>
            </a:extLst>
          </p:cNvPr>
          <p:cNvSpPr txBox="1"/>
          <p:nvPr/>
        </p:nvSpPr>
        <p:spPr>
          <a:xfrm>
            <a:off x="1375790" y="6034284"/>
            <a:ext cx="4945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本动画使用</a:t>
            </a:r>
            <a:r>
              <a:rPr lang="en-US" altLang="zh-CN" dirty="0">
                <a:solidFill>
                  <a:schemeClr val="bg1"/>
                </a:solidFill>
              </a:rPr>
              <a:t>office 2019</a:t>
            </a:r>
            <a:r>
              <a:rPr lang="zh-CN" altLang="en-US" dirty="0">
                <a:solidFill>
                  <a:schemeClr val="bg1"/>
                </a:solidFill>
              </a:rPr>
              <a:t>中的</a:t>
            </a:r>
            <a:r>
              <a:rPr lang="en-US" altLang="zh-CN" dirty="0">
                <a:solidFill>
                  <a:schemeClr val="bg1"/>
                </a:solidFill>
              </a:rPr>
              <a:t>PowerPoint</a:t>
            </a:r>
            <a:r>
              <a:rPr lang="zh-CN" altLang="en-US" dirty="0">
                <a:solidFill>
                  <a:schemeClr val="bg1"/>
                </a:solidFill>
              </a:rPr>
              <a:t>制作大家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可以在</a:t>
            </a:r>
            <a:r>
              <a:rPr lang="en-US" altLang="zh-CN" dirty="0">
                <a:solidFill>
                  <a:schemeClr val="bg1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https://wxzzzwzm.cn/ppt/wuli</a:t>
            </a:r>
            <a:r>
              <a:rPr lang="zh-CN" altLang="en-US" dirty="0">
                <a:solidFill>
                  <a:schemeClr val="bg1"/>
                </a:solidFill>
              </a:rPr>
              <a:t>中下载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54D8AE0-CD97-4167-AB9B-8A6F46F0C2B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31442" y="3073865"/>
            <a:ext cx="4003829" cy="225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2478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72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213</Words>
  <Application>Microsoft Office PowerPoint</Application>
  <PresentationFormat>宽屏</PresentationFormat>
  <Paragraphs>45</Paragraphs>
  <Slides>6</Slides>
  <Notes>0</Notes>
  <HiddenSlides>0</HiddenSlides>
  <MMClips>2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青枫</dc:creator>
  <cp:lastModifiedBy>王 青枫</cp:lastModifiedBy>
  <cp:revision>21</cp:revision>
  <dcterms:created xsi:type="dcterms:W3CDTF">2020-06-12T11:35:16Z</dcterms:created>
  <dcterms:modified xsi:type="dcterms:W3CDTF">2020-06-13T12:58:38Z</dcterms:modified>
</cp:coreProperties>
</file>