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422" r:id="rId2"/>
    <p:sldId id="366" r:id="rId3"/>
    <p:sldId id="385" r:id="rId4"/>
    <p:sldId id="367" r:id="rId5"/>
    <p:sldId id="373" r:id="rId6"/>
    <p:sldId id="309" r:id="rId7"/>
    <p:sldId id="386" r:id="rId8"/>
    <p:sldId id="368" r:id="rId9"/>
    <p:sldId id="423" r:id="rId10"/>
    <p:sldId id="424" r:id="rId11"/>
    <p:sldId id="425" r:id="rId12"/>
    <p:sldId id="429" r:id="rId13"/>
    <p:sldId id="417" r:id="rId14"/>
    <p:sldId id="426" r:id="rId15"/>
    <p:sldId id="427" r:id="rId16"/>
    <p:sldId id="349" r:id="rId17"/>
    <p:sldId id="428" r:id="rId18"/>
    <p:sldId id="308"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216172C-838D-45C3-BBA8-72FFCEA2486F}">
          <p14:sldIdLst>
            <p14:sldId id="422"/>
            <p14:sldId id="366"/>
            <p14:sldId id="385"/>
            <p14:sldId id="367"/>
            <p14:sldId id="373"/>
            <p14:sldId id="309"/>
            <p14:sldId id="386"/>
            <p14:sldId id="368"/>
            <p14:sldId id="423"/>
            <p14:sldId id="424"/>
            <p14:sldId id="425"/>
            <p14:sldId id="429"/>
            <p14:sldId id="417"/>
            <p14:sldId id="426"/>
            <p14:sldId id="427"/>
            <p14:sldId id="349"/>
            <p14:sldId id="428"/>
            <p14:sldId id="308"/>
          </p14:sldIdLst>
        </p14:section>
      </p14:sectionLst>
    </p:ext>
    <p:ext uri="{EFAFB233-063F-42B5-8137-9DF3F51BA10A}">
      <p15:sldGuideLst xmlns:p15="http://schemas.microsoft.com/office/powerpoint/2012/main">
        <p15:guide id="1" pos="438" userDrawn="1">
          <p15:clr>
            <a:srgbClr val="A4A3A4"/>
          </p15:clr>
        </p15:guide>
        <p15:guide id="2" pos="7242" userDrawn="1">
          <p15:clr>
            <a:srgbClr val="A4A3A4"/>
          </p15:clr>
        </p15:guide>
        <p15:guide id="5" orient="horz" pos="3929" userDrawn="1">
          <p15:clr>
            <a:srgbClr val="A4A3A4"/>
          </p15:clr>
        </p15:guide>
        <p15:guide id="6" orient="horz" pos="3861" userDrawn="1">
          <p15:clr>
            <a:srgbClr val="A4A3A4"/>
          </p15:clr>
        </p15:guide>
        <p15:guide id="8" userDrawn="1">
          <p15:clr>
            <a:srgbClr val="A4A3A4"/>
          </p15:clr>
        </p15:guide>
        <p15:guide id="9" pos="7680" userDrawn="1">
          <p15:clr>
            <a:srgbClr val="A4A3A4"/>
          </p15:clr>
        </p15:guide>
        <p15:guide id="10" orient="horz" pos="4320" userDrawn="1">
          <p15:clr>
            <a:srgbClr val="A4A3A4"/>
          </p15:clr>
        </p15:guide>
        <p15:guide id="11" pos="1368" userDrawn="1">
          <p15:clr>
            <a:srgbClr val="A4A3A4"/>
          </p15:clr>
        </p15:guide>
        <p15:guide id="12" pos="6312" userDrawn="1">
          <p15:clr>
            <a:srgbClr val="A4A3A4"/>
          </p15:clr>
        </p15:guide>
        <p15:guide id="13" pos="3840" userDrawn="1">
          <p15:clr>
            <a:srgbClr val="A4A3A4"/>
          </p15:clr>
        </p15:guide>
        <p15:guide id="14" orient="horz" pos="2137" userDrawn="1">
          <p15:clr>
            <a:srgbClr val="A4A3A4"/>
          </p15:clr>
        </p15:guide>
        <p15:guide id="17" orient="horz"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 Junchao [BSE]" initials="HJ[" lastIdx="17" clrIdx="0">
    <p:extLst>
      <p:ext uri="{19B8F6BF-5375-455C-9EA6-DF929625EA0E}">
        <p15:presenceInfo xmlns:p15="http://schemas.microsoft.com/office/powerpoint/2012/main" userId="HUANG, Junchao [B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D0808"/>
    <a:srgbClr val="11BBD9"/>
    <a:srgbClr val="1FB8F0"/>
    <a:srgbClr val="14F5FC"/>
    <a:srgbClr val="118CD9"/>
    <a:srgbClr val="113E6A"/>
    <a:srgbClr val="FFF200"/>
    <a:srgbClr val="49A942"/>
    <a:srgbClr val="8F000B"/>
    <a:srgbClr val="0944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895" autoAdjust="0"/>
  </p:normalViewPr>
  <p:slideViewPr>
    <p:cSldViewPr snapToGrid="0" showGuides="1">
      <p:cViewPr varScale="1">
        <p:scale>
          <a:sx n="86" d="100"/>
          <a:sy n="86" d="100"/>
        </p:scale>
        <p:origin x="562" y="67"/>
      </p:cViewPr>
      <p:guideLst>
        <p:guide pos="438"/>
        <p:guide pos="7242"/>
        <p:guide orient="horz" pos="3929"/>
        <p:guide orient="horz" pos="3861"/>
        <p:guide/>
        <p:guide pos="7680"/>
        <p:guide orient="horz" pos="4320"/>
        <p:guide pos="1368"/>
        <p:guide pos="6312"/>
        <p:guide pos="3840"/>
        <p:guide orient="horz" pos="2137"/>
        <p:guide orient="horz"/>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48" d="100"/>
          <a:sy n="48" d="100"/>
        </p:scale>
        <p:origin x="1896"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8B1414-0B4D-4A4A-9194-B0D789AE13EB}" type="datetimeFigureOut">
              <a:rPr lang="zh-CN" altLang="en-US" smtClean="0">
                <a:ea typeface="微软雅黑" panose="020B0503020204020204" pitchFamily="34" charset="-122"/>
              </a:rPr>
              <a:t>2023/2/19</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C725FA-AC73-49EC-AAE0-3649C4BCD6CB}" type="slidenum">
              <a:rPr lang="zh-CN" altLang="en-US" smtClean="0">
                <a:ea typeface="微软雅黑" panose="020B0503020204020204" pitchFamily="34" charset="-122"/>
              </a:r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1518928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C41F7E9C-8225-458D-BA71-57FAC54A8F53}" type="datetimeFigureOut">
              <a:rPr lang="zh-CN" altLang="en-US" smtClean="0"/>
              <a:pPr/>
              <a:t>2023/2/19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DC990B09-5614-4441-986A-2B8D4B0D146A}" type="slidenum">
              <a:rPr lang="zh-CN" altLang="en-US" smtClean="0"/>
              <a:pPr/>
              <a:t>‹#›</a:t>
            </a:fld>
            <a:endParaRPr lang="zh-CN" altLang="en-US" dirty="0"/>
          </a:p>
        </p:txBody>
      </p:sp>
    </p:spTree>
    <p:extLst>
      <p:ext uri="{BB962C8B-B14F-4D97-AF65-F5344CB8AC3E}">
        <p14:creationId xmlns:p14="http://schemas.microsoft.com/office/powerpoint/2010/main" val="201526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990B09-5614-4441-986A-2B8D4B0D146A}" type="slidenum">
              <a:rPr lang="zh-CN" altLang="en-US" smtClean="0"/>
              <a:t>1</a:t>
            </a:fld>
            <a:endParaRPr lang="zh-CN" altLang="en-US"/>
          </a:p>
        </p:txBody>
      </p:sp>
    </p:spTree>
    <p:extLst>
      <p:ext uri="{BB962C8B-B14F-4D97-AF65-F5344CB8AC3E}">
        <p14:creationId xmlns:p14="http://schemas.microsoft.com/office/powerpoint/2010/main" val="351664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990B09-5614-4441-986A-2B8D4B0D146A}" type="slidenum">
              <a:rPr lang="zh-CN" altLang="en-US" smtClean="0"/>
              <a:t>2</a:t>
            </a:fld>
            <a:endParaRPr lang="zh-CN" altLang="en-US"/>
          </a:p>
        </p:txBody>
      </p:sp>
    </p:spTree>
    <p:extLst>
      <p:ext uri="{BB962C8B-B14F-4D97-AF65-F5344CB8AC3E}">
        <p14:creationId xmlns:p14="http://schemas.microsoft.com/office/powerpoint/2010/main" val="3556739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C990B09-5614-4441-986A-2B8D4B0D146A}" type="slidenum">
              <a:rPr lang="zh-CN" altLang="en-US" smtClean="0"/>
              <a:pPr/>
              <a:t>18</a:t>
            </a:fld>
            <a:endParaRPr lang="zh-CN" altLang="en-US" dirty="0"/>
          </a:p>
        </p:txBody>
      </p:sp>
    </p:spTree>
    <p:extLst>
      <p:ext uri="{BB962C8B-B14F-4D97-AF65-F5344CB8AC3E}">
        <p14:creationId xmlns:p14="http://schemas.microsoft.com/office/powerpoint/2010/main" val="3734993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E8D6C7A-834E-44BA-81C4-D50911065EDE}"/>
              </a:ext>
            </a:extLst>
          </p:cNvPr>
          <p:cNvSpPr/>
          <p:nvPr userDrawn="1">
            <p:custDataLst>
              <p:tags r:id="rId1"/>
            </p:custDataLst>
          </p:nvPr>
        </p:nvSpPr>
        <p:spPr>
          <a:xfrm>
            <a:off x="0" y="1653703"/>
            <a:ext cx="12192000" cy="3051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589CAC40-B361-4760-AD74-D73D96F234A1}"/>
              </a:ext>
            </a:extLst>
          </p:cNvPr>
          <p:cNvSpPr>
            <a:spLocks noEditPoints="1"/>
          </p:cNvSpPr>
          <p:nvPr userDrawn="1">
            <p:custDataLst>
              <p:tags r:id="rId2"/>
            </p:custDataLst>
          </p:nvPr>
        </p:nvSpPr>
        <p:spPr bwMode="auto">
          <a:xfrm>
            <a:off x="8599210" y="5290741"/>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等腰三角形 7">
            <a:extLst>
              <a:ext uri="{FF2B5EF4-FFF2-40B4-BE49-F238E27FC236}">
                <a16:creationId xmlns:a16="http://schemas.microsoft.com/office/drawing/2014/main" id="{63227020-F056-4151-B78A-42CCD8BE4454}"/>
              </a:ext>
            </a:extLst>
          </p:cNvPr>
          <p:cNvSpPr/>
          <p:nvPr userDrawn="1">
            <p:custDataLst>
              <p:tags r:id="rId3"/>
            </p:custDataLst>
          </p:nvPr>
        </p:nvSpPr>
        <p:spPr>
          <a:xfrm flipV="1">
            <a:off x="8977053" y="470482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占位符 10">
            <a:extLst>
              <a:ext uri="{FF2B5EF4-FFF2-40B4-BE49-F238E27FC236}">
                <a16:creationId xmlns:a16="http://schemas.microsoft.com/office/drawing/2014/main" id="{4C893376-4C31-4255-B62E-55AFB574EB4F}"/>
              </a:ext>
            </a:extLst>
          </p:cNvPr>
          <p:cNvSpPr>
            <a:spLocks noGrp="1"/>
          </p:cNvSpPr>
          <p:nvPr>
            <p:ph type="body" sz="quarter" idx="10"/>
          </p:nvPr>
        </p:nvSpPr>
        <p:spPr>
          <a:xfrm>
            <a:off x="783811" y="2460080"/>
            <a:ext cx="10624378" cy="914400"/>
          </a:xfrm>
        </p:spPr>
        <p:txBody>
          <a:bodyPr anchor="ctr">
            <a:noAutofit/>
          </a:bodyPr>
          <a:lstStyle>
            <a:lvl1pPr marL="0" indent="0" algn="ctr">
              <a:lnSpc>
                <a:spcPct val="100000"/>
              </a:lnSpc>
              <a:spcBef>
                <a:spcPts val="0"/>
              </a:spcBef>
              <a:buNone/>
              <a:defRPr sz="4400" b="1">
                <a:solidFill>
                  <a:schemeClr val="bg1"/>
                </a:solidFill>
                <a:latin typeface="+mn-ea"/>
                <a:ea typeface="+mn-ea"/>
              </a:defRPr>
            </a:lvl1pPr>
            <a:lvl2pPr marL="457200" indent="0">
              <a:buNone/>
              <a:defRPr/>
            </a:lvl2pPr>
          </a:lstStyle>
          <a:p>
            <a:pPr lvl="0"/>
            <a:r>
              <a:rPr lang="zh-CN" altLang="en-US" dirty="0"/>
              <a:t>编辑母版文本样</a:t>
            </a:r>
          </a:p>
        </p:txBody>
      </p:sp>
      <p:cxnSp>
        <p:nvCxnSpPr>
          <p:cNvPr id="13" name="直接连接符 12">
            <a:extLst>
              <a:ext uri="{FF2B5EF4-FFF2-40B4-BE49-F238E27FC236}">
                <a16:creationId xmlns:a16="http://schemas.microsoft.com/office/drawing/2014/main" id="{FCA2BDE9-8E48-40F2-914D-46A1A474F52F}"/>
              </a:ext>
            </a:extLst>
          </p:cNvPr>
          <p:cNvCxnSpPr>
            <a:cxnSpLocks/>
          </p:cNvCxnSpPr>
          <p:nvPr userDrawn="1">
            <p:custDataLst>
              <p:tags r:id="rId4"/>
            </p:custDataLst>
          </p:nvPr>
        </p:nvCxnSpPr>
        <p:spPr>
          <a:xfrm>
            <a:off x="2171700" y="3667440"/>
            <a:ext cx="2302833" cy="0"/>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1E1812E-0D0A-47FF-A2E2-24268AEFB358}"/>
              </a:ext>
            </a:extLst>
          </p:cNvPr>
          <p:cNvCxnSpPr>
            <a:cxnSpLocks/>
          </p:cNvCxnSpPr>
          <p:nvPr userDrawn="1">
            <p:custDataLst>
              <p:tags r:id="rId5"/>
            </p:custDataLst>
          </p:nvPr>
        </p:nvCxnSpPr>
        <p:spPr>
          <a:xfrm>
            <a:off x="7646358" y="3667440"/>
            <a:ext cx="2337430" cy="0"/>
          </a:xfrm>
          <a:prstGeom prst="line">
            <a:avLst/>
          </a:prstGeom>
          <a:ln w="190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C6230AEE-07B3-46B9-8678-FC4430A16BA5}"/>
              </a:ext>
            </a:extLst>
          </p:cNvPr>
          <p:cNvSpPr>
            <a:spLocks noGrp="1"/>
          </p:cNvSpPr>
          <p:nvPr>
            <p:ph type="body" sz="quarter" idx="11"/>
          </p:nvPr>
        </p:nvSpPr>
        <p:spPr>
          <a:xfrm>
            <a:off x="4551428" y="3483521"/>
            <a:ext cx="2962556" cy="464999"/>
          </a:xfrm>
        </p:spPr>
        <p:txBody>
          <a:bodyPr anchor="ctr">
            <a:noAutofit/>
          </a:bodyPr>
          <a:lstStyle>
            <a:lvl1pPr marL="0" indent="0" algn="ctr">
              <a:lnSpc>
                <a:spcPct val="100000"/>
              </a:lnSpc>
              <a:spcBef>
                <a:spcPts val="0"/>
              </a:spcBef>
              <a:buNone/>
              <a:defRPr sz="2000">
                <a:solidFill>
                  <a:schemeClr val="bg1"/>
                </a:solidFill>
              </a:defRPr>
            </a:lvl1pPr>
            <a:lvl2pPr marL="457200" indent="0">
              <a:buNone/>
              <a:defRPr/>
            </a:lvl2pPr>
            <a:lvl5pPr marL="1828800" indent="0">
              <a:buNone/>
              <a:defRPr/>
            </a:lvl5pPr>
          </a:lstStyle>
          <a:p>
            <a:pPr lvl="0"/>
            <a:r>
              <a:rPr lang="zh-CN" altLang="en-US" dirty="0"/>
              <a:t>编辑母版文本样式</a:t>
            </a:r>
          </a:p>
        </p:txBody>
      </p:sp>
    </p:spTree>
    <p:extLst>
      <p:ext uri="{BB962C8B-B14F-4D97-AF65-F5344CB8AC3E}">
        <p14:creationId xmlns:p14="http://schemas.microsoft.com/office/powerpoint/2010/main" val="3761306111"/>
      </p:ext>
    </p:extLst>
  </p:cSld>
  <p:clrMapOvr>
    <a:masterClrMapping/>
  </p:clrMapOvr>
  <p:transition spd="slow" advClick="0" advTm="3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尾页1">
    <p:bg>
      <p:bgPr>
        <a:solidFill>
          <a:schemeClr val="accent1"/>
        </a:solidFill>
        <a:effectLst/>
      </p:bgPr>
    </p:bg>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5D2DC35-8B4F-44F6-B35A-D5D618F14D1C}"/>
              </a:ext>
            </a:extLst>
          </p:cNvPr>
          <p:cNvSpPr>
            <a:spLocks noGrp="1"/>
          </p:cNvSpPr>
          <p:nvPr>
            <p:ph type="ctrTitle"/>
          </p:nvPr>
        </p:nvSpPr>
        <p:spPr>
          <a:xfrm>
            <a:off x="1524000" y="2544006"/>
            <a:ext cx="9144000" cy="813556"/>
          </a:xfrm>
        </p:spPr>
        <p:txBody>
          <a:bodyPr/>
          <a:lstStyle/>
          <a:p>
            <a:endParaRPr lang="zh-CN" altLang="en-US"/>
          </a:p>
        </p:txBody>
      </p:sp>
      <p:sp>
        <p:nvSpPr>
          <p:cNvPr id="7" name="矩形 6">
            <a:extLst>
              <a:ext uri="{FF2B5EF4-FFF2-40B4-BE49-F238E27FC236}">
                <a16:creationId xmlns:a16="http://schemas.microsoft.com/office/drawing/2014/main" id="{98054721-1392-4121-BA16-4193948BCD73}"/>
              </a:ext>
            </a:extLst>
          </p:cNvPr>
          <p:cNvSpPr/>
          <p:nvPr userDrawn="1"/>
        </p:nvSpPr>
        <p:spPr>
          <a:xfrm>
            <a:off x="0" y="2544006"/>
            <a:ext cx="12192000" cy="2114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a:extLst>
              <a:ext uri="{FF2B5EF4-FFF2-40B4-BE49-F238E27FC236}">
                <a16:creationId xmlns:a16="http://schemas.microsoft.com/office/drawing/2014/main" id="{719D75CD-F2FD-4F9C-ACC6-B5478B677422}"/>
              </a:ext>
            </a:extLst>
          </p:cNvPr>
          <p:cNvSpPr/>
          <p:nvPr userDrawn="1"/>
        </p:nvSpPr>
        <p:spPr>
          <a:xfrm flipH="1">
            <a:off x="8436660" y="3283084"/>
            <a:ext cx="828000" cy="540000"/>
          </a:xfrm>
          <a:prstGeom prst="hexagon">
            <a:avLst>
              <a:gd name="adj" fmla="val 54046"/>
              <a:gd name="vf" fmla="val 115470"/>
            </a:avLst>
          </a:prstGeom>
          <a:gradFill flip="none" rotWithShape="1">
            <a:gsLst>
              <a:gs pos="23000">
                <a:schemeClr val="accent1"/>
              </a:gs>
              <a:gs pos="49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9345531-705B-4474-B0C9-ECE90B335E08}"/>
              </a:ext>
            </a:extLst>
          </p:cNvPr>
          <p:cNvSpPr txBox="1">
            <a:spLocks noChangeArrowheads="1"/>
          </p:cNvSpPr>
          <p:nvPr/>
        </p:nvSpPr>
        <p:spPr bwMode="auto">
          <a:xfrm>
            <a:off x="4290815" y="2970605"/>
            <a:ext cx="370967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600" b="1" dirty="0">
                <a:solidFill>
                  <a:schemeClr val="accent1"/>
                </a:solidFill>
                <a:latin typeface="+mn-lt"/>
                <a:ea typeface="微软雅黑" pitchFamily="34" charset="-122"/>
              </a:rPr>
              <a:t>THANKS</a:t>
            </a:r>
          </a:p>
        </p:txBody>
      </p:sp>
      <p:sp>
        <p:nvSpPr>
          <p:cNvPr id="11" name="文本框 10">
            <a:extLst>
              <a:ext uri="{FF2B5EF4-FFF2-40B4-BE49-F238E27FC236}">
                <a16:creationId xmlns:a16="http://schemas.microsoft.com/office/drawing/2014/main" id="{A23B1E8F-2F55-422E-B603-E706D6122F8C}"/>
              </a:ext>
            </a:extLst>
          </p:cNvPr>
          <p:cNvSpPr txBox="1">
            <a:spLocks noChangeArrowheads="1"/>
          </p:cNvSpPr>
          <p:nvPr/>
        </p:nvSpPr>
        <p:spPr bwMode="auto">
          <a:xfrm>
            <a:off x="4906417" y="3868246"/>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hangingPunct="1">
              <a:defRPr/>
            </a:pPr>
            <a:r>
              <a:rPr lang="zh-CN" altLang="en-US" sz="1800" dirty="0">
                <a:latin typeface="+mn-ea"/>
                <a:ea typeface="+mn-ea"/>
              </a:rPr>
              <a:t>敬请各位老师指导</a:t>
            </a:r>
          </a:p>
        </p:txBody>
      </p:sp>
      <p:sp>
        <p:nvSpPr>
          <p:cNvPr id="12" name="任意多边形: 形状 11">
            <a:extLst>
              <a:ext uri="{FF2B5EF4-FFF2-40B4-BE49-F238E27FC236}">
                <a16:creationId xmlns:a16="http://schemas.microsoft.com/office/drawing/2014/main" id="{E21DAFCA-DCD4-48E1-9AF3-5524ED008A3D}"/>
              </a:ext>
            </a:extLst>
          </p:cNvPr>
          <p:cNvSpPr>
            <a:spLocks noEditPoints="1"/>
          </p:cNvSpPr>
          <p:nvPr userDrawn="1"/>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六边形 12">
            <a:extLst>
              <a:ext uri="{FF2B5EF4-FFF2-40B4-BE49-F238E27FC236}">
                <a16:creationId xmlns:a16="http://schemas.microsoft.com/office/drawing/2014/main" id="{CE666CD7-A177-46CE-B364-E6F807F02A1D}"/>
              </a:ext>
            </a:extLst>
          </p:cNvPr>
          <p:cNvSpPr/>
          <p:nvPr userDrawn="1"/>
        </p:nvSpPr>
        <p:spPr>
          <a:xfrm>
            <a:off x="3417633" y="3283084"/>
            <a:ext cx="828000" cy="540000"/>
          </a:xfrm>
          <a:prstGeom prst="hexagon">
            <a:avLst>
              <a:gd name="adj" fmla="val 54046"/>
              <a:gd name="vf" fmla="val 115470"/>
            </a:avLst>
          </a:prstGeom>
          <a:gradFill flip="none" rotWithShape="1">
            <a:gsLst>
              <a:gs pos="23000">
                <a:schemeClr val="accent1"/>
              </a:gs>
              <a:gs pos="49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a:extLst>
              <a:ext uri="{FF2B5EF4-FFF2-40B4-BE49-F238E27FC236}">
                <a16:creationId xmlns:a16="http://schemas.microsoft.com/office/drawing/2014/main" id="{6670386A-8333-4787-99CE-B4043E32D0B0}"/>
              </a:ext>
            </a:extLst>
          </p:cNvPr>
          <p:cNvSpPr/>
          <p:nvPr userDrawn="1"/>
        </p:nvSpPr>
        <p:spPr>
          <a:xfrm flipH="1">
            <a:off x="7977478" y="3283084"/>
            <a:ext cx="828000" cy="540000"/>
          </a:xfrm>
          <a:prstGeom prst="hexagon">
            <a:avLst>
              <a:gd name="adj" fmla="val 54046"/>
              <a:gd name="vf" fmla="val 115470"/>
            </a:avLst>
          </a:prstGeom>
          <a:gradFill flip="none" rotWithShape="1">
            <a:gsLst>
              <a:gs pos="23000">
                <a:schemeClr val="accent1"/>
              </a:gs>
              <a:gs pos="49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a:extLst>
              <a:ext uri="{FF2B5EF4-FFF2-40B4-BE49-F238E27FC236}">
                <a16:creationId xmlns:a16="http://schemas.microsoft.com/office/drawing/2014/main" id="{3E50ACB9-3926-4C8F-ADD2-872B78C6258A}"/>
              </a:ext>
            </a:extLst>
          </p:cNvPr>
          <p:cNvSpPr/>
          <p:nvPr userDrawn="1"/>
        </p:nvSpPr>
        <p:spPr>
          <a:xfrm>
            <a:off x="3003633" y="3283084"/>
            <a:ext cx="828000" cy="540000"/>
          </a:xfrm>
          <a:prstGeom prst="hexagon">
            <a:avLst>
              <a:gd name="adj" fmla="val 54046"/>
              <a:gd name="vf" fmla="val 115470"/>
            </a:avLst>
          </a:prstGeom>
          <a:gradFill flip="none" rotWithShape="1">
            <a:gsLst>
              <a:gs pos="23000">
                <a:schemeClr val="accent1"/>
              </a:gs>
              <a:gs pos="49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F3784E2E-53D3-4339-916F-6D06B8184A42}"/>
              </a:ext>
            </a:extLst>
          </p:cNvPr>
          <p:cNvCxnSpPr>
            <a:cxnSpLocks/>
          </p:cNvCxnSpPr>
          <p:nvPr userDrawn="1"/>
        </p:nvCxnSpPr>
        <p:spPr>
          <a:xfrm>
            <a:off x="3023163" y="4007789"/>
            <a:ext cx="1610482" cy="8222"/>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8E91A18-23A8-4F2D-9ABA-CD75F23C2CDF}"/>
              </a:ext>
            </a:extLst>
          </p:cNvPr>
          <p:cNvCxnSpPr>
            <a:cxnSpLocks/>
          </p:cNvCxnSpPr>
          <p:nvPr userDrawn="1"/>
        </p:nvCxnSpPr>
        <p:spPr>
          <a:xfrm>
            <a:off x="7612132" y="4007789"/>
            <a:ext cx="1610482" cy="8222"/>
          </a:xfrm>
          <a:prstGeom prst="line">
            <a:avLst/>
          </a:prstGeom>
          <a:ln>
            <a:solidFill>
              <a:schemeClr val="accent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149185"/>
      </p:ext>
    </p:extLst>
  </p:cSld>
  <p:clrMapOvr>
    <a:masterClrMapping/>
  </p:clrMapOvr>
  <p:transition spd="slow" advClick="0" advTm="3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尾页2">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E8D6C7A-834E-44BA-81C4-D50911065EDE}"/>
              </a:ext>
            </a:extLst>
          </p:cNvPr>
          <p:cNvSpPr/>
          <p:nvPr userDrawn="1">
            <p:custDataLst>
              <p:tags r:id="rId1"/>
            </p:custDataLst>
          </p:nvPr>
        </p:nvSpPr>
        <p:spPr>
          <a:xfrm>
            <a:off x="0" y="1653703"/>
            <a:ext cx="12192000" cy="3051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589CAC40-B361-4760-AD74-D73D96F234A1}"/>
              </a:ext>
            </a:extLst>
          </p:cNvPr>
          <p:cNvSpPr>
            <a:spLocks noEditPoints="1"/>
          </p:cNvSpPr>
          <p:nvPr userDrawn="1">
            <p:custDataLst>
              <p:tags r:id="rId2"/>
            </p:custDataLst>
          </p:nvPr>
        </p:nvSpPr>
        <p:spPr bwMode="auto">
          <a:xfrm>
            <a:off x="8599210" y="5290741"/>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等腰三角形 7">
            <a:extLst>
              <a:ext uri="{FF2B5EF4-FFF2-40B4-BE49-F238E27FC236}">
                <a16:creationId xmlns:a16="http://schemas.microsoft.com/office/drawing/2014/main" id="{63227020-F056-4151-B78A-42CCD8BE4454}"/>
              </a:ext>
            </a:extLst>
          </p:cNvPr>
          <p:cNvSpPr/>
          <p:nvPr userDrawn="1">
            <p:custDataLst>
              <p:tags r:id="rId3"/>
            </p:custDataLst>
          </p:nvPr>
        </p:nvSpPr>
        <p:spPr>
          <a:xfrm flipV="1">
            <a:off x="8977053" y="470482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占位符 10">
            <a:extLst>
              <a:ext uri="{FF2B5EF4-FFF2-40B4-BE49-F238E27FC236}">
                <a16:creationId xmlns:a16="http://schemas.microsoft.com/office/drawing/2014/main" id="{4C893376-4C31-4255-B62E-55AFB574EB4F}"/>
              </a:ext>
            </a:extLst>
          </p:cNvPr>
          <p:cNvSpPr>
            <a:spLocks noGrp="1"/>
          </p:cNvSpPr>
          <p:nvPr>
            <p:ph type="body" sz="quarter" idx="10"/>
          </p:nvPr>
        </p:nvSpPr>
        <p:spPr>
          <a:xfrm>
            <a:off x="783811" y="2460080"/>
            <a:ext cx="10624378" cy="914400"/>
          </a:xfrm>
        </p:spPr>
        <p:txBody>
          <a:bodyPr>
            <a:noAutofit/>
          </a:bodyPr>
          <a:lstStyle>
            <a:lvl1pPr marL="0" indent="0" algn="ctr">
              <a:lnSpc>
                <a:spcPct val="100000"/>
              </a:lnSpc>
              <a:spcBef>
                <a:spcPts val="0"/>
              </a:spcBef>
              <a:buNone/>
              <a:defRPr sz="4400" b="1">
                <a:solidFill>
                  <a:schemeClr val="bg1"/>
                </a:solidFill>
                <a:latin typeface="+mn-ea"/>
                <a:ea typeface="+mn-ea"/>
              </a:defRPr>
            </a:lvl1pPr>
            <a:lvl2pPr marL="457200" indent="0">
              <a:buNone/>
              <a:defRPr/>
            </a:lvl2pPr>
          </a:lstStyle>
          <a:p>
            <a:pPr lvl="0"/>
            <a:r>
              <a:rPr lang="zh-CN" altLang="en-US" dirty="0"/>
              <a:t>编辑母版文本样</a:t>
            </a:r>
          </a:p>
        </p:txBody>
      </p:sp>
      <p:cxnSp>
        <p:nvCxnSpPr>
          <p:cNvPr id="13" name="直接连接符 12">
            <a:extLst>
              <a:ext uri="{FF2B5EF4-FFF2-40B4-BE49-F238E27FC236}">
                <a16:creationId xmlns:a16="http://schemas.microsoft.com/office/drawing/2014/main" id="{FCA2BDE9-8E48-40F2-914D-46A1A474F52F}"/>
              </a:ext>
            </a:extLst>
          </p:cNvPr>
          <p:cNvCxnSpPr>
            <a:cxnSpLocks/>
          </p:cNvCxnSpPr>
          <p:nvPr userDrawn="1">
            <p:custDataLst>
              <p:tags r:id="rId4"/>
            </p:custDataLst>
          </p:nvPr>
        </p:nvCxnSpPr>
        <p:spPr>
          <a:xfrm>
            <a:off x="2171700" y="3667440"/>
            <a:ext cx="2302833" cy="0"/>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1E1812E-0D0A-47FF-A2E2-24268AEFB358}"/>
              </a:ext>
            </a:extLst>
          </p:cNvPr>
          <p:cNvCxnSpPr>
            <a:cxnSpLocks/>
          </p:cNvCxnSpPr>
          <p:nvPr userDrawn="1">
            <p:custDataLst>
              <p:tags r:id="rId5"/>
            </p:custDataLst>
          </p:nvPr>
        </p:nvCxnSpPr>
        <p:spPr>
          <a:xfrm>
            <a:off x="7646358" y="3667440"/>
            <a:ext cx="2337430" cy="0"/>
          </a:xfrm>
          <a:prstGeom prst="line">
            <a:avLst/>
          </a:prstGeom>
          <a:ln w="190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C6230AEE-07B3-46B9-8678-FC4430A16BA5}"/>
              </a:ext>
            </a:extLst>
          </p:cNvPr>
          <p:cNvSpPr>
            <a:spLocks noGrp="1"/>
          </p:cNvSpPr>
          <p:nvPr>
            <p:ph type="body" sz="quarter" idx="11"/>
          </p:nvPr>
        </p:nvSpPr>
        <p:spPr>
          <a:xfrm>
            <a:off x="4551428" y="3483521"/>
            <a:ext cx="2962556" cy="464999"/>
          </a:xfrm>
        </p:spPr>
        <p:txBody>
          <a:bodyPr>
            <a:noAutofit/>
          </a:bodyPr>
          <a:lstStyle>
            <a:lvl1pPr marL="0" indent="0" algn="ctr">
              <a:lnSpc>
                <a:spcPct val="100000"/>
              </a:lnSpc>
              <a:spcBef>
                <a:spcPts val="0"/>
              </a:spcBef>
              <a:buNone/>
              <a:defRPr sz="2000">
                <a:solidFill>
                  <a:schemeClr val="bg1"/>
                </a:solidFill>
              </a:defRPr>
            </a:lvl1pPr>
            <a:lvl2pPr marL="457200" indent="0">
              <a:buNone/>
              <a:defRPr/>
            </a:lvl2pPr>
            <a:lvl5pPr marL="1828800" indent="0">
              <a:buNone/>
              <a:defRPr/>
            </a:lvl5pPr>
          </a:lstStyle>
          <a:p>
            <a:pPr lvl="0"/>
            <a:r>
              <a:rPr lang="zh-CN" altLang="en-US" dirty="0"/>
              <a:t>编辑母版文本样式</a:t>
            </a:r>
          </a:p>
        </p:txBody>
      </p:sp>
    </p:spTree>
    <p:extLst>
      <p:ext uri="{BB962C8B-B14F-4D97-AF65-F5344CB8AC3E}">
        <p14:creationId xmlns:p14="http://schemas.microsoft.com/office/powerpoint/2010/main" val="1040929616"/>
      </p:ext>
    </p:extLst>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1">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12AE4BD-7B1A-47A6-AF1C-60737EA473FC}"/>
              </a:ext>
            </a:extLst>
          </p:cNvPr>
          <p:cNvSpPr/>
          <p:nvPr userDrawn="1"/>
        </p:nvSpPr>
        <p:spPr>
          <a:xfrm>
            <a:off x="-4491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7" name="矩形 6">
            <a:extLst>
              <a:ext uri="{FF2B5EF4-FFF2-40B4-BE49-F238E27FC236}">
                <a16:creationId xmlns:a16="http://schemas.microsoft.com/office/drawing/2014/main" id="{C2E1304D-1357-49F9-8A3D-C33FDA316F9A}"/>
              </a:ext>
            </a:extLst>
          </p:cNvPr>
          <p:cNvSpPr/>
          <p:nvPr userDrawn="1"/>
        </p:nvSpPr>
        <p:spPr>
          <a:xfrm>
            <a:off x="682590" y="2182609"/>
            <a:ext cx="2736000" cy="197556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文本框 7">
            <a:extLst>
              <a:ext uri="{FF2B5EF4-FFF2-40B4-BE49-F238E27FC236}">
                <a16:creationId xmlns:a16="http://schemas.microsoft.com/office/drawing/2014/main" id="{859BBFE5-D62E-4870-ACB6-CA5D8920D08D}"/>
              </a:ext>
            </a:extLst>
          </p:cNvPr>
          <p:cNvSpPr txBox="1"/>
          <p:nvPr userDrawn="1"/>
        </p:nvSpPr>
        <p:spPr>
          <a:xfrm>
            <a:off x="566829" y="2605275"/>
            <a:ext cx="2967522" cy="1015663"/>
          </a:xfrm>
          <a:prstGeom prst="rect">
            <a:avLst/>
          </a:prstGeom>
          <a:noFill/>
          <a:ln>
            <a:noFill/>
          </a:ln>
        </p:spPr>
        <p:txBody>
          <a:bodyPr wrap="square" rtlCol="0">
            <a:noAutofit/>
          </a:bodyPr>
          <a:lstStyle/>
          <a:p>
            <a:pPr algn="ctr"/>
            <a:r>
              <a:rPr lang="zh-CN" altLang="en-US" sz="6000" b="1" dirty="0">
                <a:solidFill>
                  <a:schemeClr val="bg1"/>
                </a:solidFill>
                <a:latin typeface="+mn-ea"/>
                <a:cs typeface="Arial" pitchFamily="34" charset="0"/>
              </a:rPr>
              <a:t>目录</a:t>
            </a:r>
          </a:p>
        </p:txBody>
      </p:sp>
      <p:sp>
        <p:nvSpPr>
          <p:cNvPr id="9" name="任意多边形: 形状 8">
            <a:extLst>
              <a:ext uri="{FF2B5EF4-FFF2-40B4-BE49-F238E27FC236}">
                <a16:creationId xmlns:a16="http://schemas.microsoft.com/office/drawing/2014/main" id="{0BF4A072-4ECC-4AA7-8889-3668CAEF3C04}"/>
              </a:ext>
            </a:extLst>
          </p:cNvPr>
          <p:cNvSpPr>
            <a:spLocks noChangeAspect="1" noEditPoints="1"/>
          </p:cNvSpPr>
          <p:nvPr userDrawn="1"/>
        </p:nvSpPr>
        <p:spPr bwMode="auto">
          <a:xfrm>
            <a:off x="1343972" y="1403827"/>
            <a:ext cx="1451056" cy="1296000"/>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solidFill>
              <a:schemeClr val="accent1"/>
            </a:solidFill>
          </a:ln>
        </p:spPr>
        <p:txBody>
          <a:bodyPr vert="horz" wrap="square" lIns="91440" tIns="45720" rIns="91440" bIns="45720" numCol="1" anchor="t" anchorCtr="0" compatLnSpc="1"/>
          <a:lstStyle/>
          <a:p>
            <a:endParaRPr lang="zh-CN" altLang="en-US"/>
          </a:p>
        </p:txBody>
      </p:sp>
      <p:sp>
        <p:nvSpPr>
          <p:cNvPr id="10" name="矩形 9">
            <a:extLst>
              <a:ext uri="{FF2B5EF4-FFF2-40B4-BE49-F238E27FC236}">
                <a16:creationId xmlns:a16="http://schemas.microsoft.com/office/drawing/2014/main" id="{8263450A-21CE-4706-B5C8-4245C747B51C}"/>
              </a:ext>
            </a:extLst>
          </p:cNvPr>
          <p:cNvSpPr/>
          <p:nvPr userDrawn="1"/>
        </p:nvSpPr>
        <p:spPr>
          <a:xfrm>
            <a:off x="1241036" y="3525075"/>
            <a:ext cx="1598515" cy="400110"/>
          </a:xfrm>
          <a:prstGeom prst="rect">
            <a:avLst/>
          </a:prstGeom>
        </p:spPr>
        <p:txBody>
          <a:bodyPr wrap="none">
            <a:noAutofit/>
          </a:bodyPr>
          <a:lstStyle/>
          <a:p>
            <a:r>
              <a:rPr lang="en-US" altLang="zh-CN" sz="2000" dirty="0">
                <a:solidFill>
                  <a:schemeClr val="bg1"/>
                </a:solidFill>
              </a:rPr>
              <a:t>CONTENTS</a:t>
            </a:r>
          </a:p>
        </p:txBody>
      </p:sp>
    </p:spTree>
    <p:extLst>
      <p:ext uri="{BB962C8B-B14F-4D97-AF65-F5344CB8AC3E}">
        <p14:creationId xmlns:p14="http://schemas.microsoft.com/office/powerpoint/2010/main" val="1535895619"/>
      </p:ext>
    </p:extLst>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2">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051D988-7C38-4078-9A02-26B29BBF89E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20494"/>
          <a:stretch/>
        </p:blipFill>
        <p:spPr>
          <a:xfrm>
            <a:off x="0" y="0"/>
            <a:ext cx="12192000" cy="3429000"/>
          </a:xfrm>
          <a:prstGeom prst="rect">
            <a:avLst/>
          </a:prstGeom>
        </p:spPr>
      </p:pic>
      <p:sp>
        <p:nvSpPr>
          <p:cNvPr id="7" name="矩形 6">
            <a:extLst>
              <a:ext uri="{FF2B5EF4-FFF2-40B4-BE49-F238E27FC236}">
                <a16:creationId xmlns:a16="http://schemas.microsoft.com/office/drawing/2014/main" id="{FFF4CC56-71A3-4BFE-854F-FE1A7279B6C0}"/>
              </a:ext>
            </a:extLst>
          </p:cNvPr>
          <p:cNvSpPr/>
          <p:nvPr userDrawn="1"/>
        </p:nvSpPr>
        <p:spPr>
          <a:xfrm>
            <a:off x="0" y="0"/>
            <a:ext cx="12192000" cy="3429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0BE3CA71-9CCD-4AD0-BCD9-52DC4C4CBE07}"/>
              </a:ext>
            </a:extLst>
          </p:cNvPr>
          <p:cNvSpPr txBox="1"/>
          <p:nvPr userDrawn="1"/>
        </p:nvSpPr>
        <p:spPr>
          <a:xfrm>
            <a:off x="4772560" y="1130300"/>
            <a:ext cx="2646878" cy="1569660"/>
          </a:xfrm>
          <a:prstGeom prst="rect">
            <a:avLst/>
          </a:prstGeom>
          <a:noFill/>
        </p:spPr>
        <p:txBody>
          <a:bodyPr wrap="none" rtlCol="0">
            <a:noAutofit/>
          </a:bodyPr>
          <a:lstStyle/>
          <a:p>
            <a:r>
              <a:rPr lang="zh-CN" altLang="en-US" sz="9600" dirty="0">
                <a:solidFill>
                  <a:schemeClr val="bg1"/>
                </a:solidFill>
              </a:rPr>
              <a:t>目录</a:t>
            </a:r>
          </a:p>
        </p:txBody>
      </p:sp>
      <p:sp>
        <p:nvSpPr>
          <p:cNvPr id="9" name="矩形 8">
            <a:extLst>
              <a:ext uri="{FF2B5EF4-FFF2-40B4-BE49-F238E27FC236}">
                <a16:creationId xmlns:a16="http://schemas.microsoft.com/office/drawing/2014/main" id="{C06DE5F5-8934-4C0D-84D1-E8DB1080A817}"/>
              </a:ext>
            </a:extLst>
          </p:cNvPr>
          <p:cNvSpPr/>
          <p:nvPr userDrawn="1"/>
        </p:nvSpPr>
        <p:spPr>
          <a:xfrm>
            <a:off x="4734088" y="2614203"/>
            <a:ext cx="2723823" cy="646331"/>
          </a:xfrm>
          <a:prstGeom prst="rect">
            <a:avLst/>
          </a:prstGeom>
        </p:spPr>
        <p:txBody>
          <a:bodyPr wrap="none">
            <a:noAutofit/>
          </a:bodyPr>
          <a:lstStyle/>
          <a:p>
            <a:r>
              <a:rPr lang="en-US" altLang="zh-CN" sz="3600" dirty="0">
                <a:solidFill>
                  <a:schemeClr val="bg1"/>
                </a:solidFill>
              </a:rPr>
              <a:t>CONTENTS</a:t>
            </a:r>
          </a:p>
        </p:txBody>
      </p:sp>
      <p:sp>
        <p:nvSpPr>
          <p:cNvPr id="10" name="矩形 9">
            <a:extLst>
              <a:ext uri="{FF2B5EF4-FFF2-40B4-BE49-F238E27FC236}">
                <a16:creationId xmlns:a16="http://schemas.microsoft.com/office/drawing/2014/main" id="{7286E172-704B-49EF-B32D-A6612AF05024}"/>
              </a:ext>
            </a:extLst>
          </p:cNvPr>
          <p:cNvSpPr/>
          <p:nvPr userDrawn="1"/>
        </p:nvSpPr>
        <p:spPr>
          <a:xfrm>
            <a:off x="682589" y="509286"/>
            <a:ext cx="10836311" cy="307886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extLst>
      <p:ext uri="{BB962C8B-B14F-4D97-AF65-F5344CB8AC3E}">
        <p14:creationId xmlns:p14="http://schemas.microsoft.com/office/powerpoint/2010/main" val="3446276964"/>
      </p:ext>
    </p:extLst>
  </p:cSld>
  <p:clrMapOvr>
    <a:masterClrMapping/>
  </p:clrMapOvr>
  <p:transition spd="slow" advClick="0" advTm="3000">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3">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874CC96-98FA-42AA-9F2A-D614306743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3993" y="1123128"/>
            <a:ext cx="7954302" cy="4997836"/>
          </a:xfrm>
          <a:prstGeom prst="rect">
            <a:avLst/>
          </a:prstGeom>
        </p:spPr>
      </p:pic>
      <p:sp>
        <p:nvSpPr>
          <p:cNvPr id="7" name="矩形 6">
            <a:extLst>
              <a:ext uri="{FF2B5EF4-FFF2-40B4-BE49-F238E27FC236}">
                <a16:creationId xmlns:a16="http://schemas.microsoft.com/office/drawing/2014/main" id="{FD5C5D76-79AD-4D09-ABEC-3CFEF880FD30}"/>
              </a:ext>
            </a:extLst>
          </p:cNvPr>
          <p:cNvSpPr/>
          <p:nvPr userDrawn="1"/>
        </p:nvSpPr>
        <p:spPr>
          <a:xfrm>
            <a:off x="660400" y="1130300"/>
            <a:ext cx="3095625" cy="5003800"/>
          </a:xfrm>
          <a:prstGeom prst="rect">
            <a:avLst/>
          </a:prstGeom>
          <a:gradFill flip="none" rotWithShape="1">
            <a:gsLst>
              <a:gs pos="46000">
                <a:schemeClr val="accent1"/>
              </a:gs>
              <a:gs pos="0">
                <a:schemeClr val="accent1"/>
              </a:gs>
              <a:gs pos="100000">
                <a:schemeClr val="accent1">
                  <a:lumMod val="85000"/>
                  <a:lumOff val="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a:extLst>
              <a:ext uri="{FF2B5EF4-FFF2-40B4-BE49-F238E27FC236}">
                <a16:creationId xmlns:a16="http://schemas.microsoft.com/office/drawing/2014/main" id="{2D630481-05A4-46F7-82A1-C49C95FA9E16}"/>
              </a:ext>
            </a:extLst>
          </p:cNvPr>
          <p:cNvSpPr/>
          <p:nvPr userDrawn="1"/>
        </p:nvSpPr>
        <p:spPr>
          <a:xfrm flipH="1">
            <a:off x="8423275" y="1130300"/>
            <a:ext cx="3095625" cy="5003800"/>
          </a:xfrm>
          <a:prstGeom prst="rect">
            <a:avLst/>
          </a:prstGeom>
          <a:gradFill flip="none" rotWithShape="1">
            <a:gsLst>
              <a:gs pos="46000">
                <a:schemeClr val="accent1"/>
              </a:gs>
              <a:gs pos="0">
                <a:schemeClr val="accent1"/>
              </a:gs>
              <a:gs pos="100000">
                <a:schemeClr val="accent1">
                  <a:lumMod val="85000"/>
                  <a:lumOff val="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a:extLst>
              <a:ext uri="{FF2B5EF4-FFF2-40B4-BE49-F238E27FC236}">
                <a16:creationId xmlns:a16="http://schemas.microsoft.com/office/drawing/2014/main" id="{25792211-4E6F-437D-BE4B-AF26A4FBC943}"/>
              </a:ext>
            </a:extLst>
          </p:cNvPr>
          <p:cNvSpPr/>
          <p:nvPr userDrawn="1"/>
        </p:nvSpPr>
        <p:spPr>
          <a:xfrm>
            <a:off x="658813" y="1117164"/>
            <a:ext cx="10858500" cy="5003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a:extLst>
              <a:ext uri="{FF2B5EF4-FFF2-40B4-BE49-F238E27FC236}">
                <a16:creationId xmlns:a16="http://schemas.microsoft.com/office/drawing/2014/main" id="{A406FBFB-387B-4462-8B6A-E1F35E2EDE15}"/>
              </a:ext>
            </a:extLst>
          </p:cNvPr>
          <p:cNvSpPr txBox="1"/>
          <p:nvPr userDrawn="1"/>
        </p:nvSpPr>
        <p:spPr>
          <a:xfrm>
            <a:off x="4998295" y="1130300"/>
            <a:ext cx="1891010" cy="455949"/>
          </a:xfrm>
          <a:custGeom>
            <a:avLst/>
            <a:gdLst/>
            <a:ahLst/>
            <a:cxnLst/>
            <a:rect l="l" t="t" r="r" b="b"/>
            <a:pathLst>
              <a:path w="1891010" h="455949">
                <a:moveTo>
                  <a:pt x="126801" y="168413"/>
                </a:moveTo>
                <a:lnTo>
                  <a:pt x="126801" y="271998"/>
                </a:lnTo>
                <a:lnTo>
                  <a:pt x="576857" y="271998"/>
                </a:lnTo>
                <a:lnTo>
                  <a:pt x="576857" y="168413"/>
                </a:lnTo>
                <a:close/>
                <a:moveTo>
                  <a:pt x="1510605" y="34468"/>
                </a:moveTo>
                <a:lnTo>
                  <a:pt x="1510605" y="71080"/>
                </a:lnTo>
                <a:cubicBezTo>
                  <a:pt x="1533227" y="103227"/>
                  <a:pt x="1559123" y="132099"/>
                  <a:pt x="1588293" y="157698"/>
                </a:cubicBezTo>
                <a:cubicBezTo>
                  <a:pt x="1638300" y="123170"/>
                  <a:pt x="1688306" y="82093"/>
                  <a:pt x="1738312" y="34468"/>
                </a:cubicBezTo>
                <a:close/>
                <a:moveTo>
                  <a:pt x="1168598" y="34468"/>
                </a:moveTo>
                <a:cubicBezTo>
                  <a:pt x="1204912" y="61257"/>
                  <a:pt x="1244500" y="92213"/>
                  <a:pt x="1287363" y="127337"/>
                </a:cubicBezTo>
                <a:lnTo>
                  <a:pt x="1214139" y="206811"/>
                </a:lnTo>
                <a:cubicBezTo>
                  <a:pt x="1275457" y="178236"/>
                  <a:pt x="1333500" y="149066"/>
                  <a:pt x="1388268" y="119300"/>
                </a:cubicBezTo>
                <a:lnTo>
                  <a:pt x="1388268" y="34468"/>
                </a:lnTo>
                <a:close/>
                <a:moveTo>
                  <a:pt x="1006971" y="0"/>
                </a:moveTo>
                <a:lnTo>
                  <a:pt x="1889224" y="0"/>
                </a:lnTo>
                <a:lnTo>
                  <a:pt x="1889224" y="34468"/>
                </a:lnTo>
                <a:lnTo>
                  <a:pt x="1748135" y="34468"/>
                </a:lnTo>
                <a:lnTo>
                  <a:pt x="1831181" y="121086"/>
                </a:lnTo>
                <a:cubicBezTo>
                  <a:pt x="1778198" y="156209"/>
                  <a:pt x="1727894" y="190738"/>
                  <a:pt x="1680269" y="224670"/>
                </a:cubicBezTo>
                <a:cubicBezTo>
                  <a:pt x="1740991" y="260389"/>
                  <a:pt x="1811238" y="288071"/>
                  <a:pt x="1891010" y="307716"/>
                </a:cubicBezTo>
                <a:cubicBezTo>
                  <a:pt x="1855291" y="355341"/>
                  <a:pt x="1828800" y="392548"/>
                  <a:pt x="1811535" y="419338"/>
                </a:cubicBezTo>
                <a:cubicBezTo>
                  <a:pt x="1691878" y="376475"/>
                  <a:pt x="1591568" y="308312"/>
                  <a:pt x="1510605" y="214848"/>
                </a:cubicBezTo>
                <a:lnTo>
                  <a:pt x="1510605" y="312181"/>
                </a:lnTo>
                <a:cubicBezTo>
                  <a:pt x="1510605" y="401478"/>
                  <a:pt x="1473398" y="447913"/>
                  <a:pt x="1398984" y="451484"/>
                </a:cubicBezTo>
                <a:cubicBezTo>
                  <a:pt x="1363265" y="453866"/>
                  <a:pt x="1318617" y="455354"/>
                  <a:pt x="1265039" y="455949"/>
                </a:cubicBezTo>
                <a:cubicBezTo>
                  <a:pt x="1256109" y="411301"/>
                  <a:pt x="1247179" y="373201"/>
                  <a:pt x="1238250" y="341649"/>
                </a:cubicBezTo>
                <a:cubicBezTo>
                  <a:pt x="1279921" y="344626"/>
                  <a:pt x="1312068" y="345816"/>
                  <a:pt x="1334690" y="345221"/>
                </a:cubicBezTo>
                <a:cubicBezTo>
                  <a:pt x="1370409" y="345221"/>
                  <a:pt x="1388268" y="326171"/>
                  <a:pt x="1388268" y="288071"/>
                </a:cubicBezTo>
                <a:lnTo>
                  <a:pt x="1388268" y="242530"/>
                </a:lnTo>
                <a:cubicBezTo>
                  <a:pt x="1253728" y="312181"/>
                  <a:pt x="1145083" y="370820"/>
                  <a:pt x="1062335" y="418445"/>
                </a:cubicBezTo>
                <a:lnTo>
                  <a:pt x="1003399" y="300573"/>
                </a:lnTo>
                <a:cubicBezTo>
                  <a:pt x="1074836" y="270807"/>
                  <a:pt x="1142702" y="240744"/>
                  <a:pt x="1206996" y="210383"/>
                </a:cubicBezTo>
                <a:cubicBezTo>
                  <a:pt x="1158180" y="163948"/>
                  <a:pt x="1112936" y="124956"/>
                  <a:pt x="1071264" y="93404"/>
                </a:cubicBezTo>
                <a:lnTo>
                  <a:pt x="1122164" y="34468"/>
                </a:lnTo>
                <a:lnTo>
                  <a:pt x="1006971" y="34468"/>
                </a:lnTo>
                <a:close/>
                <a:moveTo>
                  <a:pt x="0" y="0"/>
                </a:moveTo>
                <a:lnTo>
                  <a:pt x="126801" y="0"/>
                </a:lnTo>
                <a:lnTo>
                  <a:pt x="126801" y="54113"/>
                </a:lnTo>
                <a:lnTo>
                  <a:pt x="576857" y="54113"/>
                </a:lnTo>
                <a:lnTo>
                  <a:pt x="576857" y="0"/>
                </a:lnTo>
                <a:lnTo>
                  <a:pt x="703659" y="0"/>
                </a:lnTo>
                <a:lnTo>
                  <a:pt x="703659" y="450591"/>
                </a:lnTo>
                <a:lnTo>
                  <a:pt x="576857" y="450591"/>
                </a:lnTo>
                <a:lnTo>
                  <a:pt x="576857" y="389870"/>
                </a:lnTo>
                <a:lnTo>
                  <a:pt x="126801" y="389870"/>
                </a:lnTo>
                <a:lnTo>
                  <a:pt x="126801" y="450591"/>
                </a:lnTo>
                <a:lnTo>
                  <a:pt x="0" y="450591"/>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7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a:extLst>
              <a:ext uri="{FF2B5EF4-FFF2-40B4-BE49-F238E27FC236}">
                <a16:creationId xmlns:a16="http://schemas.microsoft.com/office/drawing/2014/main" id="{18495BB5-4A4F-4083-B0C7-C446DF114D5B}"/>
              </a:ext>
            </a:extLst>
          </p:cNvPr>
          <p:cNvSpPr txBox="1"/>
          <p:nvPr userDrawn="1"/>
        </p:nvSpPr>
        <p:spPr>
          <a:xfrm>
            <a:off x="4888519" y="1576895"/>
            <a:ext cx="2078337" cy="400110"/>
          </a:xfrm>
          <a:prstGeom prst="rect">
            <a:avLst/>
          </a:prstGeom>
          <a:noFill/>
        </p:spPr>
        <p:txBody>
          <a:bodyPr wrap="square" rtlCol="0">
            <a:noAutofit/>
          </a:bodyPr>
          <a:lstStyle/>
          <a:p>
            <a:pPr algn="dist"/>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a:extLst>
              <a:ext uri="{FF2B5EF4-FFF2-40B4-BE49-F238E27FC236}">
                <a16:creationId xmlns:a16="http://schemas.microsoft.com/office/drawing/2014/main" id="{2E4082FD-8489-4D15-BCD3-90190FF59FC2}"/>
              </a:ext>
            </a:extLst>
          </p:cNvPr>
          <p:cNvSpPr txBox="1"/>
          <p:nvPr userDrawn="1"/>
        </p:nvSpPr>
        <p:spPr>
          <a:xfrm>
            <a:off x="4998295" y="737036"/>
            <a:ext cx="1889224" cy="393264"/>
          </a:xfrm>
          <a:custGeom>
            <a:avLst/>
            <a:gdLst/>
            <a:ahLst/>
            <a:cxnLst/>
            <a:rect l="l" t="t" r="r" b="b"/>
            <a:pathLst>
              <a:path w="1889224" h="393264">
                <a:moveTo>
                  <a:pt x="126801" y="136624"/>
                </a:moveTo>
                <a:lnTo>
                  <a:pt x="126801" y="234851"/>
                </a:lnTo>
                <a:lnTo>
                  <a:pt x="576857" y="234851"/>
                </a:lnTo>
                <a:lnTo>
                  <a:pt x="576857" y="136624"/>
                </a:lnTo>
                <a:close/>
                <a:moveTo>
                  <a:pt x="0" y="18752"/>
                </a:moveTo>
                <a:lnTo>
                  <a:pt x="703659" y="18752"/>
                </a:lnTo>
                <a:lnTo>
                  <a:pt x="703659" y="393264"/>
                </a:lnTo>
                <a:lnTo>
                  <a:pt x="576857" y="393264"/>
                </a:lnTo>
                <a:lnTo>
                  <a:pt x="576857" y="349151"/>
                </a:lnTo>
                <a:lnTo>
                  <a:pt x="126801" y="349151"/>
                </a:lnTo>
                <a:lnTo>
                  <a:pt x="126801" y="393264"/>
                </a:lnTo>
                <a:lnTo>
                  <a:pt x="0" y="393264"/>
                </a:lnTo>
                <a:close/>
                <a:moveTo>
                  <a:pt x="1081087" y="0"/>
                </a:moveTo>
                <a:lnTo>
                  <a:pt x="1765101" y="0"/>
                </a:lnTo>
                <a:lnTo>
                  <a:pt x="1765101" y="323255"/>
                </a:lnTo>
                <a:lnTo>
                  <a:pt x="1889224" y="323255"/>
                </a:lnTo>
                <a:lnTo>
                  <a:pt x="1889224" y="393264"/>
                </a:lnTo>
                <a:lnTo>
                  <a:pt x="1006970" y="393264"/>
                </a:lnTo>
                <a:lnTo>
                  <a:pt x="1006970" y="323255"/>
                </a:lnTo>
                <a:lnTo>
                  <a:pt x="1642764" y="323255"/>
                </a:lnTo>
                <a:lnTo>
                  <a:pt x="1642764" y="263426"/>
                </a:lnTo>
                <a:lnTo>
                  <a:pt x="1112341" y="263426"/>
                </a:lnTo>
                <a:lnTo>
                  <a:pt x="1112341" y="164306"/>
                </a:lnTo>
                <a:lnTo>
                  <a:pt x="1642764" y="164306"/>
                </a:lnTo>
                <a:lnTo>
                  <a:pt x="1642764" y="104477"/>
                </a:lnTo>
                <a:lnTo>
                  <a:pt x="1081087" y="104477"/>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7200"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a:extLst>
              <a:ext uri="{FF2B5EF4-FFF2-40B4-BE49-F238E27FC236}">
                <a16:creationId xmlns:a16="http://schemas.microsoft.com/office/drawing/2014/main" id="{37CC48B1-6D6B-4BEE-A3BE-CF34EB4BE530}"/>
              </a:ext>
            </a:extLst>
          </p:cNvPr>
          <p:cNvSpPr/>
          <p:nvPr userDrawn="1"/>
        </p:nvSpPr>
        <p:spPr>
          <a:xfrm>
            <a:off x="315686" y="368300"/>
            <a:ext cx="11560628" cy="6248400"/>
          </a:xfrm>
          <a:prstGeom prst="rect">
            <a:avLst/>
          </a:prstGeom>
          <a:noFill/>
          <a:ln w="88900">
            <a:gradFill flip="none" rotWithShape="1">
              <a:gsLst>
                <a:gs pos="0">
                  <a:schemeClr val="accent1">
                    <a:lumMod val="60000"/>
                    <a:lumOff val="40000"/>
                  </a:schemeClr>
                </a:gs>
                <a:gs pos="100000">
                  <a:schemeClr val="accent1"/>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0160132"/>
      </p:ext>
    </p:extLst>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1">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928319"/>
            <a:ext cx="9144000" cy="813556"/>
          </a:xfrm>
        </p:spPr>
        <p:txBody>
          <a:bodyPr anchor="ctr">
            <a:noAutofit/>
          </a:bodyPr>
          <a:lstStyle>
            <a:lvl1pPr algn="ctr">
              <a:lnSpc>
                <a:spcPct val="100000"/>
              </a:lnSpc>
              <a:defRPr sz="4000" b="1">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7" name="任意多边形: 形状 6"/>
          <p:cNvSpPr>
            <a:spLocks noEditPoints="1"/>
          </p:cNvSpPr>
          <p:nvPr userDrawn="1"/>
        </p:nvSpPr>
        <p:spPr bwMode="auto">
          <a:xfrm>
            <a:off x="5251126" y="1326369"/>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p15="http://schemas.microsoft.com/office/powerpoint/2012/main" xmlns="">
      <p:transition advClick="0" advTm="3000"/>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E1ADCEE-0FB6-46AB-BF07-E70F4CDAC64F}"/>
              </a:ext>
            </a:extLst>
          </p:cNvPr>
          <p:cNvSpPr/>
          <p:nvPr userDrawn="1"/>
        </p:nvSpPr>
        <p:spPr>
          <a:xfrm>
            <a:off x="0" y="2247441"/>
            <a:ext cx="12191999" cy="1310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B7B2F0-AE5A-4B0B-8E37-E2E08753218F}"/>
              </a:ext>
            </a:extLst>
          </p:cNvPr>
          <p:cNvSpPr/>
          <p:nvPr userDrawn="1"/>
        </p:nvSpPr>
        <p:spPr>
          <a:xfrm>
            <a:off x="660400" y="1244906"/>
            <a:ext cx="3051672" cy="3051672"/>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113AB3-C633-486D-B75E-133B81F54E56}"/>
              </a:ext>
            </a:extLst>
          </p:cNvPr>
          <p:cNvSpPr>
            <a:spLocks noChangeAspect="1" noEditPoints="1"/>
          </p:cNvSpPr>
          <p:nvPr userDrawn="1"/>
        </p:nvSpPr>
        <p:spPr bwMode="auto">
          <a:xfrm>
            <a:off x="931795" y="1650347"/>
            <a:ext cx="2508883" cy="2240790"/>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solidFill>
              <a:schemeClr val="accent1"/>
            </a:solidFill>
          </a:ln>
        </p:spPr>
        <p:txBody>
          <a:bodyPr vert="horz" wrap="square" lIns="91440" tIns="45720" rIns="91440" bIns="45720" numCol="1" anchor="t" anchorCtr="0" compatLnSpc="1"/>
          <a:lstStyle/>
          <a:p>
            <a:endParaRPr lang="zh-CN" altLang="en-US"/>
          </a:p>
        </p:txBody>
      </p:sp>
      <p:sp>
        <p:nvSpPr>
          <p:cNvPr id="11" name="文本占位符 10">
            <a:extLst>
              <a:ext uri="{FF2B5EF4-FFF2-40B4-BE49-F238E27FC236}">
                <a16:creationId xmlns:a16="http://schemas.microsoft.com/office/drawing/2014/main" id="{78E260A6-64F8-49C6-822C-A370DCBA62C4}"/>
              </a:ext>
            </a:extLst>
          </p:cNvPr>
          <p:cNvSpPr>
            <a:spLocks noGrp="1"/>
          </p:cNvSpPr>
          <p:nvPr>
            <p:ph type="body" sz="quarter" idx="10"/>
          </p:nvPr>
        </p:nvSpPr>
        <p:spPr>
          <a:xfrm>
            <a:off x="4769625" y="2459403"/>
            <a:ext cx="6761975" cy="886858"/>
          </a:xfrm>
        </p:spPr>
        <p:txBody>
          <a:bodyPr anchor="ctr">
            <a:noAutofit/>
          </a:bodyPr>
          <a:lstStyle>
            <a:lvl1pPr marL="0" indent="0">
              <a:lnSpc>
                <a:spcPct val="100000"/>
              </a:lnSpc>
              <a:spcBef>
                <a:spcPts val="0"/>
              </a:spcBef>
              <a:buNone/>
              <a:defRPr sz="4400" b="1">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3234752527"/>
      </p:ext>
    </p:extLst>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68B8FB4-54F5-4302-8747-F125241994A3}"/>
              </a:ext>
            </a:extLst>
          </p:cNvPr>
          <p:cNvSpPr/>
          <p:nvPr userDrawn="1"/>
        </p:nvSpPr>
        <p:spPr>
          <a:xfrm>
            <a:off x="0" y="2247441"/>
            <a:ext cx="12191999" cy="1310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V 形 7">
            <a:extLst>
              <a:ext uri="{FF2B5EF4-FFF2-40B4-BE49-F238E27FC236}">
                <a16:creationId xmlns:a16="http://schemas.microsoft.com/office/drawing/2014/main" id="{34769E29-9870-4500-8C2C-0299BC87D781}"/>
              </a:ext>
            </a:extLst>
          </p:cNvPr>
          <p:cNvSpPr/>
          <p:nvPr userDrawn="1"/>
        </p:nvSpPr>
        <p:spPr>
          <a:xfrm>
            <a:off x="1240775" y="2247441"/>
            <a:ext cx="2610998" cy="1310783"/>
          </a:xfrm>
          <a:prstGeom prst="chevron">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ED8EA976-B2A4-49E0-AE85-E28E20A97F36}"/>
              </a:ext>
            </a:extLst>
          </p:cNvPr>
          <p:cNvSpPr/>
          <p:nvPr userDrawn="1"/>
        </p:nvSpPr>
        <p:spPr>
          <a:xfrm>
            <a:off x="1249509" y="2247441"/>
            <a:ext cx="2190921" cy="1310783"/>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占位符 10">
            <a:extLst>
              <a:ext uri="{FF2B5EF4-FFF2-40B4-BE49-F238E27FC236}">
                <a16:creationId xmlns:a16="http://schemas.microsoft.com/office/drawing/2014/main" id="{A0ADDF42-65A8-4FF5-BCAF-1AED406E12DB}"/>
              </a:ext>
            </a:extLst>
          </p:cNvPr>
          <p:cNvSpPr>
            <a:spLocks noGrp="1"/>
          </p:cNvSpPr>
          <p:nvPr>
            <p:ph type="body" sz="quarter" idx="10"/>
          </p:nvPr>
        </p:nvSpPr>
        <p:spPr>
          <a:xfrm>
            <a:off x="4463697" y="2443477"/>
            <a:ext cx="6568738" cy="918710"/>
          </a:xfrm>
        </p:spPr>
        <p:txBody>
          <a:bodyPr anchor="ctr">
            <a:noAutofit/>
          </a:bodyPr>
          <a:lstStyle>
            <a:lvl1pPr marL="0" indent="0">
              <a:lnSpc>
                <a:spcPct val="100000"/>
              </a:lnSpc>
              <a:spcBef>
                <a:spcPts val="0"/>
              </a:spcBef>
              <a:buNone/>
              <a:defRPr sz="4400" b="1">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2181389213"/>
      </p:ext>
    </p:extLst>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1">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18514A7-472D-4B93-B405-E4479D8A1775}"/>
              </a:ext>
            </a:extLst>
          </p:cNvPr>
          <p:cNvSpPr/>
          <p:nvPr userDrawn="1"/>
        </p:nvSpPr>
        <p:spPr>
          <a:xfrm>
            <a:off x="0" y="226777"/>
            <a:ext cx="12191999" cy="8019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a:spLocks noEditPoints="1"/>
          </p:cNvSpPr>
          <p:nvPr userDrawn="1"/>
        </p:nvSpPr>
        <p:spPr bwMode="auto">
          <a:xfrm>
            <a:off x="277246" y="344279"/>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 name="矩形 3">
            <a:extLst>
              <a:ext uri="{FF2B5EF4-FFF2-40B4-BE49-F238E27FC236}">
                <a16:creationId xmlns:a16="http://schemas.microsoft.com/office/drawing/2014/main" id="{CFB25EEC-30E2-414D-8579-B6B5E67C8F1A}"/>
              </a:ext>
            </a:extLst>
          </p:cNvPr>
          <p:cNvSpPr/>
          <p:nvPr userDrawn="1"/>
        </p:nvSpPr>
        <p:spPr>
          <a:xfrm>
            <a:off x="8968125" y="6307719"/>
            <a:ext cx="2031325" cy="338554"/>
          </a:xfrm>
          <a:prstGeom prst="rect">
            <a:avLst/>
          </a:prstGeom>
        </p:spPr>
        <p:txBody>
          <a:bodyPr wrap="none">
            <a:spAutoFit/>
          </a:bodyPr>
          <a:lstStyle/>
          <a:p>
            <a:r>
              <a:rPr lang="zh-CN" altLang="en-US" sz="1600" b="1" dirty="0">
                <a:solidFill>
                  <a:schemeClr val="accent1"/>
                </a:solidFill>
              </a:rPr>
              <a:t>明德厚学，求是创新</a:t>
            </a:r>
          </a:p>
        </p:txBody>
      </p:sp>
      <p:cxnSp>
        <p:nvCxnSpPr>
          <p:cNvPr id="5" name="直接连接符 4">
            <a:extLst>
              <a:ext uri="{FF2B5EF4-FFF2-40B4-BE49-F238E27FC236}">
                <a16:creationId xmlns:a16="http://schemas.microsoft.com/office/drawing/2014/main" id="{14910A1B-EA1B-401A-B805-5E701798A2CA}"/>
              </a:ext>
            </a:extLst>
          </p:cNvPr>
          <p:cNvCxnSpPr/>
          <p:nvPr userDrawn="1"/>
        </p:nvCxnSpPr>
        <p:spPr>
          <a:xfrm>
            <a:off x="660400" y="6492385"/>
            <a:ext cx="8039100" cy="0"/>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CA0902C-BC1A-4A0F-A238-C040212F2FF5}"/>
              </a:ext>
            </a:extLst>
          </p:cNvPr>
          <p:cNvCxnSpPr>
            <a:cxnSpLocks/>
          </p:cNvCxnSpPr>
          <p:nvPr userDrawn="1"/>
        </p:nvCxnSpPr>
        <p:spPr>
          <a:xfrm>
            <a:off x="11081657" y="6492385"/>
            <a:ext cx="437243" cy="0"/>
          </a:xfrm>
          <a:prstGeom prst="line">
            <a:avLst/>
          </a:prstGeom>
          <a:ln w="15875">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内容页2">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6" name="任意多边形: 形状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 name="矩形 3">
            <a:extLst>
              <a:ext uri="{FF2B5EF4-FFF2-40B4-BE49-F238E27FC236}">
                <a16:creationId xmlns:a16="http://schemas.microsoft.com/office/drawing/2014/main" id="{82AFE5DD-085A-4F11-85D9-D79E3A75E95E}"/>
              </a:ext>
            </a:extLst>
          </p:cNvPr>
          <p:cNvSpPr/>
          <p:nvPr userDrawn="1"/>
        </p:nvSpPr>
        <p:spPr>
          <a:xfrm>
            <a:off x="8968125" y="6307719"/>
            <a:ext cx="2031325" cy="338554"/>
          </a:xfrm>
          <a:prstGeom prst="rect">
            <a:avLst/>
          </a:prstGeom>
        </p:spPr>
        <p:txBody>
          <a:bodyPr wrap="none">
            <a:spAutoFit/>
          </a:bodyPr>
          <a:lstStyle/>
          <a:p>
            <a:r>
              <a:rPr lang="zh-CN" altLang="en-US" sz="1600" b="1" dirty="0">
                <a:solidFill>
                  <a:schemeClr val="accent1"/>
                </a:solidFill>
              </a:rPr>
              <a:t>明德厚学，求是创新</a:t>
            </a:r>
          </a:p>
        </p:txBody>
      </p:sp>
      <p:cxnSp>
        <p:nvCxnSpPr>
          <p:cNvPr id="5" name="直接连接符 4">
            <a:extLst>
              <a:ext uri="{FF2B5EF4-FFF2-40B4-BE49-F238E27FC236}">
                <a16:creationId xmlns:a16="http://schemas.microsoft.com/office/drawing/2014/main" id="{22E51A76-0D5F-46BF-BD17-1B950BB9E6B0}"/>
              </a:ext>
            </a:extLst>
          </p:cNvPr>
          <p:cNvCxnSpPr/>
          <p:nvPr userDrawn="1"/>
        </p:nvCxnSpPr>
        <p:spPr>
          <a:xfrm>
            <a:off x="660400" y="6492385"/>
            <a:ext cx="8039100" cy="0"/>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15443E4-01C3-49AD-8B0F-AECB1EB0BF32}"/>
              </a:ext>
            </a:extLst>
          </p:cNvPr>
          <p:cNvCxnSpPr>
            <a:cxnSpLocks/>
          </p:cNvCxnSpPr>
          <p:nvPr userDrawn="1"/>
        </p:nvCxnSpPr>
        <p:spPr>
          <a:xfrm>
            <a:off x="11081657" y="6492385"/>
            <a:ext cx="437243" cy="0"/>
          </a:xfrm>
          <a:prstGeom prst="line">
            <a:avLst/>
          </a:prstGeom>
          <a:ln w="15875">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9A0741C5-8F5C-4213-BB69-8C2D02590C1C}" type="datetimeFigureOut">
              <a:rPr lang="zh-CN" altLang="en-US" smtClean="0"/>
              <a:t>2023/2/19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38893EA9-123D-489F-8313-43A8A4AC45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4" r:id="rId4"/>
    <p:sldLayoutId id="2147483649" r:id="rId5"/>
    <p:sldLayoutId id="2147483662" r:id="rId6"/>
    <p:sldLayoutId id="2147483663" r:id="rId7"/>
    <p:sldLayoutId id="2147483657" r:id="rId8"/>
    <p:sldLayoutId id="2147483650" r:id="rId9"/>
    <p:sldLayoutId id="2147483656" r:id="rId10"/>
    <p:sldLayoutId id="2147483661" r:id="rId11"/>
    <p:sldLayoutId id="2147483665" r:id="rId12"/>
  </p:sldLayoutIdLst>
  <p:transition spd="slow" advClick="0" advTm="300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38" userDrawn="1">
          <p15:clr>
            <a:srgbClr val="F26B43"/>
          </p15:clr>
        </p15:guide>
        <p15:guide id="2" pos="7242"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image" Target="../media/image3.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notesSlide" Target="../notesSlides/notesSlide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1.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1653703"/>
            <a:ext cx="12192000" cy="3051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任意多边形: 形状 2"/>
          <p:cNvSpPr>
            <a:spLocks noEditPoints="1"/>
          </p:cNvSpPr>
          <p:nvPr>
            <p:custDataLst>
              <p:tags r:id="rId2"/>
            </p:custDataLst>
          </p:nvPr>
        </p:nvSpPr>
        <p:spPr bwMode="auto">
          <a:xfrm>
            <a:off x="8599210" y="5290741"/>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spAutoFit/>
          </a:bodyPr>
          <a:lstStyle/>
          <a:p>
            <a:endParaRPr lang="zh-CN" altLang="en-US"/>
          </a:p>
        </p:txBody>
      </p:sp>
      <p:sp>
        <p:nvSpPr>
          <p:cNvPr id="35" name="文本框 34"/>
          <p:cNvSpPr txBox="1"/>
          <p:nvPr>
            <p:custDataLst>
              <p:tags r:id="rId3"/>
            </p:custDataLst>
          </p:nvPr>
        </p:nvSpPr>
        <p:spPr>
          <a:xfrm>
            <a:off x="848989" y="2794540"/>
            <a:ext cx="10842902" cy="769441"/>
          </a:xfrm>
          <a:prstGeom prst="rect">
            <a:avLst/>
          </a:prstGeom>
          <a:noFill/>
        </p:spPr>
        <p:txBody>
          <a:bodyPr wrap="square" rtlCol="0">
            <a:spAutoFit/>
          </a:bodyPr>
          <a:lstStyle/>
          <a:p>
            <a:pPr algn="ctr"/>
            <a:r>
              <a:rPr lang="zh-CN" altLang="en-US" sz="4400" b="1" dirty="0">
                <a:solidFill>
                  <a:schemeClr val="bg1"/>
                </a:solidFill>
                <a:latin typeface="+mn-ea"/>
              </a:rPr>
              <a:t>基于多任务学习的多用户负荷联合预测研究</a:t>
            </a:r>
          </a:p>
        </p:txBody>
      </p:sp>
      <p:sp>
        <p:nvSpPr>
          <p:cNvPr id="47" name="文本框 46"/>
          <p:cNvSpPr txBox="1"/>
          <p:nvPr>
            <p:custDataLst>
              <p:tags r:id="rId4"/>
            </p:custDataLst>
          </p:nvPr>
        </p:nvSpPr>
        <p:spPr>
          <a:xfrm>
            <a:off x="4217163" y="3467385"/>
            <a:ext cx="3712029" cy="400110"/>
          </a:xfrm>
          <a:prstGeom prst="rect">
            <a:avLst/>
          </a:prstGeom>
          <a:noFill/>
        </p:spPr>
        <p:txBody>
          <a:bodyPr wrap="square" rtlCol="0">
            <a:spAutoFit/>
          </a:bodyPr>
          <a:lstStyle/>
          <a:p>
            <a:pPr algn="ctr"/>
            <a:r>
              <a:rPr lang="zh-CN" altLang="en-US" sz="2000" dirty="0">
                <a:solidFill>
                  <a:schemeClr val="bg1"/>
                </a:solidFill>
                <a:latin typeface="+mn-ea"/>
                <a:cs typeface="Arial" pitchFamily="34" charset="0"/>
              </a:rPr>
              <a:t>本科毕业论文开题答辩</a:t>
            </a:r>
          </a:p>
        </p:txBody>
      </p:sp>
      <p:cxnSp>
        <p:nvCxnSpPr>
          <p:cNvPr id="5" name="直接连接符 4"/>
          <p:cNvCxnSpPr>
            <a:cxnSpLocks/>
          </p:cNvCxnSpPr>
          <p:nvPr>
            <p:custDataLst>
              <p:tags r:id="rId5"/>
            </p:custDataLst>
          </p:nvPr>
        </p:nvCxnSpPr>
        <p:spPr>
          <a:xfrm>
            <a:off x="2171700" y="3667440"/>
            <a:ext cx="2302833" cy="0"/>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2" name="等腰三角形 11"/>
          <p:cNvSpPr/>
          <p:nvPr>
            <p:custDataLst>
              <p:tags r:id="rId6"/>
            </p:custDataLst>
          </p:nvPr>
        </p:nvSpPr>
        <p:spPr>
          <a:xfrm flipV="1">
            <a:off x="8977053" y="470482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a:p>
        </p:txBody>
      </p:sp>
      <p:cxnSp>
        <p:nvCxnSpPr>
          <p:cNvPr id="53" name="直接连接符 52"/>
          <p:cNvCxnSpPr>
            <a:cxnSpLocks/>
          </p:cNvCxnSpPr>
          <p:nvPr>
            <p:custDataLst>
              <p:tags r:id="rId7"/>
            </p:custDataLst>
          </p:nvPr>
        </p:nvCxnSpPr>
        <p:spPr>
          <a:xfrm>
            <a:off x="7646358" y="3667440"/>
            <a:ext cx="2337430" cy="0"/>
          </a:xfrm>
          <a:prstGeom prst="line">
            <a:avLst/>
          </a:prstGeom>
          <a:ln w="190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8"/>
            </p:custDataLst>
          </p:nvPr>
        </p:nvSpPr>
        <p:spPr>
          <a:xfrm>
            <a:off x="4217163" y="5573471"/>
            <a:ext cx="3472973" cy="430374"/>
          </a:xfrm>
          <a:prstGeom prst="rect">
            <a:avLst/>
          </a:prstGeom>
          <a:noFill/>
        </p:spPr>
        <p:txBody>
          <a:bodyPr wrap="square" rtlCol="0">
            <a:spAutoFit/>
          </a:bodyPr>
          <a:lstStyle/>
          <a:p>
            <a:pPr algn="ctr">
              <a:lnSpc>
                <a:spcPct val="120000"/>
              </a:lnSpc>
            </a:pPr>
            <a:r>
              <a:rPr lang="zh-CN" altLang="en-US" sz="2000" dirty="0">
                <a:solidFill>
                  <a:schemeClr val="bg1">
                    <a:lumMod val="50000"/>
                  </a:schemeClr>
                </a:solidFill>
                <a:latin typeface="+mn-ea"/>
              </a:rPr>
              <a:t>答辩日期：</a:t>
            </a:r>
            <a:r>
              <a:rPr lang="en-US" altLang="zh-CN" sz="2000" dirty="0">
                <a:solidFill>
                  <a:schemeClr val="bg1">
                    <a:lumMod val="50000"/>
                  </a:schemeClr>
                </a:solidFill>
                <a:latin typeface="+mn-ea"/>
              </a:rPr>
              <a:t>2023</a:t>
            </a:r>
            <a:r>
              <a:rPr lang="zh-CN" altLang="en-US" sz="2000" dirty="0">
                <a:solidFill>
                  <a:schemeClr val="bg1">
                    <a:lumMod val="50000"/>
                  </a:schemeClr>
                </a:solidFill>
                <a:latin typeface="+mn-ea"/>
              </a:rPr>
              <a:t>年</a:t>
            </a:r>
            <a:r>
              <a:rPr lang="en-US" altLang="zh-CN" sz="2000" dirty="0">
                <a:solidFill>
                  <a:schemeClr val="bg1">
                    <a:lumMod val="50000"/>
                  </a:schemeClr>
                </a:solidFill>
                <a:latin typeface="+mn-ea"/>
              </a:rPr>
              <a:t>2</a:t>
            </a:r>
            <a:r>
              <a:rPr lang="zh-CN" altLang="en-US" sz="2000" dirty="0">
                <a:solidFill>
                  <a:schemeClr val="bg1">
                    <a:lumMod val="50000"/>
                  </a:schemeClr>
                </a:solidFill>
                <a:latin typeface="+mn-ea"/>
              </a:rPr>
              <a:t>月</a:t>
            </a:r>
            <a:r>
              <a:rPr lang="en-US" altLang="zh-CN" sz="2000" dirty="0">
                <a:solidFill>
                  <a:schemeClr val="bg1">
                    <a:lumMod val="50000"/>
                  </a:schemeClr>
                </a:solidFill>
                <a:latin typeface="+mn-ea"/>
              </a:rPr>
              <a:t>19</a:t>
            </a:r>
            <a:r>
              <a:rPr lang="zh-CN" altLang="en-US" sz="2000" dirty="0">
                <a:solidFill>
                  <a:schemeClr val="bg1">
                    <a:lumMod val="50000"/>
                  </a:schemeClr>
                </a:solidFill>
                <a:latin typeface="+mn-ea"/>
              </a:rPr>
              <a:t>日</a:t>
            </a:r>
          </a:p>
        </p:txBody>
      </p:sp>
      <p:pic>
        <p:nvPicPr>
          <p:cNvPr id="1036" name="图片 1035" descr="华中科技大学主站">
            <a:extLst>
              <a:ext uri="{FF2B5EF4-FFF2-40B4-BE49-F238E27FC236}">
                <a16:creationId xmlns:a16="http://schemas.microsoft.com/office/drawing/2014/main" id="{919F39D2-481D-4E24-A75A-CA5F4BDB29F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0667" y="1925102"/>
            <a:ext cx="3438525" cy="695325"/>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52A67B7F-5A6D-45B2-8369-B7D7C873FBCF}"/>
              </a:ext>
            </a:extLst>
          </p:cNvPr>
          <p:cNvSpPr txBox="1"/>
          <p:nvPr>
            <p:custDataLst>
              <p:tags r:id="rId9"/>
            </p:custDataLst>
          </p:nvPr>
        </p:nvSpPr>
        <p:spPr>
          <a:xfrm>
            <a:off x="3944198" y="4143948"/>
            <a:ext cx="1467068" cy="430374"/>
          </a:xfrm>
          <a:prstGeom prst="rect">
            <a:avLst/>
          </a:prstGeom>
          <a:noFill/>
        </p:spPr>
        <p:txBody>
          <a:bodyPr wrap="none" rtlCol="0">
            <a:spAutoFit/>
          </a:bodyPr>
          <a:lstStyle/>
          <a:p>
            <a:pPr algn="ctr">
              <a:lnSpc>
                <a:spcPct val="120000"/>
              </a:lnSpc>
            </a:pPr>
            <a:r>
              <a:rPr lang="zh-CN" altLang="en-US" sz="2000" dirty="0">
                <a:solidFill>
                  <a:schemeClr val="bg1"/>
                </a:solidFill>
                <a:latin typeface="+mn-ea"/>
              </a:rPr>
              <a:t>学生：吴优</a:t>
            </a:r>
          </a:p>
        </p:txBody>
      </p:sp>
      <p:sp>
        <p:nvSpPr>
          <p:cNvPr id="34" name="文本框 33">
            <a:extLst>
              <a:ext uri="{FF2B5EF4-FFF2-40B4-BE49-F238E27FC236}">
                <a16:creationId xmlns:a16="http://schemas.microsoft.com/office/drawing/2014/main" id="{EF3A4E1A-CFB8-4DDB-AAC2-D061FC005149}"/>
              </a:ext>
            </a:extLst>
          </p:cNvPr>
          <p:cNvSpPr txBox="1"/>
          <p:nvPr>
            <p:custDataLst>
              <p:tags r:id="rId10"/>
            </p:custDataLst>
          </p:nvPr>
        </p:nvSpPr>
        <p:spPr>
          <a:xfrm>
            <a:off x="6636848" y="4143948"/>
            <a:ext cx="1798890" cy="430374"/>
          </a:xfrm>
          <a:prstGeom prst="rect">
            <a:avLst/>
          </a:prstGeom>
          <a:noFill/>
        </p:spPr>
        <p:txBody>
          <a:bodyPr wrap="none" rtlCol="0">
            <a:spAutoFit/>
          </a:bodyPr>
          <a:lstStyle/>
          <a:p>
            <a:pPr algn="ctr">
              <a:lnSpc>
                <a:spcPct val="120000"/>
              </a:lnSpc>
            </a:pPr>
            <a:r>
              <a:rPr lang="zh-CN" altLang="en-US" sz="2000" dirty="0">
                <a:solidFill>
                  <a:prstClr val="white"/>
                </a:solidFill>
                <a:latin typeface="微软雅黑"/>
              </a:rPr>
              <a:t>导师：肖江文</a:t>
            </a:r>
            <a:r>
              <a:rPr lang="en-US" altLang="zh-CN" sz="2000" dirty="0">
                <a:solidFill>
                  <a:prstClr val="white"/>
                </a:solidFill>
                <a:latin typeface="微软雅黑"/>
              </a:rPr>
              <a:t> </a:t>
            </a:r>
            <a:endParaRPr lang="zh-CN" altLang="en-US" sz="2000" dirty="0">
              <a:solidFill>
                <a:schemeClr val="bg1"/>
              </a:solidFill>
              <a:latin typeface="+mn-ea"/>
            </a:endParaRPr>
          </a:p>
        </p:txBody>
      </p:sp>
    </p:spTree>
    <p:extLst>
      <p:ext uri="{BB962C8B-B14F-4D97-AF65-F5344CB8AC3E}">
        <p14:creationId xmlns:p14="http://schemas.microsoft.com/office/powerpoint/2010/main" val="970881919"/>
      </p:ext>
    </p:extLst>
  </p:cSld>
  <p:clrMapOvr>
    <a:masterClrMapping/>
  </p:clrMapOvr>
  <mc:AlternateContent xmlns:mc="http://schemas.openxmlformats.org/markup-compatibility/2006" xmlns:p14="http://schemas.microsoft.com/office/powerpoint/2010/main">
    <mc:Choice Requires="p14">
      <p:transition p14:dur="0"/>
    </mc:Choice>
    <mc:Fallback xmlns:a14="http://schemas.microsoft.com/office/drawing/2010/main" xmlns:a16="http://schemas.microsoft.com/office/drawing/2014/main"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4895C58-F7E8-4414-B8CA-6B8F16279106}"/>
              </a:ext>
            </a:extLst>
          </p:cNvPr>
          <p:cNvSpPr/>
          <p:nvPr/>
        </p:nvSpPr>
        <p:spPr>
          <a:xfrm>
            <a:off x="5659282" y="349666"/>
            <a:ext cx="1981957"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矩形 3">
            <a:extLst>
              <a:ext uri="{FF2B5EF4-FFF2-40B4-BE49-F238E27FC236}">
                <a16:creationId xmlns:a16="http://schemas.microsoft.com/office/drawing/2014/main" id="{A4D5F69C-799F-408E-BA84-D6D4280FB990}"/>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5" name="矩形 4">
            <a:extLst>
              <a:ext uri="{FF2B5EF4-FFF2-40B4-BE49-F238E27FC236}">
                <a16:creationId xmlns:a16="http://schemas.microsoft.com/office/drawing/2014/main" id="{8572D7B1-8B10-4F08-829F-11617607E0E9}"/>
              </a:ext>
            </a:extLst>
          </p:cNvPr>
          <p:cNvSpPr/>
          <p:nvPr/>
        </p:nvSpPr>
        <p:spPr>
          <a:xfrm>
            <a:off x="4080401" y="457984"/>
            <a:ext cx="1210588" cy="400110"/>
          </a:xfrm>
          <a:prstGeom prst="rect">
            <a:avLst/>
          </a:prstGeom>
        </p:spPr>
        <p:txBody>
          <a:bodyPr wrap="none">
            <a:spAutoFit/>
          </a:bodyPr>
          <a:lstStyle/>
          <a:p>
            <a:r>
              <a:rPr lang="zh-CN" altLang="en-US" sz="2000" dirty="0">
                <a:solidFill>
                  <a:schemeClr val="bg1">
                    <a:lumMod val="50000"/>
                  </a:schemeClr>
                </a:solidFill>
                <a:latin typeface="+mn-ea"/>
              </a:rPr>
              <a:t>预期目标</a:t>
            </a:r>
          </a:p>
        </p:txBody>
      </p:sp>
      <p:sp>
        <p:nvSpPr>
          <p:cNvPr id="6" name="矩形 5">
            <a:extLst>
              <a:ext uri="{FF2B5EF4-FFF2-40B4-BE49-F238E27FC236}">
                <a16:creationId xmlns:a16="http://schemas.microsoft.com/office/drawing/2014/main" id="{2BFCAD45-9693-445C-BDC2-C1D513D3DDB5}"/>
              </a:ext>
            </a:extLst>
          </p:cNvPr>
          <p:cNvSpPr/>
          <p:nvPr/>
        </p:nvSpPr>
        <p:spPr>
          <a:xfrm>
            <a:off x="5652363" y="460997"/>
            <a:ext cx="2015401" cy="400110"/>
          </a:xfrm>
          <a:prstGeom prst="rect">
            <a:avLst/>
          </a:prstGeom>
        </p:spPr>
        <p:txBody>
          <a:bodyPr wrap="square">
            <a:spAutoFit/>
          </a:bodyPr>
          <a:lstStyle/>
          <a:p>
            <a:r>
              <a:rPr lang="zh-CN" altLang="en-US" sz="2000" dirty="0">
                <a:solidFill>
                  <a:schemeClr val="bg1"/>
                </a:solidFill>
                <a:latin typeface="+mn-ea"/>
              </a:rPr>
              <a:t>关键理论和技术</a:t>
            </a:r>
          </a:p>
        </p:txBody>
      </p:sp>
      <p:sp>
        <p:nvSpPr>
          <p:cNvPr id="7" name="矩形 6">
            <a:extLst>
              <a:ext uri="{FF2B5EF4-FFF2-40B4-BE49-F238E27FC236}">
                <a16:creationId xmlns:a16="http://schemas.microsoft.com/office/drawing/2014/main" id="{B7A2AFC3-49F7-4054-882E-3FAD0CCB02A3}"/>
              </a:ext>
            </a:extLst>
          </p:cNvPr>
          <p:cNvSpPr/>
          <p:nvPr/>
        </p:nvSpPr>
        <p:spPr>
          <a:xfrm>
            <a:off x="8047878" y="446190"/>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8" name="矩形 7">
            <a:extLst>
              <a:ext uri="{FF2B5EF4-FFF2-40B4-BE49-F238E27FC236}">
                <a16:creationId xmlns:a16="http://schemas.microsoft.com/office/drawing/2014/main" id="{421404AC-4B1C-4124-BB3E-23949759A27E}"/>
              </a:ext>
            </a:extLst>
          </p:cNvPr>
          <p:cNvSpPr/>
          <p:nvPr/>
        </p:nvSpPr>
        <p:spPr>
          <a:xfrm>
            <a:off x="10217864" y="430246"/>
            <a:ext cx="1723549" cy="400110"/>
          </a:xfrm>
          <a:prstGeom prst="rect">
            <a:avLst/>
          </a:prstGeom>
        </p:spPr>
        <p:txBody>
          <a:bodyPr wrap="none">
            <a:spAutoFit/>
          </a:bodyPr>
          <a:lstStyle/>
          <a:p>
            <a:r>
              <a:rPr lang="zh-CN" altLang="en-US" sz="2000" dirty="0">
                <a:solidFill>
                  <a:schemeClr val="bg1">
                    <a:lumMod val="50000"/>
                  </a:schemeClr>
                </a:solidFill>
                <a:latin typeface="+mn-ea"/>
              </a:rPr>
              <a:t>工作时间安排</a:t>
            </a:r>
          </a:p>
        </p:txBody>
      </p:sp>
      <p:cxnSp>
        <p:nvCxnSpPr>
          <p:cNvPr id="10" name="直接连接符 9">
            <a:extLst>
              <a:ext uri="{FF2B5EF4-FFF2-40B4-BE49-F238E27FC236}">
                <a16:creationId xmlns:a16="http://schemas.microsoft.com/office/drawing/2014/main" id="{866F2885-2C11-461F-A2B9-86B9EC5B2833}"/>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8FFAF1F7-D652-4E02-B3DC-E89A0BC73E75}"/>
              </a:ext>
            </a:extLst>
          </p:cNvPr>
          <p:cNvSpPr/>
          <p:nvPr/>
        </p:nvSpPr>
        <p:spPr>
          <a:xfrm>
            <a:off x="695325" y="2333759"/>
            <a:ext cx="10100375" cy="1200329"/>
          </a:xfrm>
          <a:prstGeom prst="rect">
            <a:avLst/>
          </a:prstGeom>
        </p:spPr>
        <p:txBody>
          <a:bodyPr wrap="square">
            <a:spAutoFit/>
          </a:bodyPr>
          <a:lstStyle/>
          <a:p>
            <a:r>
              <a:rPr lang="en-US" altLang="zh-CN" dirty="0"/>
              <a:t>       </a:t>
            </a:r>
            <a:r>
              <a:rPr lang="zh-CN" altLang="zh-CN" dirty="0"/>
              <a:t>多任务学习（</a:t>
            </a:r>
            <a:r>
              <a:rPr lang="en-US" altLang="zh-CN" dirty="0"/>
              <a:t>Multi-task learning</a:t>
            </a:r>
            <a:r>
              <a:rPr lang="zh-CN" altLang="zh-CN" dirty="0"/>
              <a:t>，</a:t>
            </a:r>
            <a:r>
              <a:rPr lang="en-US" altLang="zh-CN" dirty="0"/>
              <a:t>MTL</a:t>
            </a:r>
            <a:r>
              <a:rPr lang="zh-CN" altLang="zh-CN" dirty="0"/>
              <a:t>）是一种机器学习方法，旨在让一个模型同时学习多个相关的任务，以提高学习效率和泛化性能。与单任务学习不同，多任务学习可以在一个模型中同时处理多个任务，从而利用任务之间的相互关系，从而提高模型的准确性和鲁棒性。</a:t>
            </a:r>
          </a:p>
          <a:p>
            <a:r>
              <a:rPr lang="en-US" altLang="zh-CN" dirty="0"/>
              <a:t>	</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61854" y="1365094"/>
            <a:ext cx="1980029" cy="461665"/>
          </a:xfrm>
          <a:prstGeom prst="rect">
            <a:avLst/>
          </a:prstGeom>
          <a:noFill/>
        </p:spPr>
        <p:txBody>
          <a:bodyPr wrap="none" rtlCol="0">
            <a:spAutoFit/>
          </a:bodyPr>
          <a:lstStyle/>
          <a:p>
            <a:r>
              <a:rPr lang="en-US" altLang="zh-CN" sz="2400" b="1" dirty="0">
                <a:solidFill>
                  <a:schemeClr val="accent1"/>
                </a:solidFill>
              </a:rPr>
              <a:t>2.</a:t>
            </a:r>
            <a:r>
              <a:rPr lang="zh-CN" altLang="en-US" sz="2400" b="1" dirty="0">
                <a:solidFill>
                  <a:schemeClr val="accent1"/>
                </a:solidFill>
              </a:rPr>
              <a:t>多任务学习</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29" name="直接连接符 28">
            <a:extLst>
              <a:ext uri="{FF2B5EF4-FFF2-40B4-BE49-F238E27FC236}">
                <a16:creationId xmlns:a16="http://schemas.microsoft.com/office/drawing/2014/main" id="{A80D9854-2587-45E5-85FB-92FD34C3F8D2}"/>
              </a:ext>
            </a:extLst>
          </p:cNvPr>
          <p:cNvCxnSpPr/>
          <p:nvPr/>
        </p:nvCxnSpPr>
        <p:spPr>
          <a:xfrm>
            <a:off x="5451773" y="472328"/>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81A1CA2-DDFA-4BD6-A442-4BC2BB71A298}"/>
              </a:ext>
            </a:extLst>
          </p:cNvPr>
          <p:cNvCxnSpPr/>
          <p:nvPr/>
        </p:nvCxnSpPr>
        <p:spPr>
          <a:xfrm>
            <a:off x="7802031"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55CE289-7DC2-4E4F-8CA3-37DDEBEDD9FA}"/>
              </a:ext>
            </a:extLst>
          </p:cNvPr>
          <p:cNvCxnSpPr/>
          <p:nvPr/>
        </p:nvCxnSpPr>
        <p:spPr>
          <a:xfrm>
            <a:off x="10017274"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979C2D24-E531-4B11-8705-505FE1388A4D}"/>
              </a:ext>
            </a:extLst>
          </p:cNvPr>
          <p:cNvSpPr/>
          <p:nvPr/>
        </p:nvSpPr>
        <p:spPr>
          <a:xfrm>
            <a:off x="695325" y="3534088"/>
            <a:ext cx="10100375" cy="2079352"/>
          </a:xfrm>
          <a:prstGeom prst="rect">
            <a:avLst/>
          </a:prstGeom>
        </p:spPr>
        <p:txBody>
          <a:bodyPr wrap="square">
            <a:spAutoFit/>
          </a:bodyPr>
          <a:lstStyle/>
          <a:p>
            <a:endParaRPr lang="zh-CN" altLang="zh-CN" dirty="0"/>
          </a:p>
          <a:p>
            <a:r>
              <a:rPr lang="en-US" altLang="zh-CN" dirty="0"/>
              <a:t>       </a:t>
            </a:r>
            <a:r>
              <a:rPr lang="zh-CN" altLang="zh-CN" dirty="0"/>
              <a:t>在多任务学习中，一个模型同时学习多个任务，其中每个任务对应着一个不同的目标函数。这些目标函数可以是不同的但相关的任务，也可以是相同的任务但是使用不同的数据集。多任务学习的核心</a:t>
            </a:r>
            <a:r>
              <a:rPr lang="zh-CN" altLang="en-US" dirty="0"/>
              <a:t>一般</a:t>
            </a:r>
            <a:r>
              <a:rPr lang="zh-CN" altLang="zh-CN" dirty="0"/>
              <a:t>在于共享表示（</a:t>
            </a:r>
            <a:r>
              <a:rPr lang="en-US" altLang="zh-CN" dirty="0"/>
              <a:t>shared representation</a:t>
            </a:r>
            <a:r>
              <a:rPr lang="zh-CN" altLang="zh-CN" dirty="0"/>
              <a:t>）学习，即多个任务可以共享模型的某些部分，这些共享的部分可以提取数据的通用特征，从而降低模型的复杂度，减少过拟合的风险，提高模型的泛化性能。</a:t>
            </a:r>
          </a:p>
          <a:p>
            <a:pPr algn="just">
              <a:lnSpc>
                <a:spcPct val="130000"/>
              </a:lnSpc>
            </a:pPr>
            <a:endParaRPr lang="en-US" altLang="zh-CN" dirty="0">
              <a:latin typeface="+mn-ea"/>
            </a:endParaRPr>
          </a:p>
        </p:txBody>
      </p:sp>
    </p:spTree>
    <p:extLst>
      <p:ext uri="{BB962C8B-B14F-4D97-AF65-F5344CB8AC3E}">
        <p14:creationId xmlns:p14="http://schemas.microsoft.com/office/powerpoint/2010/main" val="378454838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4895C58-F7E8-4414-B8CA-6B8F16279106}"/>
              </a:ext>
            </a:extLst>
          </p:cNvPr>
          <p:cNvSpPr/>
          <p:nvPr/>
        </p:nvSpPr>
        <p:spPr>
          <a:xfrm>
            <a:off x="5659282" y="349666"/>
            <a:ext cx="1981957"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矩形 3">
            <a:extLst>
              <a:ext uri="{FF2B5EF4-FFF2-40B4-BE49-F238E27FC236}">
                <a16:creationId xmlns:a16="http://schemas.microsoft.com/office/drawing/2014/main" id="{A4D5F69C-799F-408E-BA84-D6D4280FB990}"/>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5" name="矩形 4">
            <a:extLst>
              <a:ext uri="{FF2B5EF4-FFF2-40B4-BE49-F238E27FC236}">
                <a16:creationId xmlns:a16="http://schemas.microsoft.com/office/drawing/2014/main" id="{8572D7B1-8B10-4F08-829F-11617607E0E9}"/>
              </a:ext>
            </a:extLst>
          </p:cNvPr>
          <p:cNvSpPr/>
          <p:nvPr/>
        </p:nvSpPr>
        <p:spPr>
          <a:xfrm>
            <a:off x="4080401" y="457984"/>
            <a:ext cx="1210588" cy="400110"/>
          </a:xfrm>
          <a:prstGeom prst="rect">
            <a:avLst/>
          </a:prstGeom>
        </p:spPr>
        <p:txBody>
          <a:bodyPr wrap="none">
            <a:spAutoFit/>
          </a:bodyPr>
          <a:lstStyle/>
          <a:p>
            <a:r>
              <a:rPr lang="zh-CN" altLang="en-US" sz="2000" dirty="0">
                <a:solidFill>
                  <a:schemeClr val="bg1">
                    <a:lumMod val="50000"/>
                  </a:schemeClr>
                </a:solidFill>
                <a:latin typeface="+mn-ea"/>
              </a:rPr>
              <a:t>预期目标</a:t>
            </a:r>
          </a:p>
        </p:txBody>
      </p:sp>
      <p:sp>
        <p:nvSpPr>
          <p:cNvPr id="6" name="矩形 5">
            <a:extLst>
              <a:ext uri="{FF2B5EF4-FFF2-40B4-BE49-F238E27FC236}">
                <a16:creationId xmlns:a16="http://schemas.microsoft.com/office/drawing/2014/main" id="{2BFCAD45-9693-445C-BDC2-C1D513D3DDB5}"/>
              </a:ext>
            </a:extLst>
          </p:cNvPr>
          <p:cNvSpPr/>
          <p:nvPr/>
        </p:nvSpPr>
        <p:spPr>
          <a:xfrm>
            <a:off x="5652363" y="460997"/>
            <a:ext cx="2015401" cy="400110"/>
          </a:xfrm>
          <a:prstGeom prst="rect">
            <a:avLst/>
          </a:prstGeom>
        </p:spPr>
        <p:txBody>
          <a:bodyPr wrap="square">
            <a:spAutoFit/>
          </a:bodyPr>
          <a:lstStyle/>
          <a:p>
            <a:r>
              <a:rPr lang="zh-CN" altLang="en-US" sz="2000" dirty="0">
                <a:solidFill>
                  <a:schemeClr val="bg1"/>
                </a:solidFill>
                <a:latin typeface="+mn-ea"/>
              </a:rPr>
              <a:t>关键理论和技术</a:t>
            </a:r>
          </a:p>
        </p:txBody>
      </p:sp>
      <p:sp>
        <p:nvSpPr>
          <p:cNvPr id="7" name="矩形 6">
            <a:extLst>
              <a:ext uri="{FF2B5EF4-FFF2-40B4-BE49-F238E27FC236}">
                <a16:creationId xmlns:a16="http://schemas.microsoft.com/office/drawing/2014/main" id="{B7A2AFC3-49F7-4054-882E-3FAD0CCB02A3}"/>
              </a:ext>
            </a:extLst>
          </p:cNvPr>
          <p:cNvSpPr/>
          <p:nvPr/>
        </p:nvSpPr>
        <p:spPr>
          <a:xfrm>
            <a:off x="8093136" y="435469"/>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8" name="矩形 7">
            <a:extLst>
              <a:ext uri="{FF2B5EF4-FFF2-40B4-BE49-F238E27FC236}">
                <a16:creationId xmlns:a16="http://schemas.microsoft.com/office/drawing/2014/main" id="{421404AC-4B1C-4124-BB3E-23949759A27E}"/>
              </a:ext>
            </a:extLst>
          </p:cNvPr>
          <p:cNvSpPr/>
          <p:nvPr/>
        </p:nvSpPr>
        <p:spPr>
          <a:xfrm>
            <a:off x="10217864" y="430246"/>
            <a:ext cx="1723549" cy="400110"/>
          </a:xfrm>
          <a:prstGeom prst="rect">
            <a:avLst/>
          </a:prstGeom>
        </p:spPr>
        <p:txBody>
          <a:bodyPr wrap="none">
            <a:spAutoFit/>
          </a:bodyPr>
          <a:lstStyle/>
          <a:p>
            <a:r>
              <a:rPr lang="zh-CN" altLang="en-US" sz="2000" dirty="0">
                <a:solidFill>
                  <a:schemeClr val="bg1">
                    <a:lumMod val="50000"/>
                  </a:schemeClr>
                </a:solidFill>
                <a:latin typeface="+mn-ea"/>
              </a:rPr>
              <a:t>工作时间安排</a:t>
            </a:r>
          </a:p>
        </p:txBody>
      </p:sp>
      <p:cxnSp>
        <p:nvCxnSpPr>
          <p:cNvPr id="10" name="直接连接符 9">
            <a:extLst>
              <a:ext uri="{FF2B5EF4-FFF2-40B4-BE49-F238E27FC236}">
                <a16:creationId xmlns:a16="http://schemas.microsoft.com/office/drawing/2014/main" id="{866F2885-2C11-461F-A2B9-86B9EC5B2833}"/>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8FFAF1F7-D652-4E02-B3DC-E89A0BC73E75}"/>
              </a:ext>
            </a:extLst>
          </p:cNvPr>
          <p:cNvSpPr/>
          <p:nvPr/>
        </p:nvSpPr>
        <p:spPr>
          <a:xfrm>
            <a:off x="695322" y="1898836"/>
            <a:ext cx="10100375" cy="2120452"/>
          </a:xfrm>
          <a:prstGeom prst="rect">
            <a:avLst/>
          </a:prstGeom>
        </p:spPr>
        <p:txBody>
          <a:bodyPr wrap="square">
            <a:spAutoFit/>
          </a:bodyPr>
          <a:lstStyle/>
          <a:p>
            <a:pPr>
              <a:lnSpc>
                <a:spcPct val="150000"/>
              </a:lnSpc>
            </a:pPr>
            <a:r>
              <a:rPr lang="en-US" altLang="zh-CN" b="1" dirty="0"/>
              <a:t>       LSTM</a:t>
            </a:r>
            <a:r>
              <a:rPr lang="zh-CN" altLang="zh-CN" dirty="0"/>
              <a:t>是一种常见的循环神经网络（</a:t>
            </a:r>
            <a:r>
              <a:rPr lang="en-US" altLang="zh-CN" dirty="0"/>
              <a:t>RNN</a:t>
            </a:r>
            <a:r>
              <a:rPr lang="zh-CN" altLang="zh-CN" dirty="0"/>
              <a:t>）结构，由</a:t>
            </a:r>
            <a:r>
              <a:rPr lang="en-US" altLang="zh-CN" dirty="0" err="1"/>
              <a:t>Hochreiter</a:t>
            </a:r>
            <a:r>
              <a:rPr lang="zh-CN" altLang="zh-CN" dirty="0"/>
              <a:t>和</a:t>
            </a:r>
            <a:r>
              <a:rPr lang="en-US" altLang="zh-CN" dirty="0" err="1"/>
              <a:t>Schmidhuber</a:t>
            </a:r>
            <a:r>
              <a:rPr lang="zh-CN" altLang="zh-CN" dirty="0"/>
              <a:t>在</a:t>
            </a:r>
            <a:r>
              <a:rPr lang="en-US" altLang="zh-CN" dirty="0"/>
              <a:t>1997</a:t>
            </a:r>
            <a:r>
              <a:rPr lang="zh-CN" altLang="zh-CN" dirty="0"/>
              <a:t>年首次提出。</a:t>
            </a:r>
            <a:r>
              <a:rPr lang="en-US" altLang="zh-CN" dirty="0"/>
              <a:t>LSTM</a:t>
            </a:r>
            <a:r>
              <a:rPr lang="zh-CN" altLang="zh-CN" dirty="0"/>
              <a:t>可以有效地解决传统</a:t>
            </a:r>
            <a:r>
              <a:rPr lang="en-US" altLang="zh-CN" dirty="0"/>
              <a:t>RNN</a:t>
            </a:r>
            <a:r>
              <a:rPr lang="zh-CN" altLang="zh-CN" dirty="0"/>
              <a:t>存在的长期依赖问题，是一种广泛应用于自然语言处理、语音识别、视频分析、时序数据处理等领域的深度学习模型。在实践中，</a:t>
            </a:r>
            <a:r>
              <a:rPr lang="en-US" altLang="zh-CN" dirty="0"/>
              <a:t>LSTM</a:t>
            </a:r>
            <a:r>
              <a:rPr lang="zh-CN" altLang="zh-CN" dirty="0"/>
              <a:t>通常被用于时序预测问题，例如预测股票价格、气温、语音信号等。</a:t>
            </a:r>
            <a:r>
              <a:rPr lang="en-US" altLang="zh-CN" dirty="0"/>
              <a:t>LSTM</a:t>
            </a:r>
            <a:r>
              <a:rPr lang="zh-CN" altLang="zh-CN" dirty="0"/>
              <a:t>模型的训练通常采用反向传播算法和梯度下降优化算法，可以使用各种深度学习框架进行实现。</a:t>
            </a:r>
            <a:r>
              <a:rPr lang="en-US" altLang="zh-CN" dirty="0"/>
              <a:t>	</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61854" y="1365094"/>
            <a:ext cx="2903359" cy="461665"/>
          </a:xfrm>
          <a:prstGeom prst="rect">
            <a:avLst/>
          </a:prstGeom>
          <a:noFill/>
        </p:spPr>
        <p:txBody>
          <a:bodyPr wrap="none" rtlCol="0">
            <a:spAutoFit/>
          </a:bodyPr>
          <a:lstStyle/>
          <a:p>
            <a:r>
              <a:rPr lang="en-US" altLang="zh-CN" sz="2400" b="1" dirty="0">
                <a:solidFill>
                  <a:schemeClr val="accent1"/>
                </a:solidFill>
              </a:rPr>
              <a:t>3.</a:t>
            </a:r>
            <a:r>
              <a:rPr lang="zh-CN" altLang="en-US" sz="2400" b="1" dirty="0">
                <a:solidFill>
                  <a:schemeClr val="accent1"/>
                </a:solidFill>
              </a:rPr>
              <a:t>深度学习预测算法</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29" name="直接连接符 28">
            <a:extLst>
              <a:ext uri="{FF2B5EF4-FFF2-40B4-BE49-F238E27FC236}">
                <a16:creationId xmlns:a16="http://schemas.microsoft.com/office/drawing/2014/main" id="{A80D9854-2587-45E5-85FB-92FD34C3F8D2}"/>
              </a:ext>
            </a:extLst>
          </p:cNvPr>
          <p:cNvCxnSpPr/>
          <p:nvPr/>
        </p:nvCxnSpPr>
        <p:spPr>
          <a:xfrm>
            <a:off x="5451773" y="472328"/>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81A1CA2-DDFA-4BD6-A442-4BC2BB71A298}"/>
              </a:ext>
            </a:extLst>
          </p:cNvPr>
          <p:cNvCxnSpPr/>
          <p:nvPr/>
        </p:nvCxnSpPr>
        <p:spPr>
          <a:xfrm>
            <a:off x="7802031"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55CE289-7DC2-4E4F-8CA3-37DDEBEDD9FA}"/>
              </a:ext>
            </a:extLst>
          </p:cNvPr>
          <p:cNvCxnSpPr/>
          <p:nvPr/>
        </p:nvCxnSpPr>
        <p:spPr>
          <a:xfrm>
            <a:off x="10017274"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979C2D24-E531-4B11-8705-505FE1388A4D}"/>
              </a:ext>
            </a:extLst>
          </p:cNvPr>
          <p:cNvSpPr/>
          <p:nvPr/>
        </p:nvSpPr>
        <p:spPr>
          <a:xfrm>
            <a:off x="695323" y="4263430"/>
            <a:ext cx="10100375" cy="873957"/>
          </a:xfrm>
          <a:prstGeom prst="rect">
            <a:avLst/>
          </a:prstGeom>
        </p:spPr>
        <p:txBody>
          <a:bodyPr wrap="square">
            <a:spAutoFit/>
          </a:bodyPr>
          <a:lstStyle/>
          <a:p>
            <a:pPr>
              <a:lnSpc>
                <a:spcPct val="150000"/>
              </a:lnSpc>
            </a:pPr>
            <a:endParaRPr lang="zh-CN" altLang="zh-CN" dirty="0"/>
          </a:p>
          <a:p>
            <a:pPr>
              <a:lnSpc>
                <a:spcPct val="150000"/>
              </a:lnSpc>
            </a:pPr>
            <a:r>
              <a:rPr lang="en-US" altLang="zh-CN" dirty="0"/>
              <a:t>       </a:t>
            </a:r>
            <a:endParaRPr lang="en-US" altLang="zh-CN" dirty="0">
              <a:latin typeface="+mn-ea"/>
            </a:endParaRPr>
          </a:p>
        </p:txBody>
      </p:sp>
      <p:pic>
        <p:nvPicPr>
          <p:cNvPr id="11" name="图片 10">
            <a:extLst>
              <a:ext uri="{FF2B5EF4-FFF2-40B4-BE49-F238E27FC236}">
                <a16:creationId xmlns:a16="http://schemas.microsoft.com/office/drawing/2014/main" id="{EB9B20C1-AF09-42D9-A8FF-57962DB0BE52}"/>
              </a:ext>
            </a:extLst>
          </p:cNvPr>
          <p:cNvPicPr>
            <a:picLocks noChangeAspect="1"/>
          </p:cNvPicPr>
          <p:nvPr/>
        </p:nvPicPr>
        <p:blipFill>
          <a:blip r:embed="rId2"/>
          <a:stretch>
            <a:fillRect/>
          </a:stretch>
        </p:blipFill>
        <p:spPr>
          <a:xfrm>
            <a:off x="2562544" y="3941803"/>
            <a:ext cx="5778457" cy="2281483"/>
          </a:xfrm>
          <a:prstGeom prst="rect">
            <a:avLst/>
          </a:prstGeom>
        </p:spPr>
      </p:pic>
      <p:sp>
        <p:nvSpPr>
          <p:cNvPr id="12" name="矩形 11">
            <a:extLst>
              <a:ext uri="{FF2B5EF4-FFF2-40B4-BE49-F238E27FC236}">
                <a16:creationId xmlns:a16="http://schemas.microsoft.com/office/drawing/2014/main" id="{51ED334E-36F0-4F2E-9086-1451551013D1}"/>
              </a:ext>
            </a:extLst>
          </p:cNvPr>
          <p:cNvSpPr/>
          <p:nvPr/>
        </p:nvSpPr>
        <p:spPr>
          <a:xfrm>
            <a:off x="7022237" y="5850384"/>
            <a:ext cx="1233996" cy="239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811917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4895C58-F7E8-4414-B8CA-6B8F16279106}"/>
              </a:ext>
            </a:extLst>
          </p:cNvPr>
          <p:cNvSpPr/>
          <p:nvPr/>
        </p:nvSpPr>
        <p:spPr>
          <a:xfrm>
            <a:off x="5659282" y="349666"/>
            <a:ext cx="1981957"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矩形 3">
            <a:extLst>
              <a:ext uri="{FF2B5EF4-FFF2-40B4-BE49-F238E27FC236}">
                <a16:creationId xmlns:a16="http://schemas.microsoft.com/office/drawing/2014/main" id="{A4D5F69C-799F-408E-BA84-D6D4280FB990}"/>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5" name="矩形 4">
            <a:extLst>
              <a:ext uri="{FF2B5EF4-FFF2-40B4-BE49-F238E27FC236}">
                <a16:creationId xmlns:a16="http://schemas.microsoft.com/office/drawing/2014/main" id="{8572D7B1-8B10-4F08-829F-11617607E0E9}"/>
              </a:ext>
            </a:extLst>
          </p:cNvPr>
          <p:cNvSpPr/>
          <p:nvPr/>
        </p:nvSpPr>
        <p:spPr>
          <a:xfrm>
            <a:off x="4080401" y="457984"/>
            <a:ext cx="1210588" cy="400110"/>
          </a:xfrm>
          <a:prstGeom prst="rect">
            <a:avLst/>
          </a:prstGeom>
        </p:spPr>
        <p:txBody>
          <a:bodyPr wrap="none">
            <a:spAutoFit/>
          </a:bodyPr>
          <a:lstStyle/>
          <a:p>
            <a:r>
              <a:rPr lang="zh-CN" altLang="en-US" sz="2000" dirty="0">
                <a:solidFill>
                  <a:schemeClr val="bg1">
                    <a:lumMod val="50000"/>
                  </a:schemeClr>
                </a:solidFill>
                <a:latin typeface="+mn-ea"/>
              </a:rPr>
              <a:t>预期目标</a:t>
            </a:r>
          </a:p>
        </p:txBody>
      </p:sp>
      <p:sp>
        <p:nvSpPr>
          <p:cNvPr id="6" name="矩形 5">
            <a:extLst>
              <a:ext uri="{FF2B5EF4-FFF2-40B4-BE49-F238E27FC236}">
                <a16:creationId xmlns:a16="http://schemas.microsoft.com/office/drawing/2014/main" id="{2BFCAD45-9693-445C-BDC2-C1D513D3DDB5}"/>
              </a:ext>
            </a:extLst>
          </p:cNvPr>
          <p:cNvSpPr/>
          <p:nvPr/>
        </p:nvSpPr>
        <p:spPr>
          <a:xfrm>
            <a:off x="5652363" y="460997"/>
            <a:ext cx="2015401" cy="400110"/>
          </a:xfrm>
          <a:prstGeom prst="rect">
            <a:avLst/>
          </a:prstGeom>
        </p:spPr>
        <p:txBody>
          <a:bodyPr wrap="square">
            <a:spAutoFit/>
          </a:bodyPr>
          <a:lstStyle/>
          <a:p>
            <a:r>
              <a:rPr lang="zh-CN" altLang="en-US" sz="2000" dirty="0">
                <a:solidFill>
                  <a:schemeClr val="bg1"/>
                </a:solidFill>
                <a:latin typeface="+mn-ea"/>
              </a:rPr>
              <a:t>关键理论和技术</a:t>
            </a:r>
          </a:p>
        </p:txBody>
      </p:sp>
      <p:sp>
        <p:nvSpPr>
          <p:cNvPr id="7" name="矩形 6">
            <a:extLst>
              <a:ext uri="{FF2B5EF4-FFF2-40B4-BE49-F238E27FC236}">
                <a16:creationId xmlns:a16="http://schemas.microsoft.com/office/drawing/2014/main" id="{B7A2AFC3-49F7-4054-882E-3FAD0CCB02A3}"/>
              </a:ext>
            </a:extLst>
          </p:cNvPr>
          <p:cNvSpPr/>
          <p:nvPr/>
        </p:nvSpPr>
        <p:spPr>
          <a:xfrm>
            <a:off x="8093136" y="435469"/>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8" name="矩形 7">
            <a:extLst>
              <a:ext uri="{FF2B5EF4-FFF2-40B4-BE49-F238E27FC236}">
                <a16:creationId xmlns:a16="http://schemas.microsoft.com/office/drawing/2014/main" id="{421404AC-4B1C-4124-BB3E-23949759A27E}"/>
              </a:ext>
            </a:extLst>
          </p:cNvPr>
          <p:cNvSpPr/>
          <p:nvPr/>
        </p:nvSpPr>
        <p:spPr>
          <a:xfrm>
            <a:off x="10217864" y="430246"/>
            <a:ext cx="1723549" cy="400110"/>
          </a:xfrm>
          <a:prstGeom prst="rect">
            <a:avLst/>
          </a:prstGeom>
        </p:spPr>
        <p:txBody>
          <a:bodyPr wrap="none">
            <a:spAutoFit/>
          </a:bodyPr>
          <a:lstStyle/>
          <a:p>
            <a:r>
              <a:rPr lang="zh-CN" altLang="en-US" sz="2000" dirty="0">
                <a:solidFill>
                  <a:schemeClr val="bg1">
                    <a:lumMod val="50000"/>
                  </a:schemeClr>
                </a:solidFill>
                <a:latin typeface="+mn-ea"/>
              </a:rPr>
              <a:t>工作时间安排</a:t>
            </a:r>
          </a:p>
        </p:txBody>
      </p:sp>
      <p:cxnSp>
        <p:nvCxnSpPr>
          <p:cNvPr id="10" name="直接连接符 9">
            <a:extLst>
              <a:ext uri="{FF2B5EF4-FFF2-40B4-BE49-F238E27FC236}">
                <a16:creationId xmlns:a16="http://schemas.microsoft.com/office/drawing/2014/main" id="{866F2885-2C11-461F-A2B9-86B9EC5B2833}"/>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8FFAF1F7-D652-4E02-B3DC-E89A0BC73E75}"/>
              </a:ext>
            </a:extLst>
          </p:cNvPr>
          <p:cNvSpPr/>
          <p:nvPr/>
        </p:nvSpPr>
        <p:spPr>
          <a:xfrm>
            <a:off x="695324" y="2031585"/>
            <a:ext cx="10100375" cy="458459"/>
          </a:xfrm>
          <a:prstGeom prst="rect">
            <a:avLst/>
          </a:prstGeom>
        </p:spPr>
        <p:txBody>
          <a:bodyPr wrap="square">
            <a:spAutoFit/>
          </a:bodyPr>
          <a:lstStyle/>
          <a:p>
            <a:pPr>
              <a:lnSpc>
                <a:spcPct val="150000"/>
              </a:lnSpc>
            </a:pPr>
            <a:r>
              <a:rPr lang="en-US" altLang="zh-CN" dirty="0"/>
              <a:t>	</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61854" y="1365094"/>
            <a:ext cx="2903359" cy="461665"/>
          </a:xfrm>
          <a:prstGeom prst="rect">
            <a:avLst/>
          </a:prstGeom>
          <a:noFill/>
        </p:spPr>
        <p:txBody>
          <a:bodyPr wrap="none" rtlCol="0">
            <a:spAutoFit/>
          </a:bodyPr>
          <a:lstStyle/>
          <a:p>
            <a:r>
              <a:rPr lang="en-US" altLang="zh-CN" sz="2400" b="1" dirty="0">
                <a:solidFill>
                  <a:schemeClr val="accent1"/>
                </a:solidFill>
              </a:rPr>
              <a:t>3.</a:t>
            </a:r>
            <a:r>
              <a:rPr lang="zh-CN" altLang="en-US" sz="2400" b="1" dirty="0">
                <a:solidFill>
                  <a:schemeClr val="accent1"/>
                </a:solidFill>
              </a:rPr>
              <a:t>深度学习预测算法</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29" name="直接连接符 28">
            <a:extLst>
              <a:ext uri="{FF2B5EF4-FFF2-40B4-BE49-F238E27FC236}">
                <a16:creationId xmlns:a16="http://schemas.microsoft.com/office/drawing/2014/main" id="{A80D9854-2587-45E5-85FB-92FD34C3F8D2}"/>
              </a:ext>
            </a:extLst>
          </p:cNvPr>
          <p:cNvCxnSpPr/>
          <p:nvPr/>
        </p:nvCxnSpPr>
        <p:spPr>
          <a:xfrm>
            <a:off x="5451773" y="472328"/>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81A1CA2-DDFA-4BD6-A442-4BC2BB71A298}"/>
              </a:ext>
            </a:extLst>
          </p:cNvPr>
          <p:cNvCxnSpPr/>
          <p:nvPr/>
        </p:nvCxnSpPr>
        <p:spPr>
          <a:xfrm>
            <a:off x="7802031"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55CE289-7DC2-4E4F-8CA3-37DDEBEDD9FA}"/>
              </a:ext>
            </a:extLst>
          </p:cNvPr>
          <p:cNvCxnSpPr/>
          <p:nvPr/>
        </p:nvCxnSpPr>
        <p:spPr>
          <a:xfrm>
            <a:off x="10017274"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979C2D24-E531-4B11-8705-505FE1388A4D}"/>
              </a:ext>
            </a:extLst>
          </p:cNvPr>
          <p:cNvSpPr/>
          <p:nvPr/>
        </p:nvSpPr>
        <p:spPr>
          <a:xfrm>
            <a:off x="944993" y="1493076"/>
            <a:ext cx="10100375" cy="1704954"/>
          </a:xfrm>
          <a:prstGeom prst="rect">
            <a:avLst/>
          </a:prstGeom>
        </p:spPr>
        <p:txBody>
          <a:bodyPr wrap="square">
            <a:spAutoFit/>
          </a:bodyPr>
          <a:lstStyle/>
          <a:p>
            <a:pPr>
              <a:lnSpc>
                <a:spcPct val="150000"/>
              </a:lnSpc>
            </a:pPr>
            <a:endParaRPr lang="zh-CN" altLang="zh-CN" dirty="0"/>
          </a:p>
          <a:p>
            <a:pPr>
              <a:lnSpc>
                <a:spcPct val="150000"/>
              </a:lnSpc>
            </a:pPr>
            <a:r>
              <a:rPr lang="en-US" altLang="zh-CN" dirty="0"/>
              <a:t>       </a:t>
            </a:r>
            <a:r>
              <a:rPr lang="en-US" altLang="zh-CN" b="1" dirty="0"/>
              <a:t>GRU</a:t>
            </a:r>
            <a:r>
              <a:rPr lang="zh-CN" altLang="zh-CN" dirty="0"/>
              <a:t>（</a:t>
            </a:r>
            <a:r>
              <a:rPr lang="en-US" altLang="zh-CN" dirty="0"/>
              <a:t>Gated Recurrent Unit</a:t>
            </a:r>
            <a:r>
              <a:rPr lang="zh-CN" altLang="zh-CN" dirty="0"/>
              <a:t>）是一种递归神经网络，与</a:t>
            </a:r>
            <a:r>
              <a:rPr lang="en-US" altLang="zh-CN" dirty="0"/>
              <a:t>LSTM</a:t>
            </a:r>
            <a:r>
              <a:rPr lang="zh-CN" altLang="zh-CN" dirty="0"/>
              <a:t>（</a:t>
            </a:r>
            <a:r>
              <a:rPr lang="en-US" altLang="zh-CN" dirty="0"/>
              <a:t>Long Short-Term Memory</a:t>
            </a:r>
            <a:r>
              <a:rPr lang="zh-CN" altLang="zh-CN" dirty="0"/>
              <a:t>）相似，但具有更简单的结构。相比</a:t>
            </a:r>
            <a:r>
              <a:rPr lang="en-US" altLang="zh-CN" dirty="0"/>
              <a:t>LSTM</a:t>
            </a:r>
            <a:r>
              <a:rPr lang="zh-CN" altLang="zh-CN" dirty="0"/>
              <a:t>，</a:t>
            </a:r>
            <a:r>
              <a:rPr lang="en-US" altLang="zh-CN" dirty="0"/>
              <a:t>GRU</a:t>
            </a:r>
            <a:r>
              <a:rPr lang="zh-CN" altLang="zh-CN" dirty="0"/>
              <a:t>中的门控机制更少，包括“更新门”和“重置门”，这使得</a:t>
            </a:r>
            <a:r>
              <a:rPr lang="en-US" altLang="zh-CN" dirty="0"/>
              <a:t>GRU</a:t>
            </a:r>
            <a:r>
              <a:rPr lang="zh-CN" altLang="zh-CN" dirty="0"/>
              <a:t>的训练速度更快，但在处理更复杂的序列数据时可能不如</a:t>
            </a:r>
            <a:r>
              <a:rPr lang="en-US" altLang="zh-CN" dirty="0"/>
              <a:t>LSTM</a:t>
            </a:r>
            <a:r>
              <a:rPr lang="zh-CN" altLang="zh-CN" dirty="0"/>
              <a:t>表现好。</a:t>
            </a:r>
            <a:endParaRPr lang="en-US" altLang="zh-CN" dirty="0">
              <a:latin typeface="+mn-ea"/>
            </a:endParaRPr>
          </a:p>
        </p:txBody>
      </p:sp>
      <p:pic>
        <p:nvPicPr>
          <p:cNvPr id="9" name="图片 8">
            <a:extLst>
              <a:ext uri="{FF2B5EF4-FFF2-40B4-BE49-F238E27FC236}">
                <a16:creationId xmlns:a16="http://schemas.microsoft.com/office/drawing/2014/main" id="{DEA86BA4-E852-4591-AFE2-8A491F50B462}"/>
              </a:ext>
            </a:extLst>
          </p:cNvPr>
          <p:cNvPicPr>
            <a:picLocks noChangeAspect="1"/>
          </p:cNvPicPr>
          <p:nvPr/>
        </p:nvPicPr>
        <p:blipFill>
          <a:blip r:embed="rId2"/>
          <a:stretch>
            <a:fillRect/>
          </a:stretch>
        </p:blipFill>
        <p:spPr>
          <a:xfrm>
            <a:off x="2919757" y="3233996"/>
            <a:ext cx="5638318" cy="3151675"/>
          </a:xfrm>
          <a:prstGeom prst="rect">
            <a:avLst/>
          </a:prstGeom>
        </p:spPr>
      </p:pic>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228102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6747054-4ECE-4C1D-AFD0-17C7C01A1559}"/>
              </a:ext>
            </a:extLst>
          </p:cNvPr>
          <p:cNvSpPr txBox="1"/>
          <p:nvPr/>
        </p:nvSpPr>
        <p:spPr>
          <a:xfrm>
            <a:off x="4756925" y="2502344"/>
            <a:ext cx="4493538" cy="769441"/>
          </a:xfrm>
          <a:prstGeom prst="rect">
            <a:avLst/>
          </a:prstGeom>
          <a:noFill/>
        </p:spPr>
        <p:txBody>
          <a:bodyPr wrap="none" rtlCol="0">
            <a:spAutoFit/>
          </a:bodyPr>
          <a:lstStyle/>
          <a:p>
            <a:r>
              <a:rPr lang="en-US" altLang="zh-CN" sz="4400" b="1" dirty="0">
                <a:solidFill>
                  <a:schemeClr val="bg1"/>
                </a:solidFill>
              </a:rPr>
              <a:t>04	</a:t>
            </a:r>
            <a:r>
              <a:rPr lang="zh-CN" altLang="en-US" sz="4400" b="1" dirty="0">
                <a:solidFill>
                  <a:schemeClr val="bg1"/>
                </a:solidFill>
              </a:rPr>
              <a:t>主要研究内容</a:t>
            </a:r>
          </a:p>
        </p:txBody>
      </p:sp>
    </p:spTree>
    <p:extLst>
      <p:ext uri="{BB962C8B-B14F-4D97-AF65-F5344CB8AC3E}">
        <p14:creationId xmlns:p14="http://schemas.microsoft.com/office/powerpoint/2010/main" val="3567537624"/>
      </p:ext>
    </p:extLst>
  </p:cSld>
  <p:clrMapOvr>
    <a:masterClrMapping/>
  </p:clrMapOvr>
  <p:transition spd="slow" advClick="0" advTm="30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4895C58-F7E8-4414-B8CA-6B8F16279106}"/>
              </a:ext>
            </a:extLst>
          </p:cNvPr>
          <p:cNvSpPr/>
          <p:nvPr/>
        </p:nvSpPr>
        <p:spPr>
          <a:xfrm>
            <a:off x="7962816" y="363190"/>
            <a:ext cx="1981957"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矩形 3">
            <a:extLst>
              <a:ext uri="{FF2B5EF4-FFF2-40B4-BE49-F238E27FC236}">
                <a16:creationId xmlns:a16="http://schemas.microsoft.com/office/drawing/2014/main" id="{A4D5F69C-799F-408E-BA84-D6D4280FB990}"/>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5" name="矩形 4">
            <a:extLst>
              <a:ext uri="{FF2B5EF4-FFF2-40B4-BE49-F238E27FC236}">
                <a16:creationId xmlns:a16="http://schemas.microsoft.com/office/drawing/2014/main" id="{8572D7B1-8B10-4F08-829F-11617607E0E9}"/>
              </a:ext>
            </a:extLst>
          </p:cNvPr>
          <p:cNvSpPr/>
          <p:nvPr/>
        </p:nvSpPr>
        <p:spPr>
          <a:xfrm>
            <a:off x="4080401" y="457984"/>
            <a:ext cx="1210588" cy="400110"/>
          </a:xfrm>
          <a:prstGeom prst="rect">
            <a:avLst/>
          </a:prstGeom>
        </p:spPr>
        <p:txBody>
          <a:bodyPr wrap="none">
            <a:spAutoFit/>
          </a:bodyPr>
          <a:lstStyle/>
          <a:p>
            <a:r>
              <a:rPr lang="zh-CN" altLang="en-US" sz="2000" dirty="0">
                <a:solidFill>
                  <a:schemeClr val="bg1">
                    <a:lumMod val="50000"/>
                  </a:schemeClr>
                </a:solidFill>
                <a:latin typeface="+mn-ea"/>
              </a:rPr>
              <a:t>预期目标</a:t>
            </a:r>
          </a:p>
        </p:txBody>
      </p:sp>
      <p:sp>
        <p:nvSpPr>
          <p:cNvPr id="6" name="矩形 5">
            <a:extLst>
              <a:ext uri="{FF2B5EF4-FFF2-40B4-BE49-F238E27FC236}">
                <a16:creationId xmlns:a16="http://schemas.microsoft.com/office/drawing/2014/main" id="{2BFCAD45-9693-445C-BDC2-C1D513D3DDB5}"/>
              </a:ext>
            </a:extLst>
          </p:cNvPr>
          <p:cNvSpPr/>
          <p:nvPr/>
        </p:nvSpPr>
        <p:spPr>
          <a:xfrm>
            <a:off x="5652363" y="460997"/>
            <a:ext cx="2015401" cy="400110"/>
          </a:xfrm>
          <a:prstGeom prst="rect">
            <a:avLst/>
          </a:prstGeom>
        </p:spPr>
        <p:txBody>
          <a:bodyPr wrap="square">
            <a:spAutoFit/>
          </a:bodyPr>
          <a:lstStyle/>
          <a:p>
            <a:r>
              <a:rPr lang="zh-CN" altLang="en-US" sz="2000" dirty="0">
                <a:solidFill>
                  <a:schemeClr val="bg1">
                    <a:lumMod val="50000"/>
                  </a:schemeClr>
                </a:solidFill>
                <a:latin typeface="+mn-ea"/>
              </a:rPr>
              <a:t>关键理论和技术</a:t>
            </a:r>
          </a:p>
        </p:txBody>
      </p:sp>
      <p:sp>
        <p:nvSpPr>
          <p:cNvPr id="7" name="矩形 6">
            <a:extLst>
              <a:ext uri="{FF2B5EF4-FFF2-40B4-BE49-F238E27FC236}">
                <a16:creationId xmlns:a16="http://schemas.microsoft.com/office/drawing/2014/main" id="{B7A2AFC3-49F7-4054-882E-3FAD0CCB02A3}"/>
              </a:ext>
            </a:extLst>
          </p:cNvPr>
          <p:cNvSpPr/>
          <p:nvPr/>
        </p:nvSpPr>
        <p:spPr>
          <a:xfrm>
            <a:off x="8067777" y="442535"/>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8" name="矩形 7">
            <a:extLst>
              <a:ext uri="{FF2B5EF4-FFF2-40B4-BE49-F238E27FC236}">
                <a16:creationId xmlns:a16="http://schemas.microsoft.com/office/drawing/2014/main" id="{421404AC-4B1C-4124-BB3E-23949759A27E}"/>
              </a:ext>
            </a:extLst>
          </p:cNvPr>
          <p:cNvSpPr/>
          <p:nvPr/>
        </p:nvSpPr>
        <p:spPr>
          <a:xfrm>
            <a:off x="10217864" y="430246"/>
            <a:ext cx="1723549" cy="400110"/>
          </a:xfrm>
          <a:prstGeom prst="rect">
            <a:avLst/>
          </a:prstGeom>
        </p:spPr>
        <p:txBody>
          <a:bodyPr wrap="none">
            <a:spAutoFit/>
          </a:bodyPr>
          <a:lstStyle/>
          <a:p>
            <a:r>
              <a:rPr lang="zh-CN" altLang="en-US" sz="2000" dirty="0">
                <a:solidFill>
                  <a:schemeClr val="bg1">
                    <a:lumMod val="50000"/>
                  </a:schemeClr>
                </a:solidFill>
                <a:latin typeface="+mn-ea"/>
              </a:rPr>
              <a:t>工作时间安排</a:t>
            </a:r>
          </a:p>
        </p:txBody>
      </p:sp>
      <p:cxnSp>
        <p:nvCxnSpPr>
          <p:cNvPr id="10" name="直接连接符 9">
            <a:extLst>
              <a:ext uri="{FF2B5EF4-FFF2-40B4-BE49-F238E27FC236}">
                <a16:creationId xmlns:a16="http://schemas.microsoft.com/office/drawing/2014/main" id="{866F2885-2C11-461F-A2B9-86B9EC5B2833}"/>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8FFAF1F7-D652-4E02-B3DC-E89A0BC73E75}"/>
              </a:ext>
            </a:extLst>
          </p:cNvPr>
          <p:cNvSpPr/>
          <p:nvPr/>
        </p:nvSpPr>
        <p:spPr>
          <a:xfrm>
            <a:off x="695325" y="1899998"/>
            <a:ext cx="10100375" cy="1289905"/>
          </a:xfrm>
          <a:prstGeom prst="rect">
            <a:avLst/>
          </a:prstGeom>
        </p:spPr>
        <p:txBody>
          <a:bodyPr wrap="square">
            <a:spAutoFit/>
          </a:bodyPr>
          <a:lstStyle/>
          <a:p>
            <a:pPr algn="just">
              <a:lnSpc>
                <a:spcPct val="150000"/>
              </a:lnSpc>
            </a:pPr>
            <a:r>
              <a:rPr lang="zh-CN" altLang="zh-CN" dirty="0"/>
              <a:t>利用多种相关性分析方法，编写相关</a:t>
            </a:r>
            <a:r>
              <a:rPr lang="en-US" altLang="zh-CN" dirty="0"/>
              <a:t>Python</a:t>
            </a:r>
            <a:r>
              <a:rPr lang="zh-CN" altLang="zh-CN" dirty="0"/>
              <a:t>程序，并应用于数据集中，分析数据集中各个用户负荷曲线的相关度，应用多种相关性度量进行分析，比较结果相关性，选择结果相关关系明显的相关性分析方法，相关用户负荷曲线用于后续多任务构建。</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61854" y="1365094"/>
            <a:ext cx="1980029" cy="461665"/>
          </a:xfrm>
          <a:prstGeom prst="rect">
            <a:avLst/>
          </a:prstGeom>
          <a:noFill/>
        </p:spPr>
        <p:txBody>
          <a:bodyPr wrap="none" rtlCol="0">
            <a:spAutoFit/>
          </a:bodyPr>
          <a:lstStyle/>
          <a:p>
            <a:r>
              <a:rPr lang="en-US" altLang="zh-CN" sz="2400" b="1" dirty="0">
                <a:solidFill>
                  <a:schemeClr val="accent1"/>
                </a:solidFill>
              </a:rPr>
              <a:t>1.</a:t>
            </a:r>
            <a:r>
              <a:rPr lang="zh-CN" altLang="en-US" sz="2400" b="1" dirty="0">
                <a:solidFill>
                  <a:schemeClr val="accent1"/>
                </a:solidFill>
              </a:rPr>
              <a:t>相关性分析</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29" name="直接连接符 28">
            <a:extLst>
              <a:ext uri="{FF2B5EF4-FFF2-40B4-BE49-F238E27FC236}">
                <a16:creationId xmlns:a16="http://schemas.microsoft.com/office/drawing/2014/main" id="{A80D9854-2587-45E5-85FB-92FD34C3F8D2}"/>
              </a:ext>
            </a:extLst>
          </p:cNvPr>
          <p:cNvCxnSpPr/>
          <p:nvPr/>
        </p:nvCxnSpPr>
        <p:spPr>
          <a:xfrm>
            <a:off x="5451773" y="472328"/>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81A1CA2-DDFA-4BD6-A442-4BC2BB71A298}"/>
              </a:ext>
            </a:extLst>
          </p:cNvPr>
          <p:cNvCxnSpPr/>
          <p:nvPr/>
        </p:nvCxnSpPr>
        <p:spPr>
          <a:xfrm>
            <a:off x="7802031"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55CE289-7DC2-4E4F-8CA3-37DDEBEDD9FA}"/>
              </a:ext>
            </a:extLst>
          </p:cNvPr>
          <p:cNvCxnSpPr/>
          <p:nvPr/>
        </p:nvCxnSpPr>
        <p:spPr>
          <a:xfrm>
            <a:off x="10017274"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11A4387-4F88-4E17-AFAF-23A984EC82B5}"/>
              </a:ext>
            </a:extLst>
          </p:cNvPr>
          <p:cNvSpPr txBox="1"/>
          <p:nvPr/>
        </p:nvSpPr>
        <p:spPr>
          <a:xfrm>
            <a:off x="1261854" y="3514970"/>
            <a:ext cx="1980029" cy="461665"/>
          </a:xfrm>
          <a:prstGeom prst="rect">
            <a:avLst/>
          </a:prstGeom>
          <a:noFill/>
        </p:spPr>
        <p:txBody>
          <a:bodyPr wrap="none" rtlCol="0">
            <a:spAutoFit/>
          </a:bodyPr>
          <a:lstStyle/>
          <a:p>
            <a:r>
              <a:rPr lang="en-US" altLang="zh-CN" sz="2400" b="1" dirty="0">
                <a:solidFill>
                  <a:schemeClr val="accent1"/>
                </a:solidFill>
              </a:rPr>
              <a:t>2.</a:t>
            </a:r>
            <a:r>
              <a:rPr lang="zh-CN" altLang="en-US" sz="2400" b="1" dirty="0">
                <a:solidFill>
                  <a:schemeClr val="accent1"/>
                </a:solidFill>
              </a:rPr>
              <a:t>多任务构建</a:t>
            </a:r>
          </a:p>
        </p:txBody>
      </p:sp>
      <p:sp>
        <p:nvSpPr>
          <p:cNvPr id="17" name="矩形 16">
            <a:extLst>
              <a:ext uri="{FF2B5EF4-FFF2-40B4-BE49-F238E27FC236}">
                <a16:creationId xmlns:a16="http://schemas.microsoft.com/office/drawing/2014/main" id="{A09E73EF-250E-4FEC-AE37-D1C2C997AAA6}"/>
              </a:ext>
            </a:extLst>
          </p:cNvPr>
          <p:cNvSpPr/>
          <p:nvPr/>
        </p:nvSpPr>
        <p:spPr>
          <a:xfrm>
            <a:off x="695325" y="3514970"/>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8" name="矩形 17">
            <a:extLst>
              <a:ext uri="{FF2B5EF4-FFF2-40B4-BE49-F238E27FC236}">
                <a16:creationId xmlns:a16="http://schemas.microsoft.com/office/drawing/2014/main" id="{8EEC7BC8-A8F1-4B8C-81D0-6AD4D9442DBD}"/>
              </a:ext>
            </a:extLst>
          </p:cNvPr>
          <p:cNvSpPr/>
          <p:nvPr/>
        </p:nvSpPr>
        <p:spPr>
          <a:xfrm>
            <a:off x="876958" y="3601802"/>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EC0BFAB2-CAE0-4053-9F06-9A472168703F}"/>
              </a:ext>
            </a:extLst>
          </p:cNvPr>
          <p:cNvSpPr/>
          <p:nvPr/>
        </p:nvSpPr>
        <p:spPr>
          <a:xfrm>
            <a:off x="695325" y="4257055"/>
            <a:ext cx="10100375" cy="1289905"/>
          </a:xfrm>
          <a:prstGeom prst="rect">
            <a:avLst/>
          </a:prstGeom>
        </p:spPr>
        <p:txBody>
          <a:bodyPr wrap="square">
            <a:spAutoFit/>
          </a:bodyPr>
          <a:lstStyle/>
          <a:p>
            <a:pPr algn="just">
              <a:lnSpc>
                <a:spcPct val="150000"/>
              </a:lnSpc>
            </a:pPr>
            <a:r>
              <a:rPr lang="zh-CN" altLang="en-US" dirty="0"/>
              <a:t>通过查找资料阅读文献学习多种多任务学习方法，掌握其原理和模型实现。阅读</a:t>
            </a:r>
            <a:r>
              <a:rPr lang="en-US" altLang="zh-CN" dirty="0"/>
              <a:t>pytorch</a:t>
            </a:r>
            <a:r>
              <a:rPr lang="zh-CN" altLang="en-US" dirty="0"/>
              <a:t>官网文档学习</a:t>
            </a:r>
            <a:r>
              <a:rPr lang="en-US" altLang="zh-CN" dirty="0"/>
              <a:t>pytorch</a:t>
            </a:r>
            <a:r>
              <a:rPr lang="zh-CN" altLang="en-US" dirty="0"/>
              <a:t>深度学习框架，根据相关性选择合适的用户负荷曲线数据构建多任务数据集。根据不同多任务学习方法构建多种基于</a:t>
            </a:r>
            <a:r>
              <a:rPr lang="en-US" altLang="zh-CN" dirty="0"/>
              <a:t>pytorch</a:t>
            </a:r>
            <a:r>
              <a:rPr lang="zh-CN" altLang="en-US" dirty="0"/>
              <a:t>的多任务学习模型框架用于后续时序预测</a:t>
            </a:r>
            <a:r>
              <a:rPr lang="zh-CN" altLang="en-US"/>
              <a:t>任务。</a:t>
            </a:r>
            <a:endParaRPr lang="zh-CN" altLang="en-US" dirty="0"/>
          </a:p>
        </p:txBody>
      </p:sp>
    </p:spTree>
    <p:extLst>
      <p:ext uri="{BB962C8B-B14F-4D97-AF65-F5344CB8AC3E}">
        <p14:creationId xmlns:p14="http://schemas.microsoft.com/office/powerpoint/2010/main" val="177782833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4895C58-F7E8-4414-B8CA-6B8F16279106}"/>
              </a:ext>
            </a:extLst>
          </p:cNvPr>
          <p:cNvSpPr/>
          <p:nvPr/>
        </p:nvSpPr>
        <p:spPr>
          <a:xfrm>
            <a:off x="7962816" y="363190"/>
            <a:ext cx="1981957"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矩形 3">
            <a:extLst>
              <a:ext uri="{FF2B5EF4-FFF2-40B4-BE49-F238E27FC236}">
                <a16:creationId xmlns:a16="http://schemas.microsoft.com/office/drawing/2014/main" id="{A4D5F69C-799F-408E-BA84-D6D4280FB990}"/>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5" name="矩形 4">
            <a:extLst>
              <a:ext uri="{FF2B5EF4-FFF2-40B4-BE49-F238E27FC236}">
                <a16:creationId xmlns:a16="http://schemas.microsoft.com/office/drawing/2014/main" id="{8572D7B1-8B10-4F08-829F-11617607E0E9}"/>
              </a:ext>
            </a:extLst>
          </p:cNvPr>
          <p:cNvSpPr/>
          <p:nvPr/>
        </p:nvSpPr>
        <p:spPr>
          <a:xfrm>
            <a:off x="4080401" y="457984"/>
            <a:ext cx="1210588" cy="400110"/>
          </a:xfrm>
          <a:prstGeom prst="rect">
            <a:avLst/>
          </a:prstGeom>
        </p:spPr>
        <p:txBody>
          <a:bodyPr wrap="none">
            <a:spAutoFit/>
          </a:bodyPr>
          <a:lstStyle/>
          <a:p>
            <a:r>
              <a:rPr lang="zh-CN" altLang="en-US" sz="2000" dirty="0">
                <a:solidFill>
                  <a:schemeClr val="bg1">
                    <a:lumMod val="50000"/>
                  </a:schemeClr>
                </a:solidFill>
                <a:latin typeface="+mn-ea"/>
              </a:rPr>
              <a:t>预期目标</a:t>
            </a:r>
          </a:p>
        </p:txBody>
      </p:sp>
      <p:sp>
        <p:nvSpPr>
          <p:cNvPr id="6" name="矩形 5">
            <a:extLst>
              <a:ext uri="{FF2B5EF4-FFF2-40B4-BE49-F238E27FC236}">
                <a16:creationId xmlns:a16="http://schemas.microsoft.com/office/drawing/2014/main" id="{2BFCAD45-9693-445C-BDC2-C1D513D3DDB5}"/>
              </a:ext>
            </a:extLst>
          </p:cNvPr>
          <p:cNvSpPr/>
          <p:nvPr/>
        </p:nvSpPr>
        <p:spPr>
          <a:xfrm>
            <a:off x="5652363" y="460997"/>
            <a:ext cx="2015401" cy="400110"/>
          </a:xfrm>
          <a:prstGeom prst="rect">
            <a:avLst/>
          </a:prstGeom>
        </p:spPr>
        <p:txBody>
          <a:bodyPr wrap="square">
            <a:spAutoFit/>
          </a:bodyPr>
          <a:lstStyle/>
          <a:p>
            <a:r>
              <a:rPr lang="zh-CN" altLang="en-US" sz="2000" dirty="0">
                <a:solidFill>
                  <a:schemeClr val="bg1">
                    <a:lumMod val="50000"/>
                  </a:schemeClr>
                </a:solidFill>
                <a:latin typeface="+mn-ea"/>
              </a:rPr>
              <a:t>关键理论和技术</a:t>
            </a:r>
          </a:p>
        </p:txBody>
      </p:sp>
      <p:sp>
        <p:nvSpPr>
          <p:cNvPr id="7" name="矩形 6">
            <a:extLst>
              <a:ext uri="{FF2B5EF4-FFF2-40B4-BE49-F238E27FC236}">
                <a16:creationId xmlns:a16="http://schemas.microsoft.com/office/drawing/2014/main" id="{B7A2AFC3-49F7-4054-882E-3FAD0CCB02A3}"/>
              </a:ext>
            </a:extLst>
          </p:cNvPr>
          <p:cNvSpPr/>
          <p:nvPr/>
        </p:nvSpPr>
        <p:spPr>
          <a:xfrm>
            <a:off x="8067777" y="442535"/>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8" name="矩形 7">
            <a:extLst>
              <a:ext uri="{FF2B5EF4-FFF2-40B4-BE49-F238E27FC236}">
                <a16:creationId xmlns:a16="http://schemas.microsoft.com/office/drawing/2014/main" id="{421404AC-4B1C-4124-BB3E-23949759A27E}"/>
              </a:ext>
            </a:extLst>
          </p:cNvPr>
          <p:cNvSpPr/>
          <p:nvPr/>
        </p:nvSpPr>
        <p:spPr>
          <a:xfrm>
            <a:off x="10217864" y="430246"/>
            <a:ext cx="1723549" cy="400110"/>
          </a:xfrm>
          <a:prstGeom prst="rect">
            <a:avLst/>
          </a:prstGeom>
        </p:spPr>
        <p:txBody>
          <a:bodyPr wrap="none">
            <a:spAutoFit/>
          </a:bodyPr>
          <a:lstStyle/>
          <a:p>
            <a:r>
              <a:rPr lang="zh-CN" altLang="en-US" sz="2000" dirty="0">
                <a:solidFill>
                  <a:schemeClr val="bg1">
                    <a:lumMod val="50000"/>
                  </a:schemeClr>
                </a:solidFill>
                <a:latin typeface="+mn-ea"/>
              </a:rPr>
              <a:t>工作时间安排</a:t>
            </a:r>
          </a:p>
        </p:txBody>
      </p:sp>
      <p:cxnSp>
        <p:nvCxnSpPr>
          <p:cNvPr id="10" name="直接连接符 9">
            <a:extLst>
              <a:ext uri="{FF2B5EF4-FFF2-40B4-BE49-F238E27FC236}">
                <a16:creationId xmlns:a16="http://schemas.microsoft.com/office/drawing/2014/main" id="{866F2885-2C11-461F-A2B9-86B9EC5B2833}"/>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8FFAF1F7-D652-4E02-B3DC-E89A0BC73E75}"/>
              </a:ext>
            </a:extLst>
          </p:cNvPr>
          <p:cNvSpPr/>
          <p:nvPr/>
        </p:nvSpPr>
        <p:spPr>
          <a:xfrm>
            <a:off x="695325" y="1899998"/>
            <a:ext cx="10100375" cy="1289905"/>
          </a:xfrm>
          <a:prstGeom prst="rect">
            <a:avLst/>
          </a:prstGeom>
        </p:spPr>
        <p:txBody>
          <a:bodyPr wrap="square">
            <a:spAutoFit/>
          </a:bodyPr>
          <a:lstStyle/>
          <a:p>
            <a:pPr algn="just">
              <a:lnSpc>
                <a:spcPct val="150000"/>
              </a:lnSpc>
            </a:pPr>
            <a:r>
              <a:rPr lang="zh-CN" altLang="zh-CN" dirty="0"/>
              <a:t>查找和阅读相关资料，学习</a:t>
            </a:r>
            <a:r>
              <a:rPr lang="en-US" altLang="zh-CN" b="1" dirty="0"/>
              <a:t>LSTM</a:t>
            </a:r>
            <a:r>
              <a:rPr lang="zh-CN" altLang="zh-CN" dirty="0"/>
              <a:t>，</a:t>
            </a:r>
            <a:r>
              <a:rPr lang="en-US" altLang="zh-CN" b="1" dirty="0" err="1"/>
              <a:t>BiLSTM</a:t>
            </a:r>
            <a:r>
              <a:rPr lang="zh-CN" altLang="zh-CN" dirty="0"/>
              <a:t>，</a:t>
            </a:r>
            <a:r>
              <a:rPr lang="en-US" altLang="zh-CN" b="1" dirty="0"/>
              <a:t>GRU</a:t>
            </a:r>
            <a:r>
              <a:rPr lang="zh-CN" altLang="zh-CN" dirty="0"/>
              <a:t>等深度学习算法原理及具体使用。学习基于三种算法的</a:t>
            </a:r>
            <a:r>
              <a:rPr lang="en-US" altLang="zh-CN" dirty="0"/>
              <a:t>pytorch</a:t>
            </a:r>
            <a:r>
              <a:rPr lang="zh-CN" altLang="zh-CN" dirty="0"/>
              <a:t>代码框架构建。使用构建完成的多任务多用户负荷曲线数据集进行时序预测任务。不断调整网络训练参数达到较好的预测效果。</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61854" y="1365094"/>
            <a:ext cx="1672253" cy="461665"/>
          </a:xfrm>
          <a:prstGeom prst="rect">
            <a:avLst/>
          </a:prstGeom>
          <a:noFill/>
        </p:spPr>
        <p:txBody>
          <a:bodyPr wrap="none" rtlCol="0">
            <a:spAutoFit/>
          </a:bodyPr>
          <a:lstStyle/>
          <a:p>
            <a:r>
              <a:rPr lang="en-US" altLang="zh-CN" sz="2400" b="1" dirty="0">
                <a:solidFill>
                  <a:schemeClr val="accent1"/>
                </a:solidFill>
              </a:rPr>
              <a:t>3.</a:t>
            </a:r>
            <a:r>
              <a:rPr lang="zh-CN" altLang="en-US" sz="2400" b="1" dirty="0">
                <a:solidFill>
                  <a:schemeClr val="accent1"/>
                </a:solidFill>
              </a:rPr>
              <a:t>时序预测</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29" name="直接连接符 28">
            <a:extLst>
              <a:ext uri="{FF2B5EF4-FFF2-40B4-BE49-F238E27FC236}">
                <a16:creationId xmlns:a16="http://schemas.microsoft.com/office/drawing/2014/main" id="{A80D9854-2587-45E5-85FB-92FD34C3F8D2}"/>
              </a:ext>
            </a:extLst>
          </p:cNvPr>
          <p:cNvCxnSpPr/>
          <p:nvPr/>
        </p:nvCxnSpPr>
        <p:spPr>
          <a:xfrm>
            <a:off x="5451773" y="472328"/>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81A1CA2-DDFA-4BD6-A442-4BC2BB71A298}"/>
              </a:ext>
            </a:extLst>
          </p:cNvPr>
          <p:cNvCxnSpPr/>
          <p:nvPr/>
        </p:nvCxnSpPr>
        <p:spPr>
          <a:xfrm>
            <a:off x="7802031"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55CE289-7DC2-4E4F-8CA3-37DDEBEDD9FA}"/>
              </a:ext>
            </a:extLst>
          </p:cNvPr>
          <p:cNvCxnSpPr/>
          <p:nvPr/>
        </p:nvCxnSpPr>
        <p:spPr>
          <a:xfrm>
            <a:off x="10017274"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11A4387-4F88-4E17-AFAF-23A984EC82B5}"/>
              </a:ext>
            </a:extLst>
          </p:cNvPr>
          <p:cNvSpPr txBox="1"/>
          <p:nvPr/>
        </p:nvSpPr>
        <p:spPr>
          <a:xfrm>
            <a:off x="1261854" y="3514970"/>
            <a:ext cx="1672253" cy="461665"/>
          </a:xfrm>
          <a:prstGeom prst="rect">
            <a:avLst/>
          </a:prstGeom>
          <a:noFill/>
        </p:spPr>
        <p:txBody>
          <a:bodyPr wrap="none" rtlCol="0">
            <a:spAutoFit/>
          </a:bodyPr>
          <a:lstStyle/>
          <a:p>
            <a:r>
              <a:rPr lang="en-US" altLang="zh-CN" sz="2400" b="1" dirty="0">
                <a:solidFill>
                  <a:schemeClr val="accent1"/>
                </a:solidFill>
              </a:rPr>
              <a:t>4.</a:t>
            </a:r>
            <a:r>
              <a:rPr lang="zh-CN" altLang="en-US" sz="2400" b="1" dirty="0">
                <a:solidFill>
                  <a:schemeClr val="accent1"/>
                </a:solidFill>
              </a:rPr>
              <a:t>性能比较</a:t>
            </a:r>
          </a:p>
        </p:txBody>
      </p:sp>
      <p:sp>
        <p:nvSpPr>
          <p:cNvPr id="17" name="矩形 16">
            <a:extLst>
              <a:ext uri="{FF2B5EF4-FFF2-40B4-BE49-F238E27FC236}">
                <a16:creationId xmlns:a16="http://schemas.microsoft.com/office/drawing/2014/main" id="{A09E73EF-250E-4FEC-AE37-D1C2C997AAA6}"/>
              </a:ext>
            </a:extLst>
          </p:cNvPr>
          <p:cNvSpPr/>
          <p:nvPr/>
        </p:nvSpPr>
        <p:spPr>
          <a:xfrm>
            <a:off x="695325" y="3514970"/>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8" name="矩形 17">
            <a:extLst>
              <a:ext uri="{FF2B5EF4-FFF2-40B4-BE49-F238E27FC236}">
                <a16:creationId xmlns:a16="http://schemas.microsoft.com/office/drawing/2014/main" id="{8EEC7BC8-A8F1-4B8C-81D0-6AD4D9442DBD}"/>
              </a:ext>
            </a:extLst>
          </p:cNvPr>
          <p:cNvSpPr/>
          <p:nvPr/>
        </p:nvSpPr>
        <p:spPr>
          <a:xfrm>
            <a:off x="876958" y="3601802"/>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EC0BFAB2-CAE0-4053-9F06-9A472168703F}"/>
              </a:ext>
            </a:extLst>
          </p:cNvPr>
          <p:cNvSpPr/>
          <p:nvPr/>
        </p:nvSpPr>
        <p:spPr>
          <a:xfrm>
            <a:off x="695325" y="4257055"/>
            <a:ext cx="10100375" cy="1289456"/>
          </a:xfrm>
          <a:prstGeom prst="rect">
            <a:avLst/>
          </a:prstGeom>
        </p:spPr>
        <p:txBody>
          <a:bodyPr wrap="square">
            <a:spAutoFit/>
          </a:bodyPr>
          <a:lstStyle/>
          <a:p>
            <a:pPr algn="just">
              <a:lnSpc>
                <a:spcPct val="150000"/>
              </a:lnSpc>
            </a:pPr>
            <a:r>
              <a:rPr lang="zh-CN" altLang="zh-CN" dirty="0"/>
              <a:t>选择不同的相关度分析方法构建的多任务训练集与不同的时序预测算法进行搭配，不断的调整训练参数得出最优的训练结果进行预测，比较不同组合的预测准确率，选择效果最优的实验结果与现存的多任务负荷预测算法性能进行比较。</a:t>
            </a:r>
            <a:endParaRPr lang="zh-CN" altLang="en-US" dirty="0"/>
          </a:p>
        </p:txBody>
      </p:sp>
    </p:spTree>
    <p:extLst>
      <p:ext uri="{BB962C8B-B14F-4D97-AF65-F5344CB8AC3E}">
        <p14:creationId xmlns:p14="http://schemas.microsoft.com/office/powerpoint/2010/main" val="367834093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ED42535-07E3-4918-AE0E-0883B91BB692}"/>
              </a:ext>
            </a:extLst>
          </p:cNvPr>
          <p:cNvSpPr>
            <a:spLocks noGrp="1"/>
          </p:cNvSpPr>
          <p:nvPr>
            <p:ph type="body" sz="quarter" idx="10"/>
          </p:nvPr>
        </p:nvSpPr>
        <p:spPr>
          <a:xfrm>
            <a:off x="4769625" y="2518111"/>
            <a:ext cx="6761975" cy="769441"/>
          </a:xfrm>
        </p:spPr>
        <p:txBody>
          <a:bodyPr>
            <a:spAutoFit/>
          </a:bodyPr>
          <a:lstStyle/>
          <a:p>
            <a:r>
              <a:rPr lang="en-US" altLang="zh-CN" dirty="0"/>
              <a:t>05 </a:t>
            </a:r>
            <a:r>
              <a:rPr lang="zh-CN" altLang="en-US" dirty="0"/>
              <a:t>工作时间安排</a:t>
            </a:r>
          </a:p>
        </p:txBody>
      </p:sp>
    </p:spTree>
    <p:extLst>
      <p:ext uri="{BB962C8B-B14F-4D97-AF65-F5344CB8AC3E}">
        <p14:creationId xmlns:p14="http://schemas.microsoft.com/office/powerpoint/2010/main" val="23668759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4895C58-F7E8-4414-B8CA-6B8F16279106}"/>
              </a:ext>
            </a:extLst>
          </p:cNvPr>
          <p:cNvSpPr/>
          <p:nvPr/>
        </p:nvSpPr>
        <p:spPr>
          <a:xfrm>
            <a:off x="10088659" y="350901"/>
            <a:ext cx="1981957"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矩形 3">
            <a:extLst>
              <a:ext uri="{FF2B5EF4-FFF2-40B4-BE49-F238E27FC236}">
                <a16:creationId xmlns:a16="http://schemas.microsoft.com/office/drawing/2014/main" id="{A4D5F69C-799F-408E-BA84-D6D4280FB990}"/>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5" name="矩形 4">
            <a:extLst>
              <a:ext uri="{FF2B5EF4-FFF2-40B4-BE49-F238E27FC236}">
                <a16:creationId xmlns:a16="http://schemas.microsoft.com/office/drawing/2014/main" id="{8572D7B1-8B10-4F08-829F-11617607E0E9}"/>
              </a:ext>
            </a:extLst>
          </p:cNvPr>
          <p:cNvSpPr/>
          <p:nvPr/>
        </p:nvSpPr>
        <p:spPr>
          <a:xfrm>
            <a:off x="4080401" y="457984"/>
            <a:ext cx="1210588" cy="400110"/>
          </a:xfrm>
          <a:prstGeom prst="rect">
            <a:avLst/>
          </a:prstGeom>
        </p:spPr>
        <p:txBody>
          <a:bodyPr wrap="none">
            <a:spAutoFit/>
          </a:bodyPr>
          <a:lstStyle/>
          <a:p>
            <a:r>
              <a:rPr lang="zh-CN" altLang="en-US" sz="2000" dirty="0">
                <a:solidFill>
                  <a:schemeClr val="bg1">
                    <a:lumMod val="50000"/>
                  </a:schemeClr>
                </a:solidFill>
                <a:latin typeface="+mn-ea"/>
              </a:rPr>
              <a:t>预期目标</a:t>
            </a:r>
          </a:p>
        </p:txBody>
      </p:sp>
      <p:sp>
        <p:nvSpPr>
          <p:cNvPr id="6" name="矩形 5">
            <a:extLst>
              <a:ext uri="{FF2B5EF4-FFF2-40B4-BE49-F238E27FC236}">
                <a16:creationId xmlns:a16="http://schemas.microsoft.com/office/drawing/2014/main" id="{2BFCAD45-9693-445C-BDC2-C1D513D3DDB5}"/>
              </a:ext>
            </a:extLst>
          </p:cNvPr>
          <p:cNvSpPr/>
          <p:nvPr/>
        </p:nvSpPr>
        <p:spPr>
          <a:xfrm>
            <a:off x="5652363" y="460997"/>
            <a:ext cx="2015401" cy="400110"/>
          </a:xfrm>
          <a:prstGeom prst="rect">
            <a:avLst/>
          </a:prstGeom>
        </p:spPr>
        <p:txBody>
          <a:bodyPr wrap="square">
            <a:spAutoFit/>
          </a:bodyPr>
          <a:lstStyle/>
          <a:p>
            <a:r>
              <a:rPr lang="zh-CN" altLang="en-US" sz="2000" dirty="0">
                <a:solidFill>
                  <a:schemeClr val="bg1">
                    <a:lumMod val="50000"/>
                  </a:schemeClr>
                </a:solidFill>
                <a:latin typeface="+mn-ea"/>
              </a:rPr>
              <a:t>关键理论和技术</a:t>
            </a:r>
          </a:p>
        </p:txBody>
      </p:sp>
      <p:sp>
        <p:nvSpPr>
          <p:cNvPr id="7" name="矩形 6">
            <a:extLst>
              <a:ext uri="{FF2B5EF4-FFF2-40B4-BE49-F238E27FC236}">
                <a16:creationId xmlns:a16="http://schemas.microsoft.com/office/drawing/2014/main" id="{B7A2AFC3-49F7-4054-882E-3FAD0CCB02A3}"/>
              </a:ext>
            </a:extLst>
          </p:cNvPr>
          <p:cNvSpPr/>
          <p:nvPr/>
        </p:nvSpPr>
        <p:spPr>
          <a:xfrm>
            <a:off x="8067777" y="442535"/>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8" name="矩形 7">
            <a:extLst>
              <a:ext uri="{FF2B5EF4-FFF2-40B4-BE49-F238E27FC236}">
                <a16:creationId xmlns:a16="http://schemas.microsoft.com/office/drawing/2014/main" id="{421404AC-4B1C-4124-BB3E-23949759A27E}"/>
              </a:ext>
            </a:extLst>
          </p:cNvPr>
          <p:cNvSpPr/>
          <p:nvPr/>
        </p:nvSpPr>
        <p:spPr>
          <a:xfrm>
            <a:off x="10217864" y="430246"/>
            <a:ext cx="1723549" cy="400110"/>
          </a:xfrm>
          <a:prstGeom prst="rect">
            <a:avLst/>
          </a:prstGeom>
        </p:spPr>
        <p:txBody>
          <a:bodyPr wrap="none">
            <a:spAutoFit/>
          </a:bodyPr>
          <a:lstStyle/>
          <a:p>
            <a:r>
              <a:rPr lang="zh-CN" altLang="en-US" sz="2000" dirty="0">
                <a:solidFill>
                  <a:schemeClr val="bg1"/>
                </a:solidFill>
                <a:latin typeface="+mn-ea"/>
              </a:rPr>
              <a:t>工作时间安排</a:t>
            </a:r>
          </a:p>
        </p:txBody>
      </p:sp>
      <p:cxnSp>
        <p:nvCxnSpPr>
          <p:cNvPr id="10" name="直接连接符 9">
            <a:extLst>
              <a:ext uri="{FF2B5EF4-FFF2-40B4-BE49-F238E27FC236}">
                <a16:creationId xmlns:a16="http://schemas.microsoft.com/office/drawing/2014/main" id="{866F2885-2C11-461F-A2B9-86B9EC5B2833}"/>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3764244-F112-450C-B984-CD93D6D15A46}"/>
              </a:ext>
            </a:extLst>
          </p:cNvPr>
          <p:cNvSpPr txBox="1"/>
          <p:nvPr/>
        </p:nvSpPr>
        <p:spPr>
          <a:xfrm>
            <a:off x="1261854" y="1365094"/>
            <a:ext cx="2031325" cy="461665"/>
          </a:xfrm>
          <a:prstGeom prst="rect">
            <a:avLst/>
          </a:prstGeom>
          <a:noFill/>
        </p:spPr>
        <p:txBody>
          <a:bodyPr wrap="none" rtlCol="0">
            <a:spAutoFit/>
          </a:bodyPr>
          <a:lstStyle/>
          <a:p>
            <a:r>
              <a:rPr lang="zh-CN" altLang="en-US" sz="2400" b="1" dirty="0">
                <a:solidFill>
                  <a:schemeClr val="accent1"/>
                </a:solidFill>
              </a:rPr>
              <a:t>工作时间安排</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29" name="直接连接符 28">
            <a:extLst>
              <a:ext uri="{FF2B5EF4-FFF2-40B4-BE49-F238E27FC236}">
                <a16:creationId xmlns:a16="http://schemas.microsoft.com/office/drawing/2014/main" id="{A80D9854-2587-45E5-85FB-92FD34C3F8D2}"/>
              </a:ext>
            </a:extLst>
          </p:cNvPr>
          <p:cNvCxnSpPr/>
          <p:nvPr/>
        </p:nvCxnSpPr>
        <p:spPr>
          <a:xfrm>
            <a:off x="5451773" y="472328"/>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81A1CA2-DDFA-4BD6-A442-4BC2BB71A298}"/>
              </a:ext>
            </a:extLst>
          </p:cNvPr>
          <p:cNvCxnSpPr/>
          <p:nvPr/>
        </p:nvCxnSpPr>
        <p:spPr>
          <a:xfrm>
            <a:off x="7802031"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55CE289-7DC2-4E4F-8CA3-37DDEBEDD9FA}"/>
              </a:ext>
            </a:extLst>
          </p:cNvPr>
          <p:cNvCxnSpPr/>
          <p:nvPr/>
        </p:nvCxnSpPr>
        <p:spPr>
          <a:xfrm>
            <a:off x="10017274"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表格 8">
            <a:extLst>
              <a:ext uri="{FF2B5EF4-FFF2-40B4-BE49-F238E27FC236}">
                <a16:creationId xmlns:a16="http://schemas.microsoft.com/office/drawing/2014/main" id="{2B695506-541D-4749-BE71-2BF6E0B10CCD}"/>
              </a:ext>
            </a:extLst>
          </p:cNvPr>
          <p:cNvGraphicFramePr>
            <a:graphicFrameLocks noGrp="1"/>
          </p:cNvGraphicFramePr>
          <p:nvPr>
            <p:extLst>
              <p:ext uri="{D42A27DB-BD31-4B8C-83A1-F6EECF244321}">
                <p14:modId xmlns:p14="http://schemas.microsoft.com/office/powerpoint/2010/main" val="914082085"/>
              </p:ext>
            </p:extLst>
          </p:nvPr>
        </p:nvGraphicFramePr>
        <p:xfrm>
          <a:off x="2494634" y="2210540"/>
          <a:ext cx="6968961" cy="3755254"/>
        </p:xfrm>
        <a:graphic>
          <a:graphicData uri="http://schemas.openxmlformats.org/drawingml/2006/table">
            <a:tbl>
              <a:tblPr>
                <a:tableStyleId>{5C22544A-7EE6-4342-B048-85BDC9FD1C3A}</a:tableStyleId>
              </a:tblPr>
              <a:tblGrid>
                <a:gridCol w="1271835">
                  <a:extLst>
                    <a:ext uri="{9D8B030D-6E8A-4147-A177-3AD203B41FA5}">
                      <a16:colId xmlns:a16="http://schemas.microsoft.com/office/drawing/2014/main" val="715936753"/>
                    </a:ext>
                  </a:extLst>
                </a:gridCol>
                <a:gridCol w="2848563">
                  <a:extLst>
                    <a:ext uri="{9D8B030D-6E8A-4147-A177-3AD203B41FA5}">
                      <a16:colId xmlns:a16="http://schemas.microsoft.com/office/drawing/2014/main" val="3087591157"/>
                    </a:ext>
                  </a:extLst>
                </a:gridCol>
                <a:gridCol w="2848563">
                  <a:extLst>
                    <a:ext uri="{9D8B030D-6E8A-4147-A177-3AD203B41FA5}">
                      <a16:colId xmlns:a16="http://schemas.microsoft.com/office/drawing/2014/main" val="223523760"/>
                    </a:ext>
                  </a:extLst>
                </a:gridCol>
              </a:tblGrid>
              <a:tr h="422777">
                <a:tc>
                  <a:txBody>
                    <a:bodyPr/>
                    <a:lstStyle/>
                    <a:p>
                      <a:pPr algn="ctr">
                        <a:spcAft>
                          <a:spcPts val="0"/>
                        </a:spcAft>
                      </a:pPr>
                      <a:r>
                        <a:rPr lang="zh-CN" sz="1200" kern="100">
                          <a:effectLst/>
                        </a:rPr>
                        <a:t>学期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周次</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工作任务</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03388388"/>
                  </a:ext>
                </a:extLst>
              </a:tr>
              <a:tr h="422777">
                <a:tc rowSpan="5">
                  <a:txBody>
                    <a:bodyPr/>
                    <a:lstStyle/>
                    <a:p>
                      <a:pPr algn="ctr">
                        <a:spcAft>
                          <a:spcPts val="0"/>
                        </a:spcAft>
                      </a:pPr>
                      <a:r>
                        <a:rPr lang="en-US" sz="1200" kern="100">
                          <a:effectLst/>
                        </a:rPr>
                        <a:t>2022-2023</a:t>
                      </a:r>
                      <a:r>
                        <a:rPr lang="zh-CN" sz="1200" kern="100">
                          <a:effectLst/>
                        </a:rPr>
                        <a:t>第二学期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第一周</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参考文献翻译</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37255588"/>
                  </a:ext>
                </a:extLst>
              </a:tr>
              <a:tr h="422777">
                <a:tc vMerge="1">
                  <a:txBody>
                    <a:bodyPr/>
                    <a:lstStyle/>
                    <a:p>
                      <a:endParaRPr lang="zh-CN" altLang="en-US"/>
                    </a:p>
                  </a:txBody>
                  <a:tcPr/>
                </a:tc>
                <a:tc>
                  <a:txBody>
                    <a:bodyPr/>
                    <a:lstStyle/>
                    <a:p>
                      <a:pPr algn="ctr">
                        <a:spcAft>
                          <a:spcPts val="0"/>
                        </a:spcAft>
                      </a:pPr>
                      <a:r>
                        <a:rPr lang="zh-CN" sz="1200" kern="100">
                          <a:effectLst/>
                        </a:rPr>
                        <a:t>第二周</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撰写开题报告</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968234253"/>
                  </a:ext>
                </a:extLst>
              </a:tr>
              <a:tr h="820684">
                <a:tc vMerge="1">
                  <a:txBody>
                    <a:bodyPr/>
                    <a:lstStyle/>
                    <a:p>
                      <a:endParaRPr lang="zh-CN" altLang="en-US"/>
                    </a:p>
                  </a:txBody>
                  <a:tcPr/>
                </a:tc>
                <a:tc>
                  <a:txBody>
                    <a:bodyPr/>
                    <a:lstStyle/>
                    <a:p>
                      <a:pPr algn="ctr">
                        <a:spcAft>
                          <a:spcPts val="0"/>
                        </a:spcAft>
                      </a:pPr>
                      <a:r>
                        <a:rPr lang="zh-CN" sz="1200" kern="100">
                          <a:effectLst/>
                        </a:rPr>
                        <a:t>第三周</a:t>
                      </a:r>
                      <a:r>
                        <a:rPr lang="en-US" sz="1200" kern="100">
                          <a:effectLst/>
                        </a:rPr>
                        <a:t>——</a:t>
                      </a:r>
                      <a:r>
                        <a:rPr lang="zh-CN" sz="1200" kern="100">
                          <a:effectLst/>
                        </a:rPr>
                        <a:t>第五周</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进行数据预处理，完成用户数据相关</a:t>
                      </a:r>
                      <a:r>
                        <a:rPr lang="zh-CN" altLang="en-US" sz="1200" kern="100">
                          <a:effectLst/>
                        </a:rPr>
                        <a:t>性</a:t>
                      </a:r>
                      <a:r>
                        <a:rPr lang="zh-CN" sz="1200" kern="100">
                          <a:effectLst/>
                        </a:rPr>
                        <a:t>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86506533"/>
                  </a:ext>
                </a:extLst>
              </a:tr>
              <a:tr h="820684">
                <a:tc vMerge="1">
                  <a:txBody>
                    <a:bodyPr/>
                    <a:lstStyle/>
                    <a:p>
                      <a:endParaRPr lang="zh-CN" altLang="en-US"/>
                    </a:p>
                  </a:txBody>
                  <a:tcPr/>
                </a:tc>
                <a:tc>
                  <a:txBody>
                    <a:bodyPr/>
                    <a:lstStyle/>
                    <a:p>
                      <a:pPr algn="ctr">
                        <a:spcAft>
                          <a:spcPts val="0"/>
                        </a:spcAft>
                      </a:pPr>
                      <a:r>
                        <a:rPr lang="zh-CN" sz="1200" kern="100">
                          <a:effectLst/>
                        </a:rPr>
                        <a:t>第六周</a:t>
                      </a:r>
                      <a:r>
                        <a:rPr lang="en-US" sz="1200" kern="100">
                          <a:effectLst/>
                        </a:rPr>
                        <a:t>——</a:t>
                      </a:r>
                      <a:r>
                        <a:rPr lang="zh-CN" sz="1200" kern="100">
                          <a:effectLst/>
                        </a:rPr>
                        <a:t>第十二周</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构建多任务模型，完成预测代码编写，进行实验</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20909932"/>
                  </a:ext>
                </a:extLst>
              </a:tr>
              <a:tr h="845555">
                <a:tc vMerge="1">
                  <a:txBody>
                    <a:bodyPr/>
                    <a:lstStyle/>
                    <a:p>
                      <a:endParaRPr lang="zh-CN" altLang="en-US"/>
                    </a:p>
                  </a:txBody>
                  <a:tcPr/>
                </a:tc>
                <a:tc>
                  <a:txBody>
                    <a:bodyPr/>
                    <a:lstStyle/>
                    <a:p>
                      <a:pPr algn="ctr">
                        <a:spcAft>
                          <a:spcPts val="0"/>
                        </a:spcAft>
                      </a:pPr>
                      <a:r>
                        <a:rPr lang="zh-CN" sz="1200" kern="100">
                          <a:effectLst/>
                        </a:rPr>
                        <a:t>第十二周</a:t>
                      </a:r>
                      <a:r>
                        <a:rPr lang="en-US" sz="1200" kern="100">
                          <a:effectLst/>
                        </a:rPr>
                        <a:t>——</a:t>
                      </a:r>
                      <a:r>
                        <a:rPr lang="zh-CN" sz="1200" kern="100">
                          <a:effectLst/>
                        </a:rPr>
                        <a:t>第十四周</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dirty="0">
                          <a:effectLst/>
                        </a:rPr>
                        <a:t>撰写论文，准备答辩</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00850859"/>
                  </a:ext>
                </a:extLst>
              </a:tr>
            </a:tbl>
          </a:graphicData>
        </a:graphic>
      </p:graphicFrame>
    </p:spTree>
    <p:extLst>
      <p:ext uri="{BB962C8B-B14F-4D97-AF65-F5344CB8AC3E}">
        <p14:creationId xmlns:p14="http://schemas.microsoft.com/office/powerpoint/2010/main" val="27139046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6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491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96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6" name="矩形 5"/>
          <p:cNvSpPr/>
          <p:nvPr/>
        </p:nvSpPr>
        <p:spPr>
          <a:xfrm>
            <a:off x="682590" y="2182609"/>
            <a:ext cx="2736000" cy="197556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a:p>
        </p:txBody>
      </p:sp>
      <p:sp>
        <p:nvSpPr>
          <p:cNvPr id="4" name="文本框 3"/>
          <p:cNvSpPr txBox="1"/>
          <p:nvPr/>
        </p:nvSpPr>
        <p:spPr>
          <a:xfrm>
            <a:off x="566829" y="2605275"/>
            <a:ext cx="2967522" cy="1015663"/>
          </a:xfrm>
          <a:prstGeom prst="rect">
            <a:avLst/>
          </a:prstGeom>
          <a:noFill/>
          <a:ln>
            <a:noFill/>
          </a:ln>
        </p:spPr>
        <p:txBody>
          <a:bodyPr wrap="square" rtlCol="0">
            <a:spAutoFit/>
          </a:bodyPr>
          <a:lstStyle/>
          <a:p>
            <a:pPr algn="ctr"/>
            <a:r>
              <a:rPr lang="zh-CN" altLang="en-US" sz="6000" b="1" dirty="0">
                <a:solidFill>
                  <a:schemeClr val="bg1"/>
                </a:solidFill>
                <a:latin typeface="+mn-ea"/>
                <a:cs typeface="Arial" pitchFamily="34" charset="0"/>
              </a:rPr>
              <a:t>目录</a:t>
            </a:r>
          </a:p>
        </p:txBody>
      </p:sp>
      <p:sp>
        <p:nvSpPr>
          <p:cNvPr id="3" name="任意多边形: 形状 2"/>
          <p:cNvSpPr>
            <a:spLocks noChangeAspect="1" noEditPoints="1"/>
          </p:cNvSpPr>
          <p:nvPr/>
        </p:nvSpPr>
        <p:spPr bwMode="auto">
          <a:xfrm>
            <a:off x="1343972" y="1403827"/>
            <a:ext cx="1451056" cy="1296000"/>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solidFill>
              <a:schemeClr val="accent1"/>
            </a:solidFill>
          </a:ln>
        </p:spPr>
        <p:txBody>
          <a:bodyPr vert="horz" wrap="square" lIns="91440" tIns="45720" rIns="91440" bIns="45720" numCol="1" anchor="t" anchorCtr="0" compatLnSpc="1">
            <a:spAutoFit/>
          </a:bodyPr>
          <a:lstStyle/>
          <a:p>
            <a:endParaRPr lang="zh-CN" altLang="en-US"/>
          </a:p>
        </p:txBody>
      </p:sp>
      <p:sp>
        <p:nvSpPr>
          <p:cNvPr id="17" name="矩形 16">
            <a:extLst>
              <a:ext uri="{FF2B5EF4-FFF2-40B4-BE49-F238E27FC236}">
                <a16:creationId xmlns:a16="http://schemas.microsoft.com/office/drawing/2014/main" id="{3C422BC3-DDF5-4AA1-A736-05F1AE590EED}"/>
              </a:ext>
            </a:extLst>
          </p:cNvPr>
          <p:cNvSpPr/>
          <p:nvPr/>
        </p:nvSpPr>
        <p:spPr>
          <a:xfrm>
            <a:off x="1241036" y="3525075"/>
            <a:ext cx="1598515" cy="400110"/>
          </a:xfrm>
          <a:prstGeom prst="rect">
            <a:avLst/>
          </a:prstGeom>
        </p:spPr>
        <p:txBody>
          <a:bodyPr wrap="none">
            <a:spAutoFit/>
          </a:bodyPr>
          <a:lstStyle/>
          <a:p>
            <a:r>
              <a:rPr lang="en-US" altLang="zh-CN" sz="2000" dirty="0">
                <a:solidFill>
                  <a:schemeClr val="bg1"/>
                </a:solidFill>
              </a:rPr>
              <a:t>CONTENTS</a:t>
            </a:r>
          </a:p>
        </p:txBody>
      </p:sp>
      <p:sp>
        <p:nvSpPr>
          <p:cNvPr id="37" name="矩形 36">
            <a:extLst>
              <a:ext uri="{FF2B5EF4-FFF2-40B4-BE49-F238E27FC236}">
                <a16:creationId xmlns:a16="http://schemas.microsoft.com/office/drawing/2014/main" id="{B485A950-40AE-4AC5-8B99-837265B0F9DA}"/>
              </a:ext>
            </a:extLst>
          </p:cNvPr>
          <p:cNvSpPr/>
          <p:nvPr/>
        </p:nvSpPr>
        <p:spPr>
          <a:xfrm>
            <a:off x="7235494" y="1142217"/>
            <a:ext cx="3416320" cy="523220"/>
          </a:xfrm>
          <a:prstGeom prst="rect">
            <a:avLst/>
          </a:prstGeom>
        </p:spPr>
        <p:txBody>
          <a:bodyPr wrap="none">
            <a:spAutoFit/>
          </a:bodyPr>
          <a:lstStyle/>
          <a:p>
            <a:r>
              <a:rPr lang="zh-CN" altLang="en-US" sz="2800" b="1" dirty="0">
                <a:solidFill>
                  <a:schemeClr val="accent1"/>
                </a:solidFill>
                <a:latin typeface="+mn-ea"/>
              </a:rPr>
              <a:t>课题背景及研究现状</a:t>
            </a:r>
          </a:p>
        </p:txBody>
      </p:sp>
      <p:sp>
        <p:nvSpPr>
          <p:cNvPr id="38" name="矩形 37">
            <a:extLst>
              <a:ext uri="{FF2B5EF4-FFF2-40B4-BE49-F238E27FC236}">
                <a16:creationId xmlns:a16="http://schemas.microsoft.com/office/drawing/2014/main" id="{EB4391E6-9DFD-4A4E-8F26-3AB25568ACFD}"/>
              </a:ext>
            </a:extLst>
          </p:cNvPr>
          <p:cNvSpPr/>
          <p:nvPr/>
        </p:nvSpPr>
        <p:spPr>
          <a:xfrm>
            <a:off x="7235494" y="2304806"/>
            <a:ext cx="1620957" cy="523220"/>
          </a:xfrm>
          <a:prstGeom prst="rect">
            <a:avLst/>
          </a:prstGeom>
        </p:spPr>
        <p:txBody>
          <a:bodyPr wrap="none">
            <a:spAutoFit/>
          </a:bodyPr>
          <a:lstStyle/>
          <a:p>
            <a:r>
              <a:rPr lang="zh-CN" altLang="en-US" sz="2800" b="1" dirty="0">
                <a:solidFill>
                  <a:schemeClr val="accent1"/>
                </a:solidFill>
                <a:latin typeface="+mn-ea"/>
              </a:rPr>
              <a:t>预期目标</a:t>
            </a:r>
          </a:p>
        </p:txBody>
      </p:sp>
      <p:sp>
        <p:nvSpPr>
          <p:cNvPr id="39" name="矩形 38">
            <a:extLst>
              <a:ext uri="{FF2B5EF4-FFF2-40B4-BE49-F238E27FC236}">
                <a16:creationId xmlns:a16="http://schemas.microsoft.com/office/drawing/2014/main" id="{7A81BA2E-3ED1-4BD1-93FB-F4ECF5DB55CC}"/>
              </a:ext>
            </a:extLst>
          </p:cNvPr>
          <p:cNvSpPr/>
          <p:nvPr/>
        </p:nvSpPr>
        <p:spPr>
          <a:xfrm>
            <a:off x="7237464" y="3426768"/>
            <a:ext cx="2698175" cy="523220"/>
          </a:xfrm>
          <a:prstGeom prst="rect">
            <a:avLst/>
          </a:prstGeom>
        </p:spPr>
        <p:txBody>
          <a:bodyPr wrap="none">
            <a:spAutoFit/>
          </a:bodyPr>
          <a:lstStyle/>
          <a:p>
            <a:r>
              <a:rPr lang="zh-CN" altLang="en-US" sz="2800" b="1" dirty="0">
                <a:solidFill>
                  <a:schemeClr val="accent1"/>
                </a:solidFill>
                <a:latin typeface="+mn-ea"/>
              </a:rPr>
              <a:t>关键理论和技术</a:t>
            </a:r>
          </a:p>
        </p:txBody>
      </p:sp>
      <p:sp>
        <p:nvSpPr>
          <p:cNvPr id="40" name="矩形 39">
            <a:extLst>
              <a:ext uri="{FF2B5EF4-FFF2-40B4-BE49-F238E27FC236}">
                <a16:creationId xmlns:a16="http://schemas.microsoft.com/office/drawing/2014/main" id="{5B644E3B-02C3-49C9-9FE7-E517624105CC}"/>
              </a:ext>
            </a:extLst>
          </p:cNvPr>
          <p:cNvSpPr/>
          <p:nvPr/>
        </p:nvSpPr>
        <p:spPr>
          <a:xfrm>
            <a:off x="7229539" y="4443792"/>
            <a:ext cx="2339102" cy="523220"/>
          </a:xfrm>
          <a:prstGeom prst="rect">
            <a:avLst/>
          </a:prstGeom>
        </p:spPr>
        <p:txBody>
          <a:bodyPr wrap="none">
            <a:spAutoFit/>
          </a:bodyPr>
          <a:lstStyle/>
          <a:p>
            <a:r>
              <a:rPr lang="zh-CN" altLang="en-US" sz="2800" b="1" dirty="0">
                <a:solidFill>
                  <a:schemeClr val="accent1"/>
                </a:solidFill>
                <a:latin typeface="+mn-ea"/>
              </a:rPr>
              <a:t>主要研究内容</a:t>
            </a:r>
          </a:p>
        </p:txBody>
      </p:sp>
      <p:sp>
        <p:nvSpPr>
          <p:cNvPr id="42" name="矩形 41">
            <a:extLst>
              <a:ext uri="{FF2B5EF4-FFF2-40B4-BE49-F238E27FC236}">
                <a16:creationId xmlns:a16="http://schemas.microsoft.com/office/drawing/2014/main" id="{39B55671-237F-46CF-9847-F04AB65D5B3E}"/>
              </a:ext>
            </a:extLst>
          </p:cNvPr>
          <p:cNvSpPr/>
          <p:nvPr/>
        </p:nvSpPr>
        <p:spPr>
          <a:xfrm>
            <a:off x="7229539" y="5565754"/>
            <a:ext cx="2339102" cy="523220"/>
          </a:xfrm>
          <a:prstGeom prst="rect">
            <a:avLst/>
          </a:prstGeom>
        </p:spPr>
        <p:txBody>
          <a:bodyPr wrap="none">
            <a:spAutoFit/>
          </a:bodyPr>
          <a:lstStyle/>
          <a:p>
            <a:r>
              <a:rPr lang="zh-CN" altLang="en-US" sz="2800" b="1" dirty="0">
                <a:solidFill>
                  <a:schemeClr val="accent1"/>
                </a:solidFill>
                <a:latin typeface="+mn-ea"/>
              </a:rPr>
              <a:t>工作时间安排</a:t>
            </a:r>
          </a:p>
        </p:txBody>
      </p:sp>
      <p:sp>
        <p:nvSpPr>
          <p:cNvPr id="34" name="矩形 33">
            <a:extLst>
              <a:ext uri="{FF2B5EF4-FFF2-40B4-BE49-F238E27FC236}">
                <a16:creationId xmlns:a16="http://schemas.microsoft.com/office/drawing/2014/main" id="{D75836A6-3D5B-4A4B-BE15-8E8A0062F6B4}"/>
              </a:ext>
            </a:extLst>
          </p:cNvPr>
          <p:cNvSpPr/>
          <p:nvPr/>
        </p:nvSpPr>
        <p:spPr>
          <a:xfrm>
            <a:off x="6108255" y="1480429"/>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8" name="文本框 17">
            <a:extLst>
              <a:ext uri="{FF2B5EF4-FFF2-40B4-BE49-F238E27FC236}">
                <a16:creationId xmlns:a16="http://schemas.microsoft.com/office/drawing/2014/main" id="{B85D8410-D457-482D-B5EE-B1A6780BACA9}"/>
              </a:ext>
            </a:extLst>
          </p:cNvPr>
          <p:cNvSpPr txBox="1"/>
          <p:nvPr/>
        </p:nvSpPr>
        <p:spPr>
          <a:xfrm>
            <a:off x="6110447" y="1060428"/>
            <a:ext cx="813043" cy="769441"/>
          </a:xfrm>
          <a:prstGeom prst="rect">
            <a:avLst/>
          </a:prstGeom>
          <a:noFill/>
        </p:spPr>
        <p:txBody>
          <a:bodyPr wrap="none" rtlCol="0">
            <a:spAutoFit/>
          </a:bodyPr>
          <a:lstStyle/>
          <a:p>
            <a:r>
              <a:rPr lang="en-US" altLang="zh-CN" sz="4400" b="1" dirty="0">
                <a:solidFill>
                  <a:schemeClr val="accent1"/>
                </a:solidFill>
              </a:rPr>
              <a:t>01</a:t>
            </a:r>
            <a:endParaRPr lang="zh-CN" altLang="en-US" sz="4400" b="1" dirty="0">
              <a:solidFill>
                <a:schemeClr val="accent1"/>
              </a:solidFill>
            </a:endParaRPr>
          </a:p>
        </p:txBody>
      </p:sp>
      <p:sp>
        <p:nvSpPr>
          <p:cNvPr id="57" name="矩形 56">
            <a:extLst>
              <a:ext uri="{FF2B5EF4-FFF2-40B4-BE49-F238E27FC236}">
                <a16:creationId xmlns:a16="http://schemas.microsoft.com/office/drawing/2014/main" id="{E505E01C-40EF-425D-8199-0AC91F48DEB5}"/>
              </a:ext>
            </a:extLst>
          </p:cNvPr>
          <p:cNvSpPr/>
          <p:nvPr/>
        </p:nvSpPr>
        <p:spPr>
          <a:xfrm>
            <a:off x="6108255" y="2566416"/>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8" name="文本框 57">
            <a:extLst>
              <a:ext uri="{FF2B5EF4-FFF2-40B4-BE49-F238E27FC236}">
                <a16:creationId xmlns:a16="http://schemas.microsoft.com/office/drawing/2014/main" id="{DE875790-336A-4CE0-96B5-F07B8FD275DB}"/>
              </a:ext>
            </a:extLst>
          </p:cNvPr>
          <p:cNvSpPr txBox="1"/>
          <p:nvPr/>
        </p:nvSpPr>
        <p:spPr>
          <a:xfrm>
            <a:off x="6110447" y="2146415"/>
            <a:ext cx="813043" cy="769441"/>
          </a:xfrm>
          <a:prstGeom prst="rect">
            <a:avLst/>
          </a:prstGeom>
          <a:noFill/>
        </p:spPr>
        <p:txBody>
          <a:bodyPr wrap="none" rtlCol="0">
            <a:spAutoFit/>
          </a:bodyPr>
          <a:lstStyle/>
          <a:p>
            <a:r>
              <a:rPr lang="en-US" altLang="zh-CN" sz="4400" b="1" dirty="0">
                <a:solidFill>
                  <a:schemeClr val="accent1"/>
                </a:solidFill>
              </a:rPr>
              <a:t>02</a:t>
            </a:r>
            <a:endParaRPr lang="zh-CN" altLang="en-US" sz="4400" b="1" dirty="0">
              <a:solidFill>
                <a:schemeClr val="accent1"/>
              </a:solidFill>
            </a:endParaRPr>
          </a:p>
        </p:txBody>
      </p:sp>
      <p:sp>
        <p:nvSpPr>
          <p:cNvPr id="59" name="矩形 58">
            <a:extLst>
              <a:ext uri="{FF2B5EF4-FFF2-40B4-BE49-F238E27FC236}">
                <a16:creationId xmlns:a16="http://schemas.microsoft.com/office/drawing/2014/main" id="{824A1168-5877-494C-A3CF-6AEF82BFBB15}"/>
              </a:ext>
            </a:extLst>
          </p:cNvPr>
          <p:cNvSpPr/>
          <p:nvPr/>
        </p:nvSpPr>
        <p:spPr>
          <a:xfrm>
            <a:off x="6108255" y="3652403"/>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0" name="文本框 59">
            <a:extLst>
              <a:ext uri="{FF2B5EF4-FFF2-40B4-BE49-F238E27FC236}">
                <a16:creationId xmlns:a16="http://schemas.microsoft.com/office/drawing/2014/main" id="{6382EB30-F7D4-4B7F-A747-400C67A6A9FA}"/>
              </a:ext>
            </a:extLst>
          </p:cNvPr>
          <p:cNvSpPr txBox="1"/>
          <p:nvPr/>
        </p:nvSpPr>
        <p:spPr>
          <a:xfrm>
            <a:off x="6110447" y="3232402"/>
            <a:ext cx="813043" cy="769441"/>
          </a:xfrm>
          <a:prstGeom prst="rect">
            <a:avLst/>
          </a:prstGeom>
          <a:noFill/>
        </p:spPr>
        <p:txBody>
          <a:bodyPr wrap="none" rtlCol="0">
            <a:spAutoFit/>
          </a:bodyPr>
          <a:lstStyle/>
          <a:p>
            <a:r>
              <a:rPr lang="en-US" altLang="zh-CN" sz="4400" b="1" dirty="0">
                <a:solidFill>
                  <a:schemeClr val="accent1"/>
                </a:solidFill>
              </a:rPr>
              <a:t>03</a:t>
            </a:r>
            <a:endParaRPr lang="zh-CN" altLang="en-US" sz="4400" b="1" dirty="0">
              <a:solidFill>
                <a:schemeClr val="accent1"/>
              </a:solidFill>
            </a:endParaRPr>
          </a:p>
        </p:txBody>
      </p:sp>
      <p:sp>
        <p:nvSpPr>
          <p:cNvPr id="61" name="矩形 60">
            <a:extLst>
              <a:ext uri="{FF2B5EF4-FFF2-40B4-BE49-F238E27FC236}">
                <a16:creationId xmlns:a16="http://schemas.microsoft.com/office/drawing/2014/main" id="{64DB1B88-B278-42DA-A137-39460F34E51E}"/>
              </a:ext>
            </a:extLst>
          </p:cNvPr>
          <p:cNvSpPr/>
          <p:nvPr/>
        </p:nvSpPr>
        <p:spPr>
          <a:xfrm>
            <a:off x="6108255" y="4738390"/>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2" name="文本框 61">
            <a:extLst>
              <a:ext uri="{FF2B5EF4-FFF2-40B4-BE49-F238E27FC236}">
                <a16:creationId xmlns:a16="http://schemas.microsoft.com/office/drawing/2014/main" id="{C3FF25F2-EB60-42E8-BC62-BD8244F516FE}"/>
              </a:ext>
            </a:extLst>
          </p:cNvPr>
          <p:cNvSpPr txBox="1"/>
          <p:nvPr/>
        </p:nvSpPr>
        <p:spPr>
          <a:xfrm>
            <a:off x="6110447" y="4318389"/>
            <a:ext cx="813043" cy="769441"/>
          </a:xfrm>
          <a:prstGeom prst="rect">
            <a:avLst/>
          </a:prstGeom>
          <a:noFill/>
        </p:spPr>
        <p:txBody>
          <a:bodyPr wrap="none" rtlCol="0">
            <a:spAutoFit/>
          </a:bodyPr>
          <a:lstStyle/>
          <a:p>
            <a:r>
              <a:rPr lang="en-US" altLang="zh-CN" sz="4400" b="1" dirty="0">
                <a:solidFill>
                  <a:schemeClr val="accent1"/>
                </a:solidFill>
              </a:rPr>
              <a:t>04</a:t>
            </a:r>
            <a:endParaRPr lang="zh-CN" altLang="en-US" sz="4400" b="1" dirty="0">
              <a:solidFill>
                <a:schemeClr val="accent1"/>
              </a:solidFill>
            </a:endParaRPr>
          </a:p>
        </p:txBody>
      </p:sp>
      <p:sp>
        <p:nvSpPr>
          <p:cNvPr id="63" name="矩形 62">
            <a:extLst>
              <a:ext uri="{FF2B5EF4-FFF2-40B4-BE49-F238E27FC236}">
                <a16:creationId xmlns:a16="http://schemas.microsoft.com/office/drawing/2014/main" id="{D1E140FC-AC6C-4AA4-9826-F73AFACD4960}"/>
              </a:ext>
            </a:extLst>
          </p:cNvPr>
          <p:cNvSpPr/>
          <p:nvPr/>
        </p:nvSpPr>
        <p:spPr>
          <a:xfrm>
            <a:off x="6108255" y="5824379"/>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4" name="文本框 63">
            <a:extLst>
              <a:ext uri="{FF2B5EF4-FFF2-40B4-BE49-F238E27FC236}">
                <a16:creationId xmlns:a16="http://schemas.microsoft.com/office/drawing/2014/main" id="{5C7749E4-02B0-4DFB-A342-7DED63214D46}"/>
              </a:ext>
            </a:extLst>
          </p:cNvPr>
          <p:cNvSpPr txBox="1"/>
          <p:nvPr/>
        </p:nvSpPr>
        <p:spPr>
          <a:xfrm>
            <a:off x="6110447" y="5404378"/>
            <a:ext cx="813043" cy="769441"/>
          </a:xfrm>
          <a:prstGeom prst="rect">
            <a:avLst/>
          </a:prstGeom>
          <a:noFill/>
        </p:spPr>
        <p:txBody>
          <a:bodyPr wrap="none" rtlCol="0">
            <a:spAutoFit/>
          </a:bodyPr>
          <a:lstStyle/>
          <a:p>
            <a:r>
              <a:rPr lang="en-US" altLang="zh-CN" sz="4400" b="1" dirty="0">
                <a:solidFill>
                  <a:schemeClr val="accent1"/>
                </a:solidFill>
              </a:rPr>
              <a:t>05</a:t>
            </a:r>
            <a:endParaRPr lang="zh-CN" altLang="en-US" sz="4400" b="1" dirty="0">
              <a:solidFill>
                <a:schemeClr val="accent1"/>
              </a:solidFill>
            </a:endParaRPr>
          </a:p>
        </p:txBody>
      </p:sp>
    </p:spTree>
    <p:extLst>
      <p:ext uri="{BB962C8B-B14F-4D97-AF65-F5344CB8AC3E}">
        <p14:creationId xmlns:p14="http://schemas.microsoft.com/office/powerpoint/2010/main" val="3010667437"/>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B4A5D80-3A93-4BFE-A68C-6EE605F6B18A}"/>
              </a:ext>
            </a:extLst>
          </p:cNvPr>
          <p:cNvSpPr>
            <a:spLocks noGrp="1"/>
          </p:cNvSpPr>
          <p:nvPr>
            <p:ph type="body" sz="quarter" idx="10"/>
          </p:nvPr>
        </p:nvSpPr>
        <p:spPr>
          <a:xfrm>
            <a:off x="4769625" y="2518111"/>
            <a:ext cx="6761975" cy="769441"/>
          </a:xfrm>
        </p:spPr>
        <p:txBody>
          <a:bodyPr>
            <a:spAutoFit/>
          </a:bodyPr>
          <a:lstStyle/>
          <a:p>
            <a:r>
              <a:rPr lang="en-US" altLang="zh-CN" dirty="0"/>
              <a:t>01 </a:t>
            </a:r>
            <a:r>
              <a:rPr lang="zh-CN" altLang="en-US" dirty="0"/>
              <a:t>课题背景和研究现状</a:t>
            </a:r>
          </a:p>
        </p:txBody>
      </p:sp>
    </p:spTree>
    <p:extLst>
      <p:ext uri="{BB962C8B-B14F-4D97-AF65-F5344CB8AC3E}">
        <p14:creationId xmlns:p14="http://schemas.microsoft.com/office/powerpoint/2010/main" val="1023151395"/>
      </p:ext>
    </p:extLst>
  </p:cSld>
  <p:clrMapOvr>
    <a:masterClrMapping/>
  </p:clrMapOvr>
  <p:transition spd="slow" advClick="0" advTm="3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4895C58-F7E8-4414-B8CA-6B8F16279106}"/>
              </a:ext>
            </a:extLst>
          </p:cNvPr>
          <p:cNvSpPr/>
          <p:nvPr/>
        </p:nvSpPr>
        <p:spPr>
          <a:xfrm>
            <a:off x="1244530" y="366845"/>
            <a:ext cx="2628363"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矩形 3">
            <a:extLst>
              <a:ext uri="{FF2B5EF4-FFF2-40B4-BE49-F238E27FC236}">
                <a16:creationId xmlns:a16="http://schemas.microsoft.com/office/drawing/2014/main" id="{A4D5F69C-799F-408E-BA84-D6D4280FB990}"/>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solidFill>
                <a:latin typeface="+mn-ea"/>
              </a:rPr>
              <a:t>课题背景和研究现状</a:t>
            </a:r>
          </a:p>
        </p:txBody>
      </p:sp>
      <p:sp>
        <p:nvSpPr>
          <p:cNvPr id="5" name="矩形 4">
            <a:extLst>
              <a:ext uri="{FF2B5EF4-FFF2-40B4-BE49-F238E27FC236}">
                <a16:creationId xmlns:a16="http://schemas.microsoft.com/office/drawing/2014/main" id="{8572D7B1-8B10-4F08-829F-11617607E0E9}"/>
              </a:ext>
            </a:extLst>
          </p:cNvPr>
          <p:cNvSpPr/>
          <p:nvPr/>
        </p:nvSpPr>
        <p:spPr>
          <a:xfrm>
            <a:off x="4080401" y="457984"/>
            <a:ext cx="1210588" cy="400110"/>
          </a:xfrm>
          <a:prstGeom prst="rect">
            <a:avLst/>
          </a:prstGeom>
        </p:spPr>
        <p:txBody>
          <a:bodyPr wrap="none">
            <a:spAutoFit/>
          </a:bodyPr>
          <a:lstStyle/>
          <a:p>
            <a:r>
              <a:rPr lang="zh-CN" altLang="en-US" sz="2000" dirty="0">
                <a:solidFill>
                  <a:schemeClr val="bg1">
                    <a:lumMod val="50000"/>
                  </a:schemeClr>
                </a:solidFill>
                <a:latin typeface="+mn-ea"/>
              </a:rPr>
              <a:t>预期目标</a:t>
            </a:r>
          </a:p>
        </p:txBody>
      </p:sp>
      <p:sp>
        <p:nvSpPr>
          <p:cNvPr id="6" name="矩形 5">
            <a:extLst>
              <a:ext uri="{FF2B5EF4-FFF2-40B4-BE49-F238E27FC236}">
                <a16:creationId xmlns:a16="http://schemas.microsoft.com/office/drawing/2014/main" id="{2BFCAD45-9693-445C-BDC2-C1D513D3DDB5}"/>
              </a:ext>
            </a:extLst>
          </p:cNvPr>
          <p:cNvSpPr/>
          <p:nvPr/>
        </p:nvSpPr>
        <p:spPr>
          <a:xfrm>
            <a:off x="5626519" y="430246"/>
            <a:ext cx="1980029" cy="400110"/>
          </a:xfrm>
          <a:prstGeom prst="rect">
            <a:avLst/>
          </a:prstGeom>
        </p:spPr>
        <p:txBody>
          <a:bodyPr wrap="none">
            <a:spAutoFit/>
          </a:bodyPr>
          <a:lstStyle/>
          <a:p>
            <a:r>
              <a:rPr lang="zh-CN" altLang="en-US" sz="2000" dirty="0">
                <a:solidFill>
                  <a:schemeClr val="bg1">
                    <a:lumMod val="50000"/>
                  </a:schemeClr>
                </a:solidFill>
                <a:latin typeface="+mn-ea"/>
              </a:rPr>
              <a:t>关键理论和技术</a:t>
            </a:r>
          </a:p>
        </p:txBody>
      </p:sp>
      <p:sp>
        <p:nvSpPr>
          <p:cNvPr id="7" name="矩形 6">
            <a:extLst>
              <a:ext uri="{FF2B5EF4-FFF2-40B4-BE49-F238E27FC236}">
                <a16:creationId xmlns:a16="http://schemas.microsoft.com/office/drawing/2014/main" id="{B7A2AFC3-49F7-4054-882E-3FAD0CCB02A3}"/>
              </a:ext>
            </a:extLst>
          </p:cNvPr>
          <p:cNvSpPr/>
          <p:nvPr/>
        </p:nvSpPr>
        <p:spPr>
          <a:xfrm>
            <a:off x="8047878" y="435469"/>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8" name="矩形 7">
            <a:extLst>
              <a:ext uri="{FF2B5EF4-FFF2-40B4-BE49-F238E27FC236}">
                <a16:creationId xmlns:a16="http://schemas.microsoft.com/office/drawing/2014/main" id="{421404AC-4B1C-4124-BB3E-23949759A27E}"/>
              </a:ext>
            </a:extLst>
          </p:cNvPr>
          <p:cNvSpPr/>
          <p:nvPr/>
        </p:nvSpPr>
        <p:spPr>
          <a:xfrm>
            <a:off x="10217864" y="430246"/>
            <a:ext cx="1723549" cy="400110"/>
          </a:xfrm>
          <a:prstGeom prst="rect">
            <a:avLst/>
          </a:prstGeom>
        </p:spPr>
        <p:txBody>
          <a:bodyPr wrap="none">
            <a:spAutoFit/>
          </a:bodyPr>
          <a:lstStyle/>
          <a:p>
            <a:r>
              <a:rPr lang="zh-CN" altLang="en-US" sz="2000" dirty="0">
                <a:solidFill>
                  <a:schemeClr val="bg1">
                    <a:lumMod val="50000"/>
                  </a:schemeClr>
                </a:solidFill>
                <a:latin typeface="+mn-ea"/>
              </a:rPr>
              <a:t>工作时间安排</a:t>
            </a:r>
          </a:p>
        </p:txBody>
      </p:sp>
      <p:cxnSp>
        <p:nvCxnSpPr>
          <p:cNvPr id="10" name="直接连接符 9">
            <a:extLst>
              <a:ext uri="{FF2B5EF4-FFF2-40B4-BE49-F238E27FC236}">
                <a16:creationId xmlns:a16="http://schemas.microsoft.com/office/drawing/2014/main" id="{866F2885-2C11-461F-A2B9-86B9EC5B2833}"/>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8FFAF1F7-D652-4E02-B3DC-E89A0BC73E75}"/>
              </a:ext>
            </a:extLst>
          </p:cNvPr>
          <p:cNvSpPr/>
          <p:nvPr/>
        </p:nvSpPr>
        <p:spPr>
          <a:xfrm>
            <a:off x="593025" y="2084422"/>
            <a:ext cx="10100375" cy="1857753"/>
          </a:xfrm>
          <a:prstGeom prst="rect">
            <a:avLst/>
          </a:prstGeom>
        </p:spPr>
        <p:txBody>
          <a:bodyPr wrap="square">
            <a:spAutoFit/>
          </a:bodyPr>
          <a:lstStyle/>
          <a:p>
            <a:pPr algn="just">
              <a:lnSpc>
                <a:spcPct val="130000"/>
              </a:lnSpc>
            </a:pPr>
            <a:r>
              <a:rPr lang="zh-CN" altLang="en-US" dirty="0">
                <a:latin typeface="+mn-ea"/>
              </a:rPr>
              <a:t>近年来，随着智能电网和智慧城市建设的不断推进，对多用户负荷预测精度的要求越来越高。然而，传统的单一负荷预测模型只能针对单一用户或单一区域的电力负荷进行预测，难以适应复杂的多用户、多区域的电力负荷预测任务。同时，由于不同用户或区域的负荷变化规律各异，传统的单一预测模型通常需要针对不同用户或区域进行不同的模型训练，使得模型训练和预测任务变得繁琐和低效。</a:t>
            </a:r>
            <a:endParaRPr lang="en-US" altLang="zh-CN" dirty="0">
              <a:latin typeface="+mn-ea"/>
            </a:endParaRPr>
          </a:p>
        </p:txBody>
      </p:sp>
      <p:sp>
        <p:nvSpPr>
          <p:cNvPr id="11" name="矩形 10">
            <a:extLst>
              <a:ext uri="{FF2B5EF4-FFF2-40B4-BE49-F238E27FC236}">
                <a16:creationId xmlns:a16="http://schemas.microsoft.com/office/drawing/2014/main" id="{F46FCCEF-201F-4710-828C-3CB88842EE59}"/>
              </a:ext>
            </a:extLst>
          </p:cNvPr>
          <p:cNvSpPr/>
          <p:nvPr/>
        </p:nvSpPr>
        <p:spPr>
          <a:xfrm>
            <a:off x="593025" y="4286671"/>
            <a:ext cx="10100374" cy="1497654"/>
          </a:xfrm>
          <a:prstGeom prst="rect">
            <a:avLst/>
          </a:prstGeom>
        </p:spPr>
        <p:txBody>
          <a:bodyPr wrap="square">
            <a:spAutoFit/>
          </a:bodyPr>
          <a:lstStyle/>
          <a:p>
            <a:pPr algn="just">
              <a:lnSpc>
                <a:spcPct val="130000"/>
              </a:lnSpc>
            </a:pPr>
            <a:r>
              <a:rPr lang="zh-CN" altLang="en-US" dirty="0">
                <a:latin typeface="+mn-ea"/>
              </a:rPr>
              <a:t>在此背景下，基于多任务学习的多用户负荷联合预测成为了当前研究的热点之一。多任务学习是指在一个模型中学习多个相关的任务，以提高模型的泛化能力和预测精度。在多用户负荷预测中，每个用户的负荷都是相关的，因此可以将多个用户的负荷预测任务视为相关的多任务，利用多任务学习提高预测精度，提高预测的稳定性。</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spAutoFit/>
          </a:bodyPr>
          <a:lstStyle/>
          <a:p>
            <a:r>
              <a:rPr lang="zh-CN" altLang="en-US" sz="2400" b="1" dirty="0">
                <a:solidFill>
                  <a:schemeClr val="accent1"/>
                </a:solidFill>
              </a:rPr>
              <a:t>论文的研究背景</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29" name="直接连接符 28">
            <a:extLst>
              <a:ext uri="{FF2B5EF4-FFF2-40B4-BE49-F238E27FC236}">
                <a16:creationId xmlns:a16="http://schemas.microsoft.com/office/drawing/2014/main" id="{A80D9854-2587-45E5-85FB-92FD34C3F8D2}"/>
              </a:ext>
            </a:extLst>
          </p:cNvPr>
          <p:cNvCxnSpPr/>
          <p:nvPr/>
        </p:nvCxnSpPr>
        <p:spPr>
          <a:xfrm>
            <a:off x="5451773" y="472328"/>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81A1CA2-DDFA-4BD6-A442-4BC2BB71A298}"/>
              </a:ext>
            </a:extLst>
          </p:cNvPr>
          <p:cNvCxnSpPr/>
          <p:nvPr/>
        </p:nvCxnSpPr>
        <p:spPr>
          <a:xfrm>
            <a:off x="7802031"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55CE289-7DC2-4E4F-8CA3-37DDEBEDD9FA}"/>
              </a:ext>
            </a:extLst>
          </p:cNvPr>
          <p:cNvCxnSpPr/>
          <p:nvPr/>
        </p:nvCxnSpPr>
        <p:spPr>
          <a:xfrm>
            <a:off x="10017274"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66860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217041" y="1365094"/>
            <a:ext cx="2339102" cy="461665"/>
          </a:xfrm>
          <a:prstGeom prst="rect">
            <a:avLst/>
          </a:prstGeom>
          <a:noFill/>
        </p:spPr>
        <p:txBody>
          <a:bodyPr wrap="none" rtlCol="0">
            <a:spAutoFit/>
          </a:bodyPr>
          <a:lstStyle/>
          <a:p>
            <a:r>
              <a:rPr lang="zh-CN" altLang="en-US" sz="2400" b="1" dirty="0">
                <a:solidFill>
                  <a:schemeClr val="accent1"/>
                </a:solidFill>
              </a:rPr>
              <a:t>论文的研究现状</a:t>
            </a:r>
          </a:p>
        </p:txBody>
      </p:sp>
      <p:sp>
        <p:nvSpPr>
          <p:cNvPr id="16" name="矩形 15">
            <a:extLst>
              <a:ext uri="{FF2B5EF4-FFF2-40B4-BE49-F238E27FC236}">
                <a16:creationId xmlns:a16="http://schemas.microsoft.com/office/drawing/2014/main" id="{495F6516-87A5-44B6-9C0F-F73A662FC090}"/>
              </a:ext>
            </a:extLst>
          </p:cNvPr>
          <p:cNvSpPr/>
          <p:nvPr/>
        </p:nvSpPr>
        <p:spPr>
          <a:xfrm>
            <a:off x="8968125" y="6307719"/>
            <a:ext cx="2031325" cy="338554"/>
          </a:xfrm>
          <a:prstGeom prst="rect">
            <a:avLst/>
          </a:prstGeom>
        </p:spPr>
        <p:txBody>
          <a:bodyPr wrap="none">
            <a:spAutoFit/>
          </a:bodyPr>
          <a:lstStyle/>
          <a:p>
            <a:r>
              <a:rPr lang="zh-CN" altLang="en-US" sz="1600" b="1" dirty="0">
                <a:solidFill>
                  <a:schemeClr val="accent1"/>
                </a:solidFill>
              </a:rPr>
              <a:t>明德厚学，求是创新</a:t>
            </a:r>
          </a:p>
        </p:txBody>
      </p:sp>
      <p:cxnSp>
        <p:nvCxnSpPr>
          <p:cNvPr id="18" name="直接连接符 17">
            <a:extLst>
              <a:ext uri="{FF2B5EF4-FFF2-40B4-BE49-F238E27FC236}">
                <a16:creationId xmlns:a16="http://schemas.microsoft.com/office/drawing/2014/main" id="{10E14B43-DC52-4625-8A6A-8680567C7E40}"/>
              </a:ext>
            </a:extLst>
          </p:cNvPr>
          <p:cNvCxnSpPr/>
          <p:nvPr/>
        </p:nvCxnSpPr>
        <p:spPr>
          <a:xfrm>
            <a:off x="660400" y="6492385"/>
            <a:ext cx="8039100" cy="0"/>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62F400B-8697-4CB6-A9AF-39CABD261B04}"/>
              </a:ext>
            </a:extLst>
          </p:cNvPr>
          <p:cNvCxnSpPr>
            <a:cxnSpLocks/>
          </p:cNvCxnSpPr>
          <p:nvPr/>
        </p:nvCxnSpPr>
        <p:spPr>
          <a:xfrm>
            <a:off x="11081657" y="6492385"/>
            <a:ext cx="437243" cy="0"/>
          </a:xfrm>
          <a:prstGeom prst="line">
            <a:avLst/>
          </a:prstGeom>
          <a:ln w="15875">
            <a:headEnd type="ova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529DC006-068D-48DD-A935-8A54D7364089}"/>
              </a:ext>
            </a:extLst>
          </p:cNvPr>
          <p:cNvSpPr/>
          <p:nvPr/>
        </p:nvSpPr>
        <p:spPr>
          <a:xfrm>
            <a:off x="698500"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80133"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0" name="矩形 19">
            <a:extLst>
              <a:ext uri="{FF2B5EF4-FFF2-40B4-BE49-F238E27FC236}">
                <a16:creationId xmlns:a16="http://schemas.microsoft.com/office/drawing/2014/main" id="{E233EEFD-5AB3-417D-AD08-F754242C719A}"/>
              </a:ext>
            </a:extLst>
          </p:cNvPr>
          <p:cNvSpPr/>
          <p:nvPr/>
        </p:nvSpPr>
        <p:spPr>
          <a:xfrm>
            <a:off x="695324" y="2168524"/>
            <a:ext cx="3491487" cy="3960000"/>
          </a:xfrm>
          <a:prstGeom prst="rect">
            <a:avLst/>
          </a:prstGeom>
          <a:gradFill flip="none" rotWithShape="1">
            <a:gsLst>
              <a:gs pos="38000">
                <a:schemeClr val="accent1"/>
              </a:gs>
              <a:gs pos="92000">
                <a:schemeClr val="accent1">
                  <a:lumMod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a:extLst>
              <a:ext uri="{FF2B5EF4-FFF2-40B4-BE49-F238E27FC236}">
                <a16:creationId xmlns:a16="http://schemas.microsoft.com/office/drawing/2014/main" id="{D1AD04AB-7E8A-49E3-B750-FD06881598BE}"/>
              </a:ext>
            </a:extLst>
          </p:cNvPr>
          <p:cNvSpPr/>
          <p:nvPr/>
        </p:nvSpPr>
        <p:spPr>
          <a:xfrm>
            <a:off x="4328908" y="2168524"/>
            <a:ext cx="3528000" cy="3960000"/>
          </a:xfrm>
          <a:prstGeom prst="rect">
            <a:avLst/>
          </a:prstGeom>
          <a:gradFill flip="none" rotWithShape="1">
            <a:gsLst>
              <a:gs pos="38000">
                <a:schemeClr val="accent1"/>
              </a:gs>
              <a:gs pos="92000">
                <a:schemeClr val="accent1">
                  <a:lumMod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a:extLst>
              <a:ext uri="{FF2B5EF4-FFF2-40B4-BE49-F238E27FC236}">
                <a16:creationId xmlns:a16="http://schemas.microsoft.com/office/drawing/2014/main" id="{5491C6BE-07EF-456C-A9D5-4191C56C70BD}"/>
              </a:ext>
            </a:extLst>
          </p:cNvPr>
          <p:cNvSpPr/>
          <p:nvPr/>
        </p:nvSpPr>
        <p:spPr>
          <a:xfrm>
            <a:off x="7999003" y="2168524"/>
            <a:ext cx="3497673" cy="3960000"/>
          </a:xfrm>
          <a:prstGeom prst="rect">
            <a:avLst/>
          </a:prstGeom>
          <a:gradFill flip="none" rotWithShape="1">
            <a:gsLst>
              <a:gs pos="38000">
                <a:schemeClr val="accent1"/>
              </a:gs>
              <a:gs pos="92000">
                <a:schemeClr val="accent1">
                  <a:lumMod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a:extLst>
              <a:ext uri="{FF2B5EF4-FFF2-40B4-BE49-F238E27FC236}">
                <a16:creationId xmlns:a16="http://schemas.microsoft.com/office/drawing/2014/main" id="{C7670399-940C-44B4-8636-286FB8BB05BC}"/>
              </a:ext>
            </a:extLst>
          </p:cNvPr>
          <p:cNvSpPr>
            <a:spLocks noChangeAspect="1"/>
          </p:cNvSpPr>
          <p:nvPr/>
        </p:nvSpPr>
        <p:spPr>
          <a:xfrm>
            <a:off x="4085212" y="3881824"/>
            <a:ext cx="360000" cy="360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000" b="1" dirty="0"/>
              <a:t>&gt;</a:t>
            </a:r>
            <a:endParaRPr lang="zh-CN" altLang="en-US" sz="2000" b="1" dirty="0"/>
          </a:p>
        </p:txBody>
      </p:sp>
      <p:sp>
        <p:nvSpPr>
          <p:cNvPr id="40" name="矩形 39">
            <a:extLst>
              <a:ext uri="{FF2B5EF4-FFF2-40B4-BE49-F238E27FC236}">
                <a16:creationId xmlns:a16="http://schemas.microsoft.com/office/drawing/2014/main" id="{5EF9FADA-4384-4A7F-AE63-46D157FDA7CD}"/>
              </a:ext>
            </a:extLst>
          </p:cNvPr>
          <p:cNvSpPr/>
          <p:nvPr/>
        </p:nvSpPr>
        <p:spPr>
          <a:xfrm>
            <a:off x="863426" y="2337834"/>
            <a:ext cx="3022396" cy="2938048"/>
          </a:xfrm>
          <a:prstGeom prst="rect">
            <a:avLst/>
          </a:prstGeom>
        </p:spPr>
        <p:txBody>
          <a:bodyPr wrap="square">
            <a:spAutoFit/>
          </a:bodyPr>
          <a:lstStyle/>
          <a:p>
            <a:pPr algn="just">
              <a:lnSpc>
                <a:spcPct val="130000"/>
              </a:lnSpc>
            </a:pPr>
            <a:r>
              <a:rPr lang="zh-CN" altLang="en-US" dirty="0">
                <a:solidFill>
                  <a:schemeClr val="bg1"/>
                </a:solidFill>
                <a:latin typeface="+mn-ea"/>
              </a:rPr>
              <a:t>在早期的电力负荷预测领域，研究人员使用数学、统计学等方法来预测电力负荷。例如，</a:t>
            </a:r>
            <a:r>
              <a:rPr lang="en-US" altLang="zh-CN" dirty="0" err="1">
                <a:solidFill>
                  <a:schemeClr val="bg1"/>
                </a:solidFill>
                <a:latin typeface="+mn-ea"/>
              </a:rPr>
              <a:t>Moghaddas-Tafreshi</a:t>
            </a:r>
            <a:r>
              <a:rPr lang="zh-CN" altLang="en-US" dirty="0">
                <a:solidFill>
                  <a:schemeClr val="bg1"/>
                </a:solidFill>
                <a:latin typeface="+mn-ea"/>
              </a:rPr>
              <a:t>等人使用</a:t>
            </a:r>
            <a:r>
              <a:rPr lang="zh-CN" altLang="en-US" b="1" dirty="0">
                <a:solidFill>
                  <a:schemeClr val="bg1"/>
                </a:solidFill>
                <a:latin typeface="+mn-ea"/>
              </a:rPr>
              <a:t>线性回归方法</a:t>
            </a:r>
            <a:r>
              <a:rPr lang="zh-CN" altLang="en-US" dirty="0">
                <a:solidFill>
                  <a:schemeClr val="bg1"/>
                </a:solidFill>
                <a:latin typeface="+mn-ea"/>
              </a:rPr>
              <a:t>，</a:t>
            </a:r>
            <a:r>
              <a:rPr lang="en-US" altLang="zh-CN" dirty="0">
                <a:solidFill>
                  <a:schemeClr val="bg1"/>
                </a:solidFill>
                <a:latin typeface="+mn-ea"/>
              </a:rPr>
              <a:t>Zheng</a:t>
            </a:r>
            <a:r>
              <a:rPr lang="zh-CN" altLang="en-US" dirty="0">
                <a:solidFill>
                  <a:schemeClr val="bg1"/>
                </a:solidFill>
                <a:latin typeface="+mn-ea"/>
              </a:rPr>
              <a:t>等人使用卡尔曼滤波算法，</a:t>
            </a:r>
            <a:r>
              <a:rPr lang="en-US" altLang="zh-CN" dirty="0">
                <a:solidFill>
                  <a:schemeClr val="bg1"/>
                </a:solidFill>
                <a:latin typeface="+mn-ea"/>
              </a:rPr>
              <a:t>Souza</a:t>
            </a:r>
            <a:r>
              <a:rPr lang="zh-CN" altLang="en-US" dirty="0">
                <a:solidFill>
                  <a:schemeClr val="bg1"/>
                </a:solidFill>
                <a:latin typeface="+mn-ea"/>
              </a:rPr>
              <a:t>使用自回归综合移动平均算法。</a:t>
            </a:r>
            <a:endParaRPr lang="en-US" altLang="zh-CN" dirty="0">
              <a:solidFill>
                <a:schemeClr val="bg1"/>
              </a:solidFill>
              <a:latin typeface="+mn-ea"/>
            </a:endParaRPr>
          </a:p>
        </p:txBody>
      </p:sp>
      <p:sp>
        <p:nvSpPr>
          <p:cNvPr id="41" name="椭圆 40">
            <a:extLst>
              <a:ext uri="{FF2B5EF4-FFF2-40B4-BE49-F238E27FC236}">
                <a16:creationId xmlns:a16="http://schemas.microsoft.com/office/drawing/2014/main" id="{3794D1BA-C8C9-4D1A-8C7D-6AECE0382E5C}"/>
              </a:ext>
            </a:extLst>
          </p:cNvPr>
          <p:cNvSpPr>
            <a:spLocks noChangeAspect="1"/>
          </p:cNvSpPr>
          <p:nvPr/>
        </p:nvSpPr>
        <p:spPr>
          <a:xfrm>
            <a:off x="7765381" y="3881824"/>
            <a:ext cx="360000" cy="360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000" b="1" dirty="0"/>
              <a:t>&gt;</a:t>
            </a:r>
            <a:endParaRPr lang="zh-CN" altLang="en-US" sz="2000" b="1" dirty="0"/>
          </a:p>
        </p:txBody>
      </p:sp>
      <p:sp>
        <p:nvSpPr>
          <p:cNvPr id="45" name="矩形 44">
            <a:extLst>
              <a:ext uri="{FF2B5EF4-FFF2-40B4-BE49-F238E27FC236}">
                <a16:creationId xmlns:a16="http://schemas.microsoft.com/office/drawing/2014/main" id="{D4FE7911-B711-4B14-870C-5E53D3F9E3D0}"/>
              </a:ext>
            </a:extLst>
          </p:cNvPr>
          <p:cNvSpPr/>
          <p:nvPr/>
        </p:nvSpPr>
        <p:spPr>
          <a:xfrm>
            <a:off x="4554017" y="2337834"/>
            <a:ext cx="3022396" cy="2938048"/>
          </a:xfrm>
          <a:prstGeom prst="rect">
            <a:avLst/>
          </a:prstGeom>
        </p:spPr>
        <p:txBody>
          <a:bodyPr wrap="square">
            <a:spAutoFit/>
          </a:bodyPr>
          <a:lstStyle/>
          <a:p>
            <a:pPr algn="just">
              <a:lnSpc>
                <a:spcPct val="130000"/>
              </a:lnSpc>
            </a:pPr>
            <a:r>
              <a:rPr lang="en-US" altLang="zh-CN" dirty="0">
                <a:solidFill>
                  <a:schemeClr val="bg1"/>
                </a:solidFill>
                <a:latin typeface="+mn-ea"/>
              </a:rPr>
              <a:t>Bhatia</a:t>
            </a:r>
            <a:r>
              <a:rPr lang="zh-CN" altLang="en-US" dirty="0">
                <a:solidFill>
                  <a:schemeClr val="bg1"/>
                </a:solidFill>
                <a:latin typeface="+mn-ea"/>
              </a:rPr>
              <a:t>等人提出了一种混合自适应增压和极值梯度增压的 </a:t>
            </a:r>
            <a:r>
              <a:rPr lang="en-US" altLang="zh-CN" b="1" dirty="0" err="1">
                <a:solidFill>
                  <a:schemeClr val="bg1"/>
                </a:solidFill>
                <a:latin typeface="+mn-ea"/>
              </a:rPr>
              <a:t>XGBoost</a:t>
            </a:r>
            <a:r>
              <a:rPr lang="en-US" altLang="zh-CN" b="1" dirty="0">
                <a:solidFill>
                  <a:schemeClr val="bg1"/>
                </a:solidFill>
                <a:latin typeface="+mn-ea"/>
              </a:rPr>
              <a:t> </a:t>
            </a:r>
            <a:r>
              <a:rPr lang="zh-CN" altLang="en-US" b="1" dirty="0">
                <a:solidFill>
                  <a:schemeClr val="bg1"/>
                </a:solidFill>
                <a:latin typeface="+mn-ea"/>
              </a:rPr>
              <a:t>模型</a:t>
            </a:r>
            <a:r>
              <a:rPr lang="zh-CN" altLang="en-US" dirty="0">
                <a:solidFill>
                  <a:schemeClr val="bg1"/>
                </a:solidFill>
                <a:latin typeface="+mn-ea"/>
              </a:rPr>
              <a:t>，并采用滚动预测方法进行负荷预测。</a:t>
            </a:r>
            <a:r>
              <a:rPr lang="en-US" altLang="zh-CN" dirty="0">
                <a:solidFill>
                  <a:schemeClr val="bg1"/>
                </a:solidFill>
                <a:latin typeface="+mn-ea"/>
              </a:rPr>
              <a:t>Yang</a:t>
            </a:r>
            <a:r>
              <a:rPr lang="zh-CN" altLang="en-US" dirty="0">
                <a:solidFill>
                  <a:schemeClr val="bg1"/>
                </a:solidFill>
                <a:latin typeface="+mn-ea"/>
              </a:rPr>
              <a:t>等人为选取最优输入特征，结合自相关函数 和最小二乘支持向量机，建立了电力负荷预测的混合模型</a:t>
            </a:r>
            <a:endParaRPr lang="en-US" altLang="zh-CN" dirty="0">
              <a:solidFill>
                <a:schemeClr val="bg1"/>
              </a:solidFill>
              <a:latin typeface="+mn-ea"/>
            </a:endParaRPr>
          </a:p>
        </p:txBody>
      </p:sp>
      <p:sp>
        <p:nvSpPr>
          <p:cNvPr id="46" name="矩形 45">
            <a:extLst>
              <a:ext uri="{FF2B5EF4-FFF2-40B4-BE49-F238E27FC236}">
                <a16:creationId xmlns:a16="http://schemas.microsoft.com/office/drawing/2014/main" id="{5EF0E73B-832F-419C-8952-FBE8BEE546FC}"/>
              </a:ext>
            </a:extLst>
          </p:cNvPr>
          <p:cNvSpPr/>
          <p:nvPr/>
        </p:nvSpPr>
        <p:spPr>
          <a:xfrm>
            <a:off x="8286807" y="2337834"/>
            <a:ext cx="3022396" cy="3298147"/>
          </a:xfrm>
          <a:prstGeom prst="rect">
            <a:avLst/>
          </a:prstGeom>
        </p:spPr>
        <p:txBody>
          <a:bodyPr wrap="square">
            <a:spAutoFit/>
          </a:bodyPr>
          <a:lstStyle/>
          <a:p>
            <a:pPr algn="just">
              <a:lnSpc>
                <a:spcPct val="130000"/>
              </a:lnSpc>
            </a:pPr>
            <a:r>
              <a:rPr lang="zh-CN" altLang="en-US" dirty="0">
                <a:solidFill>
                  <a:schemeClr val="bg1"/>
                </a:solidFill>
                <a:latin typeface="+mn-ea"/>
              </a:rPr>
              <a:t>目前使用最广泛的方法是深度学习。</a:t>
            </a:r>
            <a:r>
              <a:rPr lang="en-US" altLang="zh-CN" dirty="0">
                <a:solidFill>
                  <a:schemeClr val="bg1"/>
                </a:solidFill>
                <a:latin typeface="+mn-ea"/>
              </a:rPr>
              <a:t>Luo</a:t>
            </a:r>
            <a:r>
              <a:rPr lang="zh-CN" altLang="en-US" dirty="0">
                <a:solidFill>
                  <a:schemeClr val="bg1"/>
                </a:solidFill>
                <a:latin typeface="+mn-ea"/>
              </a:rPr>
              <a:t>等人将</a:t>
            </a:r>
            <a:r>
              <a:rPr lang="en-US" altLang="zh-CN" b="1" dirty="0">
                <a:solidFill>
                  <a:schemeClr val="bg1"/>
                </a:solidFill>
                <a:latin typeface="+mn-ea"/>
              </a:rPr>
              <a:t>CNN</a:t>
            </a:r>
            <a:r>
              <a:rPr lang="zh-CN" altLang="en-US" b="1" dirty="0">
                <a:solidFill>
                  <a:schemeClr val="bg1"/>
                </a:solidFill>
                <a:latin typeface="+mn-ea"/>
              </a:rPr>
              <a:t>与</a:t>
            </a:r>
            <a:r>
              <a:rPr lang="en-US" altLang="zh-CN" b="1" dirty="0">
                <a:solidFill>
                  <a:schemeClr val="bg1"/>
                </a:solidFill>
                <a:latin typeface="+mn-ea"/>
              </a:rPr>
              <a:t>SVM</a:t>
            </a:r>
            <a:r>
              <a:rPr lang="zh-CN" altLang="en-US" dirty="0">
                <a:solidFill>
                  <a:schemeClr val="bg1"/>
                </a:solidFill>
                <a:latin typeface="+mn-ea"/>
              </a:rPr>
              <a:t>进行了结合用于负荷预测；</a:t>
            </a:r>
            <a:r>
              <a:rPr lang="en-US" altLang="zh-CN" dirty="0">
                <a:solidFill>
                  <a:schemeClr val="bg1"/>
                </a:solidFill>
                <a:latin typeface="+mn-ea"/>
              </a:rPr>
              <a:t>Chen</a:t>
            </a:r>
            <a:r>
              <a:rPr lang="zh-CN" altLang="en-US" dirty="0">
                <a:solidFill>
                  <a:schemeClr val="bg1"/>
                </a:solidFill>
                <a:latin typeface="+mn-ea"/>
              </a:rPr>
              <a:t>等人将</a:t>
            </a:r>
            <a:r>
              <a:rPr lang="en-US" altLang="zh-CN" dirty="0">
                <a:solidFill>
                  <a:schemeClr val="bg1"/>
                </a:solidFill>
                <a:latin typeface="+mn-ea"/>
              </a:rPr>
              <a:t>CNN</a:t>
            </a:r>
            <a:r>
              <a:rPr lang="zh-CN" altLang="en-US" dirty="0">
                <a:solidFill>
                  <a:schemeClr val="bg1"/>
                </a:solidFill>
                <a:latin typeface="+mn-ea"/>
              </a:rPr>
              <a:t>与</a:t>
            </a:r>
            <a:r>
              <a:rPr lang="en-US" altLang="zh-CN" dirty="0">
                <a:solidFill>
                  <a:schemeClr val="bg1"/>
                </a:solidFill>
                <a:latin typeface="+mn-ea"/>
              </a:rPr>
              <a:t>GRU</a:t>
            </a:r>
            <a:r>
              <a:rPr lang="zh-CN" altLang="en-US" dirty="0">
                <a:solidFill>
                  <a:schemeClr val="bg1"/>
                </a:solidFill>
                <a:latin typeface="+mn-ea"/>
              </a:rPr>
              <a:t>进行混合用于电力负荷的预测；</a:t>
            </a:r>
            <a:r>
              <a:rPr lang="en-US" altLang="zh-CN" dirty="0">
                <a:solidFill>
                  <a:schemeClr val="bg1"/>
                </a:solidFill>
                <a:latin typeface="+mn-ea"/>
              </a:rPr>
              <a:t>Atef</a:t>
            </a:r>
            <a:r>
              <a:rPr lang="zh-CN" altLang="en-US" dirty="0">
                <a:solidFill>
                  <a:schemeClr val="bg1"/>
                </a:solidFill>
                <a:latin typeface="+mn-ea"/>
              </a:rPr>
              <a:t>等人使用了深层单向 </a:t>
            </a:r>
            <a:r>
              <a:rPr lang="en-US" altLang="zh-CN" b="1" dirty="0">
                <a:solidFill>
                  <a:schemeClr val="bg1"/>
                </a:solidFill>
                <a:latin typeface="+mn-ea"/>
              </a:rPr>
              <a:t>LSTM </a:t>
            </a:r>
            <a:r>
              <a:rPr lang="zh-CN" altLang="en-US" b="1" dirty="0">
                <a:solidFill>
                  <a:schemeClr val="bg1"/>
                </a:solidFill>
                <a:latin typeface="+mn-ea"/>
              </a:rPr>
              <a:t>网络和双向 </a:t>
            </a:r>
            <a:r>
              <a:rPr lang="en-US" altLang="zh-CN" b="1" dirty="0">
                <a:solidFill>
                  <a:schemeClr val="bg1"/>
                </a:solidFill>
                <a:latin typeface="+mn-ea"/>
              </a:rPr>
              <a:t>LSTM </a:t>
            </a:r>
            <a:r>
              <a:rPr lang="zh-CN" altLang="en-US" b="1" dirty="0">
                <a:solidFill>
                  <a:schemeClr val="bg1"/>
                </a:solidFill>
                <a:latin typeface="+mn-ea"/>
              </a:rPr>
              <a:t>网络</a:t>
            </a:r>
            <a:r>
              <a:rPr lang="zh-CN" altLang="en-US" dirty="0">
                <a:solidFill>
                  <a:schemeClr val="bg1"/>
                </a:solidFill>
                <a:latin typeface="+mn-ea"/>
              </a:rPr>
              <a:t>来预测电力负荷消耗的影响。</a:t>
            </a:r>
            <a:endParaRPr lang="en-US" altLang="zh-CN" dirty="0">
              <a:solidFill>
                <a:schemeClr val="bg1"/>
              </a:solidFill>
              <a:latin typeface="+mn-ea"/>
            </a:endParaRPr>
          </a:p>
        </p:txBody>
      </p:sp>
      <p:sp>
        <p:nvSpPr>
          <p:cNvPr id="39" name="矩形 38">
            <a:extLst>
              <a:ext uri="{FF2B5EF4-FFF2-40B4-BE49-F238E27FC236}">
                <a16:creationId xmlns:a16="http://schemas.microsoft.com/office/drawing/2014/main" id="{A4E54E31-F938-4415-BB8D-EDE1E7240EC2}"/>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solidFill>
                <a:latin typeface="+mn-ea"/>
              </a:rPr>
              <a:t>课题背景和研究现状</a:t>
            </a:r>
          </a:p>
        </p:txBody>
      </p:sp>
      <p:sp>
        <p:nvSpPr>
          <p:cNvPr id="42" name="矩形 41">
            <a:extLst>
              <a:ext uri="{FF2B5EF4-FFF2-40B4-BE49-F238E27FC236}">
                <a16:creationId xmlns:a16="http://schemas.microsoft.com/office/drawing/2014/main" id="{109A0465-C9CE-4F97-9EF2-F0FAE0419F51}"/>
              </a:ext>
            </a:extLst>
          </p:cNvPr>
          <p:cNvSpPr/>
          <p:nvPr/>
        </p:nvSpPr>
        <p:spPr>
          <a:xfrm>
            <a:off x="4080401" y="457984"/>
            <a:ext cx="1210588" cy="400110"/>
          </a:xfrm>
          <a:prstGeom prst="rect">
            <a:avLst/>
          </a:prstGeom>
        </p:spPr>
        <p:txBody>
          <a:bodyPr wrap="none">
            <a:spAutoFit/>
          </a:bodyPr>
          <a:lstStyle/>
          <a:p>
            <a:r>
              <a:rPr lang="zh-CN" altLang="en-US" sz="2000" dirty="0">
                <a:solidFill>
                  <a:schemeClr val="bg1">
                    <a:lumMod val="50000"/>
                  </a:schemeClr>
                </a:solidFill>
                <a:latin typeface="+mn-ea"/>
              </a:rPr>
              <a:t>预期目标</a:t>
            </a:r>
          </a:p>
        </p:txBody>
      </p:sp>
      <p:sp>
        <p:nvSpPr>
          <p:cNvPr id="43" name="矩形 42">
            <a:extLst>
              <a:ext uri="{FF2B5EF4-FFF2-40B4-BE49-F238E27FC236}">
                <a16:creationId xmlns:a16="http://schemas.microsoft.com/office/drawing/2014/main" id="{1420F640-5740-48F0-B361-11F5CDDEA9DF}"/>
              </a:ext>
            </a:extLst>
          </p:cNvPr>
          <p:cNvSpPr/>
          <p:nvPr/>
        </p:nvSpPr>
        <p:spPr>
          <a:xfrm>
            <a:off x="5626519" y="430246"/>
            <a:ext cx="1980029" cy="400110"/>
          </a:xfrm>
          <a:prstGeom prst="rect">
            <a:avLst/>
          </a:prstGeom>
        </p:spPr>
        <p:txBody>
          <a:bodyPr wrap="none">
            <a:spAutoFit/>
          </a:bodyPr>
          <a:lstStyle/>
          <a:p>
            <a:r>
              <a:rPr lang="zh-CN" altLang="en-US" sz="2000" dirty="0">
                <a:solidFill>
                  <a:schemeClr val="bg1">
                    <a:lumMod val="50000"/>
                  </a:schemeClr>
                </a:solidFill>
                <a:latin typeface="+mn-ea"/>
              </a:rPr>
              <a:t>关键理论和技术</a:t>
            </a:r>
          </a:p>
        </p:txBody>
      </p:sp>
      <p:sp>
        <p:nvSpPr>
          <p:cNvPr id="50" name="矩形 49">
            <a:extLst>
              <a:ext uri="{FF2B5EF4-FFF2-40B4-BE49-F238E27FC236}">
                <a16:creationId xmlns:a16="http://schemas.microsoft.com/office/drawing/2014/main" id="{60B0DAFD-E0F3-4FEF-9096-D729E597A6F8}"/>
              </a:ext>
            </a:extLst>
          </p:cNvPr>
          <p:cNvSpPr/>
          <p:nvPr/>
        </p:nvSpPr>
        <p:spPr>
          <a:xfrm>
            <a:off x="8047878"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51" name="矩形 50">
            <a:extLst>
              <a:ext uri="{FF2B5EF4-FFF2-40B4-BE49-F238E27FC236}">
                <a16:creationId xmlns:a16="http://schemas.microsoft.com/office/drawing/2014/main" id="{B2C92133-6DEB-4DB2-84C7-C3B852F47813}"/>
              </a:ext>
            </a:extLst>
          </p:cNvPr>
          <p:cNvSpPr/>
          <p:nvPr/>
        </p:nvSpPr>
        <p:spPr>
          <a:xfrm>
            <a:off x="10217864" y="430246"/>
            <a:ext cx="1723549" cy="400110"/>
          </a:xfrm>
          <a:prstGeom prst="rect">
            <a:avLst/>
          </a:prstGeom>
        </p:spPr>
        <p:txBody>
          <a:bodyPr wrap="none">
            <a:spAutoFit/>
          </a:bodyPr>
          <a:lstStyle/>
          <a:p>
            <a:r>
              <a:rPr lang="zh-CN" altLang="en-US" sz="2000" dirty="0">
                <a:solidFill>
                  <a:schemeClr val="bg1">
                    <a:lumMod val="50000"/>
                  </a:schemeClr>
                </a:solidFill>
                <a:latin typeface="+mn-ea"/>
              </a:rPr>
              <a:t>工作时间安排</a:t>
            </a:r>
          </a:p>
        </p:txBody>
      </p:sp>
      <p:cxnSp>
        <p:nvCxnSpPr>
          <p:cNvPr id="52" name="直接连接符 51">
            <a:extLst>
              <a:ext uri="{FF2B5EF4-FFF2-40B4-BE49-F238E27FC236}">
                <a16:creationId xmlns:a16="http://schemas.microsoft.com/office/drawing/2014/main" id="{E015680C-FECA-4ECE-BE86-FFED7B9F9D1C}"/>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AD5D8283-183A-49D3-B629-7ADE90C5DF08}"/>
              </a:ext>
            </a:extLst>
          </p:cNvPr>
          <p:cNvCxnSpPr/>
          <p:nvPr/>
        </p:nvCxnSpPr>
        <p:spPr>
          <a:xfrm>
            <a:off x="5451773" y="472328"/>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9B755828-11A8-4469-BE35-1C563E9EBCED}"/>
              </a:ext>
            </a:extLst>
          </p:cNvPr>
          <p:cNvCxnSpPr/>
          <p:nvPr/>
        </p:nvCxnSpPr>
        <p:spPr>
          <a:xfrm>
            <a:off x="7802031"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2A22ED1A-9A6B-448A-AFD6-6F78EDE41EEE}"/>
              </a:ext>
            </a:extLst>
          </p:cNvPr>
          <p:cNvCxnSpPr/>
          <p:nvPr/>
        </p:nvCxnSpPr>
        <p:spPr>
          <a:xfrm>
            <a:off x="10017274"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28902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3056A60-5EDF-4F23-A509-CD664A87BBE9}"/>
              </a:ext>
            </a:extLst>
          </p:cNvPr>
          <p:cNvSpPr>
            <a:spLocks noGrp="1"/>
          </p:cNvSpPr>
          <p:nvPr>
            <p:ph type="body" sz="quarter" idx="10"/>
          </p:nvPr>
        </p:nvSpPr>
        <p:spPr>
          <a:xfrm>
            <a:off x="4769625" y="2518111"/>
            <a:ext cx="6761975" cy="769441"/>
          </a:xfrm>
        </p:spPr>
        <p:txBody>
          <a:bodyPr>
            <a:spAutoFit/>
          </a:bodyPr>
          <a:lstStyle/>
          <a:p>
            <a:r>
              <a:rPr lang="en-US" altLang="zh-CN" dirty="0"/>
              <a:t>02 </a:t>
            </a:r>
            <a:r>
              <a:rPr lang="zh-CN" altLang="en-US" dirty="0"/>
              <a:t>预期目标</a:t>
            </a:r>
          </a:p>
        </p:txBody>
      </p:sp>
    </p:spTree>
    <p:extLst>
      <p:ext uri="{BB962C8B-B14F-4D97-AF65-F5344CB8AC3E}">
        <p14:creationId xmlns:p14="http://schemas.microsoft.com/office/powerpoint/2010/main" val="344073658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1415772" cy="461665"/>
          </a:xfrm>
          <a:prstGeom prst="rect">
            <a:avLst/>
          </a:prstGeom>
          <a:noFill/>
        </p:spPr>
        <p:txBody>
          <a:bodyPr wrap="none" rtlCol="0">
            <a:spAutoFit/>
          </a:bodyPr>
          <a:lstStyle/>
          <a:p>
            <a:r>
              <a:rPr lang="zh-CN" altLang="en-US" sz="2400" b="1" dirty="0">
                <a:solidFill>
                  <a:schemeClr val="accent1"/>
                </a:solidFill>
              </a:rPr>
              <a:t>预期目标</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箭头: V 形 28">
            <a:extLst>
              <a:ext uri="{FF2B5EF4-FFF2-40B4-BE49-F238E27FC236}">
                <a16:creationId xmlns:a16="http://schemas.microsoft.com/office/drawing/2014/main" id="{BD216B88-BA4C-45F4-B1FA-81C139BE5847}"/>
              </a:ext>
            </a:extLst>
          </p:cNvPr>
          <p:cNvSpPr/>
          <p:nvPr/>
        </p:nvSpPr>
        <p:spPr>
          <a:xfrm>
            <a:off x="7644675" y="3167681"/>
            <a:ext cx="3852000" cy="1648814"/>
          </a:xfrm>
          <a:prstGeom prst="chevron">
            <a:avLst>
              <a:gd name="adj" fmla="val 40152"/>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2800" b="1" dirty="0">
              <a:solidFill>
                <a:schemeClr val="bg1"/>
              </a:solidFill>
            </a:endParaRPr>
          </a:p>
        </p:txBody>
      </p:sp>
      <p:sp>
        <p:nvSpPr>
          <p:cNvPr id="35" name="箭头: V 形 34">
            <a:extLst>
              <a:ext uri="{FF2B5EF4-FFF2-40B4-BE49-F238E27FC236}">
                <a16:creationId xmlns:a16="http://schemas.microsoft.com/office/drawing/2014/main" id="{6F20A0C4-5A5D-435B-9256-CA390F4A2016}"/>
              </a:ext>
            </a:extLst>
          </p:cNvPr>
          <p:cNvSpPr/>
          <p:nvPr/>
        </p:nvSpPr>
        <p:spPr>
          <a:xfrm>
            <a:off x="714050" y="3167681"/>
            <a:ext cx="3852000" cy="1648814"/>
          </a:xfrm>
          <a:prstGeom prst="chevron">
            <a:avLst>
              <a:gd name="adj" fmla="val 401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2800" b="1" dirty="0">
              <a:solidFill>
                <a:schemeClr val="bg1"/>
              </a:solidFill>
            </a:endParaRPr>
          </a:p>
        </p:txBody>
      </p:sp>
      <p:sp>
        <p:nvSpPr>
          <p:cNvPr id="36" name="箭头: V 形 35">
            <a:extLst>
              <a:ext uri="{FF2B5EF4-FFF2-40B4-BE49-F238E27FC236}">
                <a16:creationId xmlns:a16="http://schemas.microsoft.com/office/drawing/2014/main" id="{3AE73782-B08A-462A-82FC-DA9BCC9ED965}"/>
              </a:ext>
            </a:extLst>
          </p:cNvPr>
          <p:cNvSpPr/>
          <p:nvPr/>
        </p:nvSpPr>
        <p:spPr>
          <a:xfrm>
            <a:off x="4179363" y="3167681"/>
            <a:ext cx="3852000" cy="1648814"/>
          </a:xfrm>
          <a:prstGeom prst="chevron">
            <a:avLst>
              <a:gd name="adj" fmla="val 401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2800" b="1" dirty="0">
              <a:solidFill>
                <a:schemeClr val="bg1"/>
              </a:solidFill>
            </a:endParaRPr>
          </a:p>
        </p:txBody>
      </p:sp>
      <p:cxnSp>
        <p:nvCxnSpPr>
          <p:cNvPr id="37" name="直接连接符 36">
            <a:extLst>
              <a:ext uri="{FF2B5EF4-FFF2-40B4-BE49-F238E27FC236}">
                <a16:creationId xmlns:a16="http://schemas.microsoft.com/office/drawing/2014/main" id="{BA2B66A5-99FF-4477-B6D4-BD796752514E}"/>
              </a:ext>
            </a:extLst>
          </p:cNvPr>
          <p:cNvCxnSpPr>
            <a:cxnSpLocks/>
          </p:cNvCxnSpPr>
          <p:nvPr/>
        </p:nvCxnSpPr>
        <p:spPr>
          <a:xfrm flipH="1">
            <a:off x="4027095" y="4003832"/>
            <a:ext cx="659711" cy="82359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8A6F4CB-106B-4337-8FF9-352C2BAF7BAA}"/>
              </a:ext>
            </a:extLst>
          </p:cNvPr>
          <p:cNvCxnSpPr>
            <a:cxnSpLocks/>
          </p:cNvCxnSpPr>
          <p:nvPr/>
        </p:nvCxnSpPr>
        <p:spPr>
          <a:xfrm flipH="1" flipV="1">
            <a:off x="4024299" y="3165130"/>
            <a:ext cx="671816" cy="83870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CD1D38A8-137C-45CC-A491-D822F3496066}"/>
              </a:ext>
            </a:extLst>
          </p:cNvPr>
          <p:cNvSpPr txBox="1"/>
          <p:nvPr/>
        </p:nvSpPr>
        <p:spPr>
          <a:xfrm>
            <a:off x="1876097" y="4013200"/>
            <a:ext cx="1980029" cy="523220"/>
          </a:xfrm>
          <a:prstGeom prst="rect">
            <a:avLst/>
          </a:prstGeom>
          <a:noFill/>
        </p:spPr>
        <p:txBody>
          <a:bodyPr wrap="none" rtlCol="0">
            <a:spAutoFit/>
          </a:bodyPr>
          <a:lstStyle/>
          <a:p>
            <a:r>
              <a:rPr lang="zh-CN" altLang="en-US" sz="2800" b="1" dirty="0">
                <a:solidFill>
                  <a:schemeClr val="bg1"/>
                </a:solidFill>
              </a:rPr>
              <a:t>相关性分析</a:t>
            </a:r>
          </a:p>
        </p:txBody>
      </p:sp>
      <p:sp>
        <p:nvSpPr>
          <p:cNvPr id="41" name="文本框 40">
            <a:extLst>
              <a:ext uri="{FF2B5EF4-FFF2-40B4-BE49-F238E27FC236}">
                <a16:creationId xmlns:a16="http://schemas.microsoft.com/office/drawing/2014/main" id="{377DF89D-BD1D-46A9-8063-636E688ABF64}"/>
              </a:ext>
            </a:extLst>
          </p:cNvPr>
          <p:cNvSpPr txBox="1"/>
          <p:nvPr/>
        </p:nvSpPr>
        <p:spPr>
          <a:xfrm>
            <a:off x="1839435" y="3373862"/>
            <a:ext cx="2236510" cy="707886"/>
          </a:xfrm>
          <a:prstGeom prst="rect">
            <a:avLst/>
          </a:prstGeom>
          <a:noFill/>
        </p:spPr>
        <p:txBody>
          <a:bodyPr wrap="none" rtlCol="0">
            <a:spAutoFit/>
          </a:bodyPr>
          <a:lstStyle/>
          <a:p>
            <a:r>
              <a:rPr lang="zh-CN" altLang="en-US" sz="4000" b="1" dirty="0">
                <a:solidFill>
                  <a:schemeClr val="bg1"/>
                </a:solidFill>
              </a:rPr>
              <a:t>数据处理</a:t>
            </a:r>
          </a:p>
        </p:txBody>
      </p:sp>
      <p:sp>
        <p:nvSpPr>
          <p:cNvPr id="42" name="椭圆 41">
            <a:extLst>
              <a:ext uri="{FF2B5EF4-FFF2-40B4-BE49-F238E27FC236}">
                <a16:creationId xmlns:a16="http://schemas.microsoft.com/office/drawing/2014/main" id="{C200AD16-CF15-492F-A7DD-EF872DD12FC8}"/>
              </a:ext>
            </a:extLst>
          </p:cNvPr>
          <p:cNvSpPr/>
          <p:nvPr/>
        </p:nvSpPr>
        <p:spPr>
          <a:xfrm>
            <a:off x="2160990" y="2574696"/>
            <a:ext cx="718457" cy="718457"/>
          </a:xfrm>
          <a:prstGeom prst="ellipse">
            <a:avLst/>
          </a:prstGeom>
          <a:solidFill>
            <a:schemeClr val="accent2">
              <a:lumMod val="75000"/>
            </a:schemeClr>
          </a:solidFill>
          <a:ln>
            <a:gradFill>
              <a:gsLst>
                <a:gs pos="100000">
                  <a:schemeClr val="accent1"/>
                </a:gs>
                <a:gs pos="0">
                  <a:schemeClr val="accent1">
                    <a:lumMod val="60000"/>
                    <a:lumOff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000" dirty="0"/>
              <a:t>01</a:t>
            </a:r>
            <a:endParaRPr lang="zh-CN" altLang="en-US" sz="2000" dirty="0"/>
          </a:p>
        </p:txBody>
      </p:sp>
      <p:sp>
        <p:nvSpPr>
          <p:cNvPr id="43" name="文本框 42">
            <a:extLst>
              <a:ext uri="{FF2B5EF4-FFF2-40B4-BE49-F238E27FC236}">
                <a16:creationId xmlns:a16="http://schemas.microsoft.com/office/drawing/2014/main" id="{4893BBC0-BE09-4777-8805-4D6DB97806AF}"/>
              </a:ext>
            </a:extLst>
          </p:cNvPr>
          <p:cNvSpPr txBox="1"/>
          <p:nvPr/>
        </p:nvSpPr>
        <p:spPr>
          <a:xfrm>
            <a:off x="5358738" y="4037130"/>
            <a:ext cx="1980029" cy="523220"/>
          </a:xfrm>
          <a:prstGeom prst="rect">
            <a:avLst/>
          </a:prstGeom>
          <a:noFill/>
        </p:spPr>
        <p:txBody>
          <a:bodyPr wrap="none" rtlCol="0">
            <a:spAutoFit/>
          </a:bodyPr>
          <a:lstStyle/>
          <a:p>
            <a:r>
              <a:rPr lang="zh-CN" altLang="en-US" sz="2800" b="1" dirty="0">
                <a:solidFill>
                  <a:schemeClr val="bg1"/>
                </a:solidFill>
              </a:rPr>
              <a:t>多任务学习</a:t>
            </a:r>
          </a:p>
        </p:txBody>
      </p:sp>
      <p:sp>
        <p:nvSpPr>
          <p:cNvPr id="44" name="文本框 43">
            <a:extLst>
              <a:ext uri="{FF2B5EF4-FFF2-40B4-BE49-F238E27FC236}">
                <a16:creationId xmlns:a16="http://schemas.microsoft.com/office/drawing/2014/main" id="{2E73C90E-1ABF-4AD6-90C3-2B6891AE6A88}"/>
              </a:ext>
            </a:extLst>
          </p:cNvPr>
          <p:cNvSpPr txBox="1"/>
          <p:nvPr/>
        </p:nvSpPr>
        <p:spPr>
          <a:xfrm>
            <a:off x="5310126" y="3384272"/>
            <a:ext cx="1210588" cy="707886"/>
          </a:xfrm>
          <a:prstGeom prst="rect">
            <a:avLst/>
          </a:prstGeom>
          <a:noFill/>
        </p:spPr>
        <p:txBody>
          <a:bodyPr wrap="none" rtlCol="0">
            <a:spAutoFit/>
          </a:bodyPr>
          <a:lstStyle/>
          <a:p>
            <a:r>
              <a:rPr lang="zh-CN" altLang="en-US" sz="4000" b="1" dirty="0">
                <a:solidFill>
                  <a:schemeClr val="bg1"/>
                </a:solidFill>
              </a:rPr>
              <a:t>构建</a:t>
            </a:r>
          </a:p>
        </p:txBody>
      </p:sp>
      <p:sp>
        <p:nvSpPr>
          <p:cNvPr id="45" name="文本框 44">
            <a:extLst>
              <a:ext uri="{FF2B5EF4-FFF2-40B4-BE49-F238E27FC236}">
                <a16:creationId xmlns:a16="http://schemas.microsoft.com/office/drawing/2014/main" id="{6F7B6E90-E454-45F4-8A8E-E9EF37E8DA4A}"/>
              </a:ext>
            </a:extLst>
          </p:cNvPr>
          <p:cNvSpPr txBox="1"/>
          <p:nvPr/>
        </p:nvSpPr>
        <p:spPr>
          <a:xfrm>
            <a:off x="8632809" y="4013200"/>
            <a:ext cx="2339102" cy="523220"/>
          </a:xfrm>
          <a:prstGeom prst="rect">
            <a:avLst/>
          </a:prstGeom>
          <a:noFill/>
        </p:spPr>
        <p:txBody>
          <a:bodyPr wrap="none" rtlCol="0">
            <a:spAutoFit/>
          </a:bodyPr>
          <a:lstStyle/>
          <a:p>
            <a:r>
              <a:rPr lang="zh-CN" altLang="en-US" sz="2800" b="1" dirty="0">
                <a:solidFill>
                  <a:schemeClr val="bg1"/>
                </a:solidFill>
              </a:rPr>
              <a:t>检验预测结果</a:t>
            </a:r>
          </a:p>
        </p:txBody>
      </p:sp>
      <p:sp>
        <p:nvSpPr>
          <p:cNvPr id="46" name="文本框 45">
            <a:extLst>
              <a:ext uri="{FF2B5EF4-FFF2-40B4-BE49-F238E27FC236}">
                <a16:creationId xmlns:a16="http://schemas.microsoft.com/office/drawing/2014/main" id="{3A4F034D-FD1C-4053-86D0-68A6DA6461DE}"/>
              </a:ext>
            </a:extLst>
          </p:cNvPr>
          <p:cNvSpPr txBox="1"/>
          <p:nvPr/>
        </p:nvSpPr>
        <p:spPr>
          <a:xfrm>
            <a:off x="8632809" y="3384272"/>
            <a:ext cx="2236510" cy="707886"/>
          </a:xfrm>
          <a:prstGeom prst="rect">
            <a:avLst/>
          </a:prstGeom>
          <a:noFill/>
        </p:spPr>
        <p:txBody>
          <a:bodyPr wrap="none" rtlCol="0">
            <a:spAutoFit/>
          </a:bodyPr>
          <a:lstStyle/>
          <a:p>
            <a:r>
              <a:rPr lang="zh-CN" altLang="en-US" sz="4000" b="1" dirty="0">
                <a:solidFill>
                  <a:schemeClr val="bg1"/>
                </a:solidFill>
              </a:rPr>
              <a:t>时序预测</a:t>
            </a:r>
          </a:p>
        </p:txBody>
      </p:sp>
      <p:cxnSp>
        <p:nvCxnSpPr>
          <p:cNvPr id="47" name="直接连接符 46">
            <a:extLst>
              <a:ext uri="{FF2B5EF4-FFF2-40B4-BE49-F238E27FC236}">
                <a16:creationId xmlns:a16="http://schemas.microsoft.com/office/drawing/2014/main" id="{B8A115B5-2F01-4976-9D91-AD0CD9DA3AC4}"/>
              </a:ext>
            </a:extLst>
          </p:cNvPr>
          <p:cNvCxnSpPr>
            <a:cxnSpLocks/>
          </p:cNvCxnSpPr>
          <p:nvPr/>
        </p:nvCxnSpPr>
        <p:spPr>
          <a:xfrm flipH="1">
            <a:off x="7513071" y="4003832"/>
            <a:ext cx="659711" cy="82359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D5DA6DD3-FAA0-495B-B981-108DFB621885}"/>
              </a:ext>
            </a:extLst>
          </p:cNvPr>
          <p:cNvCxnSpPr>
            <a:cxnSpLocks/>
          </p:cNvCxnSpPr>
          <p:nvPr/>
        </p:nvCxnSpPr>
        <p:spPr>
          <a:xfrm flipH="1" flipV="1">
            <a:off x="7510275" y="3165130"/>
            <a:ext cx="671816" cy="83870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E304F37A-3E75-4A2A-83E2-0A6D982E0B0D}"/>
              </a:ext>
            </a:extLst>
          </p:cNvPr>
          <p:cNvSpPr/>
          <p:nvPr/>
        </p:nvSpPr>
        <p:spPr>
          <a:xfrm>
            <a:off x="5710902" y="2574696"/>
            <a:ext cx="718457" cy="718457"/>
          </a:xfrm>
          <a:prstGeom prst="ellipse">
            <a:avLst/>
          </a:prstGeom>
          <a:solidFill>
            <a:schemeClr val="accent1"/>
          </a:solidFill>
          <a:ln>
            <a:gradFill>
              <a:gsLst>
                <a:gs pos="100000">
                  <a:schemeClr val="accent1">
                    <a:lumMod val="50000"/>
                  </a:schemeClr>
                </a:gs>
                <a:gs pos="0">
                  <a:schemeClr val="accent1">
                    <a:lumMod val="60000"/>
                    <a:lumOff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000" dirty="0"/>
              <a:t>02</a:t>
            </a:r>
            <a:endParaRPr lang="zh-CN" altLang="en-US" sz="2000" dirty="0"/>
          </a:p>
        </p:txBody>
      </p:sp>
      <p:sp>
        <p:nvSpPr>
          <p:cNvPr id="50" name="椭圆 49">
            <a:extLst>
              <a:ext uri="{FF2B5EF4-FFF2-40B4-BE49-F238E27FC236}">
                <a16:creationId xmlns:a16="http://schemas.microsoft.com/office/drawing/2014/main" id="{1E3C2936-0F15-44BD-AF02-AA032BB955F1}"/>
              </a:ext>
            </a:extLst>
          </p:cNvPr>
          <p:cNvSpPr/>
          <p:nvPr/>
        </p:nvSpPr>
        <p:spPr>
          <a:xfrm>
            <a:off x="8992430" y="2574696"/>
            <a:ext cx="718457" cy="718457"/>
          </a:xfrm>
          <a:prstGeom prst="ellipse">
            <a:avLst/>
          </a:prstGeom>
          <a:solidFill>
            <a:schemeClr val="accent1">
              <a:lumMod val="50000"/>
            </a:schemeClr>
          </a:solidFill>
          <a:ln>
            <a:gradFill>
              <a:gsLst>
                <a:gs pos="100000">
                  <a:schemeClr val="accent1"/>
                </a:gs>
                <a:gs pos="0">
                  <a:schemeClr val="accent1">
                    <a:lumMod val="60000"/>
                    <a:lumOff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000" dirty="0"/>
              <a:t>03</a:t>
            </a:r>
            <a:endParaRPr lang="zh-CN" altLang="en-US" sz="2000" dirty="0"/>
          </a:p>
        </p:txBody>
      </p:sp>
      <p:sp>
        <p:nvSpPr>
          <p:cNvPr id="31" name="矩形: 圆角 30">
            <a:extLst>
              <a:ext uri="{FF2B5EF4-FFF2-40B4-BE49-F238E27FC236}">
                <a16:creationId xmlns:a16="http://schemas.microsoft.com/office/drawing/2014/main" id="{273B198C-0BB4-4375-9897-E3BE108E2B8C}"/>
              </a:ext>
            </a:extLst>
          </p:cNvPr>
          <p:cNvSpPr/>
          <p:nvPr/>
        </p:nvSpPr>
        <p:spPr>
          <a:xfrm>
            <a:off x="4027095" y="392983"/>
            <a:ext cx="1263894"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39" name="矩形 38">
            <a:extLst>
              <a:ext uri="{FF2B5EF4-FFF2-40B4-BE49-F238E27FC236}">
                <a16:creationId xmlns:a16="http://schemas.microsoft.com/office/drawing/2014/main" id="{B1ADF5A1-5838-47D0-B798-CC8254B868BA}"/>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51" name="矩形 50">
            <a:extLst>
              <a:ext uri="{FF2B5EF4-FFF2-40B4-BE49-F238E27FC236}">
                <a16:creationId xmlns:a16="http://schemas.microsoft.com/office/drawing/2014/main" id="{FF064375-8DD8-49AC-A9FA-013B032DDEC1}"/>
              </a:ext>
            </a:extLst>
          </p:cNvPr>
          <p:cNvSpPr/>
          <p:nvPr/>
        </p:nvSpPr>
        <p:spPr>
          <a:xfrm>
            <a:off x="4080401" y="457984"/>
            <a:ext cx="1210588" cy="400110"/>
          </a:xfrm>
          <a:prstGeom prst="rect">
            <a:avLst/>
          </a:prstGeom>
        </p:spPr>
        <p:txBody>
          <a:bodyPr wrap="none">
            <a:spAutoFit/>
          </a:bodyPr>
          <a:lstStyle/>
          <a:p>
            <a:r>
              <a:rPr lang="zh-CN" altLang="en-US" sz="2000" dirty="0">
                <a:solidFill>
                  <a:schemeClr val="bg1"/>
                </a:solidFill>
                <a:latin typeface="+mn-ea"/>
              </a:rPr>
              <a:t>预期目标</a:t>
            </a:r>
          </a:p>
        </p:txBody>
      </p:sp>
      <p:sp>
        <p:nvSpPr>
          <p:cNvPr id="52" name="矩形 51">
            <a:extLst>
              <a:ext uri="{FF2B5EF4-FFF2-40B4-BE49-F238E27FC236}">
                <a16:creationId xmlns:a16="http://schemas.microsoft.com/office/drawing/2014/main" id="{2632E861-FD4B-40E9-AFE8-28827132A62C}"/>
              </a:ext>
            </a:extLst>
          </p:cNvPr>
          <p:cNvSpPr/>
          <p:nvPr/>
        </p:nvSpPr>
        <p:spPr>
          <a:xfrm>
            <a:off x="5652363" y="460997"/>
            <a:ext cx="2015401" cy="400110"/>
          </a:xfrm>
          <a:prstGeom prst="rect">
            <a:avLst/>
          </a:prstGeom>
        </p:spPr>
        <p:txBody>
          <a:bodyPr wrap="square">
            <a:spAutoFit/>
          </a:bodyPr>
          <a:lstStyle/>
          <a:p>
            <a:r>
              <a:rPr lang="zh-CN" altLang="en-US" sz="2000" dirty="0">
                <a:solidFill>
                  <a:schemeClr val="bg1">
                    <a:lumMod val="50000"/>
                  </a:schemeClr>
                </a:solidFill>
                <a:latin typeface="+mn-ea"/>
              </a:rPr>
              <a:t>关键理论和技术</a:t>
            </a:r>
          </a:p>
        </p:txBody>
      </p:sp>
      <p:sp>
        <p:nvSpPr>
          <p:cNvPr id="53" name="矩形 52">
            <a:extLst>
              <a:ext uri="{FF2B5EF4-FFF2-40B4-BE49-F238E27FC236}">
                <a16:creationId xmlns:a16="http://schemas.microsoft.com/office/drawing/2014/main" id="{69514A0C-E55F-4C6D-8AF2-B02B6C3510C0}"/>
              </a:ext>
            </a:extLst>
          </p:cNvPr>
          <p:cNvSpPr/>
          <p:nvPr/>
        </p:nvSpPr>
        <p:spPr>
          <a:xfrm>
            <a:off x="8047878" y="442535"/>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54" name="矩形 53">
            <a:extLst>
              <a:ext uri="{FF2B5EF4-FFF2-40B4-BE49-F238E27FC236}">
                <a16:creationId xmlns:a16="http://schemas.microsoft.com/office/drawing/2014/main" id="{7EABA8C1-5DEF-48E5-8A1D-2D9D5F48B333}"/>
              </a:ext>
            </a:extLst>
          </p:cNvPr>
          <p:cNvSpPr/>
          <p:nvPr/>
        </p:nvSpPr>
        <p:spPr>
          <a:xfrm>
            <a:off x="10217864" y="430246"/>
            <a:ext cx="1723549" cy="400110"/>
          </a:xfrm>
          <a:prstGeom prst="rect">
            <a:avLst/>
          </a:prstGeom>
        </p:spPr>
        <p:txBody>
          <a:bodyPr wrap="none">
            <a:spAutoFit/>
          </a:bodyPr>
          <a:lstStyle/>
          <a:p>
            <a:r>
              <a:rPr lang="zh-CN" altLang="en-US" sz="2000" dirty="0">
                <a:solidFill>
                  <a:schemeClr val="bg1">
                    <a:lumMod val="50000"/>
                  </a:schemeClr>
                </a:solidFill>
                <a:latin typeface="+mn-ea"/>
              </a:rPr>
              <a:t>工作时间安排</a:t>
            </a:r>
          </a:p>
        </p:txBody>
      </p:sp>
      <p:cxnSp>
        <p:nvCxnSpPr>
          <p:cNvPr id="55" name="直接连接符 54">
            <a:extLst>
              <a:ext uri="{FF2B5EF4-FFF2-40B4-BE49-F238E27FC236}">
                <a16:creationId xmlns:a16="http://schemas.microsoft.com/office/drawing/2014/main" id="{B630E30D-D65A-4861-A74A-B0B56D9612B3}"/>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26660F9A-F052-45A3-BDAD-A5C130D1D5F0}"/>
              </a:ext>
            </a:extLst>
          </p:cNvPr>
          <p:cNvCxnSpPr/>
          <p:nvPr/>
        </p:nvCxnSpPr>
        <p:spPr>
          <a:xfrm>
            <a:off x="5451773" y="472328"/>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1A37BC9E-5A6A-4CDE-AB76-B9DC69B2F641}"/>
              </a:ext>
            </a:extLst>
          </p:cNvPr>
          <p:cNvCxnSpPr/>
          <p:nvPr/>
        </p:nvCxnSpPr>
        <p:spPr>
          <a:xfrm>
            <a:off x="7802031"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B59CA41D-B4B5-4BD5-96AB-7BBBD7A20EA5}"/>
              </a:ext>
            </a:extLst>
          </p:cNvPr>
          <p:cNvCxnSpPr/>
          <p:nvPr/>
        </p:nvCxnSpPr>
        <p:spPr>
          <a:xfrm>
            <a:off x="10017274"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09299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6747054-4ECE-4C1D-AFD0-17C7C01A1559}"/>
              </a:ext>
            </a:extLst>
          </p:cNvPr>
          <p:cNvSpPr txBox="1"/>
          <p:nvPr/>
        </p:nvSpPr>
        <p:spPr>
          <a:xfrm>
            <a:off x="4756925" y="2502344"/>
            <a:ext cx="5057795" cy="769441"/>
          </a:xfrm>
          <a:prstGeom prst="rect">
            <a:avLst/>
          </a:prstGeom>
          <a:noFill/>
        </p:spPr>
        <p:txBody>
          <a:bodyPr wrap="none" rtlCol="0">
            <a:spAutoFit/>
          </a:bodyPr>
          <a:lstStyle/>
          <a:p>
            <a:r>
              <a:rPr lang="en-US" altLang="zh-CN" sz="4400" b="1" dirty="0">
                <a:solidFill>
                  <a:schemeClr val="bg1"/>
                </a:solidFill>
              </a:rPr>
              <a:t>03	</a:t>
            </a:r>
            <a:r>
              <a:rPr lang="zh-CN" altLang="en-US" sz="4400" b="1" dirty="0">
                <a:solidFill>
                  <a:schemeClr val="bg1"/>
                </a:solidFill>
              </a:rPr>
              <a:t>关键理论和技术</a:t>
            </a:r>
          </a:p>
        </p:txBody>
      </p:sp>
    </p:spTree>
    <p:extLst>
      <p:ext uri="{BB962C8B-B14F-4D97-AF65-F5344CB8AC3E}">
        <p14:creationId xmlns:p14="http://schemas.microsoft.com/office/powerpoint/2010/main" val="3008541453"/>
      </p:ext>
    </p:extLst>
  </p:cSld>
  <p:clrMapOvr>
    <a:masterClrMapping/>
  </p:clrMapOvr>
  <p:transition spd="slow" advClick="0" advTm="3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4895C58-F7E8-4414-B8CA-6B8F16279106}"/>
              </a:ext>
            </a:extLst>
          </p:cNvPr>
          <p:cNvSpPr/>
          <p:nvPr/>
        </p:nvSpPr>
        <p:spPr>
          <a:xfrm>
            <a:off x="5619485" y="363190"/>
            <a:ext cx="1981957"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矩形 3">
            <a:extLst>
              <a:ext uri="{FF2B5EF4-FFF2-40B4-BE49-F238E27FC236}">
                <a16:creationId xmlns:a16="http://schemas.microsoft.com/office/drawing/2014/main" id="{A4D5F69C-799F-408E-BA84-D6D4280FB990}"/>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5" name="矩形 4">
            <a:extLst>
              <a:ext uri="{FF2B5EF4-FFF2-40B4-BE49-F238E27FC236}">
                <a16:creationId xmlns:a16="http://schemas.microsoft.com/office/drawing/2014/main" id="{8572D7B1-8B10-4F08-829F-11617607E0E9}"/>
              </a:ext>
            </a:extLst>
          </p:cNvPr>
          <p:cNvSpPr/>
          <p:nvPr/>
        </p:nvSpPr>
        <p:spPr>
          <a:xfrm>
            <a:off x="4080401" y="457984"/>
            <a:ext cx="1210588" cy="400110"/>
          </a:xfrm>
          <a:prstGeom prst="rect">
            <a:avLst/>
          </a:prstGeom>
        </p:spPr>
        <p:txBody>
          <a:bodyPr wrap="none">
            <a:spAutoFit/>
          </a:bodyPr>
          <a:lstStyle/>
          <a:p>
            <a:r>
              <a:rPr lang="zh-CN" altLang="en-US" sz="2000" dirty="0">
                <a:solidFill>
                  <a:schemeClr val="bg1">
                    <a:lumMod val="50000"/>
                  </a:schemeClr>
                </a:solidFill>
                <a:latin typeface="+mn-ea"/>
              </a:rPr>
              <a:t>预期目标</a:t>
            </a:r>
          </a:p>
        </p:txBody>
      </p:sp>
      <p:sp>
        <p:nvSpPr>
          <p:cNvPr id="6" name="矩形 5">
            <a:extLst>
              <a:ext uri="{FF2B5EF4-FFF2-40B4-BE49-F238E27FC236}">
                <a16:creationId xmlns:a16="http://schemas.microsoft.com/office/drawing/2014/main" id="{2BFCAD45-9693-445C-BDC2-C1D513D3DDB5}"/>
              </a:ext>
            </a:extLst>
          </p:cNvPr>
          <p:cNvSpPr/>
          <p:nvPr/>
        </p:nvSpPr>
        <p:spPr>
          <a:xfrm>
            <a:off x="5652363" y="460997"/>
            <a:ext cx="2015401" cy="400110"/>
          </a:xfrm>
          <a:prstGeom prst="rect">
            <a:avLst/>
          </a:prstGeom>
        </p:spPr>
        <p:txBody>
          <a:bodyPr wrap="square">
            <a:spAutoFit/>
          </a:bodyPr>
          <a:lstStyle/>
          <a:p>
            <a:r>
              <a:rPr lang="zh-CN" altLang="en-US" sz="2000" dirty="0">
                <a:solidFill>
                  <a:schemeClr val="bg1"/>
                </a:solidFill>
                <a:latin typeface="+mn-ea"/>
              </a:rPr>
              <a:t>关键理论和技术</a:t>
            </a:r>
          </a:p>
        </p:txBody>
      </p:sp>
      <p:sp>
        <p:nvSpPr>
          <p:cNvPr id="7" name="矩形 6">
            <a:extLst>
              <a:ext uri="{FF2B5EF4-FFF2-40B4-BE49-F238E27FC236}">
                <a16:creationId xmlns:a16="http://schemas.microsoft.com/office/drawing/2014/main" id="{B7A2AFC3-49F7-4054-882E-3FAD0CCB02A3}"/>
              </a:ext>
            </a:extLst>
          </p:cNvPr>
          <p:cNvSpPr/>
          <p:nvPr/>
        </p:nvSpPr>
        <p:spPr>
          <a:xfrm>
            <a:off x="8067777" y="442535"/>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8" name="矩形 7">
            <a:extLst>
              <a:ext uri="{FF2B5EF4-FFF2-40B4-BE49-F238E27FC236}">
                <a16:creationId xmlns:a16="http://schemas.microsoft.com/office/drawing/2014/main" id="{421404AC-4B1C-4124-BB3E-23949759A27E}"/>
              </a:ext>
            </a:extLst>
          </p:cNvPr>
          <p:cNvSpPr/>
          <p:nvPr/>
        </p:nvSpPr>
        <p:spPr>
          <a:xfrm>
            <a:off x="10217864" y="430246"/>
            <a:ext cx="1723549" cy="400110"/>
          </a:xfrm>
          <a:prstGeom prst="rect">
            <a:avLst/>
          </a:prstGeom>
        </p:spPr>
        <p:txBody>
          <a:bodyPr wrap="none">
            <a:spAutoFit/>
          </a:bodyPr>
          <a:lstStyle/>
          <a:p>
            <a:r>
              <a:rPr lang="zh-CN" altLang="en-US" sz="2000" dirty="0">
                <a:solidFill>
                  <a:schemeClr val="bg1">
                    <a:lumMod val="50000"/>
                  </a:schemeClr>
                </a:solidFill>
                <a:latin typeface="+mn-ea"/>
              </a:rPr>
              <a:t>工作时间安排</a:t>
            </a:r>
          </a:p>
        </p:txBody>
      </p:sp>
      <p:cxnSp>
        <p:nvCxnSpPr>
          <p:cNvPr id="10" name="直接连接符 9">
            <a:extLst>
              <a:ext uri="{FF2B5EF4-FFF2-40B4-BE49-F238E27FC236}">
                <a16:creationId xmlns:a16="http://schemas.microsoft.com/office/drawing/2014/main" id="{866F2885-2C11-461F-A2B9-86B9EC5B2833}"/>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8FFAF1F7-D652-4E02-B3DC-E89A0BC73E75}"/>
              </a:ext>
            </a:extLst>
          </p:cNvPr>
          <p:cNvSpPr/>
          <p:nvPr/>
        </p:nvSpPr>
        <p:spPr>
          <a:xfrm>
            <a:off x="695325" y="2333759"/>
            <a:ext cx="10100375" cy="2494850"/>
          </a:xfrm>
          <a:prstGeom prst="rect">
            <a:avLst/>
          </a:prstGeom>
        </p:spPr>
        <p:txBody>
          <a:bodyPr wrap="square">
            <a:spAutoFit/>
          </a:bodyPr>
          <a:lstStyle/>
          <a:p>
            <a:pPr algn="just">
              <a:lnSpc>
                <a:spcPct val="150000"/>
              </a:lnSpc>
            </a:pPr>
            <a:r>
              <a:rPr lang="en-US" altLang="zh-CN" dirty="0"/>
              <a:t>        </a:t>
            </a:r>
            <a:r>
              <a:rPr lang="zh-CN" altLang="zh-CN" dirty="0"/>
              <a:t>相关性分析是一种常用的统计分析方法，用于研究两个或多个变量之间的相关性。在多任务学习中，相关性分析可以帮助我们确定不同任务之间的关系，从而设计更有效的多任务学习模型。</a:t>
            </a:r>
            <a:endParaRPr lang="en-US" altLang="zh-CN" dirty="0"/>
          </a:p>
          <a:p>
            <a:pPr algn="just">
              <a:lnSpc>
                <a:spcPct val="150000"/>
              </a:lnSpc>
            </a:pPr>
            <a:r>
              <a:rPr lang="zh-CN" altLang="en-US" dirty="0">
                <a:latin typeface="+mn-ea"/>
              </a:rPr>
              <a:t>常见的相关性分析方法有：</a:t>
            </a:r>
            <a:r>
              <a:rPr lang="zh-CN" altLang="zh-CN" b="1" dirty="0"/>
              <a:t>皮尔逊相关系数</a:t>
            </a:r>
            <a:r>
              <a:rPr lang="zh-CN" altLang="en-US" b="1" dirty="0"/>
              <a:t>、</a:t>
            </a:r>
            <a:r>
              <a:rPr lang="zh-CN" altLang="zh-CN" b="1" dirty="0"/>
              <a:t>斯皮尔曼相关系数</a:t>
            </a:r>
            <a:r>
              <a:rPr lang="zh-CN" altLang="en-US" b="1" dirty="0"/>
              <a:t>、</a:t>
            </a:r>
            <a:r>
              <a:rPr lang="en-US" altLang="zh-CN" b="1" dirty="0"/>
              <a:t>R</a:t>
            </a:r>
            <a:r>
              <a:rPr lang="zh-CN" altLang="en-US" b="1" dirty="0"/>
              <a:t>方判定系数，余弦相似度</a:t>
            </a:r>
            <a:r>
              <a:rPr lang="zh-CN" altLang="en-US" dirty="0"/>
              <a:t>等。选择合适的相关性分析方法确定不同用户间的相关性关系，选择相关性明显的用户负荷曲线数据用于多任务构建</a:t>
            </a:r>
            <a:endParaRPr lang="en-US" altLang="zh-CN" dirty="0">
              <a:latin typeface="+mn-ea"/>
            </a:endParaRPr>
          </a:p>
          <a:p>
            <a:pPr algn="just">
              <a:lnSpc>
                <a:spcPct val="130000"/>
              </a:lnSpc>
            </a:pP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61854" y="1365094"/>
            <a:ext cx="2595582" cy="461665"/>
          </a:xfrm>
          <a:prstGeom prst="rect">
            <a:avLst/>
          </a:prstGeom>
          <a:noFill/>
        </p:spPr>
        <p:txBody>
          <a:bodyPr wrap="none" rtlCol="0">
            <a:spAutoFit/>
          </a:bodyPr>
          <a:lstStyle/>
          <a:p>
            <a:r>
              <a:rPr lang="en-US" altLang="zh-CN" sz="2400" b="1" dirty="0">
                <a:solidFill>
                  <a:schemeClr val="accent1"/>
                </a:solidFill>
              </a:rPr>
              <a:t>1.</a:t>
            </a:r>
            <a:r>
              <a:rPr lang="zh-CN" altLang="en-US" sz="2400" b="1" dirty="0">
                <a:solidFill>
                  <a:schemeClr val="accent1"/>
                </a:solidFill>
              </a:rPr>
              <a:t>相关性分析方法</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29" name="直接连接符 28">
            <a:extLst>
              <a:ext uri="{FF2B5EF4-FFF2-40B4-BE49-F238E27FC236}">
                <a16:creationId xmlns:a16="http://schemas.microsoft.com/office/drawing/2014/main" id="{A80D9854-2587-45E5-85FB-92FD34C3F8D2}"/>
              </a:ext>
            </a:extLst>
          </p:cNvPr>
          <p:cNvCxnSpPr/>
          <p:nvPr/>
        </p:nvCxnSpPr>
        <p:spPr>
          <a:xfrm>
            <a:off x="5451773" y="472328"/>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81A1CA2-DDFA-4BD6-A442-4BC2BB71A298}"/>
              </a:ext>
            </a:extLst>
          </p:cNvPr>
          <p:cNvCxnSpPr/>
          <p:nvPr/>
        </p:nvCxnSpPr>
        <p:spPr>
          <a:xfrm>
            <a:off x="7802031"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55CE289-7DC2-4E4F-8CA3-37DDEBEDD9FA}"/>
              </a:ext>
            </a:extLst>
          </p:cNvPr>
          <p:cNvCxnSpPr/>
          <p:nvPr/>
        </p:nvCxnSpPr>
        <p:spPr>
          <a:xfrm>
            <a:off x="10017274"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6063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10.xml><?xml version="1.0" encoding="utf-8"?>
<p:tagLst xmlns:a="http://schemas.openxmlformats.org/drawingml/2006/main" xmlns:r="http://schemas.openxmlformats.org/officeDocument/2006/relationships" xmlns:p="http://schemas.openxmlformats.org/presentationml/2006/main">
  <p:tag name="PA" val="v4.2.4"/>
</p:tagLst>
</file>

<file path=ppt/tags/tag11.xml><?xml version="1.0" encoding="utf-8"?>
<p:tagLst xmlns:a="http://schemas.openxmlformats.org/drawingml/2006/main" xmlns:r="http://schemas.openxmlformats.org/officeDocument/2006/relationships" xmlns:p="http://schemas.openxmlformats.org/presentationml/2006/main">
  <p:tag name="PA" val="v4.2.4"/>
</p:tagLst>
</file>

<file path=ppt/tags/tag12.xml><?xml version="1.0" encoding="utf-8"?>
<p:tagLst xmlns:a="http://schemas.openxmlformats.org/drawingml/2006/main" xmlns:r="http://schemas.openxmlformats.org/officeDocument/2006/relationships" xmlns:p="http://schemas.openxmlformats.org/presentationml/2006/main">
  <p:tag name="PA" val="v4.2.4"/>
</p:tagLst>
</file>

<file path=ppt/tags/tag13.xml><?xml version="1.0" encoding="utf-8"?>
<p:tagLst xmlns:a="http://schemas.openxmlformats.org/drawingml/2006/main" xmlns:r="http://schemas.openxmlformats.org/officeDocument/2006/relationships" xmlns:p="http://schemas.openxmlformats.org/presentationml/2006/main">
  <p:tag name="PA" val="v4.2.4"/>
</p:tagLst>
</file>

<file path=ppt/tags/tag14.xml><?xml version="1.0" encoding="utf-8"?>
<p:tagLst xmlns:a="http://schemas.openxmlformats.org/drawingml/2006/main" xmlns:r="http://schemas.openxmlformats.org/officeDocument/2006/relationships" xmlns:p="http://schemas.openxmlformats.org/presentationml/2006/main">
  <p:tag name="PA" val="v4.2.4"/>
</p:tagLst>
</file>

<file path=ppt/tags/tag15.xml><?xml version="1.0" encoding="utf-8"?>
<p:tagLst xmlns:a="http://schemas.openxmlformats.org/drawingml/2006/main" xmlns:r="http://schemas.openxmlformats.org/officeDocument/2006/relationships" xmlns:p="http://schemas.openxmlformats.org/presentationml/2006/main">
  <p:tag name="PA" val="v4.2.4"/>
</p:tagLst>
</file>

<file path=ppt/tags/tag16.xml><?xml version="1.0" encoding="utf-8"?>
<p:tagLst xmlns:a="http://schemas.openxmlformats.org/drawingml/2006/main" xmlns:r="http://schemas.openxmlformats.org/officeDocument/2006/relationships" xmlns:p="http://schemas.openxmlformats.org/presentationml/2006/main">
  <p:tag name="PA" val="v4.2.4"/>
</p:tagLst>
</file>

<file path=ppt/tags/tag17.xml><?xml version="1.0" encoding="utf-8"?>
<p:tagLst xmlns:a="http://schemas.openxmlformats.org/drawingml/2006/main" xmlns:r="http://schemas.openxmlformats.org/officeDocument/2006/relationships" xmlns:p="http://schemas.openxmlformats.org/presentationml/2006/main">
  <p:tag name="PA" val="v4.2.4"/>
</p:tagLst>
</file>

<file path=ppt/tags/tag18.xml><?xml version="1.0" encoding="utf-8"?>
<p:tagLst xmlns:a="http://schemas.openxmlformats.org/drawingml/2006/main" xmlns:r="http://schemas.openxmlformats.org/officeDocument/2006/relationships" xmlns:p="http://schemas.openxmlformats.org/presentationml/2006/main">
  <p:tag name="PA" val="v4.2.4"/>
</p:tagLst>
</file>

<file path=ppt/tags/tag19.xml><?xml version="1.0" encoding="utf-8"?>
<p:tagLst xmlns:a="http://schemas.openxmlformats.org/drawingml/2006/main" xmlns:r="http://schemas.openxmlformats.org/officeDocument/2006/relationships" xmlns:p="http://schemas.openxmlformats.org/presentationml/2006/main">
  <p:tag name="PA" val="v4.2.4"/>
</p:tagLst>
</file>

<file path=ppt/tags/tag2.xml><?xml version="1.0" encoding="utf-8"?>
<p:tagLst xmlns:a="http://schemas.openxmlformats.org/drawingml/2006/main" xmlns:r="http://schemas.openxmlformats.org/officeDocument/2006/relationships" xmlns:p="http://schemas.openxmlformats.org/presentationml/2006/main">
  <p:tag name="PA" val="v4.2.4"/>
</p:tagLst>
</file>

<file path=ppt/tags/tag20.xml><?xml version="1.0" encoding="utf-8"?>
<p:tagLst xmlns:a="http://schemas.openxmlformats.org/drawingml/2006/main" xmlns:r="http://schemas.openxmlformats.org/officeDocument/2006/relationships" xmlns:p="http://schemas.openxmlformats.org/presentationml/2006/main">
  <p:tag name="PA" val="v4.2.4"/>
</p:tagLst>
</file>

<file path=ppt/tags/tag21.xml><?xml version="1.0" encoding="utf-8"?>
<p:tagLst xmlns:a="http://schemas.openxmlformats.org/drawingml/2006/main" xmlns:r="http://schemas.openxmlformats.org/officeDocument/2006/relationships" xmlns:p="http://schemas.openxmlformats.org/presentationml/2006/main">
  <p:tag name="PA" val="v4.2.4"/>
</p:tagLst>
</file>

<file path=ppt/tags/tag3.xml><?xml version="1.0" encoding="utf-8"?>
<p:tagLst xmlns:a="http://schemas.openxmlformats.org/drawingml/2006/main" xmlns:r="http://schemas.openxmlformats.org/officeDocument/2006/relationships" xmlns:p="http://schemas.openxmlformats.org/presentationml/2006/main">
  <p:tag name="PA" val="v4.2.4"/>
</p:tagLst>
</file>

<file path=ppt/tags/tag4.xml><?xml version="1.0" encoding="utf-8"?>
<p:tagLst xmlns:a="http://schemas.openxmlformats.org/drawingml/2006/main" xmlns:r="http://schemas.openxmlformats.org/officeDocument/2006/relationships" xmlns:p="http://schemas.openxmlformats.org/presentationml/2006/main">
  <p:tag name="PA" val="v4.2.4"/>
</p:tagLst>
</file>

<file path=ppt/tags/tag5.xml><?xml version="1.0" encoding="utf-8"?>
<p:tagLst xmlns:a="http://schemas.openxmlformats.org/drawingml/2006/main" xmlns:r="http://schemas.openxmlformats.org/officeDocument/2006/relationships" xmlns:p="http://schemas.openxmlformats.org/presentationml/2006/main">
  <p:tag name="PA" val="v4.2.4"/>
</p:tagLst>
</file>

<file path=ppt/tags/tag6.xml><?xml version="1.0" encoding="utf-8"?>
<p:tagLst xmlns:a="http://schemas.openxmlformats.org/drawingml/2006/main" xmlns:r="http://schemas.openxmlformats.org/officeDocument/2006/relationships" xmlns:p="http://schemas.openxmlformats.org/presentationml/2006/main">
  <p:tag name="PA" val="v4.2.4"/>
</p:tagLst>
</file>

<file path=ppt/tags/tag7.xml><?xml version="1.0" encoding="utf-8"?>
<p:tagLst xmlns:a="http://schemas.openxmlformats.org/drawingml/2006/main" xmlns:r="http://schemas.openxmlformats.org/officeDocument/2006/relationships" xmlns:p="http://schemas.openxmlformats.org/presentationml/2006/main">
  <p:tag name="PA" val="v4.2.4"/>
</p:tagLst>
</file>

<file path=ppt/tags/tag8.xml><?xml version="1.0" encoding="utf-8"?>
<p:tagLst xmlns:a="http://schemas.openxmlformats.org/drawingml/2006/main" xmlns:r="http://schemas.openxmlformats.org/officeDocument/2006/relationships" xmlns:p="http://schemas.openxmlformats.org/presentationml/2006/main">
  <p:tag name="PA" val="v4.2.4"/>
</p:tagLst>
</file>

<file path=ppt/tags/tag9.xml><?xml version="1.0" encoding="utf-8"?>
<p:tagLst xmlns:a="http://schemas.openxmlformats.org/drawingml/2006/main" xmlns:r="http://schemas.openxmlformats.org/officeDocument/2006/relationships" xmlns:p="http://schemas.openxmlformats.org/presentationml/2006/main">
  <p:tag name="PA" val="v4.2.4"/>
</p:tagLst>
</file>

<file path=ppt/theme/theme1.xml><?xml version="1.0" encoding="utf-8"?>
<a:theme xmlns:a="http://schemas.openxmlformats.org/drawingml/2006/main" name="毕业论文主题">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7278</TotalTime>
  <Words>1382</Words>
  <Application>Microsoft Office PowerPoint</Application>
  <PresentationFormat>宽屏</PresentationFormat>
  <Paragraphs>134</Paragraphs>
  <Slides>18</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宋体</vt:lpstr>
      <vt:lpstr>微软雅黑</vt:lpstr>
      <vt:lpstr>Arial</vt:lpstr>
      <vt:lpstr>Calibri</vt:lpstr>
      <vt:lpstr>Times New Roman</vt:lpstr>
      <vt:lpstr>毕业论文主题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吴优</cp:lastModifiedBy>
  <cp:revision>808</cp:revision>
  <dcterms:created xsi:type="dcterms:W3CDTF">2016-04-18T02:22:00Z</dcterms:created>
  <dcterms:modified xsi:type="dcterms:W3CDTF">2023-02-19T04:17:49Z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