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5"/>
  </p:notesMasterIdLst>
  <p:handoutMasterIdLst>
    <p:handoutMasterId r:id="rId36"/>
  </p:handoutMasterIdLst>
  <p:sldIdLst>
    <p:sldId id="422" r:id="rId2"/>
    <p:sldId id="366" r:id="rId3"/>
    <p:sldId id="385" r:id="rId4"/>
    <p:sldId id="367" r:id="rId5"/>
    <p:sldId id="433" r:id="rId6"/>
    <p:sldId id="309" r:id="rId7"/>
    <p:sldId id="423" r:id="rId8"/>
    <p:sldId id="424" r:id="rId9"/>
    <p:sldId id="431" r:id="rId10"/>
    <p:sldId id="430" r:id="rId11"/>
    <p:sldId id="432" r:id="rId12"/>
    <p:sldId id="425" r:id="rId13"/>
    <p:sldId id="435" r:id="rId14"/>
    <p:sldId id="436" r:id="rId15"/>
    <p:sldId id="434" r:id="rId16"/>
    <p:sldId id="442" r:id="rId17"/>
    <p:sldId id="446" r:id="rId18"/>
    <p:sldId id="445" r:id="rId19"/>
    <p:sldId id="417" r:id="rId20"/>
    <p:sldId id="438" r:id="rId21"/>
    <p:sldId id="447" r:id="rId22"/>
    <p:sldId id="440" r:id="rId23"/>
    <p:sldId id="448" r:id="rId24"/>
    <p:sldId id="449" r:id="rId25"/>
    <p:sldId id="450" r:id="rId26"/>
    <p:sldId id="451" r:id="rId27"/>
    <p:sldId id="443" r:id="rId28"/>
    <p:sldId id="452" r:id="rId29"/>
    <p:sldId id="453" r:id="rId30"/>
    <p:sldId id="437" r:id="rId31"/>
    <p:sldId id="426" r:id="rId32"/>
    <p:sldId id="444" r:id="rId33"/>
    <p:sldId id="308" r:id="rId34"/>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216172C-838D-45C3-BBA8-72FFCEA2486F}">
          <p14:sldIdLst>
            <p14:sldId id="422"/>
            <p14:sldId id="366"/>
            <p14:sldId id="385"/>
            <p14:sldId id="367"/>
            <p14:sldId id="433"/>
            <p14:sldId id="309"/>
            <p14:sldId id="423"/>
            <p14:sldId id="424"/>
            <p14:sldId id="431"/>
            <p14:sldId id="430"/>
            <p14:sldId id="432"/>
            <p14:sldId id="425"/>
            <p14:sldId id="435"/>
            <p14:sldId id="436"/>
            <p14:sldId id="434"/>
            <p14:sldId id="442"/>
            <p14:sldId id="446"/>
            <p14:sldId id="445"/>
            <p14:sldId id="417"/>
            <p14:sldId id="438"/>
            <p14:sldId id="447"/>
            <p14:sldId id="440"/>
            <p14:sldId id="448"/>
            <p14:sldId id="449"/>
            <p14:sldId id="450"/>
            <p14:sldId id="451"/>
            <p14:sldId id="443"/>
            <p14:sldId id="452"/>
            <p14:sldId id="453"/>
            <p14:sldId id="437"/>
            <p14:sldId id="426"/>
            <p14:sldId id="444"/>
            <p14:sldId id="308"/>
          </p14:sldIdLst>
        </p14:section>
      </p14:sectionLst>
    </p:ext>
    <p:ext uri="{EFAFB233-063F-42B5-8137-9DF3F51BA10A}">
      <p15:sldGuideLst xmlns:p15="http://schemas.microsoft.com/office/powerpoint/2012/main">
        <p15:guide id="1" pos="438" userDrawn="1">
          <p15:clr>
            <a:srgbClr val="A4A3A4"/>
          </p15:clr>
        </p15:guide>
        <p15:guide id="2" pos="7242" userDrawn="1">
          <p15:clr>
            <a:srgbClr val="A4A3A4"/>
          </p15:clr>
        </p15:guide>
        <p15:guide id="5" orient="horz" pos="3929" userDrawn="1">
          <p15:clr>
            <a:srgbClr val="A4A3A4"/>
          </p15:clr>
        </p15:guide>
        <p15:guide id="6" orient="horz" pos="3861" userDrawn="1">
          <p15:clr>
            <a:srgbClr val="A4A3A4"/>
          </p15:clr>
        </p15:guide>
        <p15:guide id="8" userDrawn="1">
          <p15:clr>
            <a:srgbClr val="A4A3A4"/>
          </p15:clr>
        </p15:guide>
        <p15:guide id="9" pos="7680" userDrawn="1">
          <p15:clr>
            <a:srgbClr val="A4A3A4"/>
          </p15:clr>
        </p15:guide>
        <p15:guide id="10" orient="horz" pos="4320" userDrawn="1">
          <p15:clr>
            <a:srgbClr val="A4A3A4"/>
          </p15:clr>
        </p15:guide>
        <p15:guide id="11" pos="1368" userDrawn="1">
          <p15:clr>
            <a:srgbClr val="A4A3A4"/>
          </p15:clr>
        </p15:guide>
        <p15:guide id="12" pos="6312" userDrawn="1">
          <p15:clr>
            <a:srgbClr val="A4A3A4"/>
          </p15:clr>
        </p15:guide>
        <p15:guide id="13" pos="3840" userDrawn="1">
          <p15:clr>
            <a:srgbClr val="A4A3A4"/>
          </p15:clr>
        </p15:guide>
        <p15:guide id="14" orient="horz" pos="2137" userDrawn="1">
          <p15:clr>
            <a:srgbClr val="A4A3A4"/>
          </p15:clr>
        </p15:guide>
        <p15:guide id="17" orient="horz"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 Junchao [BSE]" initials="HJ[" lastIdx="17" clrIdx="0">
    <p:extLst>
      <p:ext uri="{19B8F6BF-5375-455C-9EA6-DF929625EA0E}">
        <p15:presenceInfo xmlns:p15="http://schemas.microsoft.com/office/powerpoint/2012/main" userId="HUANG, Junchao [BSE]" providerId="None"/>
      </p:ext>
    </p:extLst>
  </p:cmAuthor>
  <p:cmAuthor id="2" name="吴优" initials="吴优" lastIdx="2" clrIdx="1">
    <p:extLst>
      <p:ext uri="{19B8F6BF-5375-455C-9EA6-DF929625EA0E}">
        <p15:presenceInfo xmlns:p15="http://schemas.microsoft.com/office/powerpoint/2012/main" userId="608e3ddb70026e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D0808"/>
    <a:srgbClr val="11BBD9"/>
    <a:srgbClr val="1FB8F0"/>
    <a:srgbClr val="14F5FC"/>
    <a:srgbClr val="118CD9"/>
    <a:srgbClr val="113E6A"/>
    <a:srgbClr val="FFF200"/>
    <a:srgbClr val="49A942"/>
    <a:srgbClr val="8F000B"/>
    <a:srgbClr val="0944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895" autoAdjust="0"/>
  </p:normalViewPr>
  <p:slideViewPr>
    <p:cSldViewPr snapToGrid="0" showGuides="1">
      <p:cViewPr varScale="1">
        <p:scale>
          <a:sx n="86" d="100"/>
          <a:sy n="86" d="100"/>
        </p:scale>
        <p:origin x="562" y="67"/>
      </p:cViewPr>
      <p:guideLst>
        <p:guide pos="438"/>
        <p:guide pos="7242"/>
        <p:guide orient="horz" pos="3929"/>
        <p:guide orient="horz" pos="3861"/>
        <p:guide/>
        <p:guide pos="7680"/>
        <p:guide orient="horz" pos="4320"/>
        <p:guide pos="1368"/>
        <p:guide pos="6312"/>
        <p:guide pos="3840"/>
        <p:guide orient="horz" pos="2137"/>
        <p:guide orient="horz"/>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48" d="100"/>
          <a:sy n="48" d="100"/>
        </p:scale>
        <p:origin x="1896"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B1414-0B4D-4A4A-9194-B0D789AE13EB}" type="datetimeFigureOut">
              <a:rPr lang="zh-CN" altLang="en-US" smtClean="0">
                <a:ea typeface="微软雅黑" panose="020B0503020204020204" pitchFamily="34" charset="-122"/>
              </a:rPr>
              <a:t>2023/5/24</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C725FA-AC73-49EC-AAE0-3649C4BCD6CB}"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1518928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C41F7E9C-8225-458D-BA71-57FAC54A8F53}" type="datetimeFigureOut">
              <a:rPr lang="zh-CN" altLang="en-US" smtClean="0"/>
              <a:pPr/>
              <a:t>2023/5/24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DC990B09-5614-4441-986A-2B8D4B0D146A}" type="slidenum">
              <a:rPr lang="zh-CN" altLang="en-US" smtClean="0"/>
              <a:pPr/>
              <a:t>‹#›</a:t>
            </a:fld>
            <a:endParaRPr lang="zh-CN" altLang="en-US" dirty="0"/>
          </a:p>
        </p:txBody>
      </p:sp>
    </p:spTree>
    <p:extLst>
      <p:ext uri="{BB962C8B-B14F-4D97-AF65-F5344CB8AC3E}">
        <p14:creationId xmlns:p14="http://schemas.microsoft.com/office/powerpoint/2010/main" val="201526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990B09-5614-4441-986A-2B8D4B0D146A}" type="slidenum">
              <a:rPr lang="zh-CN" altLang="en-US" smtClean="0"/>
              <a:t>1</a:t>
            </a:fld>
            <a:endParaRPr lang="zh-CN" altLang="en-US"/>
          </a:p>
        </p:txBody>
      </p:sp>
    </p:spTree>
    <p:extLst>
      <p:ext uri="{BB962C8B-B14F-4D97-AF65-F5344CB8AC3E}">
        <p14:creationId xmlns:p14="http://schemas.microsoft.com/office/powerpoint/2010/main" val="351664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990B09-5614-4441-986A-2B8D4B0D146A}" type="slidenum">
              <a:rPr lang="zh-CN" altLang="en-US" smtClean="0"/>
              <a:t>2</a:t>
            </a:fld>
            <a:endParaRPr lang="zh-CN" altLang="en-US"/>
          </a:p>
        </p:txBody>
      </p:sp>
    </p:spTree>
    <p:extLst>
      <p:ext uri="{BB962C8B-B14F-4D97-AF65-F5344CB8AC3E}">
        <p14:creationId xmlns:p14="http://schemas.microsoft.com/office/powerpoint/2010/main" val="355673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990B09-5614-4441-986A-2B8D4B0D146A}" type="slidenum">
              <a:rPr lang="zh-CN" altLang="en-US" smtClean="0"/>
              <a:pPr/>
              <a:t>33</a:t>
            </a:fld>
            <a:endParaRPr lang="zh-CN" altLang="en-US" dirty="0"/>
          </a:p>
        </p:txBody>
      </p:sp>
    </p:spTree>
    <p:extLst>
      <p:ext uri="{BB962C8B-B14F-4D97-AF65-F5344CB8AC3E}">
        <p14:creationId xmlns:p14="http://schemas.microsoft.com/office/powerpoint/2010/main" val="3734993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E8D6C7A-834E-44BA-81C4-D50911065EDE}"/>
              </a:ext>
            </a:extLst>
          </p:cNvPr>
          <p:cNvSpPr/>
          <p:nvPr userDrawn="1">
            <p:custDataLst>
              <p:tags r:id="rId1"/>
            </p:custDataLst>
          </p:nvPr>
        </p:nvSpPr>
        <p:spPr>
          <a:xfrm>
            <a:off x="0" y="1653703"/>
            <a:ext cx="12192000" cy="3051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589CAC40-B361-4760-AD74-D73D96F234A1}"/>
              </a:ext>
            </a:extLst>
          </p:cNvPr>
          <p:cNvSpPr>
            <a:spLocks noEditPoints="1"/>
          </p:cNvSpPr>
          <p:nvPr userDrawn="1">
            <p:custDataLst>
              <p:tags r:id="rId2"/>
            </p:custDataLst>
          </p:nvPr>
        </p:nvSpPr>
        <p:spPr bwMode="auto">
          <a:xfrm>
            <a:off x="8599210" y="5290741"/>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等腰三角形 7">
            <a:extLst>
              <a:ext uri="{FF2B5EF4-FFF2-40B4-BE49-F238E27FC236}">
                <a16:creationId xmlns:a16="http://schemas.microsoft.com/office/drawing/2014/main" id="{63227020-F056-4151-B78A-42CCD8BE4454}"/>
              </a:ext>
            </a:extLst>
          </p:cNvPr>
          <p:cNvSpPr/>
          <p:nvPr userDrawn="1">
            <p:custDataLst>
              <p:tags r:id="rId3"/>
            </p:custDataLst>
          </p:nvPr>
        </p:nvSpPr>
        <p:spPr>
          <a:xfrm flipV="1">
            <a:off x="8977053" y="470482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占位符 10">
            <a:extLst>
              <a:ext uri="{FF2B5EF4-FFF2-40B4-BE49-F238E27FC236}">
                <a16:creationId xmlns:a16="http://schemas.microsoft.com/office/drawing/2014/main" id="{4C893376-4C31-4255-B62E-55AFB574EB4F}"/>
              </a:ext>
            </a:extLst>
          </p:cNvPr>
          <p:cNvSpPr>
            <a:spLocks noGrp="1"/>
          </p:cNvSpPr>
          <p:nvPr>
            <p:ph type="body" sz="quarter" idx="10"/>
          </p:nvPr>
        </p:nvSpPr>
        <p:spPr>
          <a:xfrm>
            <a:off x="783811" y="2460080"/>
            <a:ext cx="10624378" cy="914400"/>
          </a:xfrm>
        </p:spPr>
        <p:txBody>
          <a:bodyPr anchor="ctr">
            <a:noAutofit/>
          </a:bodyPr>
          <a:lstStyle>
            <a:lvl1pPr marL="0" indent="0" algn="ctr">
              <a:lnSpc>
                <a:spcPct val="100000"/>
              </a:lnSpc>
              <a:spcBef>
                <a:spcPts val="0"/>
              </a:spcBef>
              <a:buNone/>
              <a:defRPr sz="4400" b="1">
                <a:solidFill>
                  <a:schemeClr val="bg1"/>
                </a:solidFill>
                <a:latin typeface="+mn-ea"/>
                <a:ea typeface="+mn-ea"/>
              </a:defRPr>
            </a:lvl1pPr>
            <a:lvl2pPr marL="457200" indent="0">
              <a:buNone/>
              <a:defRPr/>
            </a:lvl2pPr>
          </a:lstStyle>
          <a:p>
            <a:pPr lvl="0"/>
            <a:r>
              <a:rPr lang="zh-CN" altLang="en-US" dirty="0"/>
              <a:t>编辑母版文本样</a:t>
            </a:r>
          </a:p>
        </p:txBody>
      </p:sp>
      <p:cxnSp>
        <p:nvCxnSpPr>
          <p:cNvPr id="13" name="直接连接符 12">
            <a:extLst>
              <a:ext uri="{FF2B5EF4-FFF2-40B4-BE49-F238E27FC236}">
                <a16:creationId xmlns:a16="http://schemas.microsoft.com/office/drawing/2014/main" id="{FCA2BDE9-8E48-40F2-914D-46A1A474F52F}"/>
              </a:ext>
            </a:extLst>
          </p:cNvPr>
          <p:cNvCxnSpPr>
            <a:cxnSpLocks/>
          </p:cNvCxnSpPr>
          <p:nvPr userDrawn="1">
            <p:custDataLst>
              <p:tags r:id="rId4"/>
            </p:custDataLst>
          </p:nvPr>
        </p:nvCxnSpPr>
        <p:spPr>
          <a:xfrm>
            <a:off x="2171700" y="3667440"/>
            <a:ext cx="2302833" cy="0"/>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1E1812E-0D0A-47FF-A2E2-24268AEFB358}"/>
              </a:ext>
            </a:extLst>
          </p:cNvPr>
          <p:cNvCxnSpPr>
            <a:cxnSpLocks/>
          </p:cNvCxnSpPr>
          <p:nvPr userDrawn="1">
            <p:custDataLst>
              <p:tags r:id="rId5"/>
            </p:custDataLst>
          </p:nvPr>
        </p:nvCxnSpPr>
        <p:spPr>
          <a:xfrm>
            <a:off x="7646358" y="3667440"/>
            <a:ext cx="2337430" cy="0"/>
          </a:xfrm>
          <a:prstGeom prst="line">
            <a:avLst/>
          </a:prstGeom>
          <a:ln w="190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C6230AEE-07B3-46B9-8678-FC4430A16BA5}"/>
              </a:ext>
            </a:extLst>
          </p:cNvPr>
          <p:cNvSpPr>
            <a:spLocks noGrp="1"/>
          </p:cNvSpPr>
          <p:nvPr>
            <p:ph type="body" sz="quarter" idx="11"/>
          </p:nvPr>
        </p:nvSpPr>
        <p:spPr>
          <a:xfrm>
            <a:off x="4551428" y="3483521"/>
            <a:ext cx="2962556" cy="464999"/>
          </a:xfrm>
        </p:spPr>
        <p:txBody>
          <a:bodyPr anchor="ctr">
            <a:noAutofit/>
          </a:bodyPr>
          <a:lstStyle>
            <a:lvl1pPr marL="0" indent="0" algn="ctr">
              <a:lnSpc>
                <a:spcPct val="100000"/>
              </a:lnSpc>
              <a:spcBef>
                <a:spcPts val="0"/>
              </a:spcBef>
              <a:buNone/>
              <a:defRPr sz="2000">
                <a:solidFill>
                  <a:schemeClr val="bg1"/>
                </a:solidFill>
              </a:defRPr>
            </a:lvl1pPr>
            <a:lvl2pPr marL="457200" indent="0">
              <a:buNone/>
              <a:defRPr/>
            </a:lvl2pPr>
            <a:lvl5pPr marL="1828800" indent="0">
              <a:buNone/>
              <a:defRPr/>
            </a:lvl5pPr>
          </a:lstStyle>
          <a:p>
            <a:pPr lvl="0"/>
            <a:r>
              <a:rPr lang="zh-CN" altLang="en-US" dirty="0"/>
              <a:t>编辑母版文本样式</a:t>
            </a:r>
          </a:p>
        </p:txBody>
      </p:sp>
    </p:spTree>
    <p:extLst>
      <p:ext uri="{BB962C8B-B14F-4D97-AF65-F5344CB8AC3E}">
        <p14:creationId xmlns:p14="http://schemas.microsoft.com/office/powerpoint/2010/main" val="3761306111"/>
      </p:ext>
    </p:extLst>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尾页1">
    <p:bg>
      <p:bgPr>
        <a:solidFill>
          <a:schemeClr val="accent1"/>
        </a:soli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5D2DC35-8B4F-44F6-B35A-D5D618F14D1C}"/>
              </a:ext>
            </a:extLst>
          </p:cNvPr>
          <p:cNvSpPr>
            <a:spLocks noGrp="1"/>
          </p:cNvSpPr>
          <p:nvPr>
            <p:ph type="ctrTitle"/>
          </p:nvPr>
        </p:nvSpPr>
        <p:spPr>
          <a:xfrm>
            <a:off x="1524000" y="2544006"/>
            <a:ext cx="9144000" cy="813556"/>
          </a:xfrm>
        </p:spPr>
        <p:txBody>
          <a:bodyPr/>
          <a:lstStyle/>
          <a:p>
            <a:endParaRPr lang="zh-CN" altLang="en-US"/>
          </a:p>
        </p:txBody>
      </p:sp>
      <p:sp>
        <p:nvSpPr>
          <p:cNvPr id="7" name="矩形 6">
            <a:extLst>
              <a:ext uri="{FF2B5EF4-FFF2-40B4-BE49-F238E27FC236}">
                <a16:creationId xmlns:a16="http://schemas.microsoft.com/office/drawing/2014/main" id="{98054721-1392-4121-BA16-4193948BCD73}"/>
              </a:ext>
            </a:extLst>
          </p:cNvPr>
          <p:cNvSpPr/>
          <p:nvPr userDrawn="1"/>
        </p:nvSpPr>
        <p:spPr>
          <a:xfrm>
            <a:off x="0" y="2544006"/>
            <a:ext cx="12192000" cy="2114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a:extLst>
              <a:ext uri="{FF2B5EF4-FFF2-40B4-BE49-F238E27FC236}">
                <a16:creationId xmlns:a16="http://schemas.microsoft.com/office/drawing/2014/main" id="{719D75CD-F2FD-4F9C-ACC6-B5478B677422}"/>
              </a:ext>
            </a:extLst>
          </p:cNvPr>
          <p:cNvSpPr/>
          <p:nvPr userDrawn="1"/>
        </p:nvSpPr>
        <p:spPr>
          <a:xfrm flipH="1">
            <a:off x="8436660" y="3283084"/>
            <a:ext cx="828000" cy="540000"/>
          </a:xfrm>
          <a:prstGeom prst="hexagon">
            <a:avLst>
              <a:gd name="adj" fmla="val 54046"/>
              <a:gd name="vf" fmla="val 115470"/>
            </a:avLst>
          </a:prstGeom>
          <a:gradFill flip="none" rotWithShape="1">
            <a:gsLst>
              <a:gs pos="23000">
                <a:schemeClr val="accent1"/>
              </a:gs>
              <a:gs pos="49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9345531-705B-4474-B0C9-ECE90B335E08}"/>
              </a:ext>
            </a:extLst>
          </p:cNvPr>
          <p:cNvSpPr txBox="1">
            <a:spLocks noChangeArrowheads="1"/>
          </p:cNvSpPr>
          <p:nvPr/>
        </p:nvSpPr>
        <p:spPr bwMode="auto">
          <a:xfrm>
            <a:off x="4290815" y="2970605"/>
            <a:ext cx="370967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600" b="1" dirty="0">
                <a:solidFill>
                  <a:schemeClr val="accent1"/>
                </a:solidFill>
                <a:latin typeface="+mn-lt"/>
                <a:ea typeface="微软雅黑" pitchFamily="34" charset="-122"/>
              </a:rPr>
              <a:t>THANKS</a:t>
            </a:r>
          </a:p>
        </p:txBody>
      </p:sp>
      <p:sp>
        <p:nvSpPr>
          <p:cNvPr id="11" name="文本框 10">
            <a:extLst>
              <a:ext uri="{FF2B5EF4-FFF2-40B4-BE49-F238E27FC236}">
                <a16:creationId xmlns:a16="http://schemas.microsoft.com/office/drawing/2014/main" id="{A23B1E8F-2F55-422E-B603-E706D6122F8C}"/>
              </a:ext>
            </a:extLst>
          </p:cNvPr>
          <p:cNvSpPr txBox="1">
            <a:spLocks noChangeArrowheads="1"/>
          </p:cNvSpPr>
          <p:nvPr/>
        </p:nvSpPr>
        <p:spPr bwMode="auto">
          <a:xfrm>
            <a:off x="4906417" y="3868246"/>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r>
              <a:rPr lang="zh-CN" altLang="en-US" sz="1800" dirty="0">
                <a:latin typeface="+mn-ea"/>
                <a:ea typeface="+mn-ea"/>
              </a:rPr>
              <a:t>敬请各位老师指导</a:t>
            </a:r>
          </a:p>
        </p:txBody>
      </p:sp>
      <p:sp>
        <p:nvSpPr>
          <p:cNvPr id="12" name="任意多边形: 形状 11">
            <a:extLst>
              <a:ext uri="{FF2B5EF4-FFF2-40B4-BE49-F238E27FC236}">
                <a16:creationId xmlns:a16="http://schemas.microsoft.com/office/drawing/2014/main" id="{E21DAFCA-DCD4-48E1-9AF3-5524ED008A3D}"/>
              </a:ext>
            </a:extLst>
          </p:cNvPr>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六边形 12">
            <a:extLst>
              <a:ext uri="{FF2B5EF4-FFF2-40B4-BE49-F238E27FC236}">
                <a16:creationId xmlns:a16="http://schemas.microsoft.com/office/drawing/2014/main" id="{CE666CD7-A177-46CE-B364-E6F807F02A1D}"/>
              </a:ext>
            </a:extLst>
          </p:cNvPr>
          <p:cNvSpPr/>
          <p:nvPr userDrawn="1"/>
        </p:nvSpPr>
        <p:spPr>
          <a:xfrm>
            <a:off x="3417633" y="3283084"/>
            <a:ext cx="828000" cy="540000"/>
          </a:xfrm>
          <a:prstGeom prst="hexagon">
            <a:avLst>
              <a:gd name="adj" fmla="val 54046"/>
              <a:gd name="vf" fmla="val 115470"/>
            </a:avLst>
          </a:prstGeom>
          <a:gradFill flip="none" rotWithShape="1">
            <a:gsLst>
              <a:gs pos="23000">
                <a:schemeClr val="accent1"/>
              </a:gs>
              <a:gs pos="49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a:extLst>
              <a:ext uri="{FF2B5EF4-FFF2-40B4-BE49-F238E27FC236}">
                <a16:creationId xmlns:a16="http://schemas.microsoft.com/office/drawing/2014/main" id="{6670386A-8333-4787-99CE-B4043E32D0B0}"/>
              </a:ext>
            </a:extLst>
          </p:cNvPr>
          <p:cNvSpPr/>
          <p:nvPr userDrawn="1"/>
        </p:nvSpPr>
        <p:spPr>
          <a:xfrm flipH="1">
            <a:off x="7977478" y="3283084"/>
            <a:ext cx="828000" cy="540000"/>
          </a:xfrm>
          <a:prstGeom prst="hexagon">
            <a:avLst>
              <a:gd name="adj" fmla="val 54046"/>
              <a:gd name="vf" fmla="val 115470"/>
            </a:avLst>
          </a:prstGeom>
          <a:gradFill flip="none" rotWithShape="1">
            <a:gsLst>
              <a:gs pos="23000">
                <a:schemeClr val="accent1"/>
              </a:gs>
              <a:gs pos="49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a:extLst>
              <a:ext uri="{FF2B5EF4-FFF2-40B4-BE49-F238E27FC236}">
                <a16:creationId xmlns:a16="http://schemas.microsoft.com/office/drawing/2014/main" id="{3E50ACB9-3926-4C8F-ADD2-872B78C6258A}"/>
              </a:ext>
            </a:extLst>
          </p:cNvPr>
          <p:cNvSpPr/>
          <p:nvPr userDrawn="1"/>
        </p:nvSpPr>
        <p:spPr>
          <a:xfrm>
            <a:off x="3003633" y="3283084"/>
            <a:ext cx="828000" cy="540000"/>
          </a:xfrm>
          <a:prstGeom prst="hexagon">
            <a:avLst>
              <a:gd name="adj" fmla="val 54046"/>
              <a:gd name="vf" fmla="val 115470"/>
            </a:avLst>
          </a:prstGeom>
          <a:gradFill flip="none" rotWithShape="1">
            <a:gsLst>
              <a:gs pos="23000">
                <a:schemeClr val="accent1"/>
              </a:gs>
              <a:gs pos="49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F3784E2E-53D3-4339-916F-6D06B8184A42}"/>
              </a:ext>
            </a:extLst>
          </p:cNvPr>
          <p:cNvCxnSpPr>
            <a:cxnSpLocks/>
          </p:cNvCxnSpPr>
          <p:nvPr userDrawn="1"/>
        </p:nvCxnSpPr>
        <p:spPr>
          <a:xfrm>
            <a:off x="3023163" y="4007789"/>
            <a:ext cx="1610482" cy="8222"/>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8E91A18-23A8-4F2D-9ABA-CD75F23C2CDF}"/>
              </a:ext>
            </a:extLst>
          </p:cNvPr>
          <p:cNvCxnSpPr>
            <a:cxnSpLocks/>
          </p:cNvCxnSpPr>
          <p:nvPr userDrawn="1"/>
        </p:nvCxnSpPr>
        <p:spPr>
          <a:xfrm>
            <a:off x="7612132" y="4007789"/>
            <a:ext cx="1610482" cy="8222"/>
          </a:xfrm>
          <a:prstGeom prst="line">
            <a:avLst/>
          </a:prstGeom>
          <a:ln>
            <a:solidFill>
              <a:schemeClr val="accent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49185"/>
      </p:ext>
    </p:extLst>
  </p:cSld>
  <p:clrMapOvr>
    <a:masterClrMapping/>
  </p:clrMapOvr>
  <p:transition spd="slow" advClick="0" advTm="3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页2">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E8D6C7A-834E-44BA-81C4-D50911065EDE}"/>
              </a:ext>
            </a:extLst>
          </p:cNvPr>
          <p:cNvSpPr/>
          <p:nvPr userDrawn="1">
            <p:custDataLst>
              <p:tags r:id="rId1"/>
            </p:custDataLst>
          </p:nvPr>
        </p:nvSpPr>
        <p:spPr>
          <a:xfrm>
            <a:off x="0" y="1653703"/>
            <a:ext cx="12192000" cy="3051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589CAC40-B361-4760-AD74-D73D96F234A1}"/>
              </a:ext>
            </a:extLst>
          </p:cNvPr>
          <p:cNvSpPr>
            <a:spLocks noEditPoints="1"/>
          </p:cNvSpPr>
          <p:nvPr userDrawn="1">
            <p:custDataLst>
              <p:tags r:id="rId2"/>
            </p:custDataLst>
          </p:nvPr>
        </p:nvSpPr>
        <p:spPr bwMode="auto">
          <a:xfrm>
            <a:off x="8599210" y="5290741"/>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等腰三角形 7">
            <a:extLst>
              <a:ext uri="{FF2B5EF4-FFF2-40B4-BE49-F238E27FC236}">
                <a16:creationId xmlns:a16="http://schemas.microsoft.com/office/drawing/2014/main" id="{63227020-F056-4151-B78A-42CCD8BE4454}"/>
              </a:ext>
            </a:extLst>
          </p:cNvPr>
          <p:cNvSpPr/>
          <p:nvPr userDrawn="1">
            <p:custDataLst>
              <p:tags r:id="rId3"/>
            </p:custDataLst>
          </p:nvPr>
        </p:nvSpPr>
        <p:spPr>
          <a:xfrm flipV="1">
            <a:off x="8977053" y="470482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占位符 10">
            <a:extLst>
              <a:ext uri="{FF2B5EF4-FFF2-40B4-BE49-F238E27FC236}">
                <a16:creationId xmlns:a16="http://schemas.microsoft.com/office/drawing/2014/main" id="{4C893376-4C31-4255-B62E-55AFB574EB4F}"/>
              </a:ext>
            </a:extLst>
          </p:cNvPr>
          <p:cNvSpPr>
            <a:spLocks noGrp="1"/>
          </p:cNvSpPr>
          <p:nvPr>
            <p:ph type="body" sz="quarter" idx="10"/>
          </p:nvPr>
        </p:nvSpPr>
        <p:spPr>
          <a:xfrm>
            <a:off x="783811" y="2460080"/>
            <a:ext cx="10624378" cy="914400"/>
          </a:xfrm>
        </p:spPr>
        <p:txBody>
          <a:bodyPr>
            <a:noAutofit/>
          </a:bodyPr>
          <a:lstStyle>
            <a:lvl1pPr marL="0" indent="0" algn="ctr">
              <a:lnSpc>
                <a:spcPct val="100000"/>
              </a:lnSpc>
              <a:spcBef>
                <a:spcPts val="0"/>
              </a:spcBef>
              <a:buNone/>
              <a:defRPr sz="4400" b="1">
                <a:solidFill>
                  <a:schemeClr val="bg1"/>
                </a:solidFill>
                <a:latin typeface="+mn-ea"/>
                <a:ea typeface="+mn-ea"/>
              </a:defRPr>
            </a:lvl1pPr>
            <a:lvl2pPr marL="457200" indent="0">
              <a:buNone/>
              <a:defRPr/>
            </a:lvl2pPr>
          </a:lstStyle>
          <a:p>
            <a:pPr lvl="0"/>
            <a:r>
              <a:rPr lang="zh-CN" altLang="en-US" dirty="0"/>
              <a:t>编辑母版文本样</a:t>
            </a:r>
          </a:p>
        </p:txBody>
      </p:sp>
      <p:cxnSp>
        <p:nvCxnSpPr>
          <p:cNvPr id="13" name="直接连接符 12">
            <a:extLst>
              <a:ext uri="{FF2B5EF4-FFF2-40B4-BE49-F238E27FC236}">
                <a16:creationId xmlns:a16="http://schemas.microsoft.com/office/drawing/2014/main" id="{FCA2BDE9-8E48-40F2-914D-46A1A474F52F}"/>
              </a:ext>
            </a:extLst>
          </p:cNvPr>
          <p:cNvCxnSpPr>
            <a:cxnSpLocks/>
          </p:cNvCxnSpPr>
          <p:nvPr userDrawn="1">
            <p:custDataLst>
              <p:tags r:id="rId4"/>
            </p:custDataLst>
          </p:nvPr>
        </p:nvCxnSpPr>
        <p:spPr>
          <a:xfrm>
            <a:off x="2171700" y="3667440"/>
            <a:ext cx="2302833" cy="0"/>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1E1812E-0D0A-47FF-A2E2-24268AEFB358}"/>
              </a:ext>
            </a:extLst>
          </p:cNvPr>
          <p:cNvCxnSpPr>
            <a:cxnSpLocks/>
          </p:cNvCxnSpPr>
          <p:nvPr userDrawn="1">
            <p:custDataLst>
              <p:tags r:id="rId5"/>
            </p:custDataLst>
          </p:nvPr>
        </p:nvCxnSpPr>
        <p:spPr>
          <a:xfrm>
            <a:off x="7646358" y="3667440"/>
            <a:ext cx="2337430" cy="0"/>
          </a:xfrm>
          <a:prstGeom prst="line">
            <a:avLst/>
          </a:prstGeom>
          <a:ln w="190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C6230AEE-07B3-46B9-8678-FC4430A16BA5}"/>
              </a:ext>
            </a:extLst>
          </p:cNvPr>
          <p:cNvSpPr>
            <a:spLocks noGrp="1"/>
          </p:cNvSpPr>
          <p:nvPr>
            <p:ph type="body" sz="quarter" idx="11"/>
          </p:nvPr>
        </p:nvSpPr>
        <p:spPr>
          <a:xfrm>
            <a:off x="4551428" y="3483521"/>
            <a:ext cx="2962556" cy="464999"/>
          </a:xfrm>
        </p:spPr>
        <p:txBody>
          <a:bodyPr>
            <a:noAutofit/>
          </a:bodyPr>
          <a:lstStyle>
            <a:lvl1pPr marL="0" indent="0" algn="ctr">
              <a:lnSpc>
                <a:spcPct val="100000"/>
              </a:lnSpc>
              <a:spcBef>
                <a:spcPts val="0"/>
              </a:spcBef>
              <a:buNone/>
              <a:defRPr sz="2000">
                <a:solidFill>
                  <a:schemeClr val="bg1"/>
                </a:solidFill>
              </a:defRPr>
            </a:lvl1pPr>
            <a:lvl2pPr marL="457200" indent="0">
              <a:buNone/>
              <a:defRPr/>
            </a:lvl2pPr>
            <a:lvl5pPr marL="1828800" indent="0">
              <a:buNone/>
              <a:defRPr/>
            </a:lvl5pPr>
          </a:lstStyle>
          <a:p>
            <a:pPr lvl="0"/>
            <a:r>
              <a:rPr lang="zh-CN" altLang="en-US" dirty="0"/>
              <a:t>编辑母版文本样式</a:t>
            </a:r>
          </a:p>
        </p:txBody>
      </p:sp>
    </p:spTree>
    <p:extLst>
      <p:ext uri="{BB962C8B-B14F-4D97-AF65-F5344CB8AC3E}">
        <p14:creationId xmlns:p14="http://schemas.microsoft.com/office/powerpoint/2010/main" val="1040929616"/>
      </p:ext>
    </p:extLst>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1">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12AE4BD-7B1A-47A6-AF1C-60737EA473FC}"/>
              </a:ext>
            </a:extLst>
          </p:cNvPr>
          <p:cNvSpPr/>
          <p:nvPr userDrawn="1"/>
        </p:nvSpPr>
        <p:spPr>
          <a:xfrm>
            <a:off x="-4491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7" name="矩形 6">
            <a:extLst>
              <a:ext uri="{FF2B5EF4-FFF2-40B4-BE49-F238E27FC236}">
                <a16:creationId xmlns:a16="http://schemas.microsoft.com/office/drawing/2014/main" id="{C2E1304D-1357-49F9-8A3D-C33FDA316F9A}"/>
              </a:ext>
            </a:extLst>
          </p:cNvPr>
          <p:cNvSpPr/>
          <p:nvPr userDrawn="1"/>
        </p:nvSpPr>
        <p:spPr>
          <a:xfrm>
            <a:off x="682590" y="2182609"/>
            <a:ext cx="2736000" cy="197556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a:extLst>
              <a:ext uri="{FF2B5EF4-FFF2-40B4-BE49-F238E27FC236}">
                <a16:creationId xmlns:a16="http://schemas.microsoft.com/office/drawing/2014/main" id="{859BBFE5-D62E-4870-ACB6-CA5D8920D08D}"/>
              </a:ext>
            </a:extLst>
          </p:cNvPr>
          <p:cNvSpPr txBox="1"/>
          <p:nvPr userDrawn="1"/>
        </p:nvSpPr>
        <p:spPr>
          <a:xfrm>
            <a:off x="566829" y="2605275"/>
            <a:ext cx="2967522" cy="1015663"/>
          </a:xfrm>
          <a:prstGeom prst="rect">
            <a:avLst/>
          </a:prstGeom>
          <a:noFill/>
          <a:ln>
            <a:noFill/>
          </a:ln>
        </p:spPr>
        <p:txBody>
          <a:bodyPr wrap="square" rtlCol="0">
            <a:noAutofit/>
          </a:bodyPr>
          <a:lstStyle/>
          <a:p>
            <a:pPr algn="ctr"/>
            <a:r>
              <a:rPr lang="zh-CN" altLang="en-US" sz="6000" b="1" dirty="0">
                <a:solidFill>
                  <a:schemeClr val="bg1"/>
                </a:solidFill>
                <a:latin typeface="+mn-ea"/>
                <a:cs typeface="Arial" pitchFamily="34" charset="0"/>
              </a:rPr>
              <a:t>目录</a:t>
            </a:r>
          </a:p>
        </p:txBody>
      </p:sp>
      <p:sp>
        <p:nvSpPr>
          <p:cNvPr id="9" name="任意多边形: 形状 8">
            <a:extLst>
              <a:ext uri="{FF2B5EF4-FFF2-40B4-BE49-F238E27FC236}">
                <a16:creationId xmlns:a16="http://schemas.microsoft.com/office/drawing/2014/main" id="{0BF4A072-4ECC-4AA7-8889-3668CAEF3C04}"/>
              </a:ext>
            </a:extLst>
          </p:cNvPr>
          <p:cNvSpPr>
            <a:spLocks noChangeAspect="1" noEditPoints="1"/>
          </p:cNvSpPr>
          <p:nvPr userDrawn="1"/>
        </p:nvSpPr>
        <p:spPr bwMode="auto">
          <a:xfrm>
            <a:off x="1343972" y="1403827"/>
            <a:ext cx="1451056" cy="1296000"/>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solidFill>
              <a:schemeClr val="accent1"/>
            </a:solidFill>
          </a:ln>
        </p:spPr>
        <p:txBody>
          <a:bodyPr vert="horz" wrap="square" lIns="91440" tIns="45720" rIns="91440" bIns="45720" numCol="1" anchor="t" anchorCtr="0" compatLnSpc="1"/>
          <a:lstStyle/>
          <a:p>
            <a:endParaRPr lang="zh-CN" altLang="en-US"/>
          </a:p>
        </p:txBody>
      </p:sp>
      <p:sp>
        <p:nvSpPr>
          <p:cNvPr id="10" name="矩形 9">
            <a:extLst>
              <a:ext uri="{FF2B5EF4-FFF2-40B4-BE49-F238E27FC236}">
                <a16:creationId xmlns:a16="http://schemas.microsoft.com/office/drawing/2014/main" id="{8263450A-21CE-4706-B5C8-4245C747B51C}"/>
              </a:ext>
            </a:extLst>
          </p:cNvPr>
          <p:cNvSpPr/>
          <p:nvPr userDrawn="1"/>
        </p:nvSpPr>
        <p:spPr>
          <a:xfrm>
            <a:off x="1241036" y="3525075"/>
            <a:ext cx="1598515" cy="400110"/>
          </a:xfrm>
          <a:prstGeom prst="rect">
            <a:avLst/>
          </a:prstGeom>
        </p:spPr>
        <p:txBody>
          <a:bodyPr wrap="none">
            <a:noAutofit/>
          </a:bodyPr>
          <a:lstStyle/>
          <a:p>
            <a:r>
              <a:rPr lang="en-US" altLang="zh-CN" sz="2000" dirty="0">
                <a:solidFill>
                  <a:schemeClr val="bg1"/>
                </a:solidFill>
              </a:rPr>
              <a:t>CONTENTS</a:t>
            </a:r>
          </a:p>
        </p:txBody>
      </p:sp>
    </p:spTree>
    <p:extLst>
      <p:ext uri="{BB962C8B-B14F-4D97-AF65-F5344CB8AC3E}">
        <p14:creationId xmlns:p14="http://schemas.microsoft.com/office/powerpoint/2010/main" val="1535895619"/>
      </p:ext>
    </p:extLst>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2">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051D988-7C38-4078-9A02-26B29BBF89E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0494"/>
          <a:stretch/>
        </p:blipFill>
        <p:spPr>
          <a:xfrm>
            <a:off x="0" y="0"/>
            <a:ext cx="12192000" cy="3429000"/>
          </a:xfrm>
          <a:prstGeom prst="rect">
            <a:avLst/>
          </a:prstGeom>
        </p:spPr>
      </p:pic>
      <p:sp>
        <p:nvSpPr>
          <p:cNvPr id="7" name="矩形 6">
            <a:extLst>
              <a:ext uri="{FF2B5EF4-FFF2-40B4-BE49-F238E27FC236}">
                <a16:creationId xmlns:a16="http://schemas.microsoft.com/office/drawing/2014/main" id="{FFF4CC56-71A3-4BFE-854F-FE1A7279B6C0}"/>
              </a:ext>
            </a:extLst>
          </p:cNvPr>
          <p:cNvSpPr/>
          <p:nvPr userDrawn="1"/>
        </p:nvSpPr>
        <p:spPr>
          <a:xfrm>
            <a:off x="0" y="0"/>
            <a:ext cx="12192000" cy="3429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0BE3CA71-9CCD-4AD0-BCD9-52DC4C4CBE07}"/>
              </a:ext>
            </a:extLst>
          </p:cNvPr>
          <p:cNvSpPr txBox="1"/>
          <p:nvPr userDrawn="1"/>
        </p:nvSpPr>
        <p:spPr>
          <a:xfrm>
            <a:off x="4772560" y="1130300"/>
            <a:ext cx="2646878" cy="1569660"/>
          </a:xfrm>
          <a:prstGeom prst="rect">
            <a:avLst/>
          </a:prstGeom>
          <a:noFill/>
        </p:spPr>
        <p:txBody>
          <a:bodyPr wrap="none" rtlCol="0">
            <a:noAutofit/>
          </a:bodyPr>
          <a:lstStyle/>
          <a:p>
            <a:r>
              <a:rPr lang="zh-CN" altLang="en-US" sz="9600" dirty="0">
                <a:solidFill>
                  <a:schemeClr val="bg1"/>
                </a:solidFill>
              </a:rPr>
              <a:t>目录</a:t>
            </a:r>
          </a:p>
        </p:txBody>
      </p:sp>
      <p:sp>
        <p:nvSpPr>
          <p:cNvPr id="9" name="矩形 8">
            <a:extLst>
              <a:ext uri="{FF2B5EF4-FFF2-40B4-BE49-F238E27FC236}">
                <a16:creationId xmlns:a16="http://schemas.microsoft.com/office/drawing/2014/main" id="{C06DE5F5-8934-4C0D-84D1-E8DB1080A817}"/>
              </a:ext>
            </a:extLst>
          </p:cNvPr>
          <p:cNvSpPr/>
          <p:nvPr userDrawn="1"/>
        </p:nvSpPr>
        <p:spPr>
          <a:xfrm>
            <a:off x="4734088" y="2614203"/>
            <a:ext cx="2723823" cy="646331"/>
          </a:xfrm>
          <a:prstGeom prst="rect">
            <a:avLst/>
          </a:prstGeom>
        </p:spPr>
        <p:txBody>
          <a:bodyPr wrap="none">
            <a:noAutofit/>
          </a:bodyPr>
          <a:lstStyle/>
          <a:p>
            <a:r>
              <a:rPr lang="en-US" altLang="zh-CN" sz="3600" dirty="0">
                <a:solidFill>
                  <a:schemeClr val="bg1"/>
                </a:solidFill>
              </a:rPr>
              <a:t>CONTENTS</a:t>
            </a:r>
          </a:p>
        </p:txBody>
      </p:sp>
      <p:sp>
        <p:nvSpPr>
          <p:cNvPr id="10" name="矩形 9">
            <a:extLst>
              <a:ext uri="{FF2B5EF4-FFF2-40B4-BE49-F238E27FC236}">
                <a16:creationId xmlns:a16="http://schemas.microsoft.com/office/drawing/2014/main" id="{7286E172-704B-49EF-B32D-A6612AF05024}"/>
              </a:ext>
            </a:extLst>
          </p:cNvPr>
          <p:cNvSpPr/>
          <p:nvPr userDrawn="1"/>
        </p:nvSpPr>
        <p:spPr>
          <a:xfrm>
            <a:off x="682589" y="509286"/>
            <a:ext cx="10836311" cy="307886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3446276964"/>
      </p:ext>
    </p:extLst>
  </p:cSld>
  <p:clrMapOvr>
    <a:masterClrMapping/>
  </p:clrMapOvr>
  <p:transition spd="slow" advClick="0" advTm="3000">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3">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874CC96-98FA-42AA-9F2A-D614306743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3993" y="1123128"/>
            <a:ext cx="7954302" cy="4997836"/>
          </a:xfrm>
          <a:prstGeom prst="rect">
            <a:avLst/>
          </a:prstGeom>
        </p:spPr>
      </p:pic>
      <p:sp>
        <p:nvSpPr>
          <p:cNvPr id="7" name="矩形 6">
            <a:extLst>
              <a:ext uri="{FF2B5EF4-FFF2-40B4-BE49-F238E27FC236}">
                <a16:creationId xmlns:a16="http://schemas.microsoft.com/office/drawing/2014/main" id="{FD5C5D76-79AD-4D09-ABEC-3CFEF880FD30}"/>
              </a:ext>
            </a:extLst>
          </p:cNvPr>
          <p:cNvSpPr/>
          <p:nvPr userDrawn="1"/>
        </p:nvSpPr>
        <p:spPr>
          <a:xfrm>
            <a:off x="660400" y="1130300"/>
            <a:ext cx="3095625" cy="5003800"/>
          </a:xfrm>
          <a:prstGeom prst="rect">
            <a:avLst/>
          </a:prstGeom>
          <a:gradFill flip="none" rotWithShape="1">
            <a:gsLst>
              <a:gs pos="46000">
                <a:schemeClr val="accent1"/>
              </a:gs>
              <a:gs pos="0">
                <a:schemeClr val="accent1"/>
              </a:gs>
              <a:gs pos="100000">
                <a:schemeClr val="accent1">
                  <a:lumMod val="85000"/>
                  <a:lumOff val="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2D630481-05A4-46F7-82A1-C49C95FA9E16}"/>
              </a:ext>
            </a:extLst>
          </p:cNvPr>
          <p:cNvSpPr/>
          <p:nvPr userDrawn="1"/>
        </p:nvSpPr>
        <p:spPr>
          <a:xfrm flipH="1">
            <a:off x="8423275" y="1130300"/>
            <a:ext cx="3095625" cy="5003800"/>
          </a:xfrm>
          <a:prstGeom prst="rect">
            <a:avLst/>
          </a:prstGeom>
          <a:gradFill flip="none" rotWithShape="1">
            <a:gsLst>
              <a:gs pos="46000">
                <a:schemeClr val="accent1"/>
              </a:gs>
              <a:gs pos="0">
                <a:schemeClr val="accent1"/>
              </a:gs>
              <a:gs pos="100000">
                <a:schemeClr val="accent1">
                  <a:lumMod val="85000"/>
                  <a:lumOff val="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25792211-4E6F-437D-BE4B-AF26A4FBC943}"/>
              </a:ext>
            </a:extLst>
          </p:cNvPr>
          <p:cNvSpPr/>
          <p:nvPr userDrawn="1"/>
        </p:nvSpPr>
        <p:spPr>
          <a:xfrm>
            <a:off x="658813" y="1117164"/>
            <a:ext cx="10858500" cy="5003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A406FBFB-387B-4462-8B6A-E1F35E2EDE15}"/>
              </a:ext>
            </a:extLst>
          </p:cNvPr>
          <p:cNvSpPr txBox="1"/>
          <p:nvPr userDrawn="1"/>
        </p:nvSpPr>
        <p:spPr>
          <a:xfrm>
            <a:off x="4998295" y="1130300"/>
            <a:ext cx="1891010" cy="455949"/>
          </a:xfrm>
          <a:custGeom>
            <a:avLst/>
            <a:gdLst/>
            <a:ahLst/>
            <a:cxnLst/>
            <a:rect l="l" t="t" r="r" b="b"/>
            <a:pathLst>
              <a:path w="1891010" h="455949">
                <a:moveTo>
                  <a:pt x="126801" y="168413"/>
                </a:moveTo>
                <a:lnTo>
                  <a:pt x="126801" y="271998"/>
                </a:lnTo>
                <a:lnTo>
                  <a:pt x="576857" y="271998"/>
                </a:lnTo>
                <a:lnTo>
                  <a:pt x="576857" y="168413"/>
                </a:lnTo>
                <a:close/>
                <a:moveTo>
                  <a:pt x="1510605" y="34468"/>
                </a:moveTo>
                <a:lnTo>
                  <a:pt x="1510605" y="71080"/>
                </a:lnTo>
                <a:cubicBezTo>
                  <a:pt x="1533227" y="103227"/>
                  <a:pt x="1559123" y="132099"/>
                  <a:pt x="1588293" y="157698"/>
                </a:cubicBezTo>
                <a:cubicBezTo>
                  <a:pt x="1638300" y="123170"/>
                  <a:pt x="1688306" y="82093"/>
                  <a:pt x="1738312" y="34468"/>
                </a:cubicBezTo>
                <a:close/>
                <a:moveTo>
                  <a:pt x="1168598" y="34468"/>
                </a:moveTo>
                <a:cubicBezTo>
                  <a:pt x="1204912" y="61257"/>
                  <a:pt x="1244500" y="92213"/>
                  <a:pt x="1287363" y="127337"/>
                </a:cubicBezTo>
                <a:lnTo>
                  <a:pt x="1214139" y="206811"/>
                </a:lnTo>
                <a:cubicBezTo>
                  <a:pt x="1275457" y="178236"/>
                  <a:pt x="1333500" y="149066"/>
                  <a:pt x="1388268" y="119300"/>
                </a:cubicBezTo>
                <a:lnTo>
                  <a:pt x="1388268" y="34468"/>
                </a:lnTo>
                <a:close/>
                <a:moveTo>
                  <a:pt x="1006971" y="0"/>
                </a:moveTo>
                <a:lnTo>
                  <a:pt x="1889224" y="0"/>
                </a:lnTo>
                <a:lnTo>
                  <a:pt x="1889224" y="34468"/>
                </a:lnTo>
                <a:lnTo>
                  <a:pt x="1748135" y="34468"/>
                </a:lnTo>
                <a:lnTo>
                  <a:pt x="1831181" y="121086"/>
                </a:lnTo>
                <a:cubicBezTo>
                  <a:pt x="1778198" y="156209"/>
                  <a:pt x="1727894" y="190738"/>
                  <a:pt x="1680269" y="224670"/>
                </a:cubicBezTo>
                <a:cubicBezTo>
                  <a:pt x="1740991" y="260389"/>
                  <a:pt x="1811238" y="288071"/>
                  <a:pt x="1891010" y="307716"/>
                </a:cubicBezTo>
                <a:cubicBezTo>
                  <a:pt x="1855291" y="355341"/>
                  <a:pt x="1828800" y="392548"/>
                  <a:pt x="1811535" y="419338"/>
                </a:cubicBezTo>
                <a:cubicBezTo>
                  <a:pt x="1691878" y="376475"/>
                  <a:pt x="1591568" y="308312"/>
                  <a:pt x="1510605" y="214848"/>
                </a:cubicBezTo>
                <a:lnTo>
                  <a:pt x="1510605" y="312181"/>
                </a:lnTo>
                <a:cubicBezTo>
                  <a:pt x="1510605" y="401478"/>
                  <a:pt x="1473398" y="447913"/>
                  <a:pt x="1398984" y="451484"/>
                </a:cubicBezTo>
                <a:cubicBezTo>
                  <a:pt x="1363265" y="453866"/>
                  <a:pt x="1318617" y="455354"/>
                  <a:pt x="1265039" y="455949"/>
                </a:cubicBezTo>
                <a:cubicBezTo>
                  <a:pt x="1256109" y="411301"/>
                  <a:pt x="1247179" y="373201"/>
                  <a:pt x="1238250" y="341649"/>
                </a:cubicBezTo>
                <a:cubicBezTo>
                  <a:pt x="1279921" y="344626"/>
                  <a:pt x="1312068" y="345816"/>
                  <a:pt x="1334690" y="345221"/>
                </a:cubicBezTo>
                <a:cubicBezTo>
                  <a:pt x="1370409" y="345221"/>
                  <a:pt x="1388268" y="326171"/>
                  <a:pt x="1388268" y="288071"/>
                </a:cubicBezTo>
                <a:lnTo>
                  <a:pt x="1388268" y="242530"/>
                </a:lnTo>
                <a:cubicBezTo>
                  <a:pt x="1253728" y="312181"/>
                  <a:pt x="1145083" y="370820"/>
                  <a:pt x="1062335" y="418445"/>
                </a:cubicBezTo>
                <a:lnTo>
                  <a:pt x="1003399" y="300573"/>
                </a:lnTo>
                <a:cubicBezTo>
                  <a:pt x="1074836" y="270807"/>
                  <a:pt x="1142702" y="240744"/>
                  <a:pt x="1206996" y="210383"/>
                </a:cubicBezTo>
                <a:cubicBezTo>
                  <a:pt x="1158180" y="163948"/>
                  <a:pt x="1112936" y="124956"/>
                  <a:pt x="1071264" y="93404"/>
                </a:cubicBezTo>
                <a:lnTo>
                  <a:pt x="1122164" y="34468"/>
                </a:lnTo>
                <a:lnTo>
                  <a:pt x="1006971" y="34468"/>
                </a:lnTo>
                <a:close/>
                <a:moveTo>
                  <a:pt x="0" y="0"/>
                </a:moveTo>
                <a:lnTo>
                  <a:pt x="126801" y="0"/>
                </a:lnTo>
                <a:lnTo>
                  <a:pt x="126801" y="54113"/>
                </a:lnTo>
                <a:lnTo>
                  <a:pt x="576857" y="54113"/>
                </a:lnTo>
                <a:lnTo>
                  <a:pt x="576857" y="0"/>
                </a:lnTo>
                <a:lnTo>
                  <a:pt x="703659" y="0"/>
                </a:lnTo>
                <a:lnTo>
                  <a:pt x="703659" y="450591"/>
                </a:lnTo>
                <a:lnTo>
                  <a:pt x="576857" y="450591"/>
                </a:lnTo>
                <a:lnTo>
                  <a:pt x="576857" y="389870"/>
                </a:lnTo>
                <a:lnTo>
                  <a:pt x="126801" y="389870"/>
                </a:lnTo>
                <a:lnTo>
                  <a:pt x="126801" y="450591"/>
                </a:lnTo>
                <a:lnTo>
                  <a:pt x="0" y="450591"/>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7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a:extLst>
              <a:ext uri="{FF2B5EF4-FFF2-40B4-BE49-F238E27FC236}">
                <a16:creationId xmlns:a16="http://schemas.microsoft.com/office/drawing/2014/main" id="{18495BB5-4A4F-4083-B0C7-C446DF114D5B}"/>
              </a:ext>
            </a:extLst>
          </p:cNvPr>
          <p:cNvSpPr txBox="1"/>
          <p:nvPr userDrawn="1"/>
        </p:nvSpPr>
        <p:spPr>
          <a:xfrm>
            <a:off x="4888519" y="1576895"/>
            <a:ext cx="2078337" cy="400110"/>
          </a:xfrm>
          <a:prstGeom prst="rect">
            <a:avLst/>
          </a:prstGeom>
          <a:noFill/>
        </p:spPr>
        <p:txBody>
          <a:bodyPr wrap="square" rtlCol="0">
            <a:noAutofit/>
          </a:bodyPr>
          <a:lstStyle/>
          <a:p>
            <a:pPr algn="dist"/>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a:extLst>
              <a:ext uri="{FF2B5EF4-FFF2-40B4-BE49-F238E27FC236}">
                <a16:creationId xmlns:a16="http://schemas.microsoft.com/office/drawing/2014/main" id="{2E4082FD-8489-4D15-BCD3-90190FF59FC2}"/>
              </a:ext>
            </a:extLst>
          </p:cNvPr>
          <p:cNvSpPr txBox="1"/>
          <p:nvPr userDrawn="1"/>
        </p:nvSpPr>
        <p:spPr>
          <a:xfrm>
            <a:off x="4998295" y="737036"/>
            <a:ext cx="1889224" cy="393264"/>
          </a:xfrm>
          <a:custGeom>
            <a:avLst/>
            <a:gdLst/>
            <a:ahLst/>
            <a:cxnLst/>
            <a:rect l="l" t="t" r="r" b="b"/>
            <a:pathLst>
              <a:path w="1889224" h="393264">
                <a:moveTo>
                  <a:pt x="126801" y="136624"/>
                </a:moveTo>
                <a:lnTo>
                  <a:pt x="126801" y="234851"/>
                </a:lnTo>
                <a:lnTo>
                  <a:pt x="576857" y="234851"/>
                </a:lnTo>
                <a:lnTo>
                  <a:pt x="576857" y="136624"/>
                </a:lnTo>
                <a:close/>
                <a:moveTo>
                  <a:pt x="0" y="18752"/>
                </a:moveTo>
                <a:lnTo>
                  <a:pt x="703659" y="18752"/>
                </a:lnTo>
                <a:lnTo>
                  <a:pt x="703659" y="393264"/>
                </a:lnTo>
                <a:lnTo>
                  <a:pt x="576857" y="393264"/>
                </a:lnTo>
                <a:lnTo>
                  <a:pt x="576857" y="349151"/>
                </a:lnTo>
                <a:lnTo>
                  <a:pt x="126801" y="349151"/>
                </a:lnTo>
                <a:lnTo>
                  <a:pt x="126801" y="393264"/>
                </a:lnTo>
                <a:lnTo>
                  <a:pt x="0" y="393264"/>
                </a:lnTo>
                <a:close/>
                <a:moveTo>
                  <a:pt x="1081087" y="0"/>
                </a:moveTo>
                <a:lnTo>
                  <a:pt x="1765101" y="0"/>
                </a:lnTo>
                <a:lnTo>
                  <a:pt x="1765101" y="323255"/>
                </a:lnTo>
                <a:lnTo>
                  <a:pt x="1889224" y="323255"/>
                </a:lnTo>
                <a:lnTo>
                  <a:pt x="1889224" y="393264"/>
                </a:lnTo>
                <a:lnTo>
                  <a:pt x="1006970" y="393264"/>
                </a:lnTo>
                <a:lnTo>
                  <a:pt x="1006970" y="323255"/>
                </a:lnTo>
                <a:lnTo>
                  <a:pt x="1642764" y="323255"/>
                </a:lnTo>
                <a:lnTo>
                  <a:pt x="1642764" y="263426"/>
                </a:lnTo>
                <a:lnTo>
                  <a:pt x="1112341" y="263426"/>
                </a:lnTo>
                <a:lnTo>
                  <a:pt x="1112341" y="164306"/>
                </a:lnTo>
                <a:lnTo>
                  <a:pt x="1642764" y="164306"/>
                </a:lnTo>
                <a:lnTo>
                  <a:pt x="1642764" y="104477"/>
                </a:lnTo>
                <a:lnTo>
                  <a:pt x="1081087" y="104477"/>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sz="7200" b="1"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a:extLst>
              <a:ext uri="{FF2B5EF4-FFF2-40B4-BE49-F238E27FC236}">
                <a16:creationId xmlns:a16="http://schemas.microsoft.com/office/drawing/2014/main" id="{37CC48B1-6D6B-4BEE-A3BE-CF34EB4BE530}"/>
              </a:ext>
            </a:extLst>
          </p:cNvPr>
          <p:cNvSpPr/>
          <p:nvPr userDrawn="1"/>
        </p:nvSpPr>
        <p:spPr>
          <a:xfrm>
            <a:off x="315686" y="368300"/>
            <a:ext cx="11560628" cy="6248400"/>
          </a:xfrm>
          <a:prstGeom prst="rect">
            <a:avLst/>
          </a:prstGeom>
          <a:noFill/>
          <a:ln w="88900">
            <a:gradFill flip="none" rotWithShape="1">
              <a:gsLst>
                <a:gs pos="0">
                  <a:schemeClr val="accent1">
                    <a:lumMod val="60000"/>
                    <a:lumOff val="40000"/>
                  </a:schemeClr>
                </a:gs>
                <a:gs pos="100000">
                  <a:schemeClr val="accent1"/>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0160132"/>
      </p:ext>
    </p:extLst>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1">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928319"/>
            <a:ext cx="9144000" cy="813556"/>
          </a:xfrm>
        </p:spPr>
        <p:txBody>
          <a:bodyPr anchor="ctr">
            <a:noAutofit/>
          </a:bodyPr>
          <a:lstStyle>
            <a:lvl1pPr algn="ctr">
              <a:lnSpc>
                <a:spcPct val="100000"/>
              </a:lnSpc>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7" name="任意多边形: 形状 6"/>
          <p:cNvSpPr>
            <a:spLocks noEditPoints="1"/>
          </p:cNvSpPr>
          <p:nvPr userDrawn="1"/>
        </p:nvSpPr>
        <p:spPr bwMode="auto">
          <a:xfrm>
            <a:off x="5251126" y="1326369"/>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p15="http://schemas.microsoft.com/office/powerpoint/2012/main" xmlns="">
      <p:transition advClick="0" advTm="3000"/>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E1ADCEE-0FB6-46AB-BF07-E70F4CDAC64F}"/>
              </a:ext>
            </a:extLst>
          </p:cNvPr>
          <p:cNvSpPr/>
          <p:nvPr userDrawn="1"/>
        </p:nvSpPr>
        <p:spPr>
          <a:xfrm>
            <a:off x="0" y="2247441"/>
            <a:ext cx="12191999" cy="1310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B7B2F0-AE5A-4B0B-8E37-E2E08753218F}"/>
              </a:ext>
            </a:extLst>
          </p:cNvPr>
          <p:cNvSpPr/>
          <p:nvPr userDrawn="1"/>
        </p:nvSpPr>
        <p:spPr>
          <a:xfrm>
            <a:off x="660400" y="1244906"/>
            <a:ext cx="3051672" cy="3051672"/>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EA113AB3-C633-486D-B75E-133B81F54E56}"/>
              </a:ext>
            </a:extLst>
          </p:cNvPr>
          <p:cNvSpPr>
            <a:spLocks noChangeAspect="1" noEditPoints="1"/>
          </p:cNvSpPr>
          <p:nvPr userDrawn="1"/>
        </p:nvSpPr>
        <p:spPr bwMode="auto">
          <a:xfrm>
            <a:off x="931795" y="1650347"/>
            <a:ext cx="2508883" cy="2240790"/>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solidFill>
              <a:schemeClr val="accent1"/>
            </a:solidFill>
          </a:ln>
        </p:spPr>
        <p:txBody>
          <a:bodyPr vert="horz" wrap="square" lIns="91440" tIns="45720" rIns="91440" bIns="45720" numCol="1" anchor="t" anchorCtr="0" compatLnSpc="1"/>
          <a:lstStyle/>
          <a:p>
            <a:endParaRPr lang="zh-CN" altLang="en-US"/>
          </a:p>
        </p:txBody>
      </p:sp>
      <p:sp>
        <p:nvSpPr>
          <p:cNvPr id="11" name="文本占位符 10">
            <a:extLst>
              <a:ext uri="{FF2B5EF4-FFF2-40B4-BE49-F238E27FC236}">
                <a16:creationId xmlns:a16="http://schemas.microsoft.com/office/drawing/2014/main" id="{78E260A6-64F8-49C6-822C-A370DCBA62C4}"/>
              </a:ext>
            </a:extLst>
          </p:cNvPr>
          <p:cNvSpPr>
            <a:spLocks noGrp="1"/>
          </p:cNvSpPr>
          <p:nvPr>
            <p:ph type="body" sz="quarter" idx="10"/>
          </p:nvPr>
        </p:nvSpPr>
        <p:spPr>
          <a:xfrm>
            <a:off x="4769625" y="2459403"/>
            <a:ext cx="6761975" cy="886858"/>
          </a:xfrm>
        </p:spPr>
        <p:txBody>
          <a:bodyPr anchor="ctr">
            <a:noAutofit/>
          </a:bodyPr>
          <a:lstStyle>
            <a:lvl1pPr marL="0" indent="0">
              <a:lnSpc>
                <a:spcPct val="100000"/>
              </a:lnSpc>
              <a:spcBef>
                <a:spcPts val="0"/>
              </a:spcBef>
              <a:buNone/>
              <a:defRPr sz="4400" b="1">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3234752527"/>
      </p:ext>
    </p:extLst>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68B8FB4-54F5-4302-8747-F125241994A3}"/>
              </a:ext>
            </a:extLst>
          </p:cNvPr>
          <p:cNvSpPr/>
          <p:nvPr userDrawn="1"/>
        </p:nvSpPr>
        <p:spPr>
          <a:xfrm>
            <a:off x="0" y="2247441"/>
            <a:ext cx="12191999" cy="1310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V 形 7">
            <a:extLst>
              <a:ext uri="{FF2B5EF4-FFF2-40B4-BE49-F238E27FC236}">
                <a16:creationId xmlns:a16="http://schemas.microsoft.com/office/drawing/2014/main" id="{34769E29-9870-4500-8C2C-0299BC87D781}"/>
              </a:ext>
            </a:extLst>
          </p:cNvPr>
          <p:cNvSpPr/>
          <p:nvPr userDrawn="1"/>
        </p:nvSpPr>
        <p:spPr>
          <a:xfrm>
            <a:off x="1240775" y="2247441"/>
            <a:ext cx="2610998" cy="1310783"/>
          </a:xfrm>
          <a:prstGeom prst="chevron">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ED8EA976-B2A4-49E0-AE85-E28E20A97F36}"/>
              </a:ext>
            </a:extLst>
          </p:cNvPr>
          <p:cNvSpPr/>
          <p:nvPr userDrawn="1"/>
        </p:nvSpPr>
        <p:spPr>
          <a:xfrm>
            <a:off x="1249509" y="2247441"/>
            <a:ext cx="2190921" cy="1310783"/>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占位符 10">
            <a:extLst>
              <a:ext uri="{FF2B5EF4-FFF2-40B4-BE49-F238E27FC236}">
                <a16:creationId xmlns:a16="http://schemas.microsoft.com/office/drawing/2014/main" id="{A0ADDF42-65A8-4FF5-BCAF-1AED406E12DB}"/>
              </a:ext>
            </a:extLst>
          </p:cNvPr>
          <p:cNvSpPr>
            <a:spLocks noGrp="1"/>
          </p:cNvSpPr>
          <p:nvPr>
            <p:ph type="body" sz="quarter" idx="10"/>
          </p:nvPr>
        </p:nvSpPr>
        <p:spPr>
          <a:xfrm>
            <a:off x="4463697" y="2443477"/>
            <a:ext cx="6568738" cy="918710"/>
          </a:xfrm>
        </p:spPr>
        <p:txBody>
          <a:bodyPr anchor="ctr">
            <a:noAutofit/>
          </a:bodyPr>
          <a:lstStyle>
            <a:lvl1pPr marL="0" indent="0">
              <a:lnSpc>
                <a:spcPct val="100000"/>
              </a:lnSpc>
              <a:spcBef>
                <a:spcPts val="0"/>
              </a:spcBef>
              <a:buNone/>
              <a:defRPr sz="4400" b="1">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2181389213"/>
      </p:ext>
    </p:extLst>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18514A7-472D-4B93-B405-E4479D8A1775}"/>
              </a:ext>
            </a:extLst>
          </p:cNvPr>
          <p:cNvSpPr/>
          <p:nvPr userDrawn="1"/>
        </p:nvSpPr>
        <p:spPr>
          <a:xfrm>
            <a:off x="0" y="226777"/>
            <a:ext cx="12191999" cy="8019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a:spLocks noEditPoints="1"/>
          </p:cNvSpPr>
          <p:nvPr userDrawn="1"/>
        </p:nvSpPr>
        <p:spPr bwMode="auto">
          <a:xfrm>
            <a:off x="277246" y="3442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 name="矩形 3">
            <a:extLst>
              <a:ext uri="{FF2B5EF4-FFF2-40B4-BE49-F238E27FC236}">
                <a16:creationId xmlns:a16="http://schemas.microsoft.com/office/drawing/2014/main" id="{CFB25EEC-30E2-414D-8579-B6B5E67C8F1A}"/>
              </a:ext>
            </a:extLst>
          </p:cNvPr>
          <p:cNvSpPr/>
          <p:nvPr userDrawn="1"/>
        </p:nvSpPr>
        <p:spPr>
          <a:xfrm>
            <a:off x="8968125" y="6307719"/>
            <a:ext cx="2031325" cy="338554"/>
          </a:xfrm>
          <a:prstGeom prst="rect">
            <a:avLst/>
          </a:prstGeom>
        </p:spPr>
        <p:txBody>
          <a:bodyPr wrap="none">
            <a:spAutoFit/>
          </a:bodyPr>
          <a:lstStyle/>
          <a:p>
            <a:r>
              <a:rPr lang="zh-CN" altLang="en-US" sz="1600" b="1" dirty="0">
                <a:solidFill>
                  <a:schemeClr val="accent1"/>
                </a:solidFill>
              </a:rPr>
              <a:t>明德厚学，求是创新</a:t>
            </a:r>
          </a:p>
        </p:txBody>
      </p:sp>
      <p:cxnSp>
        <p:nvCxnSpPr>
          <p:cNvPr id="5" name="直接连接符 4">
            <a:extLst>
              <a:ext uri="{FF2B5EF4-FFF2-40B4-BE49-F238E27FC236}">
                <a16:creationId xmlns:a16="http://schemas.microsoft.com/office/drawing/2014/main" id="{14910A1B-EA1B-401A-B805-5E701798A2CA}"/>
              </a:ext>
            </a:extLst>
          </p:cNvPr>
          <p:cNvCxnSpPr/>
          <p:nvPr userDrawn="1"/>
        </p:nvCxnSpPr>
        <p:spPr>
          <a:xfrm>
            <a:off x="660400" y="6492385"/>
            <a:ext cx="8039100" cy="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CA0902C-BC1A-4A0F-A238-C040212F2FF5}"/>
              </a:ext>
            </a:extLst>
          </p:cNvPr>
          <p:cNvCxnSpPr>
            <a:cxnSpLocks/>
          </p:cNvCxnSpPr>
          <p:nvPr userDrawn="1"/>
        </p:nvCxnSpPr>
        <p:spPr>
          <a:xfrm>
            <a:off x="11081657" y="6492385"/>
            <a:ext cx="437243" cy="0"/>
          </a:xfrm>
          <a:prstGeom prst="line">
            <a:avLst/>
          </a:prstGeom>
          <a:ln w="15875">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内容页2">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6" name="任意多边形: 形状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矩形 3">
            <a:extLst>
              <a:ext uri="{FF2B5EF4-FFF2-40B4-BE49-F238E27FC236}">
                <a16:creationId xmlns:a16="http://schemas.microsoft.com/office/drawing/2014/main" id="{82AFE5DD-085A-4F11-85D9-D79E3A75E95E}"/>
              </a:ext>
            </a:extLst>
          </p:cNvPr>
          <p:cNvSpPr/>
          <p:nvPr userDrawn="1"/>
        </p:nvSpPr>
        <p:spPr>
          <a:xfrm>
            <a:off x="8968125" y="6307719"/>
            <a:ext cx="2031325" cy="338554"/>
          </a:xfrm>
          <a:prstGeom prst="rect">
            <a:avLst/>
          </a:prstGeom>
        </p:spPr>
        <p:txBody>
          <a:bodyPr wrap="none">
            <a:spAutoFit/>
          </a:bodyPr>
          <a:lstStyle/>
          <a:p>
            <a:r>
              <a:rPr lang="zh-CN" altLang="en-US" sz="1600" b="1" dirty="0">
                <a:solidFill>
                  <a:schemeClr val="accent1"/>
                </a:solidFill>
              </a:rPr>
              <a:t>明德厚学，求是创新</a:t>
            </a:r>
          </a:p>
        </p:txBody>
      </p:sp>
      <p:cxnSp>
        <p:nvCxnSpPr>
          <p:cNvPr id="5" name="直接连接符 4">
            <a:extLst>
              <a:ext uri="{FF2B5EF4-FFF2-40B4-BE49-F238E27FC236}">
                <a16:creationId xmlns:a16="http://schemas.microsoft.com/office/drawing/2014/main" id="{22E51A76-0D5F-46BF-BD17-1B950BB9E6B0}"/>
              </a:ext>
            </a:extLst>
          </p:cNvPr>
          <p:cNvCxnSpPr/>
          <p:nvPr userDrawn="1"/>
        </p:nvCxnSpPr>
        <p:spPr>
          <a:xfrm>
            <a:off x="660400" y="6492385"/>
            <a:ext cx="8039100" cy="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15443E4-01C3-49AD-8B0F-AECB1EB0BF32}"/>
              </a:ext>
            </a:extLst>
          </p:cNvPr>
          <p:cNvCxnSpPr>
            <a:cxnSpLocks/>
          </p:cNvCxnSpPr>
          <p:nvPr userDrawn="1"/>
        </p:nvCxnSpPr>
        <p:spPr>
          <a:xfrm>
            <a:off x="11081657" y="6492385"/>
            <a:ext cx="437243" cy="0"/>
          </a:xfrm>
          <a:prstGeom prst="line">
            <a:avLst/>
          </a:prstGeom>
          <a:ln w="15875">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9A0741C5-8F5C-4213-BB69-8C2D02590C1C}" type="datetimeFigureOut">
              <a:rPr lang="zh-CN" altLang="en-US" smtClean="0"/>
              <a:t>2023/5/24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38893EA9-123D-489F-8313-43A8A4AC45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4" r:id="rId4"/>
    <p:sldLayoutId id="2147483649" r:id="rId5"/>
    <p:sldLayoutId id="2147483662" r:id="rId6"/>
    <p:sldLayoutId id="2147483663" r:id="rId7"/>
    <p:sldLayoutId id="2147483657" r:id="rId8"/>
    <p:sldLayoutId id="2147483650" r:id="rId9"/>
    <p:sldLayoutId id="2147483656" r:id="rId10"/>
    <p:sldLayoutId id="2147483661" r:id="rId11"/>
    <p:sldLayoutId id="2147483665" r:id="rId12"/>
  </p:sldLayoutIdLst>
  <p:transition spd="slow" advClick="0"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8" userDrawn="1">
          <p15:clr>
            <a:srgbClr val="F26B43"/>
          </p15:clr>
        </p15:guide>
        <p15:guide id="2" pos="7242"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3.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notesSlide" Target="../notesSlides/notesSlide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1.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8.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1653703"/>
            <a:ext cx="12192000" cy="3051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任意多边形: 形状 2"/>
          <p:cNvSpPr>
            <a:spLocks noEditPoints="1"/>
          </p:cNvSpPr>
          <p:nvPr>
            <p:custDataLst>
              <p:tags r:id="rId2"/>
            </p:custDataLst>
          </p:nvPr>
        </p:nvSpPr>
        <p:spPr bwMode="auto">
          <a:xfrm>
            <a:off x="8599210" y="5290741"/>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spAutoFit/>
          </a:bodyPr>
          <a:lstStyle/>
          <a:p>
            <a:endParaRPr lang="zh-CN" altLang="en-US"/>
          </a:p>
        </p:txBody>
      </p:sp>
      <p:sp>
        <p:nvSpPr>
          <p:cNvPr id="35" name="文本框 34"/>
          <p:cNvSpPr txBox="1"/>
          <p:nvPr>
            <p:custDataLst>
              <p:tags r:id="rId3"/>
            </p:custDataLst>
          </p:nvPr>
        </p:nvSpPr>
        <p:spPr>
          <a:xfrm>
            <a:off x="848989" y="2794540"/>
            <a:ext cx="10842902" cy="769441"/>
          </a:xfrm>
          <a:prstGeom prst="rect">
            <a:avLst/>
          </a:prstGeom>
          <a:noFill/>
        </p:spPr>
        <p:txBody>
          <a:bodyPr wrap="square" rtlCol="0">
            <a:spAutoFit/>
          </a:bodyPr>
          <a:lstStyle/>
          <a:p>
            <a:pPr algn="ctr"/>
            <a:r>
              <a:rPr lang="zh-CN" altLang="en-US" sz="4400" b="1" dirty="0">
                <a:solidFill>
                  <a:schemeClr val="bg1"/>
                </a:solidFill>
                <a:latin typeface="+mn-ea"/>
              </a:rPr>
              <a:t>基于多任务学习的多用户负荷联合预测研究</a:t>
            </a:r>
          </a:p>
        </p:txBody>
      </p:sp>
      <p:sp>
        <p:nvSpPr>
          <p:cNvPr id="47" name="文本框 46"/>
          <p:cNvSpPr txBox="1"/>
          <p:nvPr>
            <p:custDataLst>
              <p:tags r:id="rId4"/>
            </p:custDataLst>
          </p:nvPr>
        </p:nvSpPr>
        <p:spPr>
          <a:xfrm>
            <a:off x="4217163" y="3467385"/>
            <a:ext cx="3712029" cy="400110"/>
          </a:xfrm>
          <a:prstGeom prst="rect">
            <a:avLst/>
          </a:prstGeom>
          <a:noFill/>
        </p:spPr>
        <p:txBody>
          <a:bodyPr wrap="square" rtlCol="0">
            <a:spAutoFit/>
          </a:bodyPr>
          <a:lstStyle/>
          <a:p>
            <a:pPr algn="ctr"/>
            <a:r>
              <a:rPr lang="zh-CN" altLang="en-US" sz="2000" dirty="0">
                <a:solidFill>
                  <a:schemeClr val="bg1"/>
                </a:solidFill>
                <a:latin typeface="+mn-ea"/>
                <a:cs typeface="Arial" pitchFamily="34" charset="0"/>
              </a:rPr>
              <a:t>本科毕业论文答辩</a:t>
            </a:r>
          </a:p>
        </p:txBody>
      </p:sp>
      <p:cxnSp>
        <p:nvCxnSpPr>
          <p:cNvPr id="5" name="直接连接符 4"/>
          <p:cNvCxnSpPr>
            <a:cxnSpLocks/>
          </p:cNvCxnSpPr>
          <p:nvPr>
            <p:custDataLst>
              <p:tags r:id="rId5"/>
            </p:custDataLst>
          </p:nvPr>
        </p:nvCxnSpPr>
        <p:spPr>
          <a:xfrm>
            <a:off x="2171700" y="3667440"/>
            <a:ext cx="2302833" cy="0"/>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2" name="等腰三角形 11"/>
          <p:cNvSpPr/>
          <p:nvPr>
            <p:custDataLst>
              <p:tags r:id="rId6"/>
            </p:custDataLst>
          </p:nvPr>
        </p:nvSpPr>
        <p:spPr>
          <a:xfrm flipV="1">
            <a:off x="8977053" y="470482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cxnSp>
        <p:nvCxnSpPr>
          <p:cNvPr id="53" name="直接连接符 52"/>
          <p:cNvCxnSpPr>
            <a:cxnSpLocks/>
          </p:cNvCxnSpPr>
          <p:nvPr>
            <p:custDataLst>
              <p:tags r:id="rId7"/>
            </p:custDataLst>
          </p:nvPr>
        </p:nvCxnSpPr>
        <p:spPr>
          <a:xfrm>
            <a:off x="7646358" y="3667440"/>
            <a:ext cx="2337430" cy="0"/>
          </a:xfrm>
          <a:prstGeom prst="line">
            <a:avLst/>
          </a:prstGeom>
          <a:ln w="190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8"/>
            </p:custDataLst>
          </p:nvPr>
        </p:nvSpPr>
        <p:spPr>
          <a:xfrm>
            <a:off x="4063320" y="5573471"/>
            <a:ext cx="3472973" cy="430374"/>
          </a:xfrm>
          <a:prstGeom prst="rect">
            <a:avLst/>
          </a:prstGeom>
          <a:noFill/>
        </p:spPr>
        <p:txBody>
          <a:bodyPr wrap="square" rtlCol="0">
            <a:spAutoFit/>
          </a:bodyPr>
          <a:lstStyle/>
          <a:p>
            <a:pPr algn="ctr">
              <a:lnSpc>
                <a:spcPct val="120000"/>
              </a:lnSpc>
            </a:pPr>
            <a:r>
              <a:rPr lang="zh-CN" altLang="en-US" sz="2000" dirty="0">
                <a:solidFill>
                  <a:schemeClr val="bg1">
                    <a:lumMod val="50000"/>
                  </a:schemeClr>
                </a:solidFill>
                <a:latin typeface="+mn-ea"/>
              </a:rPr>
              <a:t>答辩日期：</a:t>
            </a:r>
            <a:r>
              <a:rPr lang="en-US" altLang="zh-CN" sz="2000" dirty="0">
                <a:solidFill>
                  <a:schemeClr val="bg1">
                    <a:lumMod val="50000"/>
                  </a:schemeClr>
                </a:solidFill>
                <a:latin typeface="+mn-ea"/>
              </a:rPr>
              <a:t>2023</a:t>
            </a:r>
            <a:r>
              <a:rPr lang="zh-CN" altLang="en-US" sz="2000" dirty="0">
                <a:solidFill>
                  <a:schemeClr val="bg1">
                    <a:lumMod val="50000"/>
                  </a:schemeClr>
                </a:solidFill>
                <a:latin typeface="+mn-ea"/>
              </a:rPr>
              <a:t>年</a:t>
            </a:r>
            <a:r>
              <a:rPr lang="en-US" altLang="zh-CN" sz="2000" dirty="0">
                <a:solidFill>
                  <a:schemeClr val="bg1">
                    <a:lumMod val="50000"/>
                  </a:schemeClr>
                </a:solidFill>
                <a:latin typeface="+mn-ea"/>
              </a:rPr>
              <a:t>5</a:t>
            </a:r>
            <a:r>
              <a:rPr lang="zh-CN" altLang="en-US" sz="2000" dirty="0">
                <a:solidFill>
                  <a:schemeClr val="bg1">
                    <a:lumMod val="50000"/>
                  </a:schemeClr>
                </a:solidFill>
                <a:latin typeface="+mn-ea"/>
              </a:rPr>
              <a:t>月</a:t>
            </a:r>
            <a:r>
              <a:rPr lang="en-US" altLang="zh-CN" sz="2000" dirty="0">
                <a:solidFill>
                  <a:schemeClr val="bg1">
                    <a:lumMod val="50000"/>
                  </a:schemeClr>
                </a:solidFill>
                <a:latin typeface="+mn-ea"/>
              </a:rPr>
              <a:t>26</a:t>
            </a:r>
            <a:r>
              <a:rPr lang="zh-CN" altLang="en-US" sz="2000" dirty="0">
                <a:solidFill>
                  <a:schemeClr val="bg1">
                    <a:lumMod val="50000"/>
                  </a:schemeClr>
                </a:solidFill>
                <a:latin typeface="+mn-ea"/>
              </a:rPr>
              <a:t>日</a:t>
            </a:r>
          </a:p>
        </p:txBody>
      </p:sp>
      <p:pic>
        <p:nvPicPr>
          <p:cNvPr id="1036" name="图片 1035" descr="华中科技大学主站">
            <a:extLst>
              <a:ext uri="{FF2B5EF4-FFF2-40B4-BE49-F238E27FC236}">
                <a16:creationId xmlns:a16="http://schemas.microsoft.com/office/drawing/2014/main" id="{919F39D2-481D-4E24-A75A-CA5F4BDB29F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4386" y="1960988"/>
            <a:ext cx="3438525" cy="695325"/>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52A67B7F-5A6D-45B2-8369-B7D7C873FBCF}"/>
              </a:ext>
            </a:extLst>
          </p:cNvPr>
          <p:cNvSpPr txBox="1"/>
          <p:nvPr>
            <p:custDataLst>
              <p:tags r:id="rId9"/>
            </p:custDataLst>
          </p:nvPr>
        </p:nvSpPr>
        <p:spPr>
          <a:xfrm>
            <a:off x="3944198" y="4143948"/>
            <a:ext cx="1467068" cy="430374"/>
          </a:xfrm>
          <a:prstGeom prst="rect">
            <a:avLst/>
          </a:prstGeom>
          <a:noFill/>
        </p:spPr>
        <p:txBody>
          <a:bodyPr wrap="none" rtlCol="0">
            <a:spAutoFit/>
          </a:bodyPr>
          <a:lstStyle/>
          <a:p>
            <a:pPr algn="ctr">
              <a:lnSpc>
                <a:spcPct val="120000"/>
              </a:lnSpc>
            </a:pPr>
            <a:r>
              <a:rPr lang="zh-CN" altLang="en-US" sz="2000" dirty="0">
                <a:solidFill>
                  <a:schemeClr val="bg1"/>
                </a:solidFill>
                <a:latin typeface="+mn-ea"/>
              </a:rPr>
              <a:t>学生：吴优</a:t>
            </a:r>
          </a:p>
        </p:txBody>
      </p:sp>
      <p:sp>
        <p:nvSpPr>
          <p:cNvPr id="34" name="文本框 33">
            <a:extLst>
              <a:ext uri="{FF2B5EF4-FFF2-40B4-BE49-F238E27FC236}">
                <a16:creationId xmlns:a16="http://schemas.microsoft.com/office/drawing/2014/main" id="{EF3A4E1A-CFB8-4DDB-AAC2-D061FC005149}"/>
              </a:ext>
            </a:extLst>
          </p:cNvPr>
          <p:cNvSpPr txBox="1"/>
          <p:nvPr>
            <p:custDataLst>
              <p:tags r:id="rId10"/>
            </p:custDataLst>
          </p:nvPr>
        </p:nvSpPr>
        <p:spPr>
          <a:xfrm>
            <a:off x="6636848" y="4143948"/>
            <a:ext cx="1798890" cy="430374"/>
          </a:xfrm>
          <a:prstGeom prst="rect">
            <a:avLst/>
          </a:prstGeom>
          <a:noFill/>
        </p:spPr>
        <p:txBody>
          <a:bodyPr wrap="none" rtlCol="0">
            <a:spAutoFit/>
          </a:bodyPr>
          <a:lstStyle/>
          <a:p>
            <a:pPr algn="ctr">
              <a:lnSpc>
                <a:spcPct val="120000"/>
              </a:lnSpc>
            </a:pPr>
            <a:r>
              <a:rPr lang="zh-CN" altLang="en-US" sz="2000" dirty="0">
                <a:solidFill>
                  <a:prstClr val="white"/>
                </a:solidFill>
                <a:latin typeface="微软雅黑"/>
              </a:rPr>
              <a:t>导师：肖江文</a:t>
            </a:r>
            <a:r>
              <a:rPr lang="en-US" altLang="zh-CN" sz="2000" dirty="0">
                <a:solidFill>
                  <a:prstClr val="white"/>
                </a:solidFill>
                <a:latin typeface="微软雅黑"/>
              </a:rPr>
              <a:t> </a:t>
            </a:r>
            <a:endParaRPr lang="zh-CN" altLang="en-US" sz="2000" dirty="0">
              <a:solidFill>
                <a:schemeClr val="bg1"/>
              </a:solidFill>
              <a:latin typeface="+mn-ea"/>
            </a:endParaRPr>
          </a:p>
        </p:txBody>
      </p:sp>
    </p:spTree>
    <p:extLst>
      <p:ext uri="{BB962C8B-B14F-4D97-AF65-F5344CB8AC3E}">
        <p14:creationId xmlns:p14="http://schemas.microsoft.com/office/powerpoint/2010/main" val="970881919"/>
      </p:ext>
    </p:extLst>
  </p:cSld>
  <p:clrMapOvr>
    <a:masterClrMapping/>
  </p:clrMapOvr>
  <mc:AlternateContent xmlns:mc="http://schemas.openxmlformats.org/markup-compatibility/2006" xmlns:p14="http://schemas.microsoft.com/office/powerpoint/2010/main">
    <mc:Choice Requires="p14">
      <p:transition p14:dur="0"/>
    </mc:Choice>
    <mc:Fallback xmlns:a14="http://schemas.microsoft.com/office/drawing/2010/main" xmlns:a16="http://schemas.microsoft.com/office/drawing/2014/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FAF1F7-D652-4E02-B3DC-E89A0BC73E75}"/>
              </a:ext>
            </a:extLst>
          </p:cNvPr>
          <p:cNvSpPr/>
          <p:nvPr/>
        </p:nvSpPr>
        <p:spPr>
          <a:xfrm>
            <a:off x="695325" y="2461138"/>
            <a:ext cx="10100375" cy="1289905"/>
          </a:xfrm>
          <a:prstGeom prst="rect">
            <a:avLst/>
          </a:prstGeom>
        </p:spPr>
        <p:txBody>
          <a:bodyPr wrap="square">
            <a:spAutoFit/>
          </a:bodyPr>
          <a:lstStyle/>
          <a:p>
            <a:pPr>
              <a:lnSpc>
                <a:spcPct val="150000"/>
              </a:lnSpc>
            </a:pPr>
            <a:r>
              <a:rPr lang="en-US" altLang="zh-CN" dirty="0"/>
              <a:t>       </a:t>
            </a:r>
            <a:r>
              <a:rPr lang="zh-CN" altLang="zh-CN" b="1" dirty="0"/>
              <a:t>斯皮尔曼系数（</a:t>
            </a:r>
            <a:r>
              <a:rPr lang="en-US" altLang="zh-CN" b="1" dirty="0"/>
              <a:t>Spearman correlation coefficient</a:t>
            </a:r>
            <a:r>
              <a:rPr lang="zh-CN" altLang="zh-CN" dirty="0"/>
              <a:t>）是一种用于衡量两个变量之间相关性的非参数方法。它基于每个变量的排名而不是原始数据值来计算相关系数。斯皮尔曼系数可以衡量两个变量是否具有单调关系</a:t>
            </a:r>
            <a:r>
              <a:rPr lang="zh-CN" altLang="en-US" dirty="0"/>
              <a:t>，</a:t>
            </a:r>
            <a:r>
              <a:rPr lang="zh-CN" altLang="zh-CN" dirty="0"/>
              <a:t>并且可以在数据集中存在异常值或偏差时提供更稳健的结果。</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1980029" cy="461665"/>
          </a:xfrm>
          <a:prstGeom prst="rect">
            <a:avLst/>
          </a:prstGeom>
          <a:noFill/>
        </p:spPr>
        <p:txBody>
          <a:bodyPr wrap="none" rtlCol="0">
            <a:spAutoFit/>
          </a:bodyPr>
          <a:lstStyle/>
          <a:p>
            <a:r>
              <a:rPr lang="en-US" altLang="zh-CN" sz="2400" b="1" dirty="0">
                <a:solidFill>
                  <a:schemeClr val="accent1"/>
                </a:solidFill>
              </a:rPr>
              <a:t>2.</a:t>
            </a:r>
            <a:r>
              <a:rPr lang="zh-CN" altLang="en-US" sz="2400" b="1" dirty="0">
                <a:solidFill>
                  <a:schemeClr val="accent1"/>
                </a:solidFill>
              </a:rPr>
              <a:t>相关性分析</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7" name="矩形: 圆角 16">
            <a:extLst>
              <a:ext uri="{FF2B5EF4-FFF2-40B4-BE49-F238E27FC236}">
                <a16:creationId xmlns:a16="http://schemas.microsoft.com/office/drawing/2014/main" id="{4EB4F87F-BE3A-4584-8D75-F7D53F46C7DC}"/>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18" name="矩形 17">
            <a:extLst>
              <a:ext uri="{FF2B5EF4-FFF2-40B4-BE49-F238E27FC236}">
                <a16:creationId xmlns:a16="http://schemas.microsoft.com/office/drawing/2014/main" id="{1E0A1954-7BAC-4534-A50D-CBBB6221E21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19" name="矩形 18">
            <a:extLst>
              <a:ext uri="{FF2B5EF4-FFF2-40B4-BE49-F238E27FC236}">
                <a16:creationId xmlns:a16="http://schemas.microsoft.com/office/drawing/2014/main" id="{F18DDC5E-D637-41E5-84B6-836F8A3131A3}"/>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20" name="矩形 19">
            <a:extLst>
              <a:ext uri="{FF2B5EF4-FFF2-40B4-BE49-F238E27FC236}">
                <a16:creationId xmlns:a16="http://schemas.microsoft.com/office/drawing/2014/main" id="{83F0CC0E-BB43-4A27-9D8B-D2FB8FF7BF54}"/>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21" name="矩形 20">
            <a:extLst>
              <a:ext uri="{FF2B5EF4-FFF2-40B4-BE49-F238E27FC236}">
                <a16:creationId xmlns:a16="http://schemas.microsoft.com/office/drawing/2014/main" id="{EB40E226-32E3-4DBA-9D6F-5ECE3D36E8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2" name="直接连接符 21">
            <a:extLst>
              <a:ext uri="{FF2B5EF4-FFF2-40B4-BE49-F238E27FC236}">
                <a16:creationId xmlns:a16="http://schemas.microsoft.com/office/drawing/2014/main" id="{0E0F49A4-B851-4DC4-85B6-A3D30BB551C8}"/>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4099641-95E0-4225-BA4F-9ED39BFC3A70}"/>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6A26E75-EFE8-4BF1-A8BA-4F530FE6C757}"/>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044A2A9-D372-4F5B-AFA7-AE3661B8757F}"/>
              </a:ext>
            </a:extLst>
          </p:cNvPr>
          <p:cNvSpPr/>
          <p:nvPr/>
        </p:nvSpPr>
        <p:spPr>
          <a:xfrm>
            <a:off x="695325" y="2001671"/>
            <a:ext cx="1954381" cy="369332"/>
          </a:xfrm>
          <a:prstGeom prst="rect">
            <a:avLst/>
          </a:prstGeom>
        </p:spPr>
        <p:txBody>
          <a:bodyPr wrap="none">
            <a:spAutoFit/>
          </a:bodyPr>
          <a:lstStyle/>
          <a:p>
            <a:r>
              <a:rPr lang="en-US" altLang="zh-CN" b="1" dirty="0">
                <a:solidFill>
                  <a:schemeClr val="accent1"/>
                </a:solidFill>
              </a:rPr>
              <a:t>2.2 </a:t>
            </a:r>
            <a:r>
              <a:rPr lang="zh-CN" altLang="en-US" b="1" dirty="0">
                <a:solidFill>
                  <a:schemeClr val="accent1"/>
                </a:solidFill>
              </a:rPr>
              <a:t>斯皮尔曼系数</a:t>
            </a:r>
            <a:endParaRPr lang="zh-CN" altLang="en-US" dirty="0"/>
          </a:p>
        </p:txBody>
      </p:sp>
      <p:sp>
        <p:nvSpPr>
          <p:cNvPr id="4" name="矩形 3">
            <a:extLst>
              <a:ext uri="{FF2B5EF4-FFF2-40B4-BE49-F238E27FC236}">
                <a16:creationId xmlns:a16="http://schemas.microsoft.com/office/drawing/2014/main" id="{A55B14A3-165A-4E8B-8F4D-9FAD0DF02155}"/>
              </a:ext>
            </a:extLst>
          </p:cNvPr>
          <p:cNvSpPr/>
          <p:nvPr/>
        </p:nvSpPr>
        <p:spPr>
          <a:xfrm>
            <a:off x="664718" y="4166092"/>
            <a:ext cx="6686671" cy="2031325"/>
          </a:xfrm>
          <a:prstGeom prst="rect">
            <a:avLst/>
          </a:prstGeom>
        </p:spPr>
        <p:txBody>
          <a:bodyPr wrap="square">
            <a:spAutoFit/>
          </a:bodyPr>
          <a:lstStyle/>
          <a:p>
            <a:r>
              <a:rPr lang="zh-CN" altLang="en-US" dirty="0"/>
              <a:t>以下是斯皮尔曼的计算方法：</a:t>
            </a:r>
            <a:endParaRPr lang="en-US" altLang="zh-CN" dirty="0"/>
          </a:p>
          <a:p>
            <a:r>
              <a:rPr lang="en-US" altLang="zh-CN" dirty="0"/>
              <a:t>(1)</a:t>
            </a:r>
            <a:r>
              <a:rPr lang="zh-CN" altLang="en-US" dirty="0"/>
              <a:t>对每个变量的数据进行排名（从小到大排名），如果出现相同值，则取平均排名。</a:t>
            </a:r>
          </a:p>
          <a:p>
            <a:r>
              <a:rPr lang="en-US" altLang="zh-CN" dirty="0"/>
              <a:t>(2)</a:t>
            </a:r>
            <a:r>
              <a:rPr lang="zh-CN" altLang="en-US" dirty="0"/>
              <a:t>计算每个观测值的排名差（</a:t>
            </a:r>
            <a:r>
              <a:rPr lang="en-US" altLang="zh-CN" dirty="0"/>
              <a:t>di</a:t>
            </a:r>
            <a:r>
              <a:rPr lang="zh-CN" altLang="en-US" dirty="0"/>
              <a:t>），即第一个变量排名减去第二个变量排名。</a:t>
            </a:r>
          </a:p>
          <a:p>
            <a:r>
              <a:rPr lang="en-US" altLang="zh-CN" dirty="0"/>
              <a:t>(3)</a:t>
            </a:r>
            <a:r>
              <a:rPr lang="zh-CN" altLang="en-US" dirty="0"/>
              <a:t>计算排名差的平方和（</a:t>
            </a:r>
            <a:r>
              <a:rPr lang="en-US" altLang="zh-CN" dirty="0"/>
              <a:t>Σdi²</a:t>
            </a:r>
            <a:r>
              <a:rPr lang="zh-CN" altLang="en-US" dirty="0"/>
              <a:t>）’</a:t>
            </a:r>
          </a:p>
          <a:p>
            <a:r>
              <a:rPr lang="en-US" altLang="zh-CN" dirty="0"/>
              <a:t>(4)</a:t>
            </a:r>
            <a:r>
              <a:rPr lang="zh-CN" altLang="en-US" dirty="0"/>
              <a:t>根据公式</a:t>
            </a:r>
            <a:r>
              <a:rPr lang="en-US" altLang="zh-CN" dirty="0"/>
              <a:t>(2-2)</a:t>
            </a:r>
            <a:r>
              <a:rPr lang="zh-CN" altLang="en-US" dirty="0"/>
              <a:t>计算斯皮尔曼系数</a:t>
            </a:r>
            <a:r>
              <a:rPr lang="en-US" altLang="zh-CN" dirty="0"/>
              <a:t>ρ</a:t>
            </a:r>
            <a:r>
              <a:rPr lang="zh-CN" altLang="en-US" dirty="0"/>
              <a:t>，其中</a:t>
            </a:r>
            <a:r>
              <a:rPr lang="en-US" altLang="zh-CN" dirty="0"/>
              <a:t>n</a:t>
            </a:r>
            <a:r>
              <a:rPr lang="zh-CN" altLang="en-US" dirty="0"/>
              <a:t>是数据点的数量</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5FC927F-F3E1-4DBF-87E2-3324233762DD}"/>
                  </a:ext>
                </a:extLst>
              </p:cNvPr>
              <p:cNvSpPr/>
              <p:nvPr/>
            </p:nvSpPr>
            <p:spPr>
              <a:xfrm>
                <a:off x="8092920" y="4406689"/>
                <a:ext cx="2877647" cy="706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zh-CN" altLang="en-US" i="1" smtClean="0">
                              <a:latin typeface="Cambria Math" panose="02040503050406030204" pitchFamily="18" charset="0"/>
                            </a:rPr>
                          </m:ctrlPr>
                        </m:eqArrPr>
                        <m:e>
                          <m:r>
                            <a:rPr lang="zh-CN" altLang="en-US">
                              <a:latin typeface="Cambria Math" panose="02040503050406030204" pitchFamily="18" charset="0"/>
                            </a:rPr>
                            <m:t>&amp;</m:t>
                          </m:r>
                          <m:r>
                            <a:rPr lang="zh-CN" altLang="en-US" i="1">
                              <a:latin typeface="Cambria Math" panose="02040503050406030204" pitchFamily="18" charset="0"/>
                            </a:rPr>
                            <m:t>𝜌</m:t>
                          </m:r>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0">
                                  <a:latin typeface="Cambria Math" panose="02040503050406030204" pitchFamily="18" charset="0"/>
                                </a:rPr>
                                <m:t>6</m:t>
                              </m:r>
                              <m:nary>
                                <m:naryPr>
                                  <m:chr m:val="∑"/>
                                  <m:subHide m:val="on"/>
                                  <m:supHide m:val="on"/>
                                  <m:ctrlPr>
                                    <a:rPr lang="zh-CN" altLang="en-US" i="1">
                                      <a:latin typeface="Cambria Math" panose="02040503050406030204" pitchFamily="18" charset="0"/>
                                    </a:rPr>
                                  </m:ctrlPr>
                                </m:naryPr>
                                <m: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𝑑</m:t>
                                      </m:r>
                                    </m:e>
                                    <m:sub>
                                      <m:r>
                                        <a:rPr lang="zh-CN" altLang="en-US" i="1">
                                          <a:latin typeface="Cambria Math" panose="02040503050406030204" pitchFamily="18" charset="0"/>
                                        </a:rPr>
                                        <m:t>𝑖</m:t>
                                      </m:r>
                                    </m:sub>
                                    <m:sup>
                                      <m:r>
                                        <a:rPr lang="zh-CN" altLang="en-US" i="0">
                                          <a:latin typeface="Cambria Math" panose="02040503050406030204" pitchFamily="18" charset="0"/>
                                        </a:rPr>
                                        <m:t>2</m:t>
                                      </m:r>
                                    </m:sup>
                                  </m:sSubSup>
                                </m:e>
                              </m:nary>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𝑛</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𝑛</m:t>
                                      </m:r>
                                    </m:e>
                                    <m:sup>
                                      <m:r>
                                        <a:rPr lang="zh-CN" altLang="en-US" i="0">
                                          <a:latin typeface="Cambria Math" panose="02040503050406030204" pitchFamily="18" charset="0"/>
                                        </a:rPr>
                                        <m:t>2</m:t>
                                      </m:r>
                                    </m:sup>
                                  </m:sSup>
                                  <m:r>
                                    <a:rPr lang="zh-CN" altLang="en-US" i="0">
                                      <a:latin typeface="Cambria Math" panose="02040503050406030204" pitchFamily="18" charset="0"/>
                                    </a:rPr>
                                    <m:t>−1</m:t>
                                  </m:r>
                                </m:e>
                              </m:d>
                            </m:den>
                          </m:f>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 2−2</m:t>
                              </m:r>
                            </m:e>
                          </m:d>
                        </m:e>
                      </m:eqArr>
                    </m:oMath>
                  </m:oMathPara>
                </a14:m>
                <a:endParaRPr lang="zh-CN" altLang="en-US" dirty="0"/>
              </a:p>
            </p:txBody>
          </p:sp>
        </mc:Choice>
        <mc:Fallback xmlns="">
          <p:sp>
            <p:nvSpPr>
              <p:cNvPr id="6" name="矩形 5">
                <a:extLst>
                  <a:ext uri="{FF2B5EF4-FFF2-40B4-BE49-F238E27FC236}">
                    <a16:creationId xmlns:a16="http://schemas.microsoft.com/office/drawing/2014/main" id="{85FC927F-F3E1-4DBF-87E2-3324233762DD}"/>
                  </a:ext>
                </a:extLst>
              </p:cNvPr>
              <p:cNvSpPr>
                <a:spLocks noRot="1" noChangeAspect="1" noMove="1" noResize="1" noEditPoints="1" noAdjustHandles="1" noChangeArrowheads="1" noChangeShapeType="1" noTextEdit="1"/>
              </p:cNvSpPr>
              <p:nvPr/>
            </p:nvSpPr>
            <p:spPr>
              <a:xfrm>
                <a:off x="8092920" y="4406689"/>
                <a:ext cx="2877647" cy="70654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91253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6707CD35-EA3D-4340-91BB-859B1E852AC1}"/>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8" name="矩形 7">
            <a:extLst>
              <a:ext uri="{FF2B5EF4-FFF2-40B4-BE49-F238E27FC236}">
                <a16:creationId xmlns:a16="http://schemas.microsoft.com/office/drawing/2014/main" id="{C7CD9BE1-28C9-4D7A-8C85-A68E5F36D435}"/>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9" name="矩形 8">
            <a:extLst>
              <a:ext uri="{FF2B5EF4-FFF2-40B4-BE49-F238E27FC236}">
                <a16:creationId xmlns:a16="http://schemas.microsoft.com/office/drawing/2014/main" id="{713AF0FD-8FCF-4B12-9925-3F2860596814}"/>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10" name="矩形 9">
            <a:extLst>
              <a:ext uri="{FF2B5EF4-FFF2-40B4-BE49-F238E27FC236}">
                <a16:creationId xmlns:a16="http://schemas.microsoft.com/office/drawing/2014/main" id="{39C43E97-23AC-4F4E-80F3-D725ABFDA03B}"/>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11" name="矩形 10">
            <a:extLst>
              <a:ext uri="{FF2B5EF4-FFF2-40B4-BE49-F238E27FC236}">
                <a16:creationId xmlns:a16="http://schemas.microsoft.com/office/drawing/2014/main" id="{D7A6E2D3-105A-4841-A6F4-E4D1A304621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12" name="直接连接符 11">
            <a:extLst>
              <a:ext uri="{FF2B5EF4-FFF2-40B4-BE49-F238E27FC236}">
                <a16:creationId xmlns:a16="http://schemas.microsoft.com/office/drawing/2014/main" id="{2FF5B33D-FFD7-4A4C-913A-CAB1392D4CF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EFE5058-F9BD-45D3-8485-31F080BFC9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6923B88-7AE4-4847-BD93-40CA22BC39C9}"/>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654D1467-C743-43E1-95E9-FB0AF74DCA47}"/>
              </a:ext>
            </a:extLst>
          </p:cNvPr>
          <p:cNvPicPr/>
          <p:nvPr/>
        </p:nvPicPr>
        <p:blipFill>
          <a:blip r:embed="rId2"/>
          <a:stretch>
            <a:fillRect/>
          </a:stretch>
        </p:blipFill>
        <p:spPr>
          <a:xfrm>
            <a:off x="607117" y="1118586"/>
            <a:ext cx="6423994" cy="5293224"/>
          </a:xfrm>
          <a:prstGeom prst="rect">
            <a:avLst/>
          </a:prstGeom>
        </p:spPr>
      </p:pic>
      <p:sp>
        <p:nvSpPr>
          <p:cNvPr id="16" name="文本框 15">
            <a:extLst>
              <a:ext uri="{FF2B5EF4-FFF2-40B4-BE49-F238E27FC236}">
                <a16:creationId xmlns:a16="http://schemas.microsoft.com/office/drawing/2014/main" id="{774635C0-591D-4FD7-97E1-887CE151DB01}"/>
              </a:ext>
            </a:extLst>
          </p:cNvPr>
          <p:cNvSpPr txBox="1"/>
          <p:nvPr/>
        </p:nvSpPr>
        <p:spPr>
          <a:xfrm>
            <a:off x="7267945" y="2334827"/>
            <a:ext cx="4527597" cy="2031325"/>
          </a:xfrm>
          <a:prstGeom prst="rect">
            <a:avLst/>
          </a:prstGeom>
          <a:noFill/>
        </p:spPr>
        <p:txBody>
          <a:bodyPr wrap="square" rtlCol="0">
            <a:spAutoFit/>
          </a:bodyPr>
          <a:lstStyle/>
          <a:p>
            <a:r>
              <a:rPr lang="zh-CN" altLang="en-US" dirty="0"/>
              <a:t>这</a:t>
            </a:r>
            <a:r>
              <a:rPr lang="zh-CN" altLang="zh-CN" dirty="0"/>
              <a:t>是用户负荷数据之间</a:t>
            </a:r>
            <a:r>
              <a:rPr lang="zh-CN" altLang="en-US" dirty="0"/>
              <a:t>斯皮尔曼</a:t>
            </a:r>
            <a:r>
              <a:rPr lang="zh-CN" altLang="zh-CN" dirty="0"/>
              <a:t>系数相关矩阵，绿色部分表示相关性较弱，黄色部分表示相关性一般，红色表示相关性较强。</a:t>
            </a:r>
          </a:p>
          <a:p>
            <a:endParaRPr lang="en-US" altLang="zh-CN" dirty="0"/>
          </a:p>
          <a:p>
            <a:r>
              <a:rPr lang="zh-CN" altLang="en-US" dirty="0"/>
              <a:t>用户</a:t>
            </a:r>
            <a:r>
              <a:rPr lang="en-US" altLang="zh-CN" dirty="0"/>
              <a:t>4</a:t>
            </a:r>
            <a:r>
              <a:rPr lang="zh-CN" altLang="en-US" dirty="0"/>
              <a:t>和用户</a:t>
            </a:r>
            <a:r>
              <a:rPr lang="en-US" altLang="zh-CN" dirty="0"/>
              <a:t>19</a:t>
            </a:r>
            <a:r>
              <a:rPr lang="zh-CN" altLang="en-US" dirty="0"/>
              <a:t>之间斯皮尔曼系数达到</a:t>
            </a:r>
            <a:r>
              <a:rPr lang="en-US" altLang="zh-CN" dirty="0"/>
              <a:t>0.56</a:t>
            </a:r>
          </a:p>
          <a:p>
            <a:r>
              <a:rPr lang="zh-CN" altLang="en-US" dirty="0"/>
              <a:t>用户</a:t>
            </a:r>
            <a:r>
              <a:rPr lang="en-US" altLang="zh-CN" dirty="0"/>
              <a:t>19</a:t>
            </a:r>
            <a:r>
              <a:rPr lang="zh-CN" altLang="en-US" dirty="0"/>
              <a:t>和用户</a:t>
            </a:r>
            <a:r>
              <a:rPr lang="en-US" altLang="zh-CN" dirty="0"/>
              <a:t>20</a:t>
            </a:r>
            <a:r>
              <a:rPr lang="zh-CN" altLang="en-US" dirty="0"/>
              <a:t>之间达到</a:t>
            </a:r>
            <a:r>
              <a:rPr lang="en-US" altLang="zh-CN" dirty="0"/>
              <a:t>0.55</a:t>
            </a:r>
          </a:p>
          <a:p>
            <a:r>
              <a:rPr lang="zh-CN" altLang="en-US" dirty="0"/>
              <a:t>用户</a:t>
            </a:r>
            <a:r>
              <a:rPr lang="en-US" altLang="zh-CN" dirty="0"/>
              <a:t>5</a:t>
            </a:r>
            <a:r>
              <a:rPr lang="zh-CN" altLang="en-US" dirty="0"/>
              <a:t>和用户</a:t>
            </a:r>
            <a:r>
              <a:rPr lang="en-US" altLang="zh-CN" dirty="0"/>
              <a:t>13</a:t>
            </a:r>
            <a:r>
              <a:rPr lang="zh-CN" altLang="en-US" dirty="0"/>
              <a:t>之间相关性系数达到</a:t>
            </a:r>
            <a:r>
              <a:rPr lang="en-US" altLang="zh-CN" dirty="0"/>
              <a:t>0.49</a:t>
            </a:r>
            <a:endParaRPr lang="zh-CN" altLang="en-US" dirty="0"/>
          </a:p>
        </p:txBody>
      </p:sp>
    </p:spTree>
    <p:extLst>
      <p:ext uri="{BB962C8B-B14F-4D97-AF65-F5344CB8AC3E}">
        <p14:creationId xmlns:p14="http://schemas.microsoft.com/office/powerpoint/2010/main" val="84173269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FAF1F7-D652-4E02-B3DC-E89A0BC73E75}"/>
              </a:ext>
            </a:extLst>
          </p:cNvPr>
          <p:cNvSpPr/>
          <p:nvPr/>
        </p:nvSpPr>
        <p:spPr>
          <a:xfrm>
            <a:off x="695322" y="1898836"/>
            <a:ext cx="10100375" cy="1289905"/>
          </a:xfrm>
          <a:prstGeom prst="rect">
            <a:avLst/>
          </a:prstGeom>
        </p:spPr>
        <p:txBody>
          <a:bodyPr wrap="square">
            <a:spAutoFit/>
          </a:bodyPr>
          <a:lstStyle/>
          <a:p>
            <a:pPr>
              <a:lnSpc>
                <a:spcPct val="150000"/>
              </a:lnSpc>
            </a:pPr>
            <a:r>
              <a:rPr lang="en-US" altLang="zh-CN" dirty="0"/>
              <a:t>        </a:t>
            </a:r>
            <a:r>
              <a:rPr lang="zh-CN" altLang="zh-CN" dirty="0"/>
              <a:t>多任务学习（</a:t>
            </a:r>
            <a:r>
              <a:rPr lang="en-US" altLang="zh-CN" dirty="0"/>
              <a:t>multi-task learning</a:t>
            </a:r>
            <a:r>
              <a:rPr lang="zh-CN" altLang="zh-CN" dirty="0"/>
              <a:t>）是一种机器学习方法，它可以同时处理多个相关的任务，并</a:t>
            </a:r>
            <a:r>
              <a:rPr lang="zh-CN" altLang="zh-CN" b="1" dirty="0"/>
              <a:t>共享特征或模型参数</a:t>
            </a:r>
            <a:r>
              <a:rPr lang="zh-CN" altLang="zh-CN" dirty="0"/>
              <a:t>来提高模型的</a:t>
            </a:r>
            <a:r>
              <a:rPr lang="zh-CN" altLang="zh-CN" b="1" dirty="0"/>
              <a:t>泛化能力</a:t>
            </a:r>
            <a:r>
              <a:rPr lang="zh-CN" altLang="zh-CN" dirty="0"/>
              <a:t>和</a:t>
            </a:r>
            <a:r>
              <a:rPr lang="zh-CN" altLang="zh-CN" b="1" dirty="0"/>
              <a:t>学习效率</a:t>
            </a:r>
            <a:r>
              <a:rPr lang="zh-CN" altLang="zh-CN" dirty="0"/>
              <a:t>。与单任务学习不同，多任务学习不仅能够对一个目标任务进行建模，还可以对多个任务进行建模。</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1980029"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多任务学习</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 name="矩形 11">
            <a:extLst>
              <a:ext uri="{FF2B5EF4-FFF2-40B4-BE49-F238E27FC236}">
                <a16:creationId xmlns:a16="http://schemas.microsoft.com/office/drawing/2014/main" id="{51ED334E-36F0-4F2E-9086-1451551013D1}"/>
              </a:ext>
            </a:extLst>
          </p:cNvPr>
          <p:cNvSpPr/>
          <p:nvPr/>
        </p:nvSpPr>
        <p:spPr>
          <a:xfrm>
            <a:off x="7022237" y="5850384"/>
            <a:ext cx="1233996" cy="239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C3289ECA-E0E5-4217-A5ED-DD78CBC58B38}"/>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07B416CA-53D9-4FDF-857C-56BF57528A47}"/>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F8BE1923-F3CB-481F-8707-562C64851C5D}"/>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22" name="矩形 21">
            <a:extLst>
              <a:ext uri="{FF2B5EF4-FFF2-40B4-BE49-F238E27FC236}">
                <a16:creationId xmlns:a16="http://schemas.microsoft.com/office/drawing/2014/main" id="{4A373719-BC2A-46D3-BD6E-8D50F4B769EA}"/>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23" name="矩形 22">
            <a:extLst>
              <a:ext uri="{FF2B5EF4-FFF2-40B4-BE49-F238E27FC236}">
                <a16:creationId xmlns:a16="http://schemas.microsoft.com/office/drawing/2014/main" id="{FC2F15F5-2CE3-4C1F-AB97-85A163B10BE4}"/>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6FE922B7-EB40-4282-8656-356FCC22C862}"/>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4A48AE5-103B-4210-BA3E-A55450DF8152}"/>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380639D-50D9-49E9-8718-E32FCF692105}"/>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2CDCF62-F7CF-4C9C-90DE-3491F2A8F1F7}"/>
              </a:ext>
            </a:extLst>
          </p:cNvPr>
          <p:cNvSpPr/>
          <p:nvPr/>
        </p:nvSpPr>
        <p:spPr>
          <a:xfrm>
            <a:off x="763360" y="3618702"/>
            <a:ext cx="10100375" cy="1289456"/>
          </a:xfrm>
          <a:prstGeom prst="rect">
            <a:avLst/>
          </a:prstGeom>
        </p:spPr>
        <p:txBody>
          <a:bodyPr wrap="square">
            <a:spAutoFit/>
          </a:bodyPr>
          <a:lstStyle/>
          <a:p>
            <a:pPr>
              <a:lnSpc>
                <a:spcPct val="150000"/>
              </a:lnSpc>
            </a:pPr>
            <a:r>
              <a:rPr lang="zh-CN" altLang="en-US" dirty="0"/>
              <a:t>       多任务学习的优势在于它可以提高模型的泛化能力，因为多个相关任务的学习可以通过共享模型参数来捕捉数据的共性和异质性，从而在新的数据上更加鲁棒。此外，多任务学习可以加速模型的训练过程，因为共享层可以从多个任务中共同学习，从而减少数据的需求，提高训练效率。</a:t>
            </a:r>
          </a:p>
        </p:txBody>
      </p:sp>
    </p:spTree>
    <p:extLst>
      <p:ext uri="{BB962C8B-B14F-4D97-AF65-F5344CB8AC3E}">
        <p14:creationId xmlns:p14="http://schemas.microsoft.com/office/powerpoint/2010/main" val="5881191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FAF1F7-D652-4E02-B3DC-E89A0BC73E75}"/>
              </a:ext>
            </a:extLst>
          </p:cNvPr>
          <p:cNvSpPr/>
          <p:nvPr/>
        </p:nvSpPr>
        <p:spPr>
          <a:xfrm>
            <a:off x="1168920" y="3440097"/>
            <a:ext cx="4546208" cy="646331"/>
          </a:xfrm>
          <a:prstGeom prst="rect">
            <a:avLst/>
          </a:prstGeom>
        </p:spPr>
        <p:txBody>
          <a:bodyPr wrap="square">
            <a:spAutoFit/>
          </a:bodyPr>
          <a:lstStyle/>
          <a:p>
            <a:r>
              <a:rPr lang="zh-CN" altLang="zh-CN" dirty="0"/>
              <a:t>多任务学习目前存在四种参数共享方式，分别是</a:t>
            </a:r>
            <a:r>
              <a:rPr lang="zh-CN" altLang="zh-CN" b="1" dirty="0"/>
              <a:t>硬共享，软共享，分层共享，稀疏共享</a:t>
            </a:r>
            <a:r>
              <a:rPr lang="zh-CN" altLang="zh-CN" dirty="0"/>
              <a:t>：</a:t>
            </a: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1980029"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多任务学习</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 name="矩形 11">
            <a:extLst>
              <a:ext uri="{FF2B5EF4-FFF2-40B4-BE49-F238E27FC236}">
                <a16:creationId xmlns:a16="http://schemas.microsoft.com/office/drawing/2014/main" id="{51ED334E-36F0-4F2E-9086-1451551013D1}"/>
              </a:ext>
            </a:extLst>
          </p:cNvPr>
          <p:cNvSpPr/>
          <p:nvPr/>
        </p:nvSpPr>
        <p:spPr>
          <a:xfrm>
            <a:off x="7022237" y="5850384"/>
            <a:ext cx="1233996" cy="239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C3289ECA-E0E5-4217-A5ED-DD78CBC58B38}"/>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07B416CA-53D9-4FDF-857C-56BF57528A47}"/>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F8BE1923-F3CB-481F-8707-562C64851C5D}"/>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22" name="矩形 21">
            <a:extLst>
              <a:ext uri="{FF2B5EF4-FFF2-40B4-BE49-F238E27FC236}">
                <a16:creationId xmlns:a16="http://schemas.microsoft.com/office/drawing/2014/main" id="{4A373719-BC2A-46D3-BD6E-8D50F4B769EA}"/>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23" name="矩形 22">
            <a:extLst>
              <a:ext uri="{FF2B5EF4-FFF2-40B4-BE49-F238E27FC236}">
                <a16:creationId xmlns:a16="http://schemas.microsoft.com/office/drawing/2014/main" id="{FC2F15F5-2CE3-4C1F-AB97-85A163B10BE4}"/>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6FE922B7-EB40-4282-8656-356FCC22C862}"/>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4A48AE5-103B-4210-BA3E-A55450DF8152}"/>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380639D-50D9-49E9-8718-E32FCF692105}"/>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98E6D90B-80A4-4DA3-9AA0-248C539E0115}"/>
              </a:ext>
            </a:extLst>
          </p:cNvPr>
          <p:cNvPicPr/>
          <p:nvPr/>
        </p:nvPicPr>
        <p:blipFill>
          <a:blip r:embed="rId2">
            <a:extLst>
              <a:ext uri="{28A0092B-C50C-407E-A947-70E740481C1C}">
                <a14:useLocalDpi xmlns:a14="http://schemas.microsoft.com/office/drawing/2010/main" val="0"/>
              </a:ext>
            </a:extLst>
          </a:blip>
          <a:stretch>
            <a:fillRect/>
          </a:stretch>
        </p:blipFill>
        <p:spPr>
          <a:xfrm>
            <a:off x="6483063" y="1826759"/>
            <a:ext cx="4290060" cy="4229100"/>
          </a:xfrm>
          <a:prstGeom prst="rect">
            <a:avLst/>
          </a:prstGeom>
        </p:spPr>
      </p:pic>
    </p:spTree>
    <p:extLst>
      <p:ext uri="{BB962C8B-B14F-4D97-AF65-F5344CB8AC3E}">
        <p14:creationId xmlns:p14="http://schemas.microsoft.com/office/powerpoint/2010/main" val="346424068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F142538-5475-47BD-97F2-96929F99F588}"/>
              </a:ext>
            </a:extLst>
          </p:cNvPr>
          <p:cNvSpPr txBox="1"/>
          <p:nvPr/>
        </p:nvSpPr>
        <p:spPr>
          <a:xfrm>
            <a:off x="710213" y="1217584"/>
            <a:ext cx="4341181" cy="5355312"/>
          </a:xfrm>
          <a:prstGeom prst="rect">
            <a:avLst/>
          </a:prstGeom>
          <a:noFill/>
        </p:spPr>
        <p:txBody>
          <a:bodyPr wrap="square" rtlCol="0">
            <a:spAutoFit/>
          </a:bodyPr>
          <a:lstStyle/>
          <a:p>
            <a:pPr>
              <a:lnSpc>
                <a:spcPct val="150000"/>
              </a:lnSpc>
            </a:pPr>
            <a:r>
              <a:rPr lang="zh-CN" altLang="en-US" dirty="0"/>
              <a:t>本文所使用的多任务预测模型框架是基于硬参数共享进行改进的</a:t>
            </a:r>
            <a:endParaRPr lang="en-US" altLang="zh-CN" dirty="0"/>
          </a:p>
          <a:p>
            <a:pPr>
              <a:lnSpc>
                <a:spcPct val="150000"/>
              </a:lnSpc>
            </a:pPr>
            <a:r>
              <a:rPr lang="en-US" altLang="zh-CN" dirty="0"/>
              <a:t>(1)</a:t>
            </a:r>
            <a:r>
              <a:rPr lang="zh-CN" altLang="en-US" dirty="0"/>
              <a:t>两个任务分别拥有自己</a:t>
            </a:r>
            <a:r>
              <a:rPr lang="zh-CN" altLang="en-US" b="1" dirty="0"/>
              <a:t>独立的特征提取部分</a:t>
            </a:r>
            <a:r>
              <a:rPr lang="zh-CN" altLang="en-US" dirty="0"/>
              <a:t>，由全连接层和激活层构成，激活层采用</a:t>
            </a:r>
            <a:r>
              <a:rPr lang="en-US" altLang="zh-CN" dirty="0" err="1"/>
              <a:t>ReLU</a:t>
            </a:r>
            <a:r>
              <a:rPr lang="zh-CN" altLang="en-US" dirty="0"/>
              <a:t>函数。</a:t>
            </a:r>
          </a:p>
          <a:p>
            <a:pPr>
              <a:lnSpc>
                <a:spcPct val="150000"/>
              </a:lnSpc>
            </a:pPr>
            <a:r>
              <a:rPr lang="en-US" altLang="zh-CN" dirty="0"/>
              <a:t>(2)</a:t>
            </a:r>
            <a:r>
              <a:rPr lang="zh-CN" altLang="en-US" dirty="0"/>
              <a:t>每个任务具有自己</a:t>
            </a:r>
            <a:r>
              <a:rPr lang="zh-CN" altLang="en-US" b="1" dirty="0"/>
              <a:t>独立的时序预测层</a:t>
            </a:r>
            <a:r>
              <a:rPr lang="zh-CN" altLang="en-US" dirty="0"/>
              <a:t>，时序预测层后经过两个全连接层输出结果。</a:t>
            </a:r>
          </a:p>
          <a:p>
            <a:pPr>
              <a:lnSpc>
                <a:spcPct val="150000"/>
              </a:lnSpc>
            </a:pPr>
            <a:r>
              <a:rPr lang="en-US" altLang="zh-CN" dirty="0"/>
              <a:t>(3)</a:t>
            </a:r>
            <a:r>
              <a:rPr lang="zh-CN" altLang="en-US" dirty="0"/>
              <a:t>两个任务拥有一个</a:t>
            </a:r>
            <a:r>
              <a:rPr lang="zh-CN" altLang="en-US" b="1" dirty="0"/>
              <a:t>共同的时序预测层</a:t>
            </a:r>
            <a:r>
              <a:rPr lang="zh-CN" altLang="en-US" dirty="0"/>
              <a:t>共享两个任务的参数，时序预测层结束后经过两层多连接层输出结果。</a:t>
            </a:r>
          </a:p>
          <a:p>
            <a:pPr>
              <a:lnSpc>
                <a:spcPct val="150000"/>
              </a:lnSpc>
            </a:pPr>
            <a:r>
              <a:rPr lang="en-US" altLang="zh-CN" dirty="0"/>
              <a:t>(4) </a:t>
            </a:r>
            <a:r>
              <a:rPr lang="zh-CN" altLang="en-US" dirty="0"/>
              <a:t>两个任务的单独预测结果和共享任务的结果经过</a:t>
            </a:r>
            <a:r>
              <a:rPr lang="zh-CN" altLang="en-US" b="1" dirty="0"/>
              <a:t>加权平均</a:t>
            </a:r>
            <a:r>
              <a:rPr lang="zh-CN" altLang="en-US" dirty="0"/>
              <a:t>后得到最终结果。</a:t>
            </a:r>
          </a:p>
          <a:p>
            <a:endParaRPr lang="zh-CN" altLang="en-US" dirty="0"/>
          </a:p>
        </p:txBody>
      </p:sp>
      <p:sp>
        <p:nvSpPr>
          <p:cNvPr id="4" name="矩形: 圆角 3">
            <a:extLst>
              <a:ext uri="{FF2B5EF4-FFF2-40B4-BE49-F238E27FC236}">
                <a16:creationId xmlns:a16="http://schemas.microsoft.com/office/drawing/2014/main" id="{26806162-8927-4D3E-8F89-4DB9305CB466}"/>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5" name="矩形 4">
            <a:extLst>
              <a:ext uri="{FF2B5EF4-FFF2-40B4-BE49-F238E27FC236}">
                <a16:creationId xmlns:a16="http://schemas.microsoft.com/office/drawing/2014/main" id="{6C698CBA-60F0-49CB-A7DF-DEEF11D60876}"/>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6" name="矩形 5">
            <a:extLst>
              <a:ext uri="{FF2B5EF4-FFF2-40B4-BE49-F238E27FC236}">
                <a16:creationId xmlns:a16="http://schemas.microsoft.com/office/drawing/2014/main" id="{2845390E-BAC3-4FBD-82E8-5CAE1600C7D6}"/>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7" name="矩形 6">
            <a:extLst>
              <a:ext uri="{FF2B5EF4-FFF2-40B4-BE49-F238E27FC236}">
                <a16:creationId xmlns:a16="http://schemas.microsoft.com/office/drawing/2014/main" id="{9A30DFE9-6062-4031-BE68-5FCEF76E2223}"/>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8" name="矩形 7">
            <a:extLst>
              <a:ext uri="{FF2B5EF4-FFF2-40B4-BE49-F238E27FC236}">
                <a16:creationId xmlns:a16="http://schemas.microsoft.com/office/drawing/2014/main" id="{E213B170-6F05-40BA-90CA-3BD497423BF1}"/>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9" name="直接连接符 8">
            <a:extLst>
              <a:ext uri="{FF2B5EF4-FFF2-40B4-BE49-F238E27FC236}">
                <a16:creationId xmlns:a16="http://schemas.microsoft.com/office/drawing/2014/main" id="{16B0076E-F7C2-4B30-83A8-9FC3977B2AD1}"/>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6C9D13C-AD97-4280-A662-2E8D3063E2A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B9A5645-3695-4E11-8CDD-D82D12DA6DA9}"/>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D14D43B6-D34E-48EF-8764-529BAB4B6FF4}"/>
              </a:ext>
            </a:extLst>
          </p:cNvPr>
          <p:cNvPicPr/>
          <p:nvPr/>
        </p:nvPicPr>
        <p:blipFill>
          <a:blip r:embed="rId2"/>
          <a:stretch>
            <a:fillRect/>
          </a:stretch>
        </p:blipFill>
        <p:spPr>
          <a:xfrm>
            <a:off x="5786734" y="1368506"/>
            <a:ext cx="5333960" cy="4875176"/>
          </a:xfrm>
          <a:prstGeom prst="rect">
            <a:avLst/>
          </a:prstGeom>
        </p:spPr>
      </p:pic>
    </p:spTree>
    <p:extLst>
      <p:ext uri="{BB962C8B-B14F-4D97-AF65-F5344CB8AC3E}">
        <p14:creationId xmlns:p14="http://schemas.microsoft.com/office/powerpoint/2010/main" val="22767437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FAF1F7-D652-4E02-B3DC-E89A0BC73E75}"/>
              </a:ext>
            </a:extLst>
          </p:cNvPr>
          <p:cNvSpPr/>
          <p:nvPr/>
        </p:nvSpPr>
        <p:spPr>
          <a:xfrm>
            <a:off x="695322" y="1898836"/>
            <a:ext cx="10100375" cy="873957"/>
          </a:xfrm>
          <a:prstGeom prst="rect">
            <a:avLst/>
          </a:prstGeom>
        </p:spPr>
        <p:txBody>
          <a:bodyPr wrap="square">
            <a:spAutoFit/>
          </a:bodyPr>
          <a:lstStyle/>
          <a:p>
            <a:pPr>
              <a:lnSpc>
                <a:spcPct val="150000"/>
              </a:lnSpc>
            </a:pPr>
            <a:r>
              <a:rPr lang="en-US" altLang="zh-CN" b="1" dirty="0"/>
              <a:t>       LSTM</a:t>
            </a:r>
            <a:r>
              <a:rPr lang="zh-CN" altLang="zh-CN" dirty="0"/>
              <a:t>是一种常见的循环神经网络（</a:t>
            </a:r>
            <a:r>
              <a:rPr lang="en-US" altLang="zh-CN" dirty="0"/>
              <a:t>RNN</a:t>
            </a:r>
            <a:r>
              <a:rPr lang="zh-CN" altLang="zh-CN" dirty="0"/>
              <a:t>）结构，</a:t>
            </a:r>
            <a:r>
              <a:rPr lang="en-US" altLang="zh-CN" dirty="0"/>
              <a:t>LSTM</a:t>
            </a:r>
            <a:r>
              <a:rPr lang="zh-CN" altLang="zh-CN" dirty="0"/>
              <a:t>可以有效地解决传统</a:t>
            </a:r>
            <a:r>
              <a:rPr lang="en-US" altLang="zh-CN" dirty="0"/>
              <a:t>RNN</a:t>
            </a:r>
            <a:r>
              <a:rPr lang="zh-CN" altLang="zh-CN" dirty="0"/>
              <a:t>存在的长期依赖问题，是一种广泛应用于时序数据处理等领域的深度学习模型。</a:t>
            </a:r>
            <a:r>
              <a:rPr lang="en-US" altLang="zh-CN" dirty="0"/>
              <a:t>	</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2287806"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时序预测网络</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95323" y="4263430"/>
            <a:ext cx="10100375" cy="873957"/>
          </a:xfrm>
          <a:prstGeom prst="rect">
            <a:avLst/>
          </a:prstGeom>
        </p:spPr>
        <p:txBody>
          <a:bodyPr wrap="square">
            <a:spAutoFit/>
          </a:bodyPr>
          <a:lstStyle/>
          <a:p>
            <a:pPr>
              <a:lnSpc>
                <a:spcPct val="150000"/>
              </a:lnSpc>
            </a:pPr>
            <a:endParaRPr lang="zh-CN" altLang="zh-CN" dirty="0"/>
          </a:p>
          <a:p>
            <a:pPr>
              <a:lnSpc>
                <a:spcPct val="150000"/>
              </a:lnSpc>
            </a:pPr>
            <a:r>
              <a:rPr lang="en-US" altLang="zh-CN" dirty="0"/>
              <a:t>       </a:t>
            </a:r>
            <a:endParaRPr lang="en-US" altLang="zh-CN" dirty="0">
              <a:latin typeface="+mn-ea"/>
            </a:endParaRPr>
          </a:p>
        </p:txBody>
      </p:sp>
      <p:pic>
        <p:nvPicPr>
          <p:cNvPr id="11" name="图片 10">
            <a:extLst>
              <a:ext uri="{FF2B5EF4-FFF2-40B4-BE49-F238E27FC236}">
                <a16:creationId xmlns:a16="http://schemas.microsoft.com/office/drawing/2014/main" id="{EB9B20C1-AF09-42D9-A8FF-57962DB0BE52}"/>
              </a:ext>
            </a:extLst>
          </p:cNvPr>
          <p:cNvPicPr>
            <a:picLocks noChangeAspect="1"/>
          </p:cNvPicPr>
          <p:nvPr/>
        </p:nvPicPr>
        <p:blipFill>
          <a:blip r:embed="rId2"/>
          <a:stretch>
            <a:fillRect/>
          </a:stretch>
        </p:blipFill>
        <p:spPr>
          <a:xfrm>
            <a:off x="1231557" y="4380568"/>
            <a:ext cx="4329795" cy="1709514"/>
          </a:xfrm>
          <a:prstGeom prst="rect">
            <a:avLst/>
          </a:prstGeom>
        </p:spPr>
      </p:pic>
      <p:sp>
        <p:nvSpPr>
          <p:cNvPr id="12" name="矩形 11">
            <a:extLst>
              <a:ext uri="{FF2B5EF4-FFF2-40B4-BE49-F238E27FC236}">
                <a16:creationId xmlns:a16="http://schemas.microsoft.com/office/drawing/2014/main" id="{51ED334E-36F0-4F2E-9086-1451551013D1}"/>
              </a:ext>
            </a:extLst>
          </p:cNvPr>
          <p:cNvSpPr/>
          <p:nvPr/>
        </p:nvSpPr>
        <p:spPr>
          <a:xfrm>
            <a:off x="7022237" y="5850384"/>
            <a:ext cx="1233996" cy="239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C3289ECA-E0E5-4217-A5ED-DD78CBC58B38}"/>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07B416CA-53D9-4FDF-857C-56BF57528A47}"/>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F8BE1923-F3CB-481F-8707-562C64851C5D}"/>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22" name="矩形 21">
            <a:extLst>
              <a:ext uri="{FF2B5EF4-FFF2-40B4-BE49-F238E27FC236}">
                <a16:creationId xmlns:a16="http://schemas.microsoft.com/office/drawing/2014/main" id="{4A373719-BC2A-46D3-BD6E-8D50F4B769EA}"/>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23" name="矩形 22">
            <a:extLst>
              <a:ext uri="{FF2B5EF4-FFF2-40B4-BE49-F238E27FC236}">
                <a16:creationId xmlns:a16="http://schemas.microsoft.com/office/drawing/2014/main" id="{FC2F15F5-2CE3-4C1F-AB97-85A163B10BE4}"/>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6FE922B7-EB40-4282-8656-356FCC22C862}"/>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4A48AE5-103B-4210-BA3E-A55450DF8152}"/>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380639D-50D9-49E9-8718-E32FCF692105}"/>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s://img0.baidu.com/it/u=2975417767,2519969598&amp;fm=253&amp;fmt=auto&amp;app=138&amp;f=JPEG?w=1007&amp;h=500">
            <a:extLst>
              <a:ext uri="{FF2B5EF4-FFF2-40B4-BE49-F238E27FC236}">
                <a16:creationId xmlns:a16="http://schemas.microsoft.com/office/drawing/2014/main" id="{2EABA31E-2FE0-424D-91D1-0C8D497ACF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2938" y="4263430"/>
            <a:ext cx="3967505" cy="196996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1D3DB86-AAFA-4630-A7B1-E9679BC21F88}"/>
              </a:ext>
            </a:extLst>
          </p:cNvPr>
          <p:cNvSpPr txBox="1"/>
          <p:nvPr/>
        </p:nvSpPr>
        <p:spPr>
          <a:xfrm>
            <a:off x="647454" y="2855960"/>
            <a:ext cx="10312989" cy="1200329"/>
          </a:xfrm>
          <a:prstGeom prst="rect">
            <a:avLst/>
          </a:prstGeom>
          <a:noFill/>
        </p:spPr>
        <p:txBody>
          <a:bodyPr wrap="square" rtlCol="0">
            <a:spAutoFit/>
          </a:bodyPr>
          <a:lstStyle/>
          <a:p>
            <a:r>
              <a:rPr lang="en-US" altLang="zh-CN" dirty="0"/>
              <a:t>      </a:t>
            </a:r>
            <a:r>
              <a:rPr lang="en-US" altLang="zh-CN" b="1" dirty="0" err="1"/>
              <a:t>BiLSTM</a:t>
            </a:r>
            <a:r>
              <a:rPr lang="zh-CN" altLang="en-US" b="1" dirty="0"/>
              <a:t>（双向长短期记忆网络）</a:t>
            </a:r>
            <a:r>
              <a:rPr lang="zh-CN" altLang="en-US" dirty="0"/>
              <a:t>相对于传统的</a:t>
            </a:r>
            <a:r>
              <a:rPr lang="en-US" altLang="zh-CN" dirty="0"/>
              <a:t>LSTM</a:t>
            </a:r>
            <a:r>
              <a:rPr lang="zh-CN" altLang="en-US" b="1" dirty="0"/>
              <a:t>上下文信息更丰富</a:t>
            </a:r>
            <a:r>
              <a:rPr lang="zh-CN" altLang="en-US" dirty="0"/>
              <a:t>，能够。通过</a:t>
            </a:r>
            <a:r>
              <a:rPr lang="zh-CN" altLang="en-US" b="1" dirty="0"/>
              <a:t>正向和反向</a:t>
            </a:r>
            <a:r>
              <a:rPr lang="zh-CN" altLang="en-US" dirty="0"/>
              <a:t>两个方向的传播，</a:t>
            </a:r>
            <a:r>
              <a:rPr lang="en-US" altLang="zh-CN" dirty="0" err="1"/>
              <a:t>BiLSTM</a:t>
            </a:r>
            <a:r>
              <a:rPr lang="zh-CN" altLang="en-US" dirty="0"/>
              <a:t>能够获取更丰富的上下文信息，捕捉序列中的长期依赖关系。</a:t>
            </a:r>
            <a:r>
              <a:rPr lang="zh-CN" altLang="en-US" b="1" dirty="0"/>
              <a:t>提高预测准确性</a:t>
            </a:r>
            <a:r>
              <a:rPr lang="zh-CN" altLang="en-US" dirty="0"/>
              <a:t>：相比于单向的</a:t>
            </a:r>
            <a:r>
              <a:rPr lang="en-US" altLang="zh-CN" dirty="0"/>
              <a:t>LSTM</a:t>
            </a:r>
            <a:r>
              <a:rPr lang="zh-CN" altLang="en-US" dirty="0"/>
              <a:t>，</a:t>
            </a:r>
            <a:r>
              <a:rPr lang="en-US" altLang="zh-CN" dirty="0" err="1"/>
              <a:t>BiLSTM</a:t>
            </a:r>
            <a:r>
              <a:rPr lang="zh-CN" altLang="en-US" dirty="0"/>
              <a:t>在处理序列数据时可以综合利用过去和未来的信息，从而能够更准确地预测序列中的下一个元素或产生更准确的序列分类结果。</a:t>
            </a:r>
          </a:p>
        </p:txBody>
      </p:sp>
    </p:spTree>
    <p:extLst>
      <p:ext uri="{BB962C8B-B14F-4D97-AF65-F5344CB8AC3E}">
        <p14:creationId xmlns:p14="http://schemas.microsoft.com/office/powerpoint/2010/main" val="177931095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FAF1F7-D652-4E02-B3DC-E89A0BC73E75}"/>
              </a:ext>
            </a:extLst>
          </p:cNvPr>
          <p:cNvSpPr/>
          <p:nvPr/>
        </p:nvSpPr>
        <p:spPr>
          <a:xfrm>
            <a:off x="695324" y="2031585"/>
            <a:ext cx="10100375" cy="458459"/>
          </a:xfrm>
          <a:prstGeom prst="rect">
            <a:avLst/>
          </a:prstGeom>
        </p:spPr>
        <p:txBody>
          <a:bodyPr wrap="square">
            <a:spAutoFit/>
          </a:bodyPr>
          <a:lstStyle/>
          <a:p>
            <a:pPr>
              <a:lnSpc>
                <a:spcPct val="150000"/>
              </a:lnSpc>
            </a:pPr>
            <a:r>
              <a:rPr lang="en-US" altLang="zh-CN" dirty="0"/>
              <a:t>	</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1672253" cy="461665"/>
          </a:xfrm>
          <a:prstGeom prst="rect">
            <a:avLst/>
          </a:prstGeom>
          <a:noFill/>
        </p:spPr>
        <p:txBody>
          <a:bodyPr wrap="none" rtlCol="0">
            <a:spAutoFit/>
          </a:bodyPr>
          <a:lstStyle/>
          <a:p>
            <a:r>
              <a:rPr lang="en-US" altLang="zh-CN" sz="2400" b="1" dirty="0">
                <a:solidFill>
                  <a:schemeClr val="accent1"/>
                </a:solidFill>
              </a:rPr>
              <a:t>4.</a:t>
            </a:r>
            <a:r>
              <a:rPr lang="zh-CN" altLang="en-US" sz="2400" b="1" dirty="0">
                <a:solidFill>
                  <a:schemeClr val="accent1"/>
                </a:solidFill>
              </a:rPr>
              <a:t>评价标准</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5942611F-AB5D-4A76-8407-1949BA115901}"/>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30" name="矩形 29">
            <a:extLst>
              <a:ext uri="{FF2B5EF4-FFF2-40B4-BE49-F238E27FC236}">
                <a16:creationId xmlns:a16="http://schemas.microsoft.com/office/drawing/2014/main" id="{331CDBCA-A602-4E93-8854-A2874F86DA47}"/>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31" name="矩形 30">
            <a:extLst>
              <a:ext uri="{FF2B5EF4-FFF2-40B4-BE49-F238E27FC236}">
                <a16:creationId xmlns:a16="http://schemas.microsoft.com/office/drawing/2014/main" id="{642C01E8-3FE2-4335-A450-45AFE9FF420D}"/>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32" name="矩形 31">
            <a:extLst>
              <a:ext uri="{FF2B5EF4-FFF2-40B4-BE49-F238E27FC236}">
                <a16:creationId xmlns:a16="http://schemas.microsoft.com/office/drawing/2014/main" id="{C02CCB02-7964-4641-8452-EEB6C2FAE2F7}"/>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33" name="矩形 32">
            <a:extLst>
              <a:ext uri="{FF2B5EF4-FFF2-40B4-BE49-F238E27FC236}">
                <a16:creationId xmlns:a16="http://schemas.microsoft.com/office/drawing/2014/main" id="{D68111A7-32D2-4349-B7FB-A148C6B0024E}"/>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34" name="直接连接符 33">
            <a:extLst>
              <a:ext uri="{FF2B5EF4-FFF2-40B4-BE49-F238E27FC236}">
                <a16:creationId xmlns:a16="http://schemas.microsoft.com/office/drawing/2014/main" id="{D5756335-1D1F-4B8E-8BC2-0F08F58A90F8}"/>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3BD73D7-DC51-49D6-AF97-D3D89EAE13D0}"/>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3819FF6-1215-405F-BCA7-E944DF51612E}"/>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D161FB6-88F6-4B8B-980F-E6B4653E22D5}"/>
                  </a:ext>
                </a:extLst>
              </p:cNvPr>
              <p:cNvSpPr/>
              <p:nvPr/>
            </p:nvSpPr>
            <p:spPr>
              <a:xfrm>
                <a:off x="1364446" y="2260814"/>
                <a:ext cx="9306513" cy="3410164"/>
              </a:xfrm>
              <a:prstGeom prst="rect">
                <a:avLst/>
              </a:prstGeom>
            </p:spPr>
            <p:txBody>
              <a:bodyPr wrap="square">
                <a:spAutoFit/>
              </a:bodyPr>
              <a:lstStyle/>
              <a:p>
                <a:pPr indent="266700">
                  <a:lnSpc>
                    <a:spcPct val="150000"/>
                  </a:lnSpc>
                  <a:spcAft>
                    <a:spcPts val="0"/>
                  </a:spcAft>
                </a:pPr>
                <a:r>
                  <a:rPr lang="zh-CN" altLang="zh-CN" dirty="0"/>
                  <a:t>本文采用平均绝对百分比误差（</a:t>
                </a:r>
                <a:r>
                  <a:rPr lang="en-US" altLang="zh-CN" dirty="0"/>
                  <a:t>Mean Absolute Percentage Error</a:t>
                </a:r>
                <a:r>
                  <a:rPr lang="zh-CN" altLang="zh-CN" dirty="0"/>
                  <a:t>，</a:t>
                </a:r>
                <a:r>
                  <a:rPr lang="en-US" altLang="zh-CN" dirty="0"/>
                  <a:t>MAPE</a:t>
                </a:r>
                <a:r>
                  <a:rPr lang="zh-CN" altLang="zh-CN" dirty="0"/>
                  <a:t>）作为预测精准度评价标准，计算公式如下所示：</a:t>
                </a:r>
              </a:p>
              <a:p>
                <a:pPr indent="266700">
                  <a:lnSpc>
                    <a:spcPct val="150000"/>
                  </a:lnSpc>
                  <a:spcAft>
                    <a:spcPts val="0"/>
                  </a:spcAft>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𝑀𝐴𝑃𝐸</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𝑛</m:t>
                          </m:r>
                        </m:den>
                      </m:f>
                      <m:nary>
                        <m:naryPr>
                          <m:chr m:val="∑"/>
                          <m:limLoc m:val="subSup"/>
                          <m:ctrlPr>
                            <a:rPr lang="zh-CN" altLang="zh-CN" i="1">
                              <a:latin typeface="Cambria Math" panose="02040503050406030204" pitchFamily="18" charset="0"/>
                            </a:rPr>
                          </m:ctrlPr>
                        </m:naryPr>
                        <m:sub>
                          <m:r>
                            <a:rPr lang="en-US" altLang="zh-CN">
                              <a:latin typeface="Cambria Math" panose="02040503050406030204" pitchFamily="18" charset="0"/>
                            </a:rPr>
                            <m:t>𝑡</m:t>
                          </m:r>
                          <m:r>
                            <a:rPr lang="en-US" altLang="zh-CN">
                              <a:latin typeface="Cambria Math" panose="02040503050406030204" pitchFamily="18" charset="0"/>
                            </a:rPr>
                            <m:t>=1</m:t>
                          </m:r>
                        </m:sub>
                        <m:sup>
                          <m:r>
                            <a:rPr lang="en-US" altLang="zh-CN">
                              <a:latin typeface="Cambria Math" panose="02040503050406030204" pitchFamily="18" charset="0"/>
                            </a:rPr>
                            <m:t>𝑛</m:t>
                          </m:r>
                        </m:sup>
                        <m:e>
                          <m:f>
                            <m:fPr>
                              <m:ctrlPr>
                                <a:rPr lang="zh-CN" altLang="zh-CN" i="1">
                                  <a:latin typeface="Cambria Math" panose="02040503050406030204" pitchFamily="18" charset="0"/>
                                </a:rPr>
                              </m:ctrlPr>
                            </m:fPr>
                            <m:num>
                              <m:d>
                                <m:dPr>
                                  <m:begChr m:val="|"/>
                                  <m:endChr m:val="|"/>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sSub>
                                        <m:sSubPr>
                                          <m:ctrlPr>
                                            <a:rPr lang="zh-CN"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𝑡</m:t>
                                          </m:r>
                                        </m:sub>
                                      </m:sSub>
                                    </m:e>
                                  </m:acc>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𝑡</m:t>
                                      </m:r>
                                    </m:sub>
                                  </m:sSub>
                                </m:e>
                              </m:d>
                            </m:num>
                            <m:den>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𝑡</m:t>
                                      </m:r>
                                    </m:sub>
                                  </m:sSub>
                                </m:e>
                              </m:d>
                            </m:den>
                          </m:f>
                          <m:r>
                            <a:rPr lang="en-US" altLang="zh-CN">
                              <a:latin typeface="Cambria Math" panose="02040503050406030204" pitchFamily="18" charset="0"/>
                            </a:rPr>
                            <m:t>×100%</m:t>
                          </m:r>
                        </m:e>
                      </m:nary>
                    </m:oMath>
                  </m:oMathPara>
                </a14:m>
                <a:endParaRPr lang="zh-CN" altLang="zh-CN" dirty="0"/>
              </a:p>
              <a:p>
                <a:pPr>
                  <a:lnSpc>
                    <a:spcPct val="150000"/>
                  </a:lnSpc>
                </a:pP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𝑡</m:t>
                        </m:r>
                      </m:sub>
                    </m:sSub>
                  </m:oMath>
                </a14:m>
                <a:r>
                  <a:rPr lang="zh-CN" altLang="zh-CN" dirty="0"/>
                  <a:t>是真实值，</a:t>
                </a:r>
                <a14:m>
                  <m:oMath xmlns:m="http://schemas.openxmlformats.org/officeDocument/2006/math">
                    <m:acc>
                      <m:accPr>
                        <m:chr m:val="̂"/>
                        <m:ctrlPr>
                          <a:rPr lang="zh-CN" altLang="zh-CN" i="1">
                            <a:latin typeface="Cambria Math" panose="02040503050406030204" pitchFamily="18" charset="0"/>
                          </a:rPr>
                        </m:ctrlPr>
                      </m:accPr>
                      <m:e>
                        <m:sSub>
                          <m:sSubPr>
                            <m:ctrlPr>
                              <a:rPr lang="zh-CN" altLang="zh-CN" i="1">
                                <a:latin typeface="Cambria Math" panose="02040503050406030204" pitchFamily="18" charset="0"/>
                              </a:rPr>
                            </m:ctrlPr>
                          </m:sSubPr>
                          <m:e>
                            <m:r>
                              <a:rPr lang="en-US" altLang="zh-CN">
                                <a:latin typeface="Cambria Math" panose="02040503050406030204" pitchFamily="18" charset="0"/>
                              </a:rPr>
                              <m:t>𝑦</m:t>
                            </m:r>
                          </m:e>
                          <m:sub>
                            <m:r>
                              <a:rPr lang="en-US" altLang="zh-CN">
                                <a:latin typeface="Cambria Math" panose="02040503050406030204" pitchFamily="18" charset="0"/>
                              </a:rPr>
                              <m:t>𝑡</m:t>
                            </m:r>
                          </m:sub>
                        </m:sSub>
                      </m:e>
                    </m:acc>
                  </m:oMath>
                </a14:m>
                <a:r>
                  <a:rPr lang="zh-CN" altLang="zh-CN" dirty="0"/>
                  <a:t>是预测值，</a:t>
                </a:r>
                <a:r>
                  <a:rPr lang="en-US" altLang="zh-CN" dirty="0"/>
                  <a:t>n</a:t>
                </a:r>
                <a:r>
                  <a:rPr lang="zh-CN" altLang="zh-CN" dirty="0"/>
                  <a:t>是样本数量。</a:t>
                </a:r>
                <a:r>
                  <a:rPr lang="en-US" altLang="zh-CN" dirty="0"/>
                  <a:t> MAPE</a:t>
                </a:r>
                <a:r>
                  <a:rPr lang="zh-CN" altLang="zh-CN" dirty="0"/>
                  <a:t>的取值范围在</a:t>
                </a:r>
                <a:r>
                  <a:rPr lang="en-US" altLang="zh-CN" dirty="0"/>
                  <a:t>0</a:t>
                </a:r>
                <a:r>
                  <a:rPr lang="zh-CN" altLang="zh-CN" dirty="0"/>
                  <a:t>和</a:t>
                </a:r>
                <a:r>
                  <a:rPr lang="en-US" altLang="zh-CN" dirty="0"/>
                  <a:t>100%</a:t>
                </a:r>
                <a:r>
                  <a:rPr lang="zh-CN" altLang="zh-CN" dirty="0"/>
                  <a:t>之间。</a:t>
                </a:r>
                <a:r>
                  <a:rPr lang="en-US" altLang="zh-CN" dirty="0"/>
                  <a:t> MAPE</a:t>
                </a:r>
                <a:r>
                  <a:rPr lang="zh-CN" altLang="zh-CN" dirty="0"/>
                  <a:t>值越小，表示模型的预测结果越准确。</a:t>
                </a:r>
                <a:r>
                  <a:rPr lang="en-US" altLang="zh-CN" dirty="0"/>
                  <a:t>MAPE</a:t>
                </a:r>
                <a:r>
                  <a:rPr lang="zh-CN" altLang="zh-CN" dirty="0"/>
                  <a:t>衡量了预测值与真实值之间的</a:t>
                </a:r>
                <a:r>
                  <a:rPr lang="zh-CN" altLang="zh-CN" b="1" dirty="0"/>
                  <a:t>平均百分比误差</a:t>
                </a:r>
                <a:r>
                  <a:rPr lang="zh-CN" altLang="zh-CN" dirty="0"/>
                  <a:t>。</a:t>
                </a:r>
                <a:r>
                  <a:rPr lang="en-US" altLang="zh-CN" dirty="0"/>
                  <a:t>MAPE</a:t>
                </a:r>
                <a:r>
                  <a:rPr lang="zh-CN" altLang="zh-CN" dirty="0"/>
                  <a:t>越小表示模型的预测结果越准确。</a:t>
                </a:r>
                <a:r>
                  <a:rPr lang="en-US" altLang="zh-CN" dirty="0"/>
                  <a:t>MAPE</a:t>
                </a:r>
                <a:r>
                  <a:rPr lang="zh-CN" altLang="zh-CN" dirty="0"/>
                  <a:t>可以很好地反映预测误差的实际情况</a:t>
                </a:r>
                <a:endParaRPr lang="zh-CN" altLang="en-US" dirty="0"/>
              </a:p>
            </p:txBody>
          </p:sp>
        </mc:Choice>
        <mc:Fallback xmlns="">
          <p:sp>
            <p:nvSpPr>
              <p:cNvPr id="2" name="矩形 1">
                <a:extLst>
                  <a:ext uri="{FF2B5EF4-FFF2-40B4-BE49-F238E27FC236}">
                    <a16:creationId xmlns:a16="http://schemas.microsoft.com/office/drawing/2014/main" id="{DD161FB6-88F6-4B8B-980F-E6B4653E22D5}"/>
                  </a:ext>
                </a:extLst>
              </p:cNvPr>
              <p:cNvSpPr>
                <a:spLocks noRot="1" noChangeAspect="1" noMove="1" noResize="1" noEditPoints="1" noAdjustHandles="1" noChangeArrowheads="1" noChangeShapeType="1" noTextEdit="1"/>
              </p:cNvSpPr>
              <p:nvPr/>
            </p:nvSpPr>
            <p:spPr>
              <a:xfrm>
                <a:off x="1364446" y="2260814"/>
                <a:ext cx="9306513" cy="3410164"/>
              </a:xfrm>
              <a:prstGeom prst="rect">
                <a:avLst/>
              </a:prstGeom>
              <a:blipFill>
                <a:blip r:embed="rId2"/>
                <a:stretch>
                  <a:fillRect l="-590" r="-197" b="-1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462542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FAF1F7-D652-4E02-B3DC-E89A0BC73E75}"/>
              </a:ext>
            </a:extLst>
          </p:cNvPr>
          <p:cNvSpPr/>
          <p:nvPr/>
        </p:nvSpPr>
        <p:spPr>
          <a:xfrm>
            <a:off x="695324" y="2031585"/>
            <a:ext cx="10100375" cy="458459"/>
          </a:xfrm>
          <a:prstGeom prst="rect">
            <a:avLst/>
          </a:prstGeom>
        </p:spPr>
        <p:txBody>
          <a:bodyPr wrap="square">
            <a:spAutoFit/>
          </a:bodyPr>
          <a:lstStyle/>
          <a:p>
            <a:pPr>
              <a:lnSpc>
                <a:spcPct val="150000"/>
              </a:lnSpc>
            </a:pPr>
            <a:r>
              <a:rPr lang="en-US" altLang="zh-CN" dirty="0"/>
              <a:t>	</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1672253" cy="461665"/>
          </a:xfrm>
          <a:prstGeom prst="rect">
            <a:avLst/>
          </a:prstGeom>
          <a:noFill/>
        </p:spPr>
        <p:txBody>
          <a:bodyPr wrap="none" rtlCol="0">
            <a:spAutoFit/>
          </a:bodyPr>
          <a:lstStyle/>
          <a:p>
            <a:r>
              <a:rPr lang="en-US" altLang="zh-CN" sz="2400" b="1" dirty="0">
                <a:solidFill>
                  <a:schemeClr val="accent1"/>
                </a:solidFill>
              </a:rPr>
              <a:t>4.</a:t>
            </a:r>
            <a:r>
              <a:rPr lang="zh-CN" altLang="en-US" sz="2400" b="1" dirty="0">
                <a:solidFill>
                  <a:schemeClr val="accent1"/>
                </a:solidFill>
              </a:rPr>
              <a:t>评价标准</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5942611F-AB5D-4A76-8407-1949BA115901}"/>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30" name="矩形 29">
            <a:extLst>
              <a:ext uri="{FF2B5EF4-FFF2-40B4-BE49-F238E27FC236}">
                <a16:creationId xmlns:a16="http://schemas.microsoft.com/office/drawing/2014/main" id="{331CDBCA-A602-4E93-8854-A2874F86DA47}"/>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31" name="矩形 30">
            <a:extLst>
              <a:ext uri="{FF2B5EF4-FFF2-40B4-BE49-F238E27FC236}">
                <a16:creationId xmlns:a16="http://schemas.microsoft.com/office/drawing/2014/main" id="{642C01E8-3FE2-4335-A450-45AFE9FF420D}"/>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32" name="矩形 31">
            <a:extLst>
              <a:ext uri="{FF2B5EF4-FFF2-40B4-BE49-F238E27FC236}">
                <a16:creationId xmlns:a16="http://schemas.microsoft.com/office/drawing/2014/main" id="{C02CCB02-7964-4641-8452-EEB6C2FAE2F7}"/>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33" name="矩形 32">
            <a:extLst>
              <a:ext uri="{FF2B5EF4-FFF2-40B4-BE49-F238E27FC236}">
                <a16:creationId xmlns:a16="http://schemas.microsoft.com/office/drawing/2014/main" id="{D68111A7-32D2-4349-B7FB-A148C6B0024E}"/>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34" name="直接连接符 33">
            <a:extLst>
              <a:ext uri="{FF2B5EF4-FFF2-40B4-BE49-F238E27FC236}">
                <a16:creationId xmlns:a16="http://schemas.microsoft.com/office/drawing/2014/main" id="{D5756335-1D1F-4B8E-8BC2-0F08F58A90F8}"/>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3BD73D7-DC51-49D6-AF97-D3D89EAE13D0}"/>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3819FF6-1215-405F-BCA7-E944DF51612E}"/>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DD161FB6-88F6-4B8B-980F-E6B4653E22D5}"/>
                  </a:ext>
                </a:extLst>
              </p:cNvPr>
              <p:cNvSpPr/>
              <p:nvPr/>
            </p:nvSpPr>
            <p:spPr>
              <a:xfrm>
                <a:off x="1266469" y="2937947"/>
                <a:ext cx="9306513" cy="1756378"/>
              </a:xfrm>
              <a:prstGeom prst="rect">
                <a:avLst/>
              </a:prstGeom>
            </p:spPr>
            <p:txBody>
              <a:bodyPr wrap="square">
                <a:spAutoFit/>
              </a:bodyPr>
              <a:lstStyle/>
              <a:p>
                <a:r>
                  <a:rPr lang="zh-CN" altLang="zh-CN" dirty="0"/>
                  <a:t>平均绝对误差（</a:t>
                </a:r>
                <a:r>
                  <a:rPr lang="en-US" altLang="zh-CN" dirty="0"/>
                  <a:t>Mean Absolute Error</a:t>
                </a:r>
                <a:r>
                  <a:rPr lang="zh-CN" altLang="zh-CN" dirty="0"/>
                  <a:t>，</a:t>
                </a:r>
                <a:r>
                  <a:rPr lang="en-US" altLang="zh-CN" dirty="0"/>
                  <a:t>MAE</a:t>
                </a:r>
                <a:r>
                  <a:rPr lang="zh-CN" altLang="zh-CN" dirty="0"/>
                  <a:t>）：</a:t>
                </a:r>
                <a:r>
                  <a:rPr lang="en-US" altLang="zh-CN" dirty="0"/>
                  <a:t>MAE</a:t>
                </a:r>
                <a:r>
                  <a:rPr lang="zh-CN" altLang="zh-CN" dirty="0"/>
                  <a:t>衡量了预测值与真实值之间的平均绝对误差。</a:t>
                </a:r>
                <a:r>
                  <a:rPr lang="en-US" altLang="zh-CN" dirty="0"/>
                  <a:t>MAE</a:t>
                </a:r>
                <a:r>
                  <a:rPr lang="zh-CN" altLang="zh-CN" dirty="0"/>
                  <a:t>越小表示模型的预测结果越准确。计算公式如下：</a:t>
                </a:r>
              </a:p>
              <a:p>
                <a14:m>
                  <m:oMathPara xmlns:m="http://schemas.openxmlformats.org/officeDocument/2006/math">
                    <m:oMathParaPr>
                      <m:jc m:val="centerGroup"/>
                    </m:oMathParaPr>
                    <m:oMath xmlns:m="http://schemas.openxmlformats.org/officeDocument/2006/math">
                      <m:r>
                        <a:rPr lang="en-US" altLang="zh-CN" i="1"/>
                        <m:t>𝑀𝐴𝐸</m:t>
                      </m:r>
                      <m:r>
                        <a:rPr lang="en-US" altLang="zh-CN" i="1"/>
                        <m:t>=</m:t>
                      </m:r>
                      <m:f>
                        <m:fPr>
                          <m:ctrlPr>
                            <a:rPr lang="zh-CN" altLang="zh-CN" i="1"/>
                          </m:ctrlPr>
                        </m:fPr>
                        <m:num>
                          <m:r>
                            <a:rPr lang="en-US" altLang="zh-CN" i="1"/>
                            <m:t>1</m:t>
                          </m:r>
                        </m:num>
                        <m:den>
                          <m:r>
                            <a:rPr lang="en-US" altLang="zh-CN" i="1"/>
                            <m:t>𝑛</m:t>
                          </m:r>
                        </m:den>
                      </m:f>
                      <m:nary>
                        <m:naryPr>
                          <m:chr m:val="∑"/>
                          <m:limLoc m:val="subSup"/>
                          <m:ctrlPr>
                            <a:rPr lang="zh-CN" altLang="zh-CN" i="1"/>
                          </m:ctrlPr>
                        </m:naryPr>
                        <m:sub>
                          <m:r>
                            <a:rPr lang="en-US" altLang="zh-CN" i="1"/>
                            <m:t>𝑡</m:t>
                          </m:r>
                          <m:r>
                            <a:rPr lang="en-US" altLang="zh-CN" i="1"/>
                            <m:t>=1</m:t>
                          </m:r>
                        </m:sub>
                        <m:sup>
                          <m:r>
                            <a:rPr lang="en-US" altLang="zh-CN" i="1"/>
                            <m:t>𝑛</m:t>
                          </m:r>
                        </m:sup>
                        <m:e>
                          <m:d>
                            <m:dPr>
                              <m:begChr m:val="|"/>
                              <m:endChr m:val="|"/>
                              <m:ctrlPr>
                                <a:rPr lang="zh-CN" altLang="zh-CN" i="1"/>
                              </m:ctrlPr>
                            </m:dPr>
                            <m:e>
                              <m:acc>
                                <m:accPr>
                                  <m:chr m:val="̂"/>
                                  <m:ctrlPr>
                                    <a:rPr lang="zh-CN" altLang="zh-CN" i="1"/>
                                  </m:ctrlPr>
                                </m:accPr>
                                <m:e>
                                  <m:sSub>
                                    <m:sSubPr>
                                      <m:ctrlPr>
                                        <a:rPr lang="zh-CN" altLang="zh-CN" i="1"/>
                                      </m:ctrlPr>
                                    </m:sSubPr>
                                    <m:e>
                                      <m:r>
                                        <a:rPr lang="en-US" altLang="zh-CN" i="1"/>
                                        <m:t>𝑦</m:t>
                                      </m:r>
                                    </m:e>
                                    <m:sub>
                                      <m:r>
                                        <a:rPr lang="en-US" altLang="zh-CN" i="1"/>
                                        <m:t>𝑡</m:t>
                                      </m:r>
                                    </m:sub>
                                  </m:sSub>
                                </m:e>
                              </m:acc>
                              <m:r>
                                <a:rPr lang="en-US" altLang="zh-CN" i="1"/>
                                <m:t>−</m:t>
                              </m:r>
                              <m:sSub>
                                <m:sSubPr>
                                  <m:ctrlPr>
                                    <a:rPr lang="zh-CN" altLang="zh-CN" i="1"/>
                                  </m:ctrlPr>
                                </m:sSubPr>
                                <m:e>
                                  <m:r>
                                    <a:rPr lang="en-US" altLang="zh-CN" i="1"/>
                                    <m:t>𝑦</m:t>
                                  </m:r>
                                </m:e>
                                <m:sub>
                                  <m:r>
                                    <a:rPr lang="en-US" altLang="zh-CN" i="1"/>
                                    <m:t>𝑡</m:t>
                                  </m:r>
                                </m:sub>
                              </m:sSub>
                            </m:e>
                          </m:d>
                        </m:e>
                      </m:nary>
                    </m:oMath>
                  </m:oMathPara>
                </a14:m>
                <a:endParaRPr lang="zh-CN" altLang="zh-CN" dirty="0"/>
              </a:p>
              <a:p>
                <a:r>
                  <a:rPr lang="zh-CN" altLang="zh-CN" dirty="0"/>
                  <a:t>其中，</a:t>
                </a:r>
                <a14:m>
                  <m:oMath xmlns:m="http://schemas.openxmlformats.org/officeDocument/2006/math">
                    <m:sSub>
                      <m:sSubPr>
                        <m:ctrlPr>
                          <a:rPr lang="zh-CN" altLang="zh-CN" i="1"/>
                        </m:ctrlPr>
                      </m:sSubPr>
                      <m:e>
                        <m:r>
                          <a:rPr lang="en-US" altLang="zh-CN" i="1"/>
                          <m:t>𝑦</m:t>
                        </m:r>
                      </m:e>
                      <m:sub>
                        <m:r>
                          <a:rPr lang="en-US" altLang="zh-CN" i="1"/>
                          <m:t>𝑡</m:t>
                        </m:r>
                      </m:sub>
                    </m:sSub>
                  </m:oMath>
                </a14:m>
                <a:r>
                  <a:rPr lang="zh-CN" altLang="zh-CN" dirty="0"/>
                  <a:t>是真实值，</a:t>
                </a:r>
                <a14:m>
                  <m:oMath xmlns:m="http://schemas.openxmlformats.org/officeDocument/2006/math">
                    <m:acc>
                      <m:accPr>
                        <m:chr m:val="̂"/>
                        <m:ctrlPr>
                          <a:rPr lang="zh-CN" altLang="zh-CN" i="1"/>
                        </m:ctrlPr>
                      </m:accPr>
                      <m:e>
                        <m:sSub>
                          <m:sSubPr>
                            <m:ctrlPr>
                              <a:rPr lang="zh-CN" altLang="zh-CN" i="1"/>
                            </m:ctrlPr>
                          </m:sSubPr>
                          <m:e>
                            <m:r>
                              <a:rPr lang="en-US" altLang="zh-CN" i="1"/>
                              <m:t>𝑦</m:t>
                            </m:r>
                          </m:e>
                          <m:sub>
                            <m:r>
                              <a:rPr lang="en-US" altLang="zh-CN" i="1"/>
                              <m:t>𝑡</m:t>
                            </m:r>
                          </m:sub>
                        </m:sSub>
                      </m:e>
                    </m:acc>
                  </m:oMath>
                </a14:m>
                <a:r>
                  <a:rPr lang="zh-CN" altLang="zh-CN" dirty="0"/>
                  <a:t>是预测值，</a:t>
                </a:r>
                <a:r>
                  <a:rPr lang="en-US" altLang="zh-CN" i="1" dirty="0"/>
                  <a:t>n</a:t>
                </a:r>
                <a:r>
                  <a:rPr lang="zh-CN" altLang="zh-CN" dirty="0"/>
                  <a:t>是样本数量。</a:t>
                </a:r>
                <a:r>
                  <a:rPr lang="en-US" altLang="zh-CN" dirty="0"/>
                  <a:t>MAE</a:t>
                </a:r>
                <a:r>
                  <a:rPr lang="zh-CN" altLang="zh-CN" dirty="0"/>
                  <a:t>可以帮助我们直观的观测预测值和真实值之间的误差情况。</a:t>
                </a:r>
              </a:p>
            </p:txBody>
          </p:sp>
        </mc:Choice>
        <mc:Fallback>
          <p:sp>
            <p:nvSpPr>
              <p:cNvPr id="2" name="矩形 1">
                <a:extLst>
                  <a:ext uri="{FF2B5EF4-FFF2-40B4-BE49-F238E27FC236}">
                    <a16:creationId xmlns:a16="http://schemas.microsoft.com/office/drawing/2014/main" id="{DD161FB6-88F6-4B8B-980F-E6B4653E22D5}"/>
                  </a:ext>
                </a:extLst>
              </p:cNvPr>
              <p:cNvSpPr>
                <a:spLocks noRot="1" noChangeAspect="1" noMove="1" noResize="1" noEditPoints="1" noAdjustHandles="1" noChangeArrowheads="1" noChangeShapeType="1" noTextEdit="1"/>
              </p:cNvSpPr>
              <p:nvPr/>
            </p:nvSpPr>
            <p:spPr>
              <a:xfrm>
                <a:off x="1266469" y="2937947"/>
                <a:ext cx="9306513" cy="1756378"/>
              </a:xfrm>
              <a:prstGeom prst="rect">
                <a:avLst/>
              </a:prstGeom>
              <a:blipFill>
                <a:blip r:embed="rId2"/>
                <a:stretch>
                  <a:fillRect l="-590" t="-2083" b="-45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440272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FAF1F7-D652-4E02-B3DC-E89A0BC73E75}"/>
              </a:ext>
            </a:extLst>
          </p:cNvPr>
          <p:cNvSpPr/>
          <p:nvPr/>
        </p:nvSpPr>
        <p:spPr>
          <a:xfrm>
            <a:off x="695324" y="2031585"/>
            <a:ext cx="10100375" cy="458459"/>
          </a:xfrm>
          <a:prstGeom prst="rect">
            <a:avLst/>
          </a:prstGeom>
        </p:spPr>
        <p:txBody>
          <a:bodyPr wrap="square">
            <a:spAutoFit/>
          </a:bodyPr>
          <a:lstStyle/>
          <a:p>
            <a:pPr>
              <a:lnSpc>
                <a:spcPct val="150000"/>
              </a:lnSpc>
            </a:pPr>
            <a:r>
              <a:rPr lang="en-US" altLang="zh-CN" dirty="0"/>
              <a:t>	</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1672253" cy="461665"/>
          </a:xfrm>
          <a:prstGeom prst="rect">
            <a:avLst/>
          </a:prstGeom>
          <a:noFill/>
        </p:spPr>
        <p:txBody>
          <a:bodyPr wrap="none" rtlCol="0">
            <a:spAutoFit/>
          </a:bodyPr>
          <a:lstStyle/>
          <a:p>
            <a:r>
              <a:rPr lang="en-US" altLang="zh-CN" sz="2400" b="1" dirty="0">
                <a:solidFill>
                  <a:schemeClr val="accent1"/>
                </a:solidFill>
              </a:rPr>
              <a:t>4.</a:t>
            </a:r>
            <a:r>
              <a:rPr lang="zh-CN" altLang="en-US" sz="2400" b="1" dirty="0">
                <a:solidFill>
                  <a:schemeClr val="accent1"/>
                </a:solidFill>
              </a:rPr>
              <a:t>评价标准</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5942611F-AB5D-4A76-8407-1949BA115901}"/>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30" name="矩形 29">
            <a:extLst>
              <a:ext uri="{FF2B5EF4-FFF2-40B4-BE49-F238E27FC236}">
                <a16:creationId xmlns:a16="http://schemas.microsoft.com/office/drawing/2014/main" id="{331CDBCA-A602-4E93-8854-A2874F86DA47}"/>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31" name="矩形 30">
            <a:extLst>
              <a:ext uri="{FF2B5EF4-FFF2-40B4-BE49-F238E27FC236}">
                <a16:creationId xmlns:a16="http://schemas.microsoft.com/office/drawing/2014/main" id="{642C01E8-3FE2-4335-A450-45AFE9FF420D}"/>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32" name="矩形 31">
            <a:extLst>
              <a:ext uri="{FF2B5EF4-FFF2-40B4-BE49-F238E27FC236}">
                <a16:creationId xmlns:a16="http://schemas.microsoft.com/office/drawing/2014/main" id="{C02CCB02-7964-4641-8452-EEB6C2FAE2F7}"/>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33" name="矩形 32">
            <a:extLst>
              <a:ext uri="{FF2B5EF4-FFF2-40B4-BE49-F238E27FC236}">
                <a16:creationId xmlns:a16="http://schemas.microsoft.com/office/drawing/2014/main" id="{D68111A7-32D2-4349-B7FB-A148C6B0024E}"/>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34" name="直接连接符 33">
            <a:extLst>
              <a:ext uri="{FF2B5EF4-FFF2-40B4-BE49-F238E27FC236}">
                <a16:creationId xmlns:a16="http://schemas.microsoft.com/office/drawing/2014/main" id="{D5756335-1D1F-4B8E-8BC2-0F08F58A90F8}"/>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3BD73D7-DC51-49D6-AF97-D3D89EAE13D0}"/>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3819FF6-1215-405F-BCA7-E944DF51612E}"/>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DD161FB6-88F6-4B8B-980F-E6B4653E22D5}"/>
                  </a:ext>
                </a:extLst>
              </p:cNvPr>
              <p:cNvSpPr/>
              <p:nvPr/>
            </p:nvSpPr>
            <p:spPr>
              <a:xfrm>
                <a:off x="1364446" y="2527482"/>
                <a:ext cx="9306513" cy="2295693"/>
              </a:xfrm>
              <a:prstGeom prst="rect">
                <a:avLst/>
              </a:prstGeom>
            </p:spPr>
            <p:txBody>
              <a:bodyPr wrap="square">
                <a:spAutoFit/>
              </a:bodyPr>
              <a:lstStyle/>
              <a:p>
                <a:r>
                  <a:rPr lang="zh-CN" altLang="zh-CN" dirty="0"/>
                  <a:t>均方根误差（</a:t>
                </a:r>
                <a:r>
                  <a:rPr lang="en-US" altLang="zh-CN" dirty="0"/>
                  <a:t>Root Mean Squared Error</a:t>
                </a:r>
                <a:r>
                  <a:rPr lang="zh-CN" altLang="zh-CN" dirty="0"/>
                  <a:t>，</a:t>
                </a:r>
                <a:r>
                  <a:rPr lang="en-US" altLang="zh-CN" dirty="0"/>
                  <a:t>RMSE</a:t>
                </a:r>
                <a:r>
                  <a:rPr lang="zh-CN" altLang="zh-CN" dirty="0"/>
                  <a:t>）：</a:t>
                </a:r>
                <a:r>
                  <a:rPr lang="en-US" altLang="zh-CN" dirty="0"/>
                  <a:t>RMSE</a:t>
                </a:r>
                <a:r>
                  <a:rPr lang="zh-CN" altLang="zh-CN" dirty="0"/>
                  <a:t>是</a:t>
                </a:r>
                <a:r>
                  <a:rPr lang="en-US" altLang="zh-CN" dirty="0"/>
                  <a:t>MSE</a:t>
                </a:r>
                <a:r>
                  <a:rPr lang="zh-CN" altLang="zh-CN" dirty="0"/>
                  <a:t>的平方根，它也是衡量预测值与真实值之间的误差的一种指标。与</a:t>
                </a:r>
                <a:r>
                  <a:rPr lang="en-US" altLang="zh-CN" dirty="0"/>
                  <a:t>MSE</a:t>
                </a:r>
                <a:r>
                  <a:rPr lang="zh-CN" altLang="zh-CN" dirty="0"/>
                  <a:t>一样，</a:t>
                </a:r>
                <a:r>
                  <a:rPr lang="en-US" altLang="zh-CN" dirty="0"/>
                  <a:t>RMSE</a:t>
                </a:r>
                <a:r>
                  <a:rPr lang="zh-CN" altLang="zh-CN" dirty="0"/>
                  <a:t>越小表示模型的预测结果越准确。</a:t>
                </a:r>
              </a:p>
              <a:p>
                <a:r>
                  <a:rPr lang="zh-CN" altLang="zh-CN" dirty="0"/>
                  <a:t>以下是均方根误差的计算公式：</a:t>
                </a:r>
              </a:p>
              <a:p>
                <a14:m>
                  <m:oMathPara xmlns:m="http://schemas.openxmlformats.org/officeDocument/2006/math">
                    <m:oMathParaPr>
                      <m:jc m:val="centerGroup"/>
                    </m:oMathParaPr>
                    <m:oMath xmlns:m="http://schemas.openxmlformats.org/officeDocument/2006/math">
                      <m:r>
                        <a:rPr lang="en-US" altLang="zh-CN" i="1"/>
                        <m:t>𝑅𝑀𝑆𝐸</m:t>
                      </m:r>
                      <m:r>
                        <a:rPr lang="en-US" altLang="zh-CN" i="1"/>
                        <m:t>=</m:t>
                      </m:r>
                      <m:rad>
                        <m:radPr>
                          <m:degHide m:val="on"/>
                          <m:ctrlPr>
                            <a:rPr lang="zh-CN" altLang="zh-CN" i="1"/>
                          </m:ctrlPr>
                        </m:radPr>
                        <m:deg/>
                        <m:e>
                          <m:f>
                            <m:fPr>
                              <m:ctrlPr>
                                <a:rPr lang="zh-CN" altLang="zh-CN" i="1"/>
                              </m:ctrlPr>
                            </m:fPr>
                            <m:num>
                              <m:r>
                                <a:rPr lang="en-US" altLang="zh-CN" i="1"/>
                                <m:t>1</m:t>
                              </m:r>
                            </m:num>
                            <m:den>
                              <m:r>
                                <a:rPr lang="en-US" altLang="zh-CN" i="1"/>
                                <m:t>𝑛</m:t>
                              </m:r>
                            </m:den>
                          </m:f>
                          <m:nary>
                            <m:naryPr>
                              <m:chr m:val="∑"/>
                              <m:limLoc m:val="subSup"/>
                              <m:ctrlPr>
                                <a:rPr lang="zh-CN" altLang="zh-CN" i="1"/>
                              </m:ctrlPr>
                            </m:naryPr>
                            <m:sub>
                              <m:r>
                                <a:rPr lang="en-US" altLang="zh-CN" i="1"/>
                                <m:t>𝑡</m:t>
                              </m:r>
                              <m:r>
                                <a:rPr lang="en-US" altLang="zh-CN" i="1"/>
                                <m:t>=1</m:t>
                              </m:r>
                            </m:sub>
                            <m:sup>
                              <m:r>
                                <a:rPr lang="en-US" altLang="zh-CN" i="1"/>
                                <m:t>𝑛</m:t>
                              </m:r>
                            </m:sup>
                            <m:e>
                              <m:sSup>
                                <m:sSupPr>
                                  <m:ctrlPr>
                                    <a:rPr lang="zh-CN" altLang="zh-CN" i="1"/>
                                  </m:ctrlPr>
                                </m:sSupPr>
                                <m:e>
                                  <m:r>
                                    <a:rPr lang="en-US" altLang="zh-CN" i="1"/>
                                    <m:t>(</m:t>
                                  </m:r>
                                  <m:acc>
                                    <m:accPr>
                                      <m:chr m:val="̂"/>
                                      <m:ctrlPr>
                                        <a:rPr lang="zh-CN" altLang="zh-CN" i="1"/>
                                      </m:ctrlPr>
                                    </m:accPr>
                                    <m:e>
                                      <m:sSub>
                                        <m:sSubPr>
                                          <m:ctrlPr>
                                            <a:rPr lang="zh-CN" altLang="zh-CN" i="1"/>
                                          </m:ctrlPr>
                                        </m:sSubPr>
                                        <m:e>
                                          <m:r>
                                            <a:rPr lang="en-US" altLang="zh-CN" i="1"/>
                                            <m:t>𝑦</m:t>
                                          </m:r>
                                        </m:e>
                                        <m:sub>
                                          <m:r>
                                            <a:rPr lang="en-US" altLang="zh-CN" i="1"/>
                                            <m:t>𝑡</m:t>
                                          </m:r>
                                        </m:sub>
                                      </m:sSub>
                                    </m:e>
                                  </m:acc>
                                  <m:r>
                                    <a:rPr lang="en-US" altLang="zh-CN" i="1"/>
                                    <m:t>−</m:t>
                                  </m:r>
                                  <m:sSub>
                                    <m:sSubPr>
                                      <m:ctrlPr>
                                        <a:rPr lang="zh-CN" altLang="zh-CN" i="1"/>
                                      </m:ctrlPr>
                                    </m:sSubPr>
                                    <m:e>
                                      <m:r>
                                        <a:rPr lang="en-US" altLang="zh-CN" i="1"/>
                                        <m:t>𝑦</m:t>
                                      </m:r>
                                    </m:e>
                                    <m:sub>
                                      <m:r>
                                        <a:rPr lang="en-US" altLang="zh-CN" i="1"/>
                                        <m:t>𝑡</m:t>
                                      </m:r>
                                    </m:sub>
                                  </m:sSub>
                                  <m:r>
                                    <a:rPr lang="en-US" altLang="zh-CN" i="1"/>
                                    <m:t>)</m:t>
                                  </m:r>
                                </m:e>
                                <m:sup>
                                  <m:r>
                                    <a:rPr lang="en-US" altLang="zh-CN" i="1"/>
                                    <m:t>2</m:t>
                                  </m:r>
                                </m:sup>
                              </m:sSup>
                            </m:e>
                          </m:nary>
                        </m:e>
                      </m:rad>
                    </m:oMath>
                  </m:oMathPara>
                </a14:m>
                <a:endParaRPr lang="zh-CN" altLang="zh-CN" dirty="0"/>
              </a:p>
              <a:p>
                <a:r>
                  <a:rPr lang="zh-CN" altLang="zh-CN" dirty="0"/>
                  <a:t>其中，</a:t>
                </a:r>
                <a14:m>
                  <m:oMath xmlns:m="http://schemas.openxmlformats.org/officeDocument/2006/math">
                    <m:sSub>
                      <m:sSubPr>
                        <m:ctrlPr>
                          <a:rPr lang="zh-CN" altLang="zh-CN" i="1"/>
                        </m:ctrlPr>
                      </m:sSubPr>
                      <m:e>
                        <m:r>
                          <a:rPr lang="en-US" altLang="zh-CN" i="1"/>
                          <m:t>𝑦</m:t>
                        </m:r>
                      </m:e>
                      <m:sub>
                        <m:r>
                          <a:rPr lang="en-US" altLang="zh-CN" i="1"/>
                          <m:t>𝑡</m:t>
                        </m:r>
                      </m:sub>
                    </m:sSub>
                  </m:oMath>
                </a14:m>
                <a:r>
                  <a:rPr lang="zh-CN" altLang="zh-CN" dirty="0"/>
                  <a:t>是真实值，</a:t>
                </a:r>
                <a14:m>
                  <m:oMath xmlns:m="http://schemas.openxmlformats.org/officeDocument/2006/math">
                    <m:acc>
                      <m:accPr>
                        <m:chr m:val="̂"/>
                        <m:ctrlPr>
                          <a:rPr lang="zh-CN" altLang="zh-CN" i="1"/>
                        </m:ctrlPr>
                      </m:accPr>
                      <m:e>
                        <m:sSub>
                          <m:sSubPr>
                            <m:ctrlPr>
                              <a:rPr lang="zh-CN" altLang="zh-CN" i="1"/>
                            </m:ctrlPr>
                          </m:sSubPr>
                          <m:e>
                            <m:r>
                              <a:rPr lang="en-US" altLang="zh-CN" i="1"/>
                              <m:t>𝑦</m:t>
                            </m:r>
                          </m:e>
                          <m:sub>
                            <m:r>
                              <a:rPr lang="en-US" altLang="zh-CN" i="1"/>
                              <m:t>𝑡</m:t>
                            </m:r>
                          </m:sub>
                        </m:sSub>
                      </m:e>
                    </m:acc>
                  </m:oMath>
                </a14:m>
                <a:r>
                  <a:rPr lang="zh-CN" altLang="zh-CN" dirty="0"/>
                  <a:t>是预测值，</a:t>
                </a:r>
                <a:r>
                  <a:rPr lang="en-US" altLang="zh-CN" i="1" dirty="0"/>
                  <a:t>n</a:t>
                </a:r>
                <a:r>
                  <a:rPr lang="zh-CN" altLang="zh-CN" dirty="0"/>
                  <a:t>是样本数量。</a:t>
                </a:r>
              </a:p>
            </p:txBody>
          </p:sp>
        </mc:Choice>
        <mc:Fallback>
          <p:sp>
            <p:nvSpPr>
              <p:cNvPr id="2" name="矩形 1">
                <a:extLst>
                  <a:ext uri="{FF2B5EF4-FFF2-40B4-BE49-F238E27FC236}">
                    <a16:creationId xmlns:a16="http://schemas.microsoft.com/office/drawing/2014/main" id="{DD161FB6-88F6-4B8B-980F-E6B4653E22D5}"/>
                  </a:ext>
                </a:extLst>
              </p:cNvPr>
              <p:cNvSpPr>
                <a:spLocks noRot="1" noChangeAspect="1" noMove="1" noResize="1" noEditPoints="1" noAdjustHandles="1" noChangeArrowheads="1" noChangeShapeType="1" noTextEdit="1"/>
              </p:cNvSpPr>
              <p:nvPr/>
            </p:nvSpPr>
            <p:spPr>
              <a:xfrm>
                <a:off x="1364446" y="2527482"/>
                <a:ext cx="9306513" cy="2295693"/>
              </a:xfrm>
              <a:prstGeom prst="rect">
                <a:avLst/>
              </a:prstGeom>
              <a:blipFill>
                <a:blip r:embed="rId2"/>
                <a:stretch>
                  <a:fillRect l="-590" t="-1596" b="-34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695316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6747054-4ECE-4C1D-AFD0-17C7C01A1559}"/>
              </a:ext>
            </a:extLst>
          </p:cNvPr>
          <p:cNvSpPr txBox="1"/>
          <p:nvPr/>
        </p:nvSpPr>
        <p:spPr>
          <a:xfrm>
            <a:off x="4756925" y="2502344"/>
            <a:ext cx="6186309" cy="769441"/>
          </a:xfrm>
          <a:prstGeom prst="rect">
            <a:avLst/>
          </a:prstGeom>
          <a:noFill/>
        </p:spPr>
        <p:txBody>
          <a:bodyPr wrap="none" rtlCol="0">
            <a:spAutoFit/>
          </a:bodyPr>
          <a:lstStyle/>
          <a:p>
            <a:r>
              <a:rPr lang="en-US" altLang="zh-CN" sz="4400" b="1" dirty="0">
                <a:solidFill>
                  <a:schemeClr val="bg1"/>
                </a:solidFill>
              </a:rPr>
              <a:t>03	</a:t>
            </a:r>
            <a:r>
              <a:rPr lang="zh-CN" altLang="en-US" sz="4400" b="1" dirty="0">
                <a:solidFill>
                  <a:schemeClr val="bg1"/>
                </a:solidFill>
              </a:rPr>
              <a:t>实验设计和结果分析</a:t>
            </a:r>
          </a:p>
        </p:txBody>
      </p:sp>
    </p:spTree>
    <p:extLst>
      <p:ext uri="{BB962C8B-B14F-4D97-AF65-F5344CB8AC3E}">
        <p14:creationId xmlns:p14="http://schemas.microsoft.com/office/powerpoint/2010/main" val="3567537624"/>
      </p:ext>
    </p:extLst>
  </p:cSld>
  <p:clrMapOvr>
    <a:masterClrMapping/>
  </p:clrMapOvr>
  <p:transition spd="slow" advClick="0" advTm="3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491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96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6" name="矩形 5"/>
          <p:cNvSpPr/>
          <p:nvPr/>
        </p:nvSpPr>
        <p:spPr>
          <a:xfrm>
            <a:off x="682590" y="2182609"/>
            <a:ext cx="2736000" cy="197556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p>
            <a:pPr algn="ctr"/>
            <a:endParaRPr lang="zh-CN" altLang="en-US"/>
          </a:p>
        </p:txBody>
      </p:sp>
      <p:sp>
        <p:nvSpPr>
          <p:cNvPr id="4" name="文本框 3"/>
          <p:cNvSpPr txBox="1"/>
          <p:nvPr/>
        </p:nvSpPr>
        <p:spPr>
          <a:xfrm>
            <a:off x="566829" y="2605275"/>
            <a:ext cx="2967522" cy="1015663"/>
          </a:xfrm>
          <a:prstGeom prst="rect">
            <a:avLst/>
          </a:prstGeom>
          <a:noFill/>
          <a:ln>
            <a:noFill/>
          </a:ln>
        </p:spPr>
        <p:txBody>
          <a:bodyPr wrap="square" rtlCol="0">
            <a:spAutoFit/>
          </a:bodyPr>
          <a:lstStyle/>
          <a:p>
            <a:pPr algn="ctr"/>
            <a:r>
              <a:rPr lang="zh-CN" altLang="en-US" sz="6000" b="1" dirty="0">
                <a:solidFill>
                  <a:schemeClr val="bg1"/>
                </a:solidFill>
                <a:latin typeface="+mn-ea"/>
                <a:cs typeface="Arial" pitchFamily="34" charset="0"/>
              </a:rPr>
              <a:t>目录</a:t>
            </a:r>
          </a:p>
        </p:txBody>
      </p:sp>
      <p:sp>
        <p:nvSpPr>
          <p:cNvPr id="3" name="任意多边形: 形状 2"/>
          <p:cNvSpPr>
            <a:spLocks noChangeAspect="1" noEditPoints="1"/>
          </p:cNvSpPr>
          <p:nvPr/>
        </p:nvSpPr>
        <p:spPr bwMode="auto">
          <a:xfrm>
            <a:off x="1343972" y="1403827"/>
            <a:ext cx="1451056" cy="1296000"/>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solidFill>
              <a:schemeClr val="accent1"/>
            </a:solidFill>
          </a:ln>
        </p:spPr>
        <p:txBody>
          <a:bodyPr vert="horz" wrap="square" lIns="91440" tIns="45720" rIns="91440" bIns="45720" numCol="1" anchor="t" anchorCtr="0" compatLnSpc="1">
            <a:spAutoFit/>
          </a:bodyPr>
          <a:lstStyle/>
          <a:p>
            <a:endParaRPr lang="zh-CN" altLang="en-US"/>
          </a:p>
        </p:txBody>
      </p:sp>
      <p:sp>
        <p:nvSpPr>
          <p:cNvPr id="17" name="矩形 16">
            <a:extLst>
              <a:ext uri="{FF2B5EF4-FFF2-40B4-BE49-F238E27FC236}">
                <a16:creationId xmlns:a16="http://schemas.microsoft.com/office/drawing/2014/main" id="{3C422BC3-DDF5-4AA1-A736-05F1AE590EED}"/>
              </a:ext>
            </a:extLst>
          </p:cNvPr>
          <p:cNvSpPr/>
          <p:nvPr/>
        </p:nvSpPr>
        <p:spPr>
          <a:xfrm>
            <a:off x="1241036" y="3525075"/>
            <a:ext cx="1598515" cy="400110"/>
          </a:xfrm>
          <a:prstGeom prst="rect">
            <a:avLst/>
          </a:prstGeom>
        </p:spPr>
        <p:txBody>
          <a:bodyPr wrap="none">
            <a:spAutoFit/>
          </a:bodyPr>
          <a:lstStyle/>
          <a:p>
            <a:r>
              <a:rPr lang="en-US" altLang="zh-CN" sz="2000" dirty="0">
                <a:solidFill>
                  <a:schemeClr val="bg1"/>
                </a:solidFill>
              </a:rPr>
              <a:t>CONTENTS</a:t>
            </a:r>
          </a:p>
        </p:txBody>
      </p:sp>
      <p:sp>
        <p:nvSpPr>
          <p:cNvPr id="37" name="矩形 36">
            <a:extLst>
              <a:ext uri="{FF2B5EF4-FFF2-40B4-BE49-F238E27FC236}">
                <a16:creationId xmlns:a16="http://schemas.microsoft.com/office/drawing/2014/main" id="{B485A950-40AE-4AC5-8B99-837265B0F9DA}"/>
              </a:ext>
            </a:extLst>
          </p:cNvPr>
          <p:cNvSpPr/>
          <p:nvPr/>
        </p:nvSpPr>
        <p:spPr>
          <a:xfrm>
            <a:off x="7179687" y="1659389"/>
            <a:ext cx="3416320" cy="523220"/>
          </a:xfrm>
          <a:prstGeom prst="rect">
            <a:avLst/>
          </a:prstGeom>
        </p:spPr>
        <p:txBody>
          <a:bodyPr wrap="none">
            <a:spAutoFit/>
          </a:bodyPr>
          <a:lstStyle/>
          <a:p>
            <a:r>
              <a:rPr lang="zh-CN" altLang="en-US" sz="2800" b="1" dirty="0">
                <a:solidFill>
                  <a:schemeClr val="accent1"/>
                </a:solidFill>
                <a:latin typeface="+mn-ea"/>
              </a:rPr>
              <a:t>课题背景及研究意义</a:t>
            </a:r>
          </a:p>
        </p:txBody>
      </p:sp>
      <p:sp>
        <p:nvSpPr>
          <p:cNvPr id="39" name="矩形 38">
            <a:extLst>
              <a:ext uri="{FF2B5EF4-FFF2-40B4-BE49-F238E27FC236}">
                <a16:creationId xmlns:a16="http://schemas.microsoft.com/office/drawing/2014/main" id="{7A81BA2E-3ED1-4BD1-93FB-F4ECF5DB55CC}"/>
              </a:ext>
            </a:extLst>
          </p:cNvPr>
          <p:cNvSpPr/>
          <p:nvPr/>
        </p:nvSpPr>
        <p:spPr>
          <a:xfrm>
            <a:off x="7179687" y="3829577"/>
            <a:ext cx="3416320" cy="523220"/>
          </a:xfrm>
          <a:prstGeom prst="rect">
            <a:avLst/>
          </a:prstGeom>
        </p:spPr>
        <p:txBody>
          <a:bodyPr wrap="none">
            <a:spAutoFit/>
          </a:bodyPr>
          <a:lstStyle/>
          <a:p>
            <a:r>
              <a:rPr lang="zh-CN" altLang="en-US" sz="2800" b="1" dirty="0">
                <a:solidFill>
                  <a:schemeClr val="accent1"/>
                </a:solidFill>
                <a:latin typeface="+mn-ea"/>
              </a:rPr>
              <a:t>实验设计和结果分析</a:t>
            </a:r>
          </a:p>
        </p:txBody>
      </p:sp>
      <p:sp>
        <p:nvSpPr>
          <p:cNvPr id="40" name="矩形 39">
            <a:extLst>
              <a:ext uri="{FF2B5EF4-FFF2-40B4-BE49-F238E27FC236}">
                <a16:creationId xmlns:a16="http://schemas.microsoft.com/office/drawing/2014/main" id="{5B644E3B-02C3-49C9-9FE7-E517624105CC}"/>
              </a:ext>
            </a:extLst>
          </p:cNvPr>
          <p:cNvSpPr/>
          <p:nvPr/>
        </p:nvSpPr>
        <p:spPr>
          <a:xfrm>
            <a:off x="7179687" y="2743590"/>
            <a:ext cx="2339102" cy="523220"/>
          </a:xfrm>
          <a:prstGeom prst="rect">
            <a:avLst/>
          </a:prstGeom>
        </p:spPr>
        <p:txBody>
          <a:bodyPr wrap="none">
            <a:spAutoFit/>
          </a:bodyPr>
          <a:lstStyle/>
          <a:p>
            <a:r>
              <a:rPr lang="zh-CN" altLang="en-US" sz="2800" b="1" dirty="0">
                <a:solidFill>
                  <a:schemeClr val="accent1"/>
                </a:solidFill>
                <a:latin typeface="+mn-ea"/>
              </a:rPr>
              <a:t>主要研究内容</a:t>
            </a:r>
          </a:p>
        </p:txBody>
      </p:sp>
      <p:sp>
        <p:nvSpPr>
          <p:cNvPr id="34" name="矩形 33">
            <a:extLst>
              <a:ext uri="{FF2B5EF4-FFF2-40B4-BE49-F238E27FC236}">
                <a16:creationId xmlns:a16="http://schemas.microsoft.com/office/drawing/2014/main" id="{D75836A6-3D5B-4A4B-BE15-8E8A0062F6B4}"/>
              </a:ext>
            </a:extLst>
          </p:cNvPr>
          <p:cNvSpPr/>
          <p:nvPr/>
        </p:nvSpPr>
        <p:spPr>
          <a:xfrm>
            <a:off x="6050478" y="1919213"/>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8" name="文本框 17">
            <a:extLst>
              <a:ext uri="{FF2B5EF4-FFF2-40B4-BE49-F238E27FC236}">
                <a16:creationId xmlns:a16="http://schemas.microsoft.com/office/drawing/2014/main" id="{B85D8410-D457-482D-B5EE-B1A6780BACA9}"/>
              </a:ext>
            </a:extLst>
          </p:cNvPr>
          <p:cNvSpPr txBox="1"/>
          <p:nvPr/>
        </p:nvSpPr>
        <p:spPr>
          <a:xfrm>
            <a:off x="6052670" y="1519118"/>
            <a:ext cx="813043" cy="769441"/>
          </a:xfrm>
          <a:prstGeom prst="rect">
            <a:avLst/>
          </a:prstGeom>
          <a:noFill/>
        </p:spPr>
        <p:txBody>
          <a:bodyPr wrap="none" rtlCol="0">
            <a:spAutoFit/>
          </a:bodyPr>
          <a:lstStyle/>
          <a:p>
            <a:r>
              <a:rPr lang="en-US" altLang="zh-CN" sz="4400" b="1" dirty="0">
                <a:solidFill>
                  <a:schemeClr val="accent1"/>
                </a:solidFill>
              </a:rPr>
              <a:t>01</a:t>
            </a:r>
            <a:endParaRPr lang="zh-CN" altLang="en-US" sz="4400" b="1" dirty="0">
              <a:solidFill>
                <a:schemeClr val="accent1"/>
              </a:solidFill>
            </a:endParaRPr>
          </a:p>
        </p:txBody>
      </p:sp>
      <p:sp>
        <p:nvSpPr>
          <p:cNvPr id="57" name="矩形 56">
            <a:extLst>
              <a:ext uri="{FF2B5EF4-FFF2-40B4-BE49-F238E27FC236}">
                <a16:creationId xmlns:a16="http://schemas.microsoft.com/office/drawing/2014/main" id="{E505E01C-40EF-425D-8199-0AC91F48DEB5}"/>
              </a:ext>
            </a:extLst>
          </p:cNvPr>
          <p:cNvSpPr/>
          <p:nvPr/>
        </p:nvSpPr>
        <p:spPr>
          <a:xfrm>
            <a:off x="6050478" y="3005200"/>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8" name="文本框 57">
            <a:extLst>
              <a:ext uri="{FF2B5EF4-FFF2-40B4-BE49-F238E27FC236}">
                <a16:creationId xmlns:a16="http://schemas.microsoft.com/office/drawing/2014/main" id="{DE875790-336A-4CE0-96B5-F07B8FD275DB}"/>
              </a:ext>
            </a:extLst>
          </p:cNvPr>
          <p:cNvSpPr txBox="1"/>
          <p:nvPr/>
        </p:nvSpPr>
        <p:spPr>
          <a:xfrm>
            <a:off x="6052670" y="2585199"/>
            <a:ext cx="813043" cy="769441"/>
          </a:xfrm>
          <a:prstGeom prst="rect">
            <a:avLst/>
          </a:prstGeom>
          <a:noFill/>
        </p:spPr>
        <p:txBody>
          <a:bodyPr wrap="none" rtlCol="0">
            <a:spAutoFit/>
          </a:bodyPr>
          <a:lstStyle/>
          <a:p>
            <a:r>
              <a:rPr lang="en-US" altLang="zh-CN" sz="4400" b="1" dirty="0">
                <a:solidFill>
                  <a:schemeClr val="accent1"/>
                </a:solidFill>
              </a:rPr>
              <a:t>02</a:t>
            </a:r>
            <a:endParaRPr lang="zh-CN" altLang="en-US" sz="4400" b="1" dirty="0">
              <a:solidFill>
                <a:schemeClr val="accent1"/>
              </a:solidFill>
            </a:endParaRPr>
          </a:p>
        </p:txBody>
      </p:sp>
      <p:sp>
        <p:nvSpPr>
          <p:cNvPr id="59" name="矩形 58">
            <a:extLst>
              <a:ext uri="{FF2B5EF4-FFF2-40B4-BE49-F238E27FC236}">
                <a16:creationId xmlns:a16="http://schemas.microsoft.com/office/drawing/2014/main" id="{824A1168-5877-494C-A3CF-6AEF82BFBB15}"/>
              </a:ext>
            </a:extLst>
          </p:cNvPr>
          <p:cNvSpPr/>
          <p:nvPr/>
        </p:nvSpPr>
        <p:spPr>
          <a:xfrm>
            <a:off x="6050478" y="4091187"/>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0" name="文本框 59">
            <a:extLst>
              <a:ext uri="{FF2B5EF4-FFF2-40B4-BE49-F238E27FC236}">
                <a16:creationId xmlns:a16="http://schemas.microsoft.com/office/drawing/2014/main" id="{6382EB30-F7D4-4B7F-A747-400C67A6A9FA}"/>
              </a:ext>
            </a:extLst>
          </p:cNvPr>
          <p:cNvSpPr txBox="1"/>
          <p:nvPr/>
        </p:nvSpPr>
        <p:spPr>
          <a:xfrm>
            <a:off x="6052670" y="3671186"/>
            <a:ext cx="813043" cy="769441"/>
          </a:xfrm>
          <a:prstGeom prst="rect">
            <a:avLst/>
          </a:prstGeom>
          <a:noFill/>
        </p:spPr>
        <p:txBody>
          <a:bodyPr wrap="none" rtlCol="0">
            <a:spAutoFit/>
          </a:bodyPr>
          <a:lstStyle/>
          <a:p>
            <a:r>
              <a:rPr lang="en-US" altLang="zh-CN" sz="4400" b="1" dirty="0">
                <a:solidFill>
                  <a:schemeClr val="accent1"/>
                </a:solidFill>
              </a:rPr>
              <a:t>03</a:t>
            </a:r>
            <a:endParaRPr lang="zh-CN" altLang="en-US" sz="4400" b="1" dirty="0">
              <a:solidFill>
                <a:schemeClr val="accent1"/>
              </a:solidFill>
            </a:endParaRPr>
          </a:p>
        </p:txBody>
      </p:sp>
      <p:sp>
        <p:nvSpPr>
          <p:cNvPr id="61" name="矩形 60">
            <a:extLst>
              <a:ext uri="{FF2B5EF4-FFF2-40B4-BE49-F238E27FC236}">
                <a16:creationId xmlns:a16="http://schemas.microsoft.com/office/drawing/2014/main" id="{64DB1B88-B278-42DA-A137-39460F34E51E}"/>
              </a:ext>
            </a:extLst>
          </p:cNvPr>
          <p:cNvSpPr/>
          <p:nvPr/>
        </p:nvSpPr>
        <p:spPr>
          <a:xfrm>
            <a:off x="6050478" y="5177174"/>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2" name="文本框 61">
            <a:extLst>
              <a:ext uri="{FF2B5EF4-FFF2-40B4-BE49-F238E27FC236}">
                <a16:creationId xmlns:a16="http://schemas.microsoft.com/office/drawing/2014/main" id="{C3FF25F2-EB60-42E8-BC62-BD8244F516FE}"/>
              </a:ext>
            </a:extLst>
          </p:cNvPr>
          <p:cNvSpPr txBox="1"/>
          <p:nvPr/>
        </p:nvSpPr>
        <p:spPr>
          <a:xfrm>
            <a:off x="6052670" y="4757173"/>
            <a:ext cx="813043" cy="769441"/>
          </a:xfrm>
          <a:prstGeom prst="rect">
            <a:avLst/>
          </a:prstGeom>
          <a:noFill/>
        </p:spPr>
        <p:txBody>
          <a:bodyPr wrap="none" rtlCol="0">
            <a:spAutoFit/>
          </a:bodyPr>
          <a:lstStyle/>
          <a:p>
            <a:r>
              <a:rPr lang="en-US" altLang="zh-CN" sz="4400" b="1" dirty="0">
                <a:solidFill>
                  <a:schemeClr val="accent1"/>
                </a:solidFill>
              </a:rPr>
              <a:t>04</a:t>
            </a:r>
            <a:endParaRPr lang="zh-CN" altLang="en-US" sz="4400" b="1" dirty="0">
              <a:solidFill>
                <a:schemeClr val="accent1"/>
              </a:solidFill>
            </a:endParaRPr>
          </a:p>
        </p:txBody>
      </p:sp>
      <p:sp>
        <p:nvSpPr>
          <p:cNvPr id="22" name="矩形 21">
            <a:extLst>
              <a:ext uri="{FF2B5EF4-FFF2-40B4-BE49-F238E27FC236}">
                <a16:creationId xmlns:a16="http://schemas.microsoft.com/office/drawing/2014/main" id="{91408DCD-9B0A-44E3-9AFB-3E29B8714109}"/>
              </a:ext>
            </a:extLst>
          </p:cNvPr>
          <p:cNvSpPr/>
          <p:nvPr/>
        </p:nvSpPr>
        <p:spPr>
          <a:xfrm>
            <a:off x="7179687" y="4930531"/>
            <a:ext cx="1980029" cy="523220"/>
          </a:xfrm>
          <a:prstGeom prst="rect">
            <a:avLst/>
          </a:prstGeom>
        </p:spPr>
        <p:txBody>
          <a:bodyPr wrap="none">
            <a:spAutoFit/>
          </a:bodyPr>
          <a:lstStyle/>
          <a:p>
            <a:r>
              <a:rPr lang="zh-CN" altLang="en-US" sz="2800" b="1" dirty="0">
                <a:solidFill>
                  <a:schemeClr val="accent1"/>
                </a:solidFill>
                <a:latin typeface="+mn-ea"/>
              </a:rPr>
              <a:t>总结与展望</a:t>
            </a:r>
          </a:p>
        </p:txBody>
      </p:sp>
    </p:spTree>
    <p:extLst>
      <p:ext uri="{BB962C8B-B14F-4D97-AF65-F5344CB8AC3E}">
        <p14:creationId xmlns:p14="http://schemas.microsoft.com/office/powerpoint/2010/main" val="3010667437"/>
      </p:ext>
    </p:extLst>
  </p:cSld>
  <p:clrMapOvr>
    <a:masterClrMapping/>
  </p:clrMapOvr>
  <mc:AlternateContent xmlns:mc="http://schemas.openxmlformats.org/markup-compatibility/2006" xmlns:p14="http://schemas.microsoft.com/office/powerpoint/2010/main">
    <mc:Choice Requires="p14">
      <p:transition p14:dur="0"/>
    </mc:Choice>
    <mc:Fallback xmlns:a16="http://schemas.microsoft.com/office/drawing/2014/main"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2287806" cy="461665"/>
          </a:xfrm>
          <a:prstGeom prst="rect">
            <a:avLst/>
          </a:prstGeom>
          <a:noFill/>
        </p:spPr>
        <p:txBody>
          <a:bodyPr wrap="none" rtlCol="0">
            <a:spAutoFit/>
          </a:bodyPr>
          <a:lstStyle/>
          <a:p>
            <a:r>
              <a:rPr lang="en-US" altLang="zh-CN" sz="2400" b="1" dirty="0">
                <a:solidFill>
                  <a:schemeClr val="accent1"/>
                </a:solidFill>
              </a:rPr>
              <a:t>1.</a:t>
            </a:r>
            <a:r>
              <a:rPr lang="zh-CN" altLang="en-US" sz="2400" b="1" dirty="0">
                <a:solidFill>
                  <a:schemeClr val="accent1"/>
                </a:solidFill>
              </a:rPr>
              <a:t>预测网络选择</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21779" y="2043324"/>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F7E9ED2D-3008-4801-8B1D-0103FC96789B}"/>
              </a:ext>
            </a:extLst>
          </p:cNvPr>
          <p:cNvSpPr/>
          <p:nvPr/>
        </p:nvSpPr>
        <p:spPr>
          <a:xfrm>
            <a:off x="1973801" y="2283353"/>
            <a:ext cx="7312242" cy="2532745"/>
          </a:xfrm>
          <a:prstGeom prst="rect">
            <a:avLst/>
          </a:prstGeom>
        </p:spPr>
        <p:txBody>
          <a:bodyPr wrap="square">
            <a:spAutoFit/>
          </a:bodyPr>
          <a:lstStyle/>
          <a:p>
            <a:pPr indent="266700" algn="just">
              <a:lnSpc>
                <a:spcPct val="150000"/>
              </a:lnSpc>
              <a:spcAft>
                <a:spcPts val="0"/>
              </a:spcAft>
            </a:pPr>
            <a:r>
              <a:rPr lang="zh-CN" altLang="zh-CN" dirty="0">
                <a:latin typeface="Times New Roman" panose="02020603050405020304" pitchFamily="18" charset="0"/>
                <a:ea typeface="宋体" panose="02010600030101010101" pitchFamily="2" charset="-122"/>
              </a:rPr>
              <a:t>使用三种时序预测网络进行实验，分别是</a:t>
            </a:r>
            <a:r>
              <a:rPr lang="en-US" altLang="zh-CN" dirty="0">
                <a:latin typeface="Times New Roman" panose="02020603050405020304" pitchFamily="18" charset="0"/>
                <a:ea typeface="宋体" panose="02010600030101010101" pitchFamily="2" charset="-122"/>
              </a:rPr>
              <a:t>LSTM</a:t>
            </a:r>
            <a:r>
              <a:rPr lang="zh-CN"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GRU</a:t>
            </a:r>
            <a:r>
              <a:rPr lang="zh-CN"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BiLSTM</a:t>
            </a:r>
            <a:r>
              <a:rPr lang="zh-CN" altLang="zh-CN" dirty="0">
                <a:latin typeface="Times New Roman" panose="02020603050405020304" pitchFamily="18" charset="0"/>
                <a:ea typeface="宋体" panose="02010600030101010101" pitchFamily="2" charset="-122"/>
              </a:rPr>
              <a:t>。</a:t>
            </a:r>
          </a:p>
          <a:p>
            <a:pPr indent="266700" algn="just">
              <a:lnSpc>
                <a:spcPct val="150000"/>
              </a:lnSpc>
              <a:spcAft>
                <a:spcPts val="0"/>
              </a:spcAft>
            </a:pPr>
            <a:r>
              <a:rPr lang="zh-CN" altLang="zh-CN" dirty="0">
                <a:latin typeface="Times New Roman" panose="02020603050405020304" pitchFamily="18" charset="0"/>
                <a:ea typeface="宋体" panose="02010600030101010101" pitchFamily="2" charset="-122"/>
              </a:rPr>
              <a:t>设置两层全连接层进行特征提取，两层时序预测层进行时序预测，最后通过两层全连接层输出结果。超参数</a:t>
            </a:r>
            <a:r>
              <a:rPr lang="en-US" altLang="zh-CN" dirty="0">
                <a:latin typeface="Times New Roman" panose="02020603050405020304" pitchFamily="18" charset="0"/>
                <a:ea typeface="宋体" panose="02010600030101010101" pitchFamily="2" charset="-122"/>
              </a:rPr>
              <a:t>epochs</a:t>
            </a:r>
            <a:r>
              <a:rPr lang="zh-CN" altLang="zh-CN" dirty="0">
                <a:latin typeface="Times New Roman" panose="02020603050405020304" pitchFamily="18" charset="0"/>
                <a:ea typeface="宋体" panose="02010600030101010101" pitchFamily="2" charset="-122"/>
              </a:rPr>
              <a:t>设置为</a:t>
            </a:r>
            <a:r>
              <a:rPr lang="en-US" altLang="zh-CN" dirty="0">
                <a:latin typeface="Times New Roman" panose="02020603050405020304" pitchFamily="18" charset="0"/>
                <a:ea typeface="宋体" panose="02010600030101010101" pitchFamily="2" charset="-122"/>
              </a:rPr>
              <a:t>20</a:t>
            </a:r>
            <a:r>
              <a:rPr lang="zh-CN"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batch size</a:t>
            </a:r>
            <a:r>
              <a:rPr lang="zh-CN" altLang="zh-CN" dirty="0">
                <a:latin typeface="Times New Roman" panose="02020603050405020304" pitchFamily="18" charset="0"/>
                <a:ea typeface="宋体" panose="02010600030101010101" pitchFamily="2" charset="-122"/>
              </a:rPr>
              <a:t>设置为</a:t>
            </a:r>
            <a:r>
              <a:rPr lang="en-US" altLang="zh-CN" dirty="0">
                <a:latin typeface="Times New Roman" panose="02020603050405020304" pitchFamily="18" charset="0"/>
                <a:ea typeface="宋体" panose="02010600030101010101" pitchFamily="2" charset="-122"/>
              </a:rPr>
              <a:t>16</a:t>
            </a:r>
            <a:r>
              <a:rPr lang="zh-CN"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learning rate</a:t>
            </a:r>
            <a:r>
              <a:rPr lang="zh-CN" altLang="zh-CN" dirty="0">
                <a:latin typeface="Times New Roman" panose="02020603050405020304" pitchFamily="18" charset="0"/>
                <a:ea typeface="宋体" panose="02010600030101010101" pitchFamily="2" charset="-122"/>
              </a:rPr>
              <a:t>设置为</a:t>
            </a:r>
            <a:r>
              <a:rPr lang="en-US" altLang="zh-CN" dirty="0">
                <a:latin typeface="Times New Roman" panose="02020603050405020304" pitchFamily="18" charset="0"/>
                <a:ea typeface="宋体" panose="02010600030101010101" pitchFamily="2" charset="-122"/>
              </a:rPr>
              <a:t>0.01</a:t>
            </a:r>
            <a:r>
              <a:rPr lang="zh-CN" altLang="zh-CN" dirty="0">
                <a:latin typeface="Times New Roman" panose="02020603050405020304" pitchFamily="18" charset="0"/>
                <a:ea typeface="宋体" panose="02010600030101010101" pitchFamily="2" charset="-122"/>
              </a:rPr>
              <a:t>。分别对用户</a:t>
            </a:r>
            <a:r>
              <a:rPr lang="en-US" altLang="zh-CN" dirty="0">
                <a:latin typeface="Times New Roman" panose="02020603050405020304" pitchFamily="18" charset="0"/>
                <a:ea typeface="宋体" panose="02010600030101010101" pitchFamily="2" charset="-122"/>
              </a:rPr>
              <a:t>4</a:t>
            </a:r>
            <a:r>
              <a:rPr lang="zh-CN" altLang="zh-CN" dirty="0">
                <a:latin typeface="Times New Roman" panose="02020603050405020304" pitchFamily="18" charset="0"/>
                <a:ea typeface="宋体" panose="02010600030101010101" pitchFamily="2" charset="-122"/>
              </a:rPr>
              <a:t>，用户</a:t>
            </a:r>
            <a:r>
              <a:rPr lang="en-US" altLang="zh-CN" dirty="0">
                <a:latin typeface="Times New Roman" panose="02020603050405020304" pitchFamily="18" charset="0"/>
                <a:ea typeface="宋体" panose="02010600030101010101" pitchFamily="2" charset="-122"/>
              </a:rPr>
              <a:t>5</a:t>
            </a:r>
            <a:r>
              <a:rPr lang="zh-CN" altLang="zh-CN" dirty="0">
                <a:latin typeface="Times New Roman" panose="02020603050405020304" pitchFamily="18" charset="0"/>
                <a:ea typeface="宋体" panose="02010600030101010101" pitchFamily="2" charset="-122"/>
              </a:rPr>
              <a:t>，用户</a:t>
            </a:r>
            <a:r>
              <a:rPr lang="en-US" altLang="zh-CN" dirty="0">
                <a:latin typeface="Times New Roman" panose="02020603050405020304" pitchFamily="18" charset="0"/>
                <a:ea typeface="宋体" panose="02010600030101010101" pitchFamily="2" charset="-122"/>
              </a:rPr>
              <a:t>13</a:t>
            </a:r>
            <a:r>
              <a:rPr lang="zh-CN" altLang="zh-CN" dirty="0">
                <a:latin typeface="Times New Roman" panose="02020603050405020304" pitchFamily="18" charset="0"/>
                <a:ea typeface="宋体" panose="02010600030101010101" pitchFamily="2" charset="-122"/>
              </a:rPr>
              <a:t>，用户</a:t>
            </a:r>
            <a:r>
              <a:rPr lang="en-US" altLang="zh-CN" dirty="0">
                <a:latin typeface="Times New Roman" panose="02020603050405020304" pitchFamily="18" charset="0"/>
                <a:ea typeface="宋体" panose="02010600030101010101" pitchFamily="2" charset="-122"/>
              </a:rPr>
              <a:t>19</a:t>
            </a:r>
            <a:r>
              <a:rPr lang="zh-CN" altLang="zh-CN" dirty="0">
                <a:latin typeface="Times New Roman" panose="02020603050405020304" pitchFamily="18" charset="0"/>
                <a:ea typeface="宋体" panose="02010600030101010101" pitchFamily="2" charset="-122"/>
              </a:rPr>
              <a:t>，用户</a:t>
            </a:r>
            <a:r>
              <a:rPr lang="en-US" altLang="zh-CN" dirty="0">
                <a:latin typeface="Times New Roman" panose="02020603050405020304" pitchFamily="18" charset="0"/>
                <a:ea typeface="宋体" panose="02010600030101010101" pitchFamily="2" charset="-122"/>
              </a:rPr>
              <a:t>20</a:t>
            </a:r>
            <a:r>
              <a:rPr lang="zh-CN" altLang="zh-CN" dirty="0">
                <a:latin typeface="Times New Roman" panose="02020603050405020304" pitchFamily="18" charset="0"/>
                <a:ea typeface="宋体" panose="02010600030101010101" pitchFamily="2" charset="-122"/>
              </a:rPr>
              <a:t>进行预测，并计算平均绝对百分比误差，平均绝对误差和均方根误差。</a:t>
            </a:r>
          </a:p>
        </p:txBody>
      </p:sp>
    </p:spTree>
    <p:extLst>
      <p:ext uri="{BB962C8B-B14F-4D97-AF65-F5344CB8AC3E}">
        <p14:creationId xmlns:p14="http://schemas.microsoft.com/office/powerpoint/2010/main" val="340576176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2287806" cy="461665"/>
          </a:xfrm>
          <a:prstGeom prst="rect">
            <a:avLst/>
          </a:prstGeom>
          <a:noFill/>
        </p:spPr>
        <p:txBody>
          <a:bodyPr wrap="none" rtlCol="0">
            <a:spAutoFit/>
          </a:bodyPr>
          <a:lstStyle/>
          <a:p>
            <a:r>
              <a:rPr lang="en-US" altLang="zh-CN" sz="2400" b="1" dirty="0">
                <a:solidFill>
                  <a:schemeClr val="accent1"/>
                </a:solidFill>
              </a:rPr>
              <a:t>1.</a:t>
            </a:r>
            <a:r>
              <a:rPr lang="zh-CN" altLang="en-US" sz="2400" b="1" dirty="0">
                <a:solidFill>
                  <a:schemeClr val="accent1"/>
                </a:solidFill>
              </a:rPr>
              <a:t>预测网络选择</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4B260A69-DFAF-4F37-921D-980A88BFC8E4}"/>
              </a:ext>
            </a:extLst>
          </p:cNvPr>
          <p:cNvSpPr/>
          <p:nvPr/>
        </p:nvSpPr>
        <p:spPr>
          <a:xfrm>
            <a:off x="542941" y="2025569"/>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pic>
        <p:nvPicPr>
          <p:cNvPr id="5" name="图片 4">
            <a:extLst>
              <a:ext uri="{FF2B5EF4-FFF2-40B4-BE49-F238E27FC236}">
                <a16:creationId xmlns:a16="http://schemas.microsoft.com/office/drawing/2014/main" id="{0AF07C93-7062-44F0-9E99-18D445F9419A}"/>
              </a:ext>
            </a:extLst>
          </p:cNvPr>
          <p:cNvPicPr>
            <a:picLocks noChangeAspect="1"/>
          </p:cNvPicPr>
          <p:nvPr/>
        </p:nvPicPr>
        <p:blipFill>
          <a:blip r:embed="rId2"/>
          <a:stretch>
            <a:fillRect/>
          </a:stretch>
        </p:blipFill>
        <p:spPr>
          <a:xfrm>
            <a:off x="0" y="1794009"/>
            <a:ext cx="6381113" cy="2349813"/>
          </a:xfrm>
          <a:prstGeom prst="rect">
            <a:avLst/>
          </a:prstGeom>
        </p:spPr>
      </p:pic>
      <p:pic>
        <p:nvPicPr>
          <p:cNvPr id="7" name="图片 6">
            <a:extLst>
              <a:ext uri="{FF2B5EF4-FFF2-40B4-BE49-F238E27FC236}">
                <a16:creationId xmlns:a16="http://schemas.microsoft.com/office/drawing/2014/main" id="{D6B25A22-791A-4DD8-B9F2-EC6B0F1A68E2}"/>
              </a:ext>
            </a:extLst>
          </p:cNvPr>
          <p:cNvPicPr>
            <a:picLocks noChangeAspect="1"/>
          </p:cNvPicPr>
          <p:nvPr/>
        </p:nvPicPr>
        <p:blipFill>
          <a:blip r:embed="rId3"/>
          <a:stretch>
            <a:fillRect/>
          </a:stretch>
        </p:blipFill>
        <p:spPr>
          <a:xfrm>
            <a:off x="5695899" y="1818327"/>
            <a:ext cx="6204621" cy="2276644"/>
          </a:xfrm>
          <a:prstGeom prst="rect">
            <a:avLst/>
          </a:prstGeom>
        </p:spPr>
      </p:pic>
      <p:pic>
        <p:nvPicPr>
          <p:cNvPr id="8" name="图片 7">
            <a:extLst>
              <a:ext uri="{FF2B5EF4-FFF2-40B4-BE49-F238E27FC236}">
                <a16:creationId xmlns:a16="http://schemas.microsoft.com/office/drawing/2014/main" id="{7807DE4F-4BF0-4A9A-8463-AEBEDF24C8AE}"/>
              </a:ext>
            </a:extLst>
          </p:cNvPr>
          <p:cNvPicPr>
            <a:picLocks noChangeAspect="1"/>
          </p:cNvPicPr>
          <p:nvPr/>
        </p:nvPicPr>
        <p:blipFill>
          <a:blip r:embed="rId4"/>
          <a:stretch>
            <a:fillRect/>
          </a:stretch>
        </p:blipFill>
        <p:spPr>
          <a:xfrm>
            <a:off x="-305356" y="3901394"/>
            <a:ext cx="6849553" cy="2453335"/>
          </a:xfrm>
          <a:prstGeom prst="rect">
            <a:avLst/>
          </a:prstGeom>
        </p:spPr>
      </p:pic>
      <p:sp>
        <p:nvSpPr>
          <p:cNvPr id="9" name="矩形 8">
            <a:extLst>
              <a:ext uri="{FF2B5EF4-FFF2-40B4-BE49-F238E27FC236}">
                <a16:creationId xmlns:a16="http://schemas.microsoft.com/office/drawing/2014/main" id="{DB8A8874-354A-4947-81CA-16DF053030E1}"/>
              </a:ext>
            </a:extLst>
          </p:cNvPr>
          <p:cNvSpPr/>
          <p:nvPr/>
        </p:nvSpPr>
        <p:spPr>
          <a:xfrm>
            <a:off x="6035503" y="4168140"/>
            <a:ext cx="5759073" cy="1701748"/>
          </a:xfrm>
          <a:prstGeom prst="rect">
            <a:avLst/>
          </a:prstGeom>
        </p:spPr>
        <p:txBody>
          <a:bodyPr wrap="square">
            <a:spAutoFit/>
          </a:bodyPr>
          <a:lstStyle/>
          <a:p>
            <a:pPr indent="266700" algn="just">
              <a:lnSpc>
                <a:spcPct val="150000"/>
              </a:lnSpc>
              <a:spcAft>
                <a:spcPts val="0"/>
              </a:spcAft>
            </a:pPr>
            <a:r>
              <a:rPr lang="zh-CN" altLang="zh-CN" dirty="0">
                <a:latin typeface="Times New Roman" panose="02020603050405020304" pitchFamily="18" charset="0"/>
                <a:ea typeface="宋体" panose="02010600030101010101" pitchFamily="2" charset="-122"/>
              </a:rPr>
              <a:t>预测网络实验结果表明</a:t>
            </a:r>
            <a:r>
              <a:rPr lang="en-US" altLang="zh-CN" dirty="0" err="1">
                <a:latin typeface="Times New Roman" panose="02020603050405020304" pitchFamily="18" charset="0"/>
                <a:ea typeface="宋体" panose="02010600030101010101" pitchFamily="2" charset="-122"/>
              </a:rPr>
              <a:t>BiLSTM</a:t>
            </a:r>
            <a:r>
              <a:rPr lang="zh-CN" altLang="zh-CN" dirty="0">
                <a:latin typeface="Times New Roman" panose="02020603050405020304" pitchFamily="18" charset="0"/>
                <a:ea typeface="宋体" panose="02010600030101010101" pitchFamily="2" charset="-122"/>
              </a:rPr>
              <a:t>预测网络在本文研究所选用数据集上三种评价标准下效果优于其他两种预测网络，所以后续多任务学习</a:t>
            </a:r>
            <a:r>
              <a:rPr lang="zh-CN" altLang="zh-CN" b="1" dirty="0">
                <a:latin typeface="Times New Roman" panose="02020603050405020304" pitchFamily="18" charset="0"/>
                <a:ea typeface="宋体" panose="02010600030101010101" pitchFamily="2" charset="-122"/>
              </a:rPr>
              <a:t>采用</a:t>
            </a:r>
            <a:r>
              <a:rPr lang="en-US" altLang="zh-CN" b="1" dirty="0" err="1">
                <a:latin typeface="Times New Roman" panose="02020603050405020304" pitchFamily="18" charset="0"/>
                <a:ea typeface="宋体" panose="02010600030101010101" pitchFamily="2" charset="-122"/>
              </a:rPr>
              <a:t>BiLSTM</a:t>
            </a:r>
            <a:r>
              <a:rPr lang="zh-CN" altLang="zh-CN" b="1" dirty="0">
                <a:latin typeface="Times New Roman" panose="02020603050405020304" pitchFamily="18" charset="0"/>
                <a:ea typeface="宋体" panose="02010600030101010101" pitchFamily="2" charset="-122"/>
              </a:rPr>
              <a:t>网络</a:t>
            </a:r>
            <a:r>
              <a:rPr lang="zh-CN" altLang="zh-CN" dirty="0">
                <a:latin typeface="Times New Roman" panose="02020603050405020304" pitchFamily="18" charset="0"/>
                <a:ea typeface="宋体" panose="02010600030101010101" pitchFamily="2" charset="-122"/>
              </a:rPr>
              <a:t>作为时序预测网络部分构建多任务学习模型。</a:t>
            </a:r>
          </a:p>
        </p:txBody>
      </p:sp>
    </p:spTree>
    <p:extLst>
      <p:ext uri="{BB962C8B-B14F-4D97-AF65-F5344CB8AC3E}">
        <p14:creationId xmlns:p14="http://schemas.microsoft.com/office/powerpoint/2010/main" val="212060509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2595582" cy="461665"/>
          </a:xfrm>
          <a:prstGeom prst="rect">
            <a:avLst/>
          </a:prstGeom>
          <a:noFill/>
        </p:spPr>
        <p:txBody>
          <a:bodyPr wrap="none" rtlCol="0">
            <a:spAutoFit/>
          </a:bodyPr>
          <a:lstStyle/>
          <a:p>
            <a:r>
              <a:rPr lang="en-US" altLang="zh-CN" sz="2400" b="1" dirty="0">
                <a:solidFill>
                  <a:schemeClr val="accent1"/>
                </a:solidFill>
              </a:rPr>
              <a:t>2.</a:t>
            </a:r>
            <a:r>
              <a:rPr lang="zh-CN" altLang="en-US" sz="2400" b="1" dirty="0">
                <a:solidFill>
                  <a:schemeClr val="accent1"/>
                </a:solidFill>
              </a:rPr>
              <a:t>多任务模型实验</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21779" y="2043324"/>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48FDBFE0-FF41-4393-8A68-73EC1A6B6116}"/>
              </a:ext>
            </a:extLst>
          </p:cNvPr>
          <p:cNvSpPr/>
          <p:nvPr/>
        </p:nvSpPr>
        <p:spPr>
          <a:xfrm>
            <a:off x="747609" y="1736853"/>
            <a:ext cx="3339376" cy="369332"/>
          </a:xfrm>
          <a:prstGeom prst="rect">
            <a:avLst/>
          </a:prstGeom>
        </p:spPr>
        <p:txBody>
          <a:bodyPr wrap="none">
            <a:spAutoFit/>
          </a:bodyPr>
          <a:lstStyle/>
          <a:p>
            <a:r>
              <a:rPr lang="en-US" altLang="zh-CN" b="1" dirty="0">
                <a:solidFill>
                  <a:schemeClr val="accent1"/>
                </a:solidFill>
              </a:rPr>
              <a:t>2.1 </a:t>
            </a:r>
            <a:r>
              <a:rPr lang="zh-CN" altLang="en-US" b="1" dirty="0">
                <a:solidFill>
                  <a:schemeClr val="accent1"/>
                </a:solidFill>
              </a:rPr>
              <a:t>硬参数共享多任务模型实验</a:t>
            </a:r>
          </a:p>
        </p:txBody>
      </p:sp>
      <p:sp>
        <p:nvSpPr>
          <p:cNvPr id="3" name="矩形 2">
            <a:extLst>
              <a:ext uri="{FF2B5EF4-FFF2-40B4-BE49-F238E27FC236}">
                <a16:creationId xmlns:a16="http://schemas.microsoft.com/office/drawing/2014/main" id="{9E6CE40F-7C1E-4F14-A68F-9F325D97F748}"/>
              </a:ext>
            </a:extLst>
          </p:cNvPr>
          <p:cNvSpPr/>
          <p:nvPr/>
        </p:nvSpPr>
        <p:spPr>
          <a:xfrm>
            <a:off x="884841" y="2135036"/>
            <a:ext cx="10440025" cy="1477328"/>
          </a:xfrm>
          <a:prstGeom prst="rect">
            <a:avLst/>
          </a:prstGeom>
        </p:spPr>
        <p:txBody>
          <a:bodyPr wrap="square">
            <a:spAutoFit/>
          </a:bodyPr>
          <a:lstStyle/>
          <a:p>
            <a:r>
              <a:rPr lang="zh-CN" altLang="zh-CN" dirty="0"/>
              <a:t>首先对两个用户的数据通过各自的全连接层进行</a:t>
            </a:r>
            <a:r>
              <a:rPr lang="zh-CN" altLang="en-US" b="1" dirty="0"/>
              <a:t>独立的</a:t>
            </a:r>
            <a:r>
              <a:rPr lang="zh-CN" altLang="zh-CN" b="1" dirty="0"/>
              <a:t>特征提取</a:t>
            </a:r>
            <a:r>
              <a:rPr lang="zh-CN" altLang="zh-CN" dirty="0"/>
              <a:t>，将提取出的特征输入到一个</a:t>
            </a:r>
            <a:r>
              <a:rPr lang="zh-CN" altLang="zh-CN" b="1" dirty="0"/>
              <a:t>共享的</a:t>
            </a:r>
            <a:r>
              <a:rPr lang="en-US" altLang="zh-CN" b="1" dirty="0" err="1"/>
              <a:t>BiLSTM</a:t>
            </a:r>
            <a:r>
              <a:rPr lang="zh-CN" altLang="zh-CN" b="1" dirty="0"/>
              <a:t>层</a:t>
            </a:r>
            <a:r>
              <a:rPr lang="zh-CN" altLang="zh-CN" dirty="0"/>
              <a:t>进行时序预测。在共享层输出后，</a:t>
            </a:r>
            <a:r>
              <a:rPr lang="zh-CN" altLang="en-US" dirty="0"/>
              <a:t>经过两层</a:t>
            </a:r>
            <a:r>
              <a:rPr lang="zh-CN" altLang="en-US" b="1" dirty="0"/>
              <a:t>共享</a:t>
            </a:r>
            <a:r>
              <a:rPr lang="zh-CN" altLang="zh-CN" b="1" dirty="0"/>
              <a:t>全连接层</a:t>
            </a:r>
            <a:r>
              <a:rPr lang="zh-CN" altLang="zh-CN" dirty="0"/>
              <a:t>的处理，得到了各自的预测结果。</a:t>
            </a:r>
            <a:r>
              <a:rPr lang="zh-CN" altLang="en-US" dirty="0"/>
              <a:t>超参数</a:t>
            </a:r>
            <a:r>
              <a:rPr lang="en-US" altLang="zh-CN" dirty="0"/>
              <a:t>epochs</a:t>
            </a:r>
            <a:r>
              <a:rPr lang="zh-CN" altLang="en-US" dirty="0"/>
              <a:t>设置为</a:t>
            </a:r>
            <a:r>
              <a:rPr lang="en-US" altLang="zh-CN" dirty="0"/>
              <a:t>20</a:t>
            </a:r>
            <a:r>
              <a:rPr lang="zh-CN" altLang="en-US" dirty="0"/>
              <a:t>，</a:t>
            </a:r>
            <a:r>
              <a:rPr lang="en-US" altLang="zh-CN" dirty="0"/>
              <a:t>batch size</a:t>
            </a:r>
            <a:r>
              <a:rPr lang="zh-CN" altLang="en-US" dirty="0"/>
              <a:t>设置为</a:t>
            </a:r>
            <a:r>
              <a:rPr lang="en-US" altLang="zh-CN" dirty="0"/>
              <a:t>16</a:t>
            </a:r>
            <a:r>
              <a:rPr lang="zh-CN" altLang="en-US" dirty="0"/>
              <a:t>，</a:t>
            </a:r>
            <a:r>
              <a:rPr lang="en-US" altLang="zh-CN" dirty="0"/>
              <a:t>learning rate</a:t>
            </a:r>
            <a:r>
              <a:rPr lang="zh-CN" altLang="en-US" dirty="0"/>
              <a:t>设置为</a:t>
            </a:r>
            <a:r>
              <a:rPr lang="en-US" altLang="zh-CN" dirty="0"/>
              <a:t>0.01</a:t>
            </a:r>
            <a:r>
              <a:rPr lang="zh-CN" altLang="en-US" dirty="0"/>
              <a:t>，根据实验结果选择了这些超参数。最后，分别对用户</a:t>
            </a:r>
            <a:r>
              <a:rPr lang="en-US" altLang="zh-CN" dirty="0"/>
              <a:t>4</a:t>
            </a:r>
            <a:r>
              <a:rPr lang="zh-CN" altLang="en-US" dirty="0"/>
              <a:t>和用户</a:t>
            </a:r>
            <a:r>
              <a:rPr lang="en-US" altLang="zh-CN" dirty="0"/>
              <a:t>19</a:t>
            </a:r>
            <a:r>
              <a:rPr lang="zh-CN" altLang="en-US" dirty="0"/>
              <a:t>、用户</a:t>
            </a:r>
            <a:r>
              <a:rPr lang="en-US" altLang="zh-CN" dirty="0"/>
              <a:t>4</a:t>
            </a:r>
            <a:r>
              <a:rPr lang="zh-CN" altLang="en-US" dirty="0"/>
              <a:t>和用户</a:t>
            </a:r>
            <a:r>
              <a:rPr lang="en-US" altLang="zh-CN" dirty="0"/>
              <a:t>20</a:t>
            </a:r>
            <a:r>
              <a:rPr lang="zh-CN" altLang="en-US" dirty="0"/>
              <a:t>、用户</a:t>
            </a:r>
            <a:r>
              <a:rPr lang="en-US" altLang="zh-CN" dirty="0"/>
              <a:t>5</a:t>
            </a:r>
            <a:r>
              <a:rPr lang="zh-CN" altLang="en-US" dirty="0"/>
              <a:t>和用户</a:t>
            </a:r>
            <a:r>
              <a:rPr lang="en-US" altLang="zh-CN" dirty="0"/>
              <a:t>13</a:t>
            </a:r>
            <a:r>
              <a:rPr lang="zh-CN" altLang="en-US" dirty="0"/>
              <a:t>，用户</a:t>
            </a:r>
            <a:r>
              <a:rPr lang="en-US" altLang="zh-CN" dirty="0"/>
              <a:t>19</a:t>
            </a:r>
            <a:r>
              <a:rPr lang="zh-CN" altLang="en-US" dirty="0"/>
              <a:t>和用户</a:t>
            </a:r>
            <a:r>
              <a:rPr lang="en-US" altLang="zh-CN" dirty="0"/>
              <a:t>20</a:t>
            </a:r>
            <a:r>
              <a:rPr lang="zh-CN" altLang="en-US" dirty="0"/>
              <a:t>进行分组预测，通过计算</a:t>
            </a:r>
            <a:r>
              <a:rPr lang="en-US" altLang="zh-CN" dirty="0"/>
              <a:t>MAPE</a:t>
            </a:r>
            <a:r>
              <a:rPr lang="zh-CN" altLang="en-US" dirty="0"/>
              <a:t>，</a:t>
            </a:r>
            <a:r>
              <a:rPr lang="en-US" altLang="zh-CN" dirty="0"/>
              <a:t>MAE</a:t>
            </a:r>
            <a:r>
              <a:rPr lang="zh-CN" altLang="en-US" dirty="0"/>
              <a:t>，</a:t>
            </a:r>
            <a:r>
              <a:rPr lang="en-US" altLang="zh-CN" dirty="0"/>
              <a:t>RMSE</a:t>
            </a:r>
            <a:r>
              <a:rPr lang="zh-CN" altLang="en-US" dirty="0"/>
              <a:t>来评估模型的性能。</a:t>
            </a:r>
          </a:p>
        </p:txBody>
      </p:sp>
      <p:pic>
        <p:nvPicPr>
          <p:cNvPr id="7" name="图片 6">
            <a:extLst>
              <a:ext uri="{FF2B5EF4-FFF2-40B4-BE49-F238E27FC236}">
                <a16:creationId xmlns:a16="http://schemas.microsoft.com/office/drawing/2014/main" id="{A4203CF5-2574-4D71-A780-768004AEC1DB}"/>
              </a:ext>
            </a:extLst>
          </p:cNvPr>
          <p:cNvPicPr>
            <a:picLocks noChangeAspect="1"/>
          </p:cNvPicPr>
          <p:nvPr/>
        </p:nvPicPr>
        <p:blipFill>
          <a:blip r:embed="rId2"/>
          <a:stretch>
            <a:fillRect/>
          </a:stretch>
        </p:blipFill>
        <p:spPr>
          <a:xfrm>
            <a:off x="2047392" y="3947025"/>
            <a:ext cx="8272597" cy="2231833"/>
          </a:xfrm>
          <a:prstGeom prst="rect">
            <a:avLst/>
          </a:prstGeom>
        </p:spPr>
      </p:pic>
    </p:spTree>
    <p:extLst>
      <p:ext uri="{BB962C8B-B14F-4D97-AF65-F5344CB8AC3E}">
        <p14:creationId xmlns:p14="http://schemas.microsoft.com/office/powerpoint/2010/main" val="120038579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2595582" cy="461665"/>
          </a:xfrm>
          <a:prstGeom prst="rect">
            <a:avLst/>
          </a:prstGeom>
          <a:noFill/>
        </p:spPr>
        <p:txBody>
          <a:bodyPr wrap="none" rtlCol="0">
            <a:spAutoFit/>
          </a:bodyPr>
          <a:lstStyle/>
          <a:p>
            <a:r>
              <a:rPr lang="en-US" altLang="zh-CN" sz="2400" b="1" dirty="0">
                <a:solidFill>
                  <a:schemeClr val="accent1"/>
                </a:solidFill>
              </a:rPr>
              <a:t>2.</a:t>
            </a:r>
            <a:r>
              <a:rPr lang="zh-CN" altLang="en-US" sz="2400" b="1" dirty="0">
                <a:solidFill>
                  <a:schemeClr val="accent1"/>
                </a:solidFill>
              </a:rPr>
              <a:t>多任务模型实验</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21779" y="2043324"/>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E867789F-DD6D-49D0-A251-62BC4F7B93D9}"/>
              </a:ext>
            </a:extLst>
          </p:cNvPr>
          <p:cNvSpPr/>
          <p:nvPr/>
        </p:nvSpPr>
        <p:spPr>
          <a:xfrm>
            <a:off x="621779" y="1672253"/>
            <a:ext cx="1954381" cy="369332"/>
          </a:xfrm>
          <a:prstGeom prst="rect">
            <a:avLst/>
          </a:prstGeom>
        </p:spPr>
        <p:txBody>
          <a:bodyPr wrap="none">
            <a:spAutoFit/>
          </a:bodyPr>
          <a:lstStyle/>
          <a:p>
            <a:r>
              <a:rPr lang="en-US" altLang="zh-CN" b="1" dirty="0">
                <a:solidFill>
                  <a:schemeClr val="accent1"/>
                </a:solidFill>
              </a:rPr>
              <a:t>2.2 </a:t>
            </a:r>
            <a:r>
              <a:rPr lang="zh-CN" altLang="en-US" b="1" dirty="0">
                <a:solidFill>
                  <a:schemeClr val="accent1"/>
                </a:solidFill>
              </a:rPr>
              <a:t>改进模型实验</a:t>
            </a:r>
          </a:p>
        </p:txBody>
      </p:sp>
      <p:sp>
        <p:nvSpPr>
          <p:cNvPr id="4" name="矩形 3">
            <a:extLst>
              <a:ext uri="{FF2B5EF4-FFF2-40B4-BE49-F238E27FC236}">
                <a16:creationId xmlns:a16="http://schemas.microsoft.com/office/drawing/2014/main" id="{BFBBD235-34F9-40C3-8D62-000C6C9393EB}"/>
              </a:ext>
            </a:extLst>
          </p:cNvPr>
          <p:cNvSpPr/>
          <p:nvPr/>
        </p:nvSpPr>
        <p:spPr>
          <a:xfrm>
            <a:off x="763360" y="2041585"/>
            <a:ext cx="10321771" cy="923330"/>
          </a:xfrm>
          <a:prstGeom prst="rect">
            <a:avLst/>
          </a:prstGeom>
        </p:spPr>
        <p:txBody>
          <a:bodyPr wrap="square">
            <a:spAutoFit/>
          </a:bodyPr>
          <a:lstStyle/>
          <a:p>
            <a:r>
              <a:rPr lang="zh-CN" altLang="zh-CN" dirty="0"/>
              <a:t>同样采用两层全连接层分别对两个用户数据进行</a:t>
            </a:r>
            <a:r>
              <a:rPr lang="zh-CN" altLang="en-US" b="1" dirty="0"/>
              <a:t>独立</a:t>
            </a:r>
            <a:r>
              <a:rPr lang="zh-CN" altLang="zh-CN" b="1" dirty="0"/>
              <a:t>特征提取</a:t>
            </a:r>
            <a:r>
              <a:rPr lang="zh-CN" altLang="zh-CN" dirty="0"/>
              <a:t>，然后使用</a:t>
            </a:r>
            <a:r>
              <a:rPr lang="en-US" altLang="zh-CN" dirty="0" err="1"/>
              <a:t>BiLSTM</a:t>
            </a:r>
            <a:r>
              <a:rPr lang="zh-CN" altLang="zh-CN" dirty="0"/>
              <a:t>对每个用户进行</a:t>
            </a:r>
            <a:r>
              <a:rPr lang="zh-CN" altLang="zh-CN" b="1" dirty="0"/>
              <a:t>单独预测</a:t>
            </a:r>
            <a:r>
              <a:rPr lang="zh-CN" altLang="zh-CN" dirty="0"/>
              <a:t>，再经过两层全连接层得到两个任务单独的结果；同时共享</a:t>
            </a:r>
            <a:r>
              <a:rPr lang="en-US" altLang="zh-CN" dirty="0" err="1"/>
              <a:t>BiLSTM</a:t>
            </a:r>
            <a:r>
              <a:rPr lang="zh-CN" altLang="zh-CN" dirty="0"/>
              <a:t>层对两个用户进行预测，经过全连接层得到</a:t>
            </a:r>
            <a:r>
              <a:rPr lang="zh-CN" altLang="zh-CN" b="1" dirty="0"/>
              <a:t>共享预测结果</a:t>
            </a:r>
            <a:r>
              <a:rPr lang="zh-CN" altLang="zh-CN" dirty="0"/>
              <a:t>。最终将共享结果与单独结果进行</a:t>
            </a:r>
            <a:r>
              <a:rPr lang="zh-CN" altLang="zh-CN" b="1" dirty="0"/>
              <a:t>加权平均</a:t>
            </a:r>
            <a:r>
              <a:rPr lang="zh-CN" altLang="zh-CN" dirty="0"/>
              <a:t>的得到最终结果。</a:t>
            </a:r>
          </a:p>
        </p:txBody>
      </p:sp>
      <p:pic>
        <p:nvPicPr>
          <p:cNvPr id="2" name="图片 1">
            <a:extLst>
              <a:ext uri="{FF2B5EF4-FFF2-40B4-BE49-F238E27FC236}">
                <a16:creationId xmlns:a16="http://schemas.microsoft.com/office/drawing/2014/main" id="{F8B1D2DC-99DB-4670-8CB3-1ADFDB7C5928}"/>
              </a:ext>
            </a:extLst>
          </p:cNvPr>
          <p:cNvPicPr>
            <a:picLocks noChangeAspect="1"/>
          </p:cNvPicPr>
          <p:nvPr/>
        </p:nvPicPr>
        <p:blipFill>
          <a:blip r:embed="rId2"/>
          <a:stretch>
            <a:fillRect/>
          </a:stretch>
        </p:blipFill>
        <p:spPr>
          <a:xfrm>
            <a:off x="1667152" y="3435546"/>
            <a:ext cx="8514185" cy="2297010"/>
          </a:xfrm>
          <a:prstGeom prst="rect">
            <a:avLst/>
          </a:prstGeom>
        </p:spPr>
      </p:pic>
    </p:spTree>
    <p:extLst>
      <p:ext uri="{BB962C8B-B14F-4D97-AF65-F5344CB8AC3E}">
        <p14:creationId xmlns:p14="http://schemas.microsoft.com/office/powerpoint/2010/main" val="358234710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2287806"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实验结果对比</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21779" y="2043324"/>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08CEA49C-A0CC-4ED3-97B5-61D5D849468D}"/>
              </a:ext>
            </a:extLst>
          </p:cNvPr>
          <p:cNvPicPr>
            <a:picLocks noChangeAspect="1"/>
          </p:cNvPicPr>
          <p:nvPr/>
        </p:nvPicPr>
        <p:blipFill>
          <a:blip r:embed="rId2"/>
          <a:stretch>
            <a:fillRect/>
          </a:stretch>
        </p:blipFill>
        <p:spPr>
          <a:xfrm>
            <a:off x="2324975" y="1864598"/>
            <a:ext cx="7126236" cy="2385704"/>
          </a:xfrm>
          <a:prstGeom prst="rect">
            <a:avLst/>
          </a:prstGeom>
        </p:spPr>
      </p:pic>
      <p:sp>
        <p:nvSpPr>
          <p:cNvPr id="8" name="矩形 7">
            <a:extLst>
              <a:ext uri="{FF2B5EF4-FFF2-40B4-BE49-F238E27FC236}">
                <a16:creationId xmlns:a16="http://schemas.microsoft.com/office/drawing/2014/main" id="{A91925AB-EC27-495D-BC84-DCF7985E1A0B}"/>
              </a:ext>
            </a:extLst>
          </p:cNvPr>
          <p:cNvSpPr/>
          <p:nvPr/>
        </p:nvSpPr>
        <p:spPr>
          <a:xfrm>
            <a:off x="2840093" y="4286366"/>
            <a:ext cx="6534726" cy="1704954"/>
          </a:xfrm>
          <a:prstGeom prst="rect">
            <a:avLst/>
          </a:prstGeom>
        </p:spPr>
        <p:txBody>
          <a:bodyPr wrap="square">
            <a:spAutoFit/>
          </a:bodyPr>
          <a:lstStyle/>
          <a:p>
            <a:pPr>
              <a:lnSpc>
                <a:spcPct val="150000"/>
              </a:lnSpc>
            </a:pPr>
            <a:r>
              <a:rPr lang="zh-CN" altLang="en-US" dirty="0"/>
              <a:t>在</a:t>
            </a:r>
            <a:r>
              <a:rPr lang="en-US" altLang="zh-CN" dirty="0"/>
              <a:t>MAPE</a:t>
            </a:r>
            <a:r>
              <a:rPr lang="zh-CN" altLang="en-US" dirty="0"/>
              <a:t>标准下，本文所提出模型除了用户</a:t>
            </a:r>
            <a:r>
              <a:rPr lang="en-US" altLang="zh-CN" dirty="0"/>
              <a:t>19</a:t>
            </a:r>
            <a:r>
              <a:rPr lang="zh-CN" altLang="en-US" dirty="0"/>
              <a:t>的预测任务，其他任务都取得了最优效果。用户</a:t>
            </a:r>
            <a:r>
              <a:rPr lang="en-US" altLang="zh-CN" dirty="0"/>
              <a:t>19</a:t>
            </a:r>
            <a:r>
              <a:rPr lang="zh-CN" altLang="en-US" dirty="0"/>
              <a:t>任务中硬参数共享的多任务学习取得了最优效果。说明在</a:t>
            </a:r>
            <a:r>
              <a:rPr lang="en-US" altLang="zh-CN" dirty="0"/>
              <a:t>MAPE</a:t>
            </a:r>
            <a:r>
              <a:rPr lang="zh-CN" altLang="en-US" dirty="0"/>
              <a:t>标准下多任务模型具有更优的表现。</a:t>
            </a:r>
          </a:p>
        </p:txBody>
      </p:sp>
      <p:pic>
        <p:nvPicPr>
          <p:cNvPr id="9" name="图片 8">
            <a:extLst>
              <a:ext uri="{FF2B5EF4-FFF2-40B4-BE49-F238E27FC236}">
                <a16:creationId xmlns:a16="http://schemas.microsoft.com/office/drawing/2014/main" id="{08ED987F-D036-4FC2-8BA0-C09D9319CFF2}"/>
              </a:ext>
            </a:extLst>
          </p:cNvPr>
          <p:cNvPicPr>
            <a:picLocks noChangeAspect="1"/>
          </p:cNvPicPr>
          <p:nvPr/>
        </p:nvPicPr>
        <p:blipFill>
          <a:blip r:embed="rId3"/>
          <a:stretch>
            <a:fillRect/>
          </a:stretch>
        </p:blipFill>
        <p:spPr>
          <a:xfrm>
            <a:off x="1777207" y="1656196"/>
            <a:ext cx="8488071" cy="2522170"/>
          </a:xfrm>
          <a:prstGeom prst="rect">
            <a:avLst/>
          </a:prstGeom>
        </p:spPr>
      </p:pic>
    </p:spTree>
    <p:extLst>
      <p:ext uri="{BB962C8B-B14F-4D97-AF65-F5344CB8AC3E}">
        <p14:creationId xmlns:p14="http://schemas.microsoft.com/office/powerpoint/2010/main" val="129957669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2287806"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实验结果对比</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21779" y="2043324"/>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A5473C6D-290A-44B8-9C64-B3BFD4414713}"/>
              </a:ext>
            </a:extLst>
          </p:cNvPr>
          <p:cNvPicPr>
            <a:picLocks noChangeAspect="1"/>
          </p:cNvPicPr>
          <p:nvPr/>
        </p:nvPicPr>
        <p:blipFill>
          <a:blip r:embed="rId2"/>
          <a:stretch>
            <a:fillRect/>
          </a:stretch>
        </p:blipFill>
        <p:spPr>
          <a:xfrm>
            <a:off x="2219745" y="2070816"/>
            <a:ext cx="7927892" cy="3071697"/>
          </a:xfrm>
          <a:prstGeom prst="rect">
            <a:avLst/>
          </a:prstGeom>
        </p:spPr>
      </p:pic>
      <p:pic>
        <p:nvPicPr>
          <p:cNvPr id="9" name="图片 8">
            <a:extLst>
              <a:ext uri="{FF2B5EF4-FFF2-40B4-BE49-F238E27FC236}">
                <a16:creationId xmlns:a16="http://schemas.microsoft.com/office/drawing/2014/main" id="{A674730B-BD37-49D1-96AD-FE4CA54B5972}"/>
              </a:ext>
            </a:extLst>
          </p:cNvPr>
          <p:cNvPicPr>
            <a:picLocks noChangeAspect="1"/>
          </p:cNvPicPr>
          <p:nvPr/>
        </p:nvPicPr>
        <p:blipFill>
          <a:blip r:embed="rId3"/>
          <a:stretch>
            <a:fillRect/>
          </a:stretch>
        </p:blipFill>
        <p:spPr>
          <a:xfrm>
            <a:off x="1870835" y="1847605"/>
            <a:ext cx="8625711" cy="2426291"/>
          </a:xfrm>
          <a:prstGeom prst="rect">
            <a:avLst/>
          </a:prstGeom>
        </p:spPr>
      </p:pic>
    </p:spTree>
    <p:extLst>
      <p:ext uri="{BB962C8B-B14F-4D97-AF65-F5344CB8AC3E}">
        <p14:creationId xmlns:p14="http://schemas.microsoft.com/office/powerpoint/2010/main" val="353947725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2287806"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实验结果对比</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21779" y="2043324"/>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26FDED96-2F0A-4AAD-A776-9417474E32D2}"/>
              </a:ext>
            </a:extLst>
          </p:cNvPr>
          <p:cNvSpPr>
            <a:spLocks noChangeArrowheads="1"/>
          </p:cNvSpPr>
          <p:nvPr/>
        </p:nvSpPr>
        <p:spPr bwMode="auto">
          <a:xfrm>
            <a:off x="2136850" y="4514922"/>
            <a:ext cx="823244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1179513" algn="r"/>
              </a:tabLst>
              <a:defRPr>
                <a:solidFill>
                  <a:schemeClr val="tx1"/>
                </a:solidFill>
                <a:latin typeface="Arial" panose="020B0604020202020204" pitchFamily="34" charset="0"/>
              </a:defRPr>
            </a:lvl1pPr>
            <a:lvl2pPr eaLnBrk="0" fontAlgn="base" hangingPunct="0">
              <a:spcBef>
                <a:spcPct val="0"/>
              </a:spcBef>
              <a:spcAft>
                <a:spcPct val="0"/>
              </a:spcAft>
              <a:tabLst>
                <a:tab pos="1179513" algn="r"/>
              </a:tabLst>
              <a:defRPr>
                <a:solidFill>
                  <a:schemeClr val="tx1"/>
                </a:solidFill>
                <a:latin typeface="Arial" panose="020B0604020202020204" pitchFamily="34" charset="0"/>
              </a:defRPr>
            </a:lvl2pPr>
            <a:lvl3pPr eaLnBrk="0" fontAlgn="base" hangingPunct="0">
              <a:spcBef>
                <a:spcPct val="0"/>
              </a:spcBef>
              <a:spcAft>
                <a:spcPct val="0"/>
              </a:spcAft>
              <a:tabLst>
                <a:tab pos="1179513" algn="r"/>
              </a:tabLst>
              <a:defRPr>
                <a:solidFill>
                  <a:schemeClr val="tx1"/>
                </a:solidFill>
                <a:latin typeface="Arial" panose="020B0604020202020204" pitchFamily="34" charset="0"/>
              </a:defRPr>
            </a:lvl3pPr>
            <a:lvl4pPr eaLnBrk="0" fontAlgn="base" hangingPunct="0">
              <a:spcBef>
                <a:spcPct val="0"/>
              </a:spcBef>
              <a:spcAft>
                <a:spcPct val="0"/>
              </a:spcAft>
              <a:tabLst>
                <a:tab pos="1179513" algn="r"/>
              </a:tabLst>
              <a:defRPr>
                <a:solidFill>
                  <a:schemeClr val="tx1"/>
                </a:solidFill>
                <a:latin typeface="Arial" panose="020B0604020202020204" pitchFamily="34" charset="0"/>
              </a:defRPr>
            </a:lvl4pPr>
            <a:lvl5pPr eaLnBrk="0" fontAlgn="base" hangingPunct="0">
              <a:spcBef>
                <a:spcPct val="0"/>
              </a:spcBef>
              <a:spcAft>
                <a:spcPct val="0"/>
              </a:spcAft>
              <a:tabLst>
                <a:tab pos="1179513" algn="r"/>
              </a:tabLst>
              <a:defRPr>
                <a:solidFill>
                  <a:schemeClr val="tx1"/>
                </a:solidFill>
                <a:latin typeface="Arial" panose="020B0604020202020204" pitchFamily="34" charset="0"/>
              </a:defRPr>
            </a:lvl5pPr>
            <a:lvl6pPr eaLnBrk="0" fontAlgn="base" hangingPunct="0">
              <a:spcBef>
                <a:spcPct val="0"/>
              </a:spcBef>
              <a:spcAft>
                <a:spcPct val="0"/>
              </a:spcAft>
              <a:tabLst>
                <a:tab pos="1179513" algn="r"/>
              </a:tabLst>
              <a:defRPr>
                <a:solidFill>
                  <a:schemeClr val="tx1"/>
                </a:solidFill>
                <a:latin typeface="Arial" panose="020B0604020202020204" pitchFamily="34" charset="0"/>
              </a:defRPr>
            </a:lvl6pPr>
            <a:lvl7pPr eaLnBrk="0" fontAlgn="base" hangingPunct="0">
              <a:spcBef>
                <a:spcPct val="0"/>
              </a:spcBef>
              <a:spcAft>
                <a:spcPct val="0"/>
              </a:spcAft>
              <a:tabLst>
                <a:tab pos="1179513" algn="r"/>
              </a:tabLst>
              <a:defRPr>
                <a:solidFill>
                  <a:schemeClr val="tx1"/>
                </a:solidFill>
                <a:latin typeface="Arial" panose="020B0604020202020204" pitchFamily="34" charset="0"/>
              </a:defRPr>
            </a:lvl7pPr>
            <a:lvl8pPr eaLnBrk="0" fontAlgn="base" hangingPunct="0">
              <a:spcBef>
                <a:spcPct val="0"/>
              </a:spcBef>
              <a:spcAft>
                <a:spcPct val="0"/>
              </a:spcAft>
              <a:tabLst>
                <a:tab pos="1179513" algn="r"/>
              </a:tabLst>
              <a:defRPr>
                <a:solidFill>
                  <a:schemeClr val="tx1"/>
                </a:solidFill>
                <a:latin typeface="Arial" panose="020B0604020202020204" pitchFamily="34" charset="0"/>
              </a:defRPr>
            </a:lvl8pPr>
            <a:lvl9pPr eaLnBrk="0" fontAlgn="base" hangingPunct="0">
              <a:spcBef>
                <a:spcPct val="0"/>
              </a:spcBef>
              <a:spcAft>
                <a:spcPct val="0"/>
              </a:spcAft>
              <a:tabLst>
                <a:tab pos="1179513" algn="r"/>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1179513" algn="r"/>
              </a:tabLst>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RMSE</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标准下，本文所提出模型除了用户</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的预测任务，其他任务都取得了最优效果。用户</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任务中硬参数共享的多任务学习取得了最优效果。说明在</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RMSE</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标准下多任务模型具有更优的表现。</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14224C76-A130-49D8-9EB0-9A51C416163B}"/>
              </a:ext>
            </a:extLst>
          </p:cNvPr>
          <p:cNvPicPr>
            <a:picLocks noChangeAspect="1"/>
          </p:cNvPicPr>
          <p:nvPr/>
        </p:nvPicPr>
        <p:blipFill>
          <a:blip r:embed="rId2"/>
          <a:stretch>
            <a:fillRect/>
          </a:stretch>
        </p:blipFill>
        <p:spPr>
          <a:xfrm>
            <a:off x="2028626" y="1665842"/>
            <a:ext cx="8448894" cy="2223883"/>
          </a:xfrm>
          <a:prstGeom prst="rect">
            <a:avLst/>
          </a:prstGeom>
        </p:spPr>
      </p:pic>
    </p:spTree>
    <p:extLst>
      <p:ext uri="{BB962C8B-B14F-4D97-AF65-F5344CB8AC3E}">
        <p14:creationId xmlns:p14="http://schemas.microsoft.com/office/powerpoint/2010/main" val="82517807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1672253" cy="461665"/>
          </a:xfrm>
          <a:prstGeom prst="rect">
            <a:avLst/>
          </a:prstGeom>
          <a:noFill/>
        </p:spPr>
        <p:txBody>
          <a:bodyPr wrap="none" rtlCol="0">
            <a:spAutoFit/>
          </a:bodyPr>
          <a:lstStyle/>
          <a:p>
            <a:r>
              <a:rPr lang="en-US" altLang="zh-CN" sz="2400" b="1" dirty="0">
                <a:solidFill>
                  <a:schemeClr val="accent1"/>
                </a:solidFill>
              </a:rPr>
              <a:t>4.</a:t>
            </a:r>
            <a:r>
              <a:rPr lang="zh-CN" altLang="en-US" sz="2400" b="1" dirty="0">
                <a:solidFill>
                  <a:schemeClr val="accent1"/>
                </a:solidFill>
              </a:rPr>
              <a:t>结果分析</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21779" y="2043324"/>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DEF4E0B-C579-487E-99A9-677040CE1F3A}"/>
              </a:ext>
            </a:extLst>
          </p:cNvPr>
          <p:cNvSpPr/>
          <p:nvPr/>
        </p:nvSpPr>
        <p:spPr>
          <a:xfrm>
            <a:off x="923392" y="1847605"/>
            <a:ext cx="9508731" cy="3366947"/>
          </a:xfrm>
          <a:prstGeom prst="rect">
            <a:avLst/>
          </a:prstGeom>
        </p:spPr>
        <p:txBody>
          <a:bodyPr wrap="square">
            <a:spAutoFit/>
          </a:bodyPr>
          <a:lstStyle/>
          <a:p>
            <a:pPr>
              <a:lnSpc>
                <a:spcPct val="150000"/>
              </a:lnSpc>
            </a:pPr>
            <a:r>
              <a:rPr lang="en-US" altLang="zh-CN" dirty="0"/>
              <a:t>       </a:t>
            </a:r>
            <a:r>
              <a:rPr lang="zh-CN" altLang="en-US" dirty="0"/>
              <a:t>在本文所提出的用户数据预测任务中，通过比较多任务方法和单独任务方法的预测结果，可以发现多任务方法具有更好的性能。同时，通过比较不同的多任务学习方法，本文所提出的模型结构在大多数任务上取得了最优的性能。</a:t>
            </a:r>
            <a:endParaRPr lang="en-US" altLang="zh-CN" dirty="0"/>
          </a:p>
          <a:p>
            <a:pPr>
              <a:lnSpc>
                <a:spcPct val="150000"/>
              </a:lnSpc>
            </a:pPr>
            <a:endParaRPr lang="zh-CN" altLang="en-US" dirty="0"/>
          </a:p>
          <a:p>
            <a:pPr>
              <a:lnSpc>
                <a:spcPct val="150000"/>
              </a:lnSpc>
            </a:pPr>
            <a:r>
              <a:rPr lang="zh-CN" altLang="en-US" dirty="0"/>
              <a:t>      具体来说，本文所提出的模型结构采用</a:t>
            </a:r>
            <a:r>
              <a:rPr lang="zh-CN" altLang="en-US" b="1" dirty="0"/>
              <a:t>共享</a:t>
            </a:r>
            <a:r>
              <a:rPr lang="en-US" altLang="zh-CN" b="1" dirty="0" err="1"/>
              <a:t>BiLSTM</a:t>
            </a:r>
            <a:r>
              <a:rPr lang="zh-CN" altLang="en-US" b="1" dirty="0"/>
              <a:t>层</a:t>
            </a:r>
            <a:r>
              <a:rPr lang="zh-CN" altLang="en-US" dirty="0"/>
              <a:t>和两个任务</a:t>
            </a:r>
            <a:r>
              <a:rPr lang="zh-CN" altLang="en-US" b="1" dirty="0"/>
              <a:t>独立</a:t>
            </a:r>
            <a:r>
              <a:rPr lang="en-US" altLang="zh-CN" b="1" dirty="0" err="1"/>
              <a:t>BiLSTM</a:t>
            </a:r>
            <a:r>
              <a:rPr lang="zh-CN" altLang="en-US" b="1" dirty="0"/>
              <a:t>层</a:t>
            </a:r>
            <a:r>
              <a:rPr lang="zh-CN" altLang="en-US" dirty="0"/>
              <a:t>，通过加权平均的方式得到最终结果。该模型结构可以在两个任务之间共享特征，同时保持任务单独的输出结果。实验结果表明，该模型在大多数任务上取得了最优的性能，这表明通过设计合适的模型结构，多任务学习可以在用户数据预测任务中取得较好的性能提升。</a:t>
            </a:r>
          </a:p>
        </p:txBody>
      </p:sp>
    </p:spTree>
    <p:extLst>
      <p:ext uri="{BB962C8B-B14F-4D97-AF65-F5344CB8AC3E}">
        <p14:creationId xmlns:p14="http://schemas.microsoft.com/office/powerpoint/2010/main" val="230332521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181072" y="1122017"/>
            <a:ext cx="2287806" cy="461665"/>
          </a:xfrm>
          <a:prstGeom prst="rect">
            <a:avLst/>
          </a:prstGeom>
          <a:noFill/>
        </p:spPr>
        <p:txBody>
          <a:bodyPr wrap="none" rtlCol="0">
            <a:spAutoFit/>
          </a:bodyPr>
          <a:lstStyle/>
          <a:p>
            <a:r>
              <a:rPr lang="en-US" altLang="zh-CN" sz="2400" b="1" dirty="0">
                <a:solidFill>
                  <a:schemeClr val="accent1"/>
                </a:solidFill>
              </a:rPr>
              <a:t>3.</a:t>
            </a:r>
            <a:r>
              <a:rPr lang="zh-CN" altLang="en-US" sz="2400" b="1" dirty="0">
                <a:solidFill>
                  <a:schemeClr val="accent1"/>
                </a:solidFill>
              </a:rPr>
              <a:t>实验结果对比</a:t>
            </a:r>
          </a:p>
        </p:txBody>
      </p:sp>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21779" y="2043324"/>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C9F4F61C-FB1B-429F-891E-0E576960E2C0}"/>
              </a:ext>
            </a:extLst>
          </p:cNvPr>
          <p:cNvPicPr/>
          <p:nvPr/>
        </p:nvPicPr>
        <p:blipFill>
          <a:blip r:embed="rId2">
            <a:extLst>
              <a:ext uri="{28A0092B-C50C-407E-A947-70E740481C1C}">
                <a14:useLocalDpi xmlns:a14="http://schemas.microsoft.com/office/drawing/2010/main" val="0"/>
              </a:ext>
            </a:extLst>
          </a:blip>
          <a:stretch>
            <a:fillRect/>
          </a:stretch>
        </p:blipFill>
        <p:spPr>
          <a:xfrm>
            <a:off x="6033324" y="1352849"/>
            <a:ext cx="5816133" cy="2548499"/>
          </a:xfrm>
          <a:prstGeom prst="rect">
            <a:avLst/>
          </a:prstGeom>
        </p:spPr>
      </p:pic>
      <p:pic>
        <p:nvPicPr>
          <p:cNvPr id="18" name="图片 17">
            <a:extLst>
              <a:ext uri="{FF2B5EF4-FFF2-40B4-BE49-F238E27FC236}">
                <a16:creationId xmlns:a16="http://schemas.microsoft.com/office/drawing/2014/main" id="{FDBE2C1C-B9F9-4992-AC90-855AB2FCD3F9}"/>
              </a:ext>
            </a:extLst>
          </p:cNvPr>
          <p:cNvPicPr/>
          <p:nvPr/>
        </p:nvPicPr>
        <p:blipFill>
          <a:blip r:embed="rId3"/>
          <a:stretch>
            <a:fillRect/>
          </a:stretch>
        </p:blipFill>
        <p:spPr>
          <a:xfrm>
            <a:off x="556639" y="1122017"/>
            <a:ext cx="5137656" cy="2542372"/>
          </a:xfrm>
          <a:prstGeom prst="rect">
            <a:avLst/>
          </a:prstGeom>
        </p:spPr>
      </p:pic>
      <p:pic>
        <p:nvPicPr>
          <p:cNvPr id="29" name="图片 28">
            <a:extLst>
              <a:ext uri="{FF2B5EF4-FFF2-40B4-BE49-F238E27FC236}">
                <a16:creationId xmlns:a16="http://schemas.microsoft.com/office/drawing/2014/main" id="{9FCD3AB3-0CF6-48B4-B5FB-6B2732222CE7}"/>
              </a:ext>
            </a:extLst>
          </p:cNvPr>
          <p:cNvPicPr/>
          <p:nvPr/>
        </p:nvPicPr>
        <p:blipFill>
          <a:blip r:embed="rId4"/>
          <a:stretch>
            <a:fillRect/>
          </a:stretch>
        </p:blipFill>
        <p:spPr>
          <a:xfrm>
            <a:off x="666522" y="4078193"/>
            <a:ext cx="5137656" cy="2463582"/>
          </a:xfrm>
          <a:prstGeom prst="rect">
            <a:avLst/>
          </a:prstGeom>
        </p:spPr>
      </p:pic>
      <p:pic>
        <p:nvPicPr>
          <p:cNvPr id="30" name="图片 29">
            <a:extLst>
              <a:ext uri="{FF2B5EF4-FFF2-40B4-BE49-F238E27FC236}">
                <a16:creationId xmlns:a16="http://schemas.microsoft.com/office/drawing/2014/main" id="{06B3DC7B-001C-4713-9FF6-7C5874200B5A}"/>
              </a:ext>
            </a:extLst>
          </p:cNvPr>
          <p:cNvPicPr/>
          <p:nvPr/>
        </p:nvPicPr>
        <p:blipFill>
          <a:blip r:embed="rId5">
            <a:extLst>
              <a:ext uri="{28A0092B-C50C-407E-A947-70E740481C1C}">
                <a14:useLocalDpi xmlns:a14="http://schemas.microsoft.com/office/drawing/2010/main" val="0"/>
              </a:ext>
            </a:extLst>
          </a:blip>
          <a:stretch>
            <a:fillRect/>
          </a:stretch>
        </p:blipFill>
        <p:spPr>
          <a:xfrm>
            <a:off x="6096000" y="3901348"/>
            <a:ext cx="5461635" cy="2699385"/>
          </a:xfrm>
          <a:prstGeom prst="rect">
            <a:avLst/>
          </a:prstGeom>
        </p:spPr>
      </p:pic>
    </p:spTree>
    <p:extLst>
      <p:ext uri="{BB962C8B-B14F-4D97-AF65-F5344CB8AC3E}">
        <p14:creationId xmlns:p14="http://schemas.microsoft.com/office/powerpoint/2010/main" val="210663750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529DC006-068D-48DD-A935-8A54D7364089}"/>
              </a:ext>
            </a:extLst>
          </p:cNvPr>
          <p:cNvSpPr/>
          <p:nvPr/>
        </p:nvSpPr>
        <p:spPr>
          <a:xfrm>
            <a:off x="695324" y="1122017"/>
            <a:ext cx="136072"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923392" y="1208849"/>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a:extLst>
              <a:ext uri="{FF2B5EF4-FFF2-40B4-BE49-F238E27FC236}">
                <a16:creationId xmlns:a16="http://schemas.microsoft.com/office/drawing/2014/main" id="{979C2D24-E531-4B11-8705-505FE1388A4D}"/>
              </a:ext>
            </a:extLst>
          </p:cNvPr>
          <p:cNvSpPr/>
          <p:nvPr/>
        </p:nvSpPr>
        <p:spPr>
          <a:xfrm>
            <a:off x="621779" y="2043324"/>
            <a:ext cx="11123825" cy="873957"/>
          </a:xfrm>
          <a:prstGeom prst="rect">
            <a:avLst/>
          </a:prstGeom>
        </p:spPr>
        <p:txBody>
          <a:bodyPr wrap="square">
            <a:spAutoFit/>
          </a:bodyPr>
          <a:lstStyle/>
          <a:p>
            <a:pPr>
              <a:lnSpc>
                <a:spcPct val="150000"/>
              </a:lnSpc>
            </a:pPr>
            <a:endParaRPr lang="zh-CN" altLang="zh-CN"/>
          </a:p>
          <a:p>
            <a:pPr>
              <a:lnSpc>
                <a:spcPct val="150000"/>
              </a:lnSpc>
            </a:pPr>
            <a:r>
              <a:rPr lang="en-US" altLang="zh-CN"/>
              <a:t>       </a:t>
            </a:r>
            <a:endParaRPr lang="en-US" altLang="zh-CN" dirty="0">
              <a:latin typeface="+mn-ea"/>
            </a:endParaRPr>
          </a:p>
        </p:txBody>
      </p:sp>
      <p:sp>
        <p:nvSpPr>
          <p:cNvPr id="12" name="矩形 11">
            <a:extLst>
              <a:ext uri="{FF2B5EF4-FFF2-40B4-BE49-F238E27FC236}">
                <a16:creationId xmlns:a16="http://schemas.microsoft.com/office/drawing/2014/main" id="{09214BD1-3D2D-4977-B703-EEF064F84365}"/>
              </a:ext>
            </a:extLst>
          </p:cNvPr>
          <p:cNvSpPr/>
          <p:nvPr/>
        </p:nvSpPr>
        <p:spPr>
          <a:xfrm>
            <a:off x="6658252" y="6063449"/>
            <a:ext cx="1562470" cy="230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C66C5F4-1DCB-4C6A-B01C-B500AE100A7F}"/>
              </a:ext>
            </a:extLst>
          </p:cNvPr>
          <p:cNvSpPr/>
          <p:nvPr/>
        </p:nvSpPr>
        <p:spPr>
          <a:xfrm>
            <a:off x="6074607" y="421099"/>
            <a:ext cx="2492988"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0" name="矩形 19">
            <a:extLst>
              <a:ext uri="{FF2B5EF4-FFF2-40B4-BE49-F238E27FC236}">
                <a16:creationId xmlns:a16="http://schemas.microsoft.com/office/drawing/2014/main" id="{4345AE51-331A-4719-9737-A4F9D98C154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21" name="矩形 20">
            <a:extLst>
              <a:ext uri="{FF2B5EF4-FFF2-40B4-BE49-F238E27FC236}">
                <a16:creationId xmlns:a16="http://schemas.microsoft.com/office/drawing/2014/main" id="{A3CDD491-6956-4314-9E5B-270FC4954DAE}"/>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22" name="矩形 21">
            <a:extLst>
              <a:ext uri="{FF2B5EF4-FFF2-40B4-BE49-F238E27FC236}">
                <a16:creationId xmlns:a16="http://schemas.microsoft.com/office/drawing/2014/main" id="{D9A926ED-01A7-499C-B98B-E0A161019028}"/>
              </a:ext>
            </a:extLst>
          </p:cNvPr>
          <p:cNvSpPr/>
          <p:nvPr/>
        </p:nvSpPr>
        <p:spPr>
          <a:xfrm>
            <a:off x="6104854" y="457984"/>
            <a:ext cx="2492990" cy="400110"/>
          </a:xfrm>
          <a:prstGeom prst="rect">
            <a:avLst/>
          </a:prstGeom>
        </p:spPr>
        <p:txBody>
          <a:bodyPr wrap="none">
            <a:spAutoFit/>
          </a:bodyPr>
          <a:lstStyle/>
          <a:p>
            <a:r>
              <a:rPr lang="zh-CN" altLang="en-US" sz="2000" dirty="0">
                <a:solidFill>
                  <a:schemeClr val="bg1"/>
                </a:solidFill>
                <a:latin typeface="+mn-ea"/>
              </a:rPr>
              <a:t>实验设计和结果分析</a:t>
            </a:r>
          </a:p>
        </p:txBody>
      </p:sp>
      <p:sp>
        <p:nvSpPr>
          <p:cNvPr id="23" name="矩形 22">
            <a:extLst>
              <a:ext uri="{FF2B5EF4-FFF2-40B4-BE49-F238E27FC236}">
                <a16:creationId xmlns:a16="http://schemas.microsoft.com/office/drawing/2014/main" id="{37A9A2DC-FB31-4FAE-94BE-6C0D6D769C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4" name="直接连接符 23">
            <a:extLst>
              <a:ext uri="{FF2B5EF4-FFF2-40B4-BE49-F238E27FC236}">
                <a16:creationId xmlns:a16="http://schemas.microsoft.com/office/drawing/2014/main" id="{7660AE3C-5821-4116-A63A-4C73C69B7716}"/>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B6EBD2-CCD1-41E2-8D2E-185BB78BF759}"/>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4CB141-3EE6-47C2-AEE3-1DF2F433983D}"/>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840C48C2-0EC8-4131-8728-BA0BE99288AD}"/>
              </a:ext>
            </a:extLst>
          </p:cNvPr>
          <p:cNvPicPr/>
          <p:nvPr/>
        </p:nvPicPr>
        <p:blipFill>
          <a:blip r:embed="rId2"/>
          <a:stretch>
            <a:fillRect/>
          </a:stretch>
        </p:blipFill>
        <p:spPr>
          <a:xfrm>
            <a:off x="621779" y="1847605"/>
            <a:ext cx="5274310" cy="2656205"/>
          </a:xfrm>
          <a:prstGeom prst="rect">
            <a:avLst/>
          </a:prstGeom>
        </p:spPr>
      </p:pic>
      <p:sp>
        <p:nvSpPr>
          <p:cNvPr id="2" name="矩形 1">
            <a:extLst>
              <a:ext uri="{FF2B5EF4-FFF2-40B4-BE49-F238E27FC236}">
                <a16:creationId xmlns:a16="http://schemas.microsoft.com/office/drawing/2014/main" id="{5EB3A347-AB2A-4EDE-95E1-53D9C6090252}"/>
              </a:ext>
            </a:extLst>
          </p:cNvPr>
          <p:cNvSpPr/>
          <p:nvPr/>
        </p:nvSpPr>
        <p:spPr>
          <a:xfrm>
            <a:off x="5896089" y="4167568"/>
            <a:ext cx="6096000" cy="1200329"/>
          </a:xfrm>
          <a:prstGeom prst="rect">
            <a:avLst/>
          </a:prstGeom>
        </p:spPr>
        <p:txBody>
          <a:bodyPr>
            <a:spAutoFit/>
          </a:bodyPr>
          <a:lstStyle/>
          <a:p>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根据图</a:t>
            </a:r>
            <a:r>
              <a:rPr lang="en-US" altLang="zh-CN" kern="0" dirty="0">
                <a:latin typeface="Times New Roman" panose="02020603050405020304" pitchFamily="18" charset="0"/>
                <a:ea typeface="宋体" panose="02010600030101010101" pitchFamily="2" charset="-122"/>
              </a:rPr>
              <a:t>4.1</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至图</a:t>
            </a:r>
            <a:r>
              <a:rPr lang="en-US" altLang="zh-CN" kern="0" dirty="0">
                <a:latin typeface="Times New Roman" panose="02020603050405020304" pitchFamily="18" charset="0"/>
                <a:ea typeface="宋体" panose="02010600030101010101" pitchFamily="2" charset="-122"/>
              </a:rPr>
              <a:t>4.5</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所示，本文所构建的多任务预测模型能够实现对不同用户的联合预测。各住宅用户的用电模式存在较大差异，但本文所提出的联合预测方法能够精准地捕捉潜在时序特征，实现高精度地预测，具有很好的泛化性</a:t>
            </a:r>
            <a:endParaRPr lang="zh-CN" altLang="en-US" dirty="0"/>
          </a:p>
        </p:txBody>
      </p:sp>
      <p:sp>
        <p:nvSpPr>
          <p:cNvPr id="29" name="文本框 28">
            <a:extLst>
              <a:ext uri="{FF2B5EF4-FFF2-40B4-BE49-F238E27FC236}">
                <a16:creationId xmlns:a16="http://schemas.microsoft.com/office/drawing/2014/main" id="{A0740C22-9FDA-40D9-9B77-FCAEF5CD29CE}"/>
              </a:ext>
            </a:extLst>
          </p:cNvPr>
          <p:cNvSpPr txBox="1"/>
          <p:nvPr/>
        </p:nvSpPr>
        <p:spPr>
          <a:xfrm>
            <a:off x="1181072" y="1122017"/>
            <a:ext cx="1672253" cy="461665"/>
          </a:xfrm>
          <a:prstGeom prst="rect">
            <a:avLst/>
          </a:prstGeom>
          <a:noFill/>
        </p:spPr>
        <p:txBody>
          <a:bodyPr wrap="none" rtlCol="0">
            <a:spAutoFit/>
          </a:bodyPr>
          <a:lstStyle/>
          <a:p>
            <a:r>
              <a:rPr lang="en-US" altLang="zh-CN" sz="2400" b="1" dirty="0">
                <a:solidFill>
                  <a:schemeClr val="accent1"/>
                </a:solidFill>
              </a:rPr>
              <a:t>4.</a:t>
            </a:r>
            <a:r>
              <a:rPr lang="zh-CN" altLang="en-US" sz="2400" b="1" dirty="0">
                <a:solidFill>
                  <a:schemeClr val="accent1"/>
                </a:solidFill>
              </a:rPr>
              <a:t>结果分析</a:t>
            </a:r>
          </a:p>
        </p:txBody>
      </p:sp>
    </p:spTree>
    <p:extLst>
      <p:ext uri="{BB962C8B-B14F-4D97-AF65-F5344CB8AC3E}">
        <p14:creationId xmlns:p14="http://schemas.microsoft.com/office/powerpoint/2010/main" val="206746072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B4A5D80-3A93-4BFE-A68C-6EE605F6B18A}"/>
              </a:ext>
            </a:extLst>
          </p:cNvPr>
          <p:cNvSpPr>
            <a:spLocks noGrp="1"/>
          </p:cNvSpPr>
          <p:nvPr>
            <p:ph type="body" sz="quarter" idx="10"/>
          </p:nvPr>
        </p:nvSpPr>
        <p:spPr>
          <a:xfrm>
            <a:off x="4769625" y="2518111"/>
            <a:ext cx="6761975" cy="769441"/>
          </a:xfrm>
        </p:spPr>
        <p:txBody>
          <a:bodyPr>
            <a:spAutoFit/>
          </a:bodyPr>
          <a:lstStyle/>
          <a:p>
            <a:r>
              <a:rPr lang="en-US" altLang="zh-CN" dirty="0"/>
              <a:t>01 </a:t>
            </a:r>
            <a:r>
              <a:rPr lang="zh-CN" altLang="en-US" dirty="0"/>
              <a:t>课题背景和研究意义</a:t>
            </a:r>
          </a:p>
        </p:txBody>
      </p:sp>
    </p:spTree>
    <p:extLst>
      <p:ext uri="{BB962C8B-B14F-4D97-AF65-F5344CB8AC3E}">
        <p14:creationId xmlns:p14="http://schemas.microsoft.com/office/powerpoint/2010/main" val="1023151395"/>
      </p:ext>
    </p:extLst>
  </p:cSld>
  <p:clrMapOvr>
    <a:masterClrMapping/>
  </p:clrMapOvr>
  <p:transition spd="slow" advClick="0" advTm="300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6747054-4ECE-4C1D-AFD0-17C7C01A1559}"/>
              </a:ext>
            </a:extLst>
          </p:cNvPr>
          <p:cNvSpPr txBox="1"/>
          <p:nvPr/>
        </p:nvSpPr>
        <p:spPr>
          <a:xfrm>
            <a:off x="4756925" y="2502344"/>
            <a:ext cx="3929281" cy="769441"/>
          </a:xfrm>
          <a:prstGeom prst="rect">
            <a:avLst/>
          </a:prstGeom>
          <a:noFill/>
        </p:spPr>
        <p:txBody>
          <a:bodyPr wrap="none" rtlCol="0">
            <a:spAutoFit/>
          </a:bodyPr>
          <a:lstStyle/>
          <a:p>
            <a:r>
              <a:rPr lang="en-US" altLang="zh-CN" sz="4400" b="1" dirty="0">
                <a:solidFill>
                  <a:schemeClr val="bg1"/>
                </a:solidFill>
              </a:rPr>
              <a:t>04	</a:t>
            </a:r>
            <a:r>
              <a:rPr lang="zh-CN" altLang="en-US" sz="4400" b="1" dirty="0">
                <a:solidFill>
                  <a:schemeClr val="bg1"/>
                </a:solidFill>
              </a:rPr>
              <a:t>总结与展望</a:t>
            </a:r>
          </a:p>
        </p:txBody>
      </p:sp>
    </p:spTree>
    <p:extLst>
      <p:ext uri="{BB962C8B-B14F-4D97-AF65-F5344CB8AC3E}">
        <p14:creationId xmlns:p14="http://schemas.microsoft.com/office/powerpoint/2010/main" val="1638924834"/>
      </p:ext>
    </p:extLst>
  </p:cSld>
  <p:clrMapOvr>
    <a:masterClrMapping/>
  </p:clrMapOvr>
  <p:transition spd="slow" advClick="0" advTm="3000">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a:extLst>
              <a:ext uri="{FF2B5EF4-FFF2-40B4-BE49-F238E27FC236}">
                <a16:creationId xmlns:a16="http://schemas.microsoft.com/office/drawing/2014/main" id="{746D7B02-B6A3-4DB0-A164-5C87EF39EC5D}"/>
              </a:ext>
            </a:extLst>
          </p:cNvPr>
          <p:cNvSpPr/>
          <p:nvPr/>
        </p:nvSpPr>
        <p:spPr>
          <a:xfrm>
            <a:off x="8702157" y="366845"/>
            <a:ext cx="1659174"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33" name="矩形 32">
            <a:extLst>
              <a:ext uri="{FF2B5EF4-FFF2-40B4-BE49-F238E27FC236}">
                <a16:creationId xmlns:a16="http://schemas.microsoft.com/office/drawing/2014/main" id="{86A08926-9921-4656-AF3C-74CE41D43A28}"/>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34" name="矩形 33">
            <a:extLst>
              <a:ext uri="{FF2B5EF4-FFF2-40B4-BE49-F238E27FC236}">
                <a16:creationId xmlns:a16="http://schemas.microsoft.com/office/drawing/2014/main" id="{E76F8701-199D-463F-9852-75E7C5C175F5}"/>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35" name="矩形 34">
            <a:extLst>
              <a:ext uri="{FF2B5EF4-FFF2-40B4-BE49-F238E27FC236}">
                <a16:creationId xmlns:a16="http://schemas.microsoft.com/office/drawing/2014/main" id="{31108F18-A477-4469-B6B0-1CF065873466}"/>
              </a:ext>
            </a:extLst>
          </p:cNvPr>
          <p:cNvSpPr/>
          <p:nvPr/>
        </p:nvSpPr>
        <p:spPr>
          <a:xfrm>
            <a:off x="6122335" y="436089"/>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36" name="矩形 35">
            <a:extLst>
              <a:ext uri="{FF2B5EF4-FFF2-40B4-BE49-F238E27FC236}">
                <a16:creationId xmlns:a16="http://schemas.microsoft.com/office/drawing/2014/main" id="{D7F4B964-0C53-4491-B15E-FE675A849D15}"/>
              </a:ext>
            </a:extLst>
          </p:cNvPr>
          <p:cNvSpPr/>
          <p:nvPr/>
        </p:nvSpPr>
        <p:spPr>
          <a:xfrm>
            <a:off x="8752854" y="436089"/>
            <a:ext cx="1467068" cy="400110"/>
          </a:xfrm>
          <a:prstGeom prst="rect">
            <a:avLst/>
          </a:prstGeom>
        </p:spPr>
        <p:txBody>
          <a:bodyPr wrap="none">
            <a:spAutoFit/>
          </a:bodyPr>
          <a:lstStyle/>
          <a:p>
            <a:r>
              <a:rPr lang="zh-CN" altLang="en-US" sz="2000" dirty="0">
                <a:solidFill>
                  <a:schemeClr val="bg1"/>
                </a:solidFill>
                <a:latin typeface="+mn-ea"/>
              </a:rPr>
              <a:t>总结与展望</a:t>
            </a:r>
          </a:p>
        </p:txBody>
      </p:sp>
      <p:cxnSp>
        <p:nvCxnSpPr>
          <p:cNvPr id="37" name="直接连接符 36">
            <a:extLst>
              <a:ext uri="{FF2B5EF4-FFF2-40B4-BE49-F238E27FC236}">
                <a16:creationId xmlns:a16="http://schemas.microsoft.com/office/drawing/2014/main" id="{B0F0DEFC-722B-492C-9BAF-44012490A11F}"/>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113F362-8A06-4C32-B128-F647B915079B}"/>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0B52FB2-1580-496B-9D87-391CB16DCC1F}"/>
              </a:ext>
            </a:extLst>
          </p:cNvPr>
          <p:cNvCxnSpPr/>
          <p:nvPr/>
        </p:nvCxnSpPr>
        <p:spPr>
          <a:xfrm>
            <a:off x="8623488" y="43608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AEFE254-A0DA-4A26-86EA-1A88C8FD56BA}"/>
              </a:ext>
            </a:extLst>
          </p:cNvPr>
          <p:cNvSpPr/>
          <p:nvPr/>
        </p:nvSpPr>
        <p:spPr>
          <a:xfrm>
            <a:off x="876033" y="1876037"/>
            <a:ext cx="9869001" cy="4196020"/>
          </a:xfrm>
          <a:prstGeom prst="rect">
            <a:avLst/>
          </a:prstGeom>
        </p:spPr>
        <p:txBody>
          <a:bodyPr wrap="square">
            <a:spAutoFit/>
          </a:bodyPr>
          <a:lstStyle/>
          <a:p>
            <a:pPr>
              <a:lnSpc>
                <a:spcPct val="150000"/>
              </a:lnSpc>
            </a:pPr>
            <a:r>
              <a:rPr lang="en-US" altLang="zh-CN" dirty="0"/>
              <a:t>       </a:t>
            </a:r>
            <a:r>
              <a:rPr lang="zh-CN" altLang="zh-CN" dirty="0"/>
              <a:t>本文主要探讨了</a:t>
            </a:r>
            <a:r>
              <a:rPr lang="zh-CN" altLang="zh-CN" b="1" dirty="0"/>
              <a:t>基于多任务学习的多用户负荷联合预测问题</a:t>
            </a:r>
            <a:r>
              <a:rPr lang="zh-CN" altLang="en-US" dirty="0"/>
              <a:t>，</a:t>
            </a:r>
            <a:r>
              <a:rPr lang="zh-CN" altLang="zh-CN" dirty="0"/>
              <a:t>在基础的硬参数共享方法基础上进行了</a:t>
            </a:r>
            <a:r>
              <a:rPr lang="zh-CN" altLang="zh-CN" b="1" dirty="0"/>
              <a:t>多任务模型的改进</a:t>
            </a:r>
            <a:r>
              <a:rPr lang="zh-CN" altLang="zh-CN" dirty="0"/>
              <a:t>，并通过计算平均绝对百分比误差进行比较来评估模型预测效果。</a:t>
            </a:r>
            <a:endParaRPr lang="en-US" altLang="zh-CN" dirty="0"/>
          </a:p>
          <a:p>
            <a:pPr>
              <a:lnSpc>
                <a:spcPct val="150000"/>
              </a:lnSpc>
            </a:pPr>
            <a:r>
              <a:rPr lang="en-US" altLang="zh-CN" dirty="0"/>
              <a:t>       </a:t>
            </a:r>
            <a:r>
              <a:rPr lang="zh-CN" altLang="en-US" dirty="0"/>
              <a:t>第一章是本文的绪论部分，介绍了文章的总体结构。</a:t>
            </a:r>
            <a:endParaRPr lang="en-US" altLang="zh-CN" dirty="0"/>
          </a:p>
          <a:p>
            <a:pPr>
              <a:lnSpc>
                <a:spcPct val="150000"/>
              </a:lnSpc>
            </a:pPr>
            <a:r>
              <a:rPr lang="en-US" altLang="zh-CN" dirty="0"/>
              <a:t>       </a:t>
            </a:r>
            <a:r>
              <a:rPr lang="zh-CN" altLang="en-US" dirty="0"/>
              <a:t>第二章</a:t>
            </a:r>
            <a:r>
              <a:rPr lang="zh-CN" altLang="zh-CN" dirty="0"/>
              <a:t>介绍了本文所使用的数据集，并讨论了</a:t>
            </a:r>
            <a:r>
              <a:rPr lang="zh-CN" altLang="zh-CN" b="1" dirty="0"/>
              <a:t>数据预处理</a:t>
            </a:r>
            <a:r>
              <a:rPr lang="zh-CN" altLang="zh-CN" dirty="0"/>
              <a:t>的方法，阐释数据预处理的原因与意义，介绍</a:t>
            </a:r>
            <a:r>
              <a:rPr lang="zh-CN" altLang="zh-CN" b="1" dirty="0"/>
              <a:t>相关性分析</a:t>
            </a:r>
            <a:r>
              <a:rPr lang="zh-CN" altLang="zh-CN" dirty="0"/>
              <a:t>的意义，对本文使用的三种相关性分析方法进行说明以及数学公式表达，并可视化展示相关性分析结果。</a:t>
            </a:r>
            <a:endParaRPr lang="en-US" altLang="zh-CN" dirty="0"/>
          </a:p>
          <a:p>
            <a:pPr>
              <a:lnSpc>
                <a:spcPct val="150000"/>
              </a:lnSpc>
            </a:pPr>
            <a:r>
              <a:rPr lang="en-US" altLang="zh-CN" dirty="0"/>
              <a:t>       </a:t>
            </a:r>
            <a:r>
              <a:rPr lang="zh-CN" altLang="zh-CN" dirty="0"/>
              <a:t>第三章介绍了多任务学习预测模型的理论基础</a:t>
            </a:r>
            <a:r>
              <a:rPr lang="zh-CN" altLang="en-US" dirty="0"/>
              <a:t>，</a:t>
            </a:r>
            <a:r>
              <a:rPr lang="zh-CN" altLang="zh-CN" dirty="0"/>
              <a:t>包含神经网络，多任务学习，</a:t>
            </a:r>
            <a:r>
              <a:rPr lang="en-US" altLang="zh-CN" dirty="0"/>
              <a:t>LSTM</a:t>
            </a:r>
            <a:r>
              <a:rPr lang="zh-CN" altLang="zh-CN" dirty="0"/>
              <a:t>，</a:t>
            </a:r>
            <a:r>
              <a:rPr lang="en-US" altLang="zh-CN" dirty="0" err="1"/>
              <a:t>BiLSTM</a:t>
            </a:r>
            <a:r>
              <a:rPr lang="zh-CN" altLang="zh-CN" dirty="0"/>
              <a:t>，</a:t>
            </a:r>
            <a:r>
              <a:rPr lang="en-US" altLang="zh-CN" dirty="0"/>
              <a:t>GRU</a:t>
            </a:r>
            <a:r>
              <a:rPr lang="zh-CN" altLang="zh-CN" dirty="0"/>
              <a:t>，</a:t>
            </a:r>
            <a:r>
              <a:rPr lang="en-US" altLang="zh-CN" dirty="0" err="1"/>
              <a:t>BiGRU</a:t>
            </a:r>
            <a:r>
              <a:rPr lang="zh-CN" altLang="zh-CN" dirty="0"/>
              <a:t>等内容。</a:t>
            </a:r>
            <a:endParaRPr lang="en-US" altLang="zh-CN" dirty="0"/>
          </a:p>
          <a:p>
            <a:pPr>
              <a:lnSpc>
                <a:spcPct val="150000"/>
              </a:lnSpc>
            </a:pPr>
            <a:r>
              <a:rPr lang="en-US" altLang="zh-CN" dirty="0"/>
              <a:t>       </a:t>
            </a:r>
            <a:r>
              <a:rPr lang="zh-CN" altLang="zh-CN" dirty="0"/>
              <a:t>第四章实验部分，本研究对选定的用户数据集进行了</a:t>
            </a:r>
            <a:r>
              <a:rPr lang="zh-CN" altLang="en-US" b="1" dirty="0"/>
              <a:t>单任务</a:t>
            </a:r>
            <a:r>
              <a:rPr lang="zh-CN" altLang="zh-CN" b="1" dirty="0"/>
              <a:t>模型</a:t>
            </a:r>
            <a:r>
              <a:rPr lang="zh-CN" altLang="en-US" dirty="0"/>
              <a:t>与</a:t>
            </a:r>
            <a:r>
              <a:rPr lang="zh-CN" altLang="en-US" b="1" dirty="0"/>
              <a:t>多任务模型</a:t>
            </a:r>
            <a:r>
              <a:rPr lang="zh-CN" altLang="zh-CN" dirty="0"/>
              <a:t>的实验比较。</a:t>
            </a:r>
            <a:endParaRPr lang="en-US" altLang="zh-CN" dirty="0"/>
          </a:p>
          <a:p>
            <a:pPr>
              <a:lnSpc>
                <a:spcPct val="150000"/>
              </a:lnSpc>
            </a:pPr>
            <a:endParaRPr lang="zh-CN" altLang="en-US" dirty="0"/>
          </a:p>
        </p:txBody>
      </p:sp>
    </p:spTree>
    <p:extLst>
      <p:ext uri="{BB962C8B-B14F-4D97-AF65-F5344CB8AC3E}">
        <p14:creationId xmlns:p14="http://schemas.microsoft.com/office/powerpoint/2010/main" val="177782833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a:extLst>
              <a:ext uri="{FF2B5EF4-FFF2-40B4-BE49-F238E27FC236}">
                <a16:creationId xmlns:a16="http://schemas.microsoft.com/office/drawing/2014/main" id="{746D7B02-B6A3-4DB0-A164-5C87EF39EC5D}"/>
              </a:ext>
            </a:extLst>
          </p:cNvPr>
          <p:cNvSpPr/>
          <p:nvPr/>
        </p:nvSpPr>
        <p:spPr>
          <a:xfrm>
            <a:off x="8702157" y="366845"/>
            <a:ext cx="1659174"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33" name="矩形 32">
            <a:extLst>
              <a:ext uri="{FF2B5EF4-FFF2-40B4-BE49-F238E27FC236}">
                <a16:creationId xmlns:a16="http://schemas.microsoft.com/office/drawing/2014/main" id="{86A08926-9921-4656-AF3C-74CE41D43A28}"/>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课题背景和研究现状</a:t>
            </a:r>
          </a:p>
        </p:txBody>
      </p:sp>
      <p:sp>
        <p:nvSpPr>
          <p:cNvPr id="34" name="矩形 33">
            <a:extLst>
              <a:ext uri="{FF2B5EF4-FFF2-40B4-BE49-F238E27FC236}">
                <a16:creationId xmlns:a16="http://schemas.microsoft.com/office/drawing/2014/main" id="{E76F8701-199D-463F-9852-75E7C5C175F5}"/>
              </a:ext>
            </a:extLst>
          </p:cNvPr>
          <p:cNvSpPr/>
          <p:nvPr/>
        </p:nvSpPr>
        <p:spPr>
          <a:xfrm>
            <a:off x="4086985"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35" name="矩形 34">
            <a:extLst>
              <a:ext uri="{FF2B5EF4-FFF2-40B4-BE49-F238E27FC236}">
                <a16:creationId xmlns:a16="http://schemas.microsoft.com/office/drawing/2014/main" id="{31108F18-A477-4469-B6B0-1CF065873466}"/>
              </a:ext>
            </a:extLst>
          </p:cNvPr>
          <p:cNvSpPr/>
          <p:nvPr/>
        </p:nvSpPr>
        <p:spPr>
          <a:xfrm>
            <a:off x="6122335" y="436089"/>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36" name="矩形 35">
            <a:extLst>
              <a:ext uri="{FF2B5EF4-FFF2-40B4-BE49-F238E27FC236}">
                <a16:creationId xmlns:a16="http://schemas.microsoft.com/office/drawing/2014/main" id="{D7F4B964-0C53-4491-B15E-FE675A849D15}"/>
              </a:ext>
            </a:extLst>
          </p:cNvPr>
          <p:cNvSpPr/>
          <p:nvPr/>
        </p:nvSpPr>
        <p:spPr>
          <a:xfrm>
            <a:off x="8752854" y="436089"/>
            <a:ext cx="1467068" cy="400110"/>
          </a:xfrm>
          <a:prstGeom prst="rect">
            <a:avLst/>
          </a:prstGeom>
        </p:spPr>
        <p:txBody>
          <a:bodyPr wrap="none">
            <a:spAutoFit/>
          </a:bodyPr>
          <a:lstStyle/>
          <a:p>
            <a:r>
              <a:rPr lang="zh-CN" altLang="en-US" sz="2000" dirty="0">
                <a:solidFill>
                  <a:schemeClr val="bg1"/>
                </a:solidFill>
                <a:latin typeface="+mn-ea"/>
              </a:rPr>
              <a:t>总结与展望</a:t>
            </a:r>
          </a:p>
        </p:txBody>
      </p:sp>
      <p:cxnSp>
        <p:nvCxnSpPr>
          <p:cNvPr id="37" name="直接连接符 36">
            <a:extLst>
              <a:ext uri="{FF2B5EF4-FFF2-40B4-BE49-F238E27FC236}">
                <a16:creationId xmlns:a16="http://schemas.microsoft.com/office/drawing/2014/main" id="{B0F0DEFC-722B-492C-9BAF-44012490A11F}"/>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113F362-8A06-4C32-B128-F647B915079B}"/>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0B52FB2-1580-496B-9D87-391CB16DCC1F}"/>
              </a:ext>
            </a:extLst>
          </p:cNvPr>
          <p:cNvCxnSpPr/>
          <p:nvPr/>
        </p:nvCxnSpPr>
        <p:spPr>
          <a:xfrm>
            <a:off x="8623488" y="43608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AEFE254-A0DA-4A26-86EA-1A88C8FD56BA}"/>
              </a:ext>
            </a:extLst>
          </p:cNvPr>
          <p:cNvSpPr/>
          <p:nvPr/>
        </p:nvSpPr>
        <p:spPr>
          <a:xfrm>
            <a:off x="876033" y="1876037"/>
            <a:ext cx="9869001" cy="3780522"/>
          </a:xfrm>
          <a:prstGeom prst="rect">
            <a:avLst/>
          </a:prstGeom>
        </p:spPr>
        <p:txBody>
          <a:bodyPr wrap="square">
            <a:spAutoFit/>
          </a:bodyPr>
          <a:lstStyle/>
          <a:p>
            <a:pPr>
              <a:lnSpc>
                <a:spcPct val="150000"/>
              </a:lnSpc>
            </a:pPr>
            <a:r>
              <a:rPr lang="en-US" altLang="zh-CN" dirty="0"/>
              <a:t>       </a:t>
            </a:r>
            <a:r>
              <a:rPr lang="zh-CN" altLang="zh-CN" dirty="0"/>
              <a:t>本文虽然取得了一定的成果，但还有一些问题值得改进和进一步探究。</a:t>
            </a:r>
            <a:endParaRPr lang="en-US" altLang="zh-CN" dirty="0"/>
          </a:p>
          <a:p>
            <a:pPr>
              <a:lnSpc>
                <a:spcPct val="150000"/>
              </a:lnSpc>
            </a:pPr>
            <a:r>
              <a:rPr lang="en-US" altLang="zh-CN" dirty="0"/>
              <a:t>       </a:t>
            </a:r>
            <a:r>
              <a:rPr lang="zh-CN" altLang="zh-CN" dirty="0"/>
              <a:t>首先是</a:t>
            </a:r>
            <a:r>
              <a:rPr lang="zh-CN" altLang="zh-CN" b="1" dirty="0"/>
              <a:t>模型结构部分</a:t>
            </a:r>
            <a:r>
              <a:rPr lang="zh-CN" altLang="zh-CN" dirty="0"/>
              <a:t>，虽然本文模型在大多数任务中取得较好结果但仍不能保证其通用性，在一些任务上的表现不如硬参数共享网络，可以后续设计</a:t>
            </a:r>
            <a:r>
              <a:rPr lang="zh-CN" altLang="zh-CN" b="1" dirty="0"/>
              <a:t>更优的网络结构</a:t>
            </a:r>
            <a:r>
              <a:rPr lang="zh-CN" altLang="zh-CN" dirty="0"/>
              <a:t>。</a:t>
            </a:r>
            <a:endParaRPr lang="en-US" altLang="zh-CN" dirty="0"/>
          </a:p>
          <a:p>
            <a:pPr>
              <a:lnSpc>
                <a:spcPct val="150000"/>
              </a:lnSpc>
            </a:pPr>
            <a:r>
              <a:rPr lang="en-US" altLang="zh-CN" dirty="0"/>
              <a:t>       </a:t>
            </a:r>
            <a:r>
              <a:rPr lang="zh-CN" altLang="zh-CN" dirty="0"/>
              <a:t>其次是预测部分所选择的网络，本文选用的是</a:t>
            </a:r>
            <a:r>
              <a:rPr lang="en-US" altLang="zh-CN" dirty="0" err="1"/>
              <a:t>BiLSTM</a:t>
            </a:r>
            <a:r>
              <a:rPr lang="zh-CN" altLang="zh-CN" dirty="0"/>
              <a:t>网络进行预测，还可以选用其他预测效果</a:t>
            </a:r>
            <a:r>
              <a:rPr lang="zh-CN" altLang="zh-CN" b="1" dirty="0"/>
              <a:t>更优的网络进行预测</a:t>
            </a:r>
            <a:r>
              <a:rPr lang="zh-CN" altLang="zh-CN" dirty="0"/>
              <a:t>，也许会得到更优的结果。</a:t>
            </a:r>
            <a:endParaRPr lang="en-US" altLang="zh-CN" dirty="0"/>
          </a:p>
          <a:p>
            <a:pPr>
              <a:lnSpc>
                <a:spcPct val="150000"/>
              </a:lnSpc>
            </a:pPr>
            <a:r>
              <a:rPr lang="en-US" altLang="zh-CN" dirty="0"/>
              <a:t>       </a:t>
            </a:r>
            <a:r>
              <a:rPr lang="zh-CN" altLang="zh-CN" dirty="0"/>
              <a:t>此外，本文所选用的数据集仅包含少量用户数据，未来可以考虑扩展数据集范围并进行更全面的实验和验证。最后，本文的研究仅限于用户负荷联合预测问题，还可以考虑将多任务学习应用于其他相关领域的问题中进行探究。</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10235288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6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1244530" y="366845"/>
            <a:ext cx="2628363"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solidFill>
                <a:latin typeface="+mn-ea"/>
              </a:rPr>
              <a:t>课题背景和研究意义</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6" name="矩形 5">
            <a:extLst>
              <a:ext uri="{FF2B5EF4-FFF2-40B4-BE49-F238E27FC236}">
                <a16:creationId xmlns:a16="http://schemas.microsoft.com/office/drawing/2014/main" id="{2BFCAD45-9693-445C-BDC2-C1D513D3DDB5}"/>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7" name="矩形 6">
            <a:extLst>
              <a:ext uri="{FF2B5EF4-FFF2-40B4-BE49-F238E27FC236}">
                <a16:creationId xmlns:a16="http://schemas.microsoft.com/office/drawing/2014/main" id="{B7A2AFC3-49F7-4054-882E-3FAD0CCB02A3}"/>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FFAF1F7-D652-4E02-B3DC-E89A0BC73E75}"/>
              </a:ext>
            </a:extLst>
          </p:cNvPr>
          <p:cNvSpPr/>
          <p:nvPr/>
        </p:nvSpPr>
        <p:spPr>
          <a:xfrm>
            <a:off x="593025" y="2487937"/>
            <a:ext cx="10100375" cy="1137556"/>
          </a:xfrm>
          <a:prstGeom prst="rect">
            <a:avLst/>
          </a:prstGeom>
        </p:spPr>
        <p:txBody>
          <a:bodyPr wrap="square">
            <a:spAutoFit/>
          </a:bodyPr>
          <a:lstStyle/>
          <a:p>
            <a:pPr algn="just">
              <a:lnSpc>
                <a:spcPct val="130000"/>
              </a:lnSpc>
            </a:pPr>
            <a:r>
              <a:rPr lang="en-US" altLang="zh-CN" dirty="0">
                <a:latin typeface="+mn-ea"/>
              </a:rPr>
              <a:t>       </a:t>
            </a:r>
            <a:r>
              <a:rPr lang="zh-CN" altLang="en-US" dirty="0">
                <a:latin typeface="+mn-ea"/>
              </a:rPr>
              <a:t>近年来，随着智能电网和智慧城市建设的不断推进，对多用户负荷预测精度的要求越来越高。然而，传统的单一负荷预测模型只能针对单一用户或单一区域的电力负荷进行预测，难以适应复杂的</a:t>
            </a:r>
            <a:r>
              <a:rPr lang="zh-CN" altLang="en-US" b="1" dirty="0">
                <a:latin typeface="+mn-ea"/>
              </a:rPr>
              <a:t>多用户、多区域</a:t>
            </a:r>
            <a:r>
              <a:rPr lang="zh-CN" altLang="en-US" dirty="0">
                <a:latin typeface="+mn-ea"/>
              </a:rPr>
              <a:t>的电力负荷预测任务。</a:t>
            </a:r>
            <a:endParaRPr lang="en-US" altLang="zh-CN" dirty="0">
              <a:latin typeface="+mn-ea"/>
            </a:endParaRPr>
          </a:p>
        </p:txBody>
      </p:sp>
      <p:sp>
        <p:nvSpPr>
          <p:cNvPr id="11" name="矩形 10">
            <a:extLst>
              <a:ext uri="{FF2B5EF4-FFF2-40B4-BE49-F238E27FC236}">
                <a16:creationId xmlns:a16="http://schemas.microsoft.com/office/drawing/2014/main" id="{F46FCCEF-201F-4710-828C-3CB88842EE59}"/>
              </a:ext>
            </a:extLst>
          </p:cNvPr>
          <p:cNvSpPr/>
          <p:nvPr/>
        </p:nvSpPr>
        <p:spPr>
          <a:xfrm>
            <a:off x="593025" y="4129574"/>
            <a:ext cx="10100374" cy="1137556"/>
          </a:xfrm>
          <a:prstGeom prst="rect">
            <a:avLst/>
          </a:prstGeom>
        </p:spPr>
        <p:txBody>
          <a:bodyPr wrap="square">
            <a:spAutoFit/>
          </a:bodyPr>
          <a:lstStyle/>
          <a:p>
            <a:pPr algn="just">
              <a:lnSpc>
                <a:spcPct val="130000"/>
              </a:lnSpc>
            </a:pPr>
            <a:r>
              <a:rPr lang="zh-CN" altLang="en-US" dirty="0">
                <a:latin typeface="+mn-ea"/>
              </a:rPr>
              <a:t>       在此背景下，基于</a:t>
            </a:r>
            <a:r>
              <a:rPr lang="zh-CN" altLang="en-US" b="1" dirty="0">
                <a:latin typeface="+mn-ea"/>
              </a:rPr>
              <a:t>多任务学习</a:t>
            </a:r>
            <a:r>
              <a:rPr lang="zh-CN" altLang="en-US" dirty="0">
                <a:latin typeface="+mn-ea"/>
              </a:rPr>
              <a:t>的</a:t>
            </a:r>
            <a:r>
              <a:rPr lang="zh-CN" altLang="en-US" b="1" dirty="0">
                <a:latin typeface="+mn-ea"/>
              </a:rPr>
              <a:t>多用户负荷联合预测</a:t>
            </a:r>
            <a:r>
              <a:rPr lang="zh-CN" altLang="en-US" dirty="0">
                <a:latin typeface="+mn-ea"/>
              </a:rPr>
              <a:t>成为了当前研究的热点之一。多任务学习是指在一个模型中学习多个相关的任务，以提高模型的泛化能力和预测精度。利用多任务学习提高预测精度，提高预测的稳定性。</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spAutoFit/>
          </a:bodyPr>
          <a:lstStyle/>
          <a:p>
            <a:r>
              <a:rPr lang="zh-CN" altLang="en-US" sz="2400" b="1" dirty="0">
                <a:solidFill>
                  <a:schemeClr val="accent1"/>
                </a:solidFill>
              </a:rPr>
              <a:t>论文的研究背景</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886779"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66860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1244530" y="366845"/>
            <a:ext cx="2628363"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A4D5F69C-799F-408E-BA84-D6D4280FB99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solidFill>
                <a:latin typeface="+mn-ea"/>
              </a:rPr>
              <a:t>课题背景和研究意义</a:t>
            </a:r>
          </a:p>
        </p:txBody>
      </p:sp>
      <p:sp>
        <p:nvSpPr>
          <p:cNvPr id="5" name="矩形 4">
            <a:extLst>
              <a:ext uri="{FF2B5EF4-FFF2-40B4-BE49-F238E27FC236}">
                <a16:creationId xmlns:a16="http://schemas.microsoft.com/office/drawing/2014/main" id="{8572D7B1-8B10-4F08-829F-11617607E0E9}"/>
              </a:ext>
            </a:extLst>
          </p:cNvPr>
          <p:cNvSpPr/>
          <p:nvPr/>
        </p:nvSpPr>
        <p:spPr>
          <a:xfrm>
            <a:off x="4080401" y="457984"/>
            <a:ext cx="1723549" cy="400110"/>
          </a:xfrm>
          <a:prstGeom prst="rect">
            <a:avLst/>
          </a:prstGeom>
        </p:spPr>
        <p:txBody>
          <a:bodyPr wrap="none">
            <a:spAutoFit/>
          </a:bodyPr>
          <a:lstStyle/>
          <a:p>
            <a:r>
              <a:rPr lang="zh-CN" altLang="en-US" sz="2000" dirty="0">
                <a:solidFill>
                  <a:schemeClr val="bg1">
                    <a:lumMod val="50000"/>
                  </a:schemeClr>
                </a:solidFill>
                <a:latin typeface="+mn-ea"/>
              </a:rPr>
              <a:t>主要研究内容</a:t>
            </a:r>
          </a:p>
        </p:txBody>
      </p:sp>
      <p:sp>
        <p:nvSpPr>
          <p:cNvPr id="6" name="矩形 5">
            <a:extLst>
              <a:ext uri="{FF2B5EF4-FFF2-40B4-BE49-F238E27FC236}">
                <a16:creationId xmlns:a16="http://schemas.microsoft.com/office/drawing/2014/main" id="{2BFCAD45-9693-445C-BDC2-C1D513D3DDB5}"/>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7" name="矩形 6">
            <a:extLst>
              <a:ext uri="{FF2B5EF4-FFF2-40B4-BE49-F238E27FC236}">
                <a16:creationId xmlns:a16="http://schemas.microsoft.com/office/drawing/2014/main" id="{B7A2AFC3-49F7-4054-882E-3FAD0CCB02A3}"/>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spAutoFit/>
          </a:bodyPr>
          <a:lstStyle/>
          <a:p>
            <a:r>
              <a:rPr lang="zh-CN" altLang="en-US" sz="2400" b="1" dirty="0">
                <a:solidFill>
                  <a:schemeClr val="accent1"/>
                </a:solidFill>
              </a:rPr>
              <a:t>论文的研究意义</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5886779"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E87CCE5-3383-4C17-92A9-F090D676F1FB}"/>
              </a:ext>
            </a:extLst>
          </p:cNvPr>
          <p:cNvSpPr txBox="1"/>
          <p:nvPr/>
        </p:nvSpPr>
        <p:spPr>
          <a:xfrm>
            <a:off x="1364446" y="2192784"/>
            <a:ext cx="8770695" cy="2951449"/>
          </a:xfrm>
          <a:prstGeom prst="rect">
            <a:avLst/>
          </a:prstGeom>
          <a:noFill/>
        </p:spPr>
        <p:txBody>
          <a:bodyPr wrap="square" rtlCol="0">
            <a:spAutoFit/>
          </a:bodyPr>
          <a:lstStyle/>
          <a:p>
            <a:pPr>
              <a:lnSpc>
                <a:spcPct val="150000"/>
              </a:lnSpc>
            </a:pPr>
            <a:r>
              <a:rPr lang="en-US" altLang="zh-CN" dirty="0"/>
              <a:t>       </a:t>
            </a:r>
            <a:r>
              <a:rPr lang="zh-CN" altLang="en-US" dirty="0"/>
              <a:t>本研究旨在设计一种</a:t>
            </a:r>
            <a:r>
              <a:rPr lang="zh-CN" altLang="en-US" b="1" dirty="0"/>
              <a:t>多任务学习预测模型</a:t>
            </a:r>
            <a:r>
              <a:rPr lang="zh-CN" altLang="en-US" dirty="0"/>
              <a:t>，该方法采用共享层和任务特定层相结合的模型架构，可以充分利用多个用户之间的相似性和差异性，并通过</a:t>
            </a:r>
            <a:r>
              <a:rPr lang="zh-CN" altLang="en-US" b="1" dirty="0"/>
              <a:t>共享参数</a:t>
            </a:r>
            <a:r>
              <a:rPr lang="zh-CN" altLang="en-US" dirty="0"/>
              <a:t>来降低模型的复杂度和训练时间。同时，该方法还可以提高负荷预测的</a:t>
            </a:r>
            <a:r>
              <a:rPr lang="zh-CN" altLang="en-US" b="1" dirty="0"/>
              <a:t>准确性和泛化能力</a:t>
            </a:r>
            <a:r>
              <a:rPr lang="zh-CN" altLang="en-US" dirty="0"/>
              <a:t>。</a:t>
            </a:r>
            <a:endParaRPr lang="en-US" altLang="zh-CN" dirty="0"/>
          </a:p>
          <a:p>
            <a:pPr>
              <a:lnSpc>
                <a:spcPct val="150000"/>
              </a:lnSpc>
            </a:pPr>
            <a:endParaRPr lang="en-US" altLang="zh-CN" dirty="0"/>
          </a:p>
          <a:p>
            <a:pPr>
              <a:lnSpc>
                <a:spcPct val="150000"/>
              </a:lnSpc>
            </a:pPr>
            <a:r>
              <a:rPr lang="en-US" altLang="zh-CN" dirty="0"/>
              <a:t>        </a:t>
            </a:r>
            <a:r>
              <a:rPr lang="zh-CN" altLang="zh-CN" dirty="0"/>
              <a:t>本文所提出的多任务模型可以为用户数据预测任务提供一个有效的解决方案</a:t>
            </a:r>
            <a:r>
              <a:rPr lang="zh-CN" altLang="en-US" dirty="0"/>
              <a:t>，</a:t>
            </a:r>
            <a:r>
              <a:rPr lang="zh-CN" altLang="zh-CN" dirty="0"/>
              <a:t>本文所提出的基于多任务学习的多用户负荷联合预测研究，不仅能够提高电力负荷预测的准确度和效率，还具有广泛的应用前景和实际意义。</a:t>
            </a:r>
            <a:endParaRPr lang="zh-CN" altLang="en-US" dirty="0"/>
          </a:p>
        </p:txBody>
      </p:sp>
    </p:spTree>
    <p:extLst>
      <p:ext uri="{BB962C8B-B14F-4D97-AF65-F5344CB8AC3E}">
        <p14:creationId xmlns:p14="http://schemas.microsoft.com/office/powerpoint/2010/main" val="160683900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3056A60-5EDF-4F23-A509-CD664A87BBE9}"/>
              </a:ext>
            </a:extLst>
          </p:cNvPr>
          <p:cNvSpPr>
            <a:spLocks noGrp="1"/>
          </p:cNvSpPr>
          <p:nvPr>
            <p:ph type="body" sz="quarter" idx="10"/>
          </p:nvPr>
        </p:nvSpPr>
        <p:spPr>
          <a:xfrm>
            <a:off x="4769625" y="2518111"/>
            <a:ext cx="6761975" cy="769441"/>
          </a:xfrm>
        </p:spPr>
        <p:txBody>
          <a:bodyPr>
            <a:spAutoFit/>
          </a:bodyPr>
          <a:lstStyle/>
          <a:p>
            <a:r>
              <a:rPr lang="en-US" altLang="zh-CN" dirty="0"/>
              <a:t>02 </a:t>
            </a:r>
            <a:r>
              <a:rPr lang="zh-CN" altLang="en-US" dirty="0"/>
              <a:t>主要研究内容</a:t>
            </a:r>
          </a:p>
        </p:txBody>
      </p:sp>
    </p:spTree>
    <p:extLst>
      <p:ext uri="{BB962C8B-B14F-4D97-AF65-F5344CB8AC3E}">
        <p14:creationId xmlns:p14="http://schemas.microsoft.com/office/powerpoint/2010/main" val="344073658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013029" y="1365094"/>
            <a:ext cx="1980029" cy="461665"/>
          </a:xfrm>
          <a:prstGeom prst="rect">
            <a:avLst/>
          </a:prstGeom>
          <a:noFill/>
        </p:spPr>
        <p:txBody>
          <a:bodyPr wrap="none" rtlCol="0">
            <a:spAutoFit/>
          </a:bodyPr>
          <a:lstStyle/>
          <a:p>
            <a:r>
              <a:rPr lang="en-US" altLang="zh-CN" sz="2400" b="1" dirty="0">
                <a:solidFill>
                  <a:schemeClr val="accent1"/>
                </a:solidFill>
              </a:rPr>
              <a:t>1.</a:t>
            </a:r>
            <a:r>
              <a:rPr lang="zh-CN" altLang="en-US" sz="2400" b="1" dirty="0">
                <a:solidFill>
                  <a:schemeClr val="accent1"/>
                </a:solidFill>
              </a:rPr>
              <a:t>数据预处理</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圆角 15">
            <a:extLst>
              <a:ext uri="{FF2B5EF4-FFF2-40B4-BE49-F238E27FC236}">
                <a16:creationId xmlns:a16="http://schemas.microsoft.com/office/drawing/2014/main" id="{74D99A4A-2551-4874-BF90-7AE2C787EF19}"/>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17" name="矩形 16">
            <a:extLst>
              <a:ext uri="{FF2B5EF4-FFF2-40B4-BE49-F238E27FC236}">
                <a16:creationId xmlns:a16="http://schemas.microsoft.com/office/drawing/2014/main" id="{39E5FDFA-5017-486B-941B-8E27D6DBA35B}"/>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课题背景和研究意义</a:t>
            </a:r>
          </a:p>
        </p:txBody>
      </p:sp>
      <p:sp>
        <p:nvSpPr>
          <p:cNvPr id="18" name="矩形 17">
            <a:extLst>
              <a:ext uri="{FF2B5EF4-FFF2-40B4-BE49-F238E27FC236}">
                <a16:creationId xmlns:a16="http://schemas.microsoft.com/office/drawing/2014/main" id="{03662A71-1A1F-46C7-9BD1-95E98A91E37C}"/>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19" name="矩形 18">
            <a:extLst>
              <a:ext uri="{FF2B5EF4-FFF2-40B4-BE49-F238E27FC236}">
                <a16:creationId xmlns:a16="http://schemas.microsoft.com/office/drawing/2014/main" id="{7B89627A-7975-4036-8BDA-8A2400233FB2}"/>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20" name="矩形 19">
            <a:extLst>
              <a:ext uri="{FF2B5EF4-FFF2-40B4-BE49-F238E27FC236}">
                <a16:creationId xmlns:a16="http://schemas.microsoft.com/office/drawing/2014/main" id="{59FB8502-F167-40CA-9120-095579777140}"/>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1" name="直接连接符 20">
            <a:extLst>
              <a:ext uri="{FF2B5EF4-FFF2-40B4-BE49-F238E27FC236}">
                <a16:creationId xmlns:a16="http://schemas.microsoft.com/office/drawing/2014/main" id="{C30B9831-B8E8-426D-93E7-468EB0EE9C88}"/>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C46F50A-0D3A-49F7-856A-E340DDFFA0AC}"/>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4B978C0-2084-4F85-B259-7ABCFB113939}"/>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4A684DC-58DC-4597-8D1D-8C8E841AEA5E}"/>
              </a:ext>
            </a:extLst>
          </p:cNvPr>
          <p:cNvSpPr/>
          <p:nvPr/>
        </p:nvSpPr>
        <p:spPr>
          <a:xfrm>
            <a:off x="1112667" y="1903767"/>
            <a:ext cx="10534831" cy="1200329"/>
          </a:xfrm>
          <a:prstGeom prst="rect">
            <a:avLst/>
          </a:prstGeom>
        </p:spPr>
        <p:txBody>
          <a:bodyPr wrap="square">
            <a:spAutoFit/>
          </a:bodyPr>
          <a:lstStyle/>
          <a:p>
            <a:r>
              <a:rPr lang="zh-CN" altLang="en-US" dirty="0"/>
              <a:t>本文所使用的</a:t>
            </a:r>
            <a:r>
              <a:rPr lang="en-US" altLang="zh-CN" dirty="0" err="1"/>
              <a:t>AMPds</a:t>
            </a:r>
            <a:r>
              <a:rPr lang="zh-CN" altLang="en-US" dirty="0"/>
              <a:t>数据集是一个公开的高精度电力数据集，由加拿大不列颠哥伦比亚大学的电力组提供。该数据集包含来自全球不同地区的家庭的电力负荷数据，</a:t>
            </a:r>
            <a:r>
              <a:rPr lang="zh-CN" altLang="en-US" b="1" dirty="0"/>
              <a:t>每小时纪录一次</a:t>
            </a:r>
            <a:r>
              <a:rPr lang="zh-CN" altLang="en-US" dirty="0"/>
              <a:t>。本文使用的是同一地区内</a:t>
            </a:r>
            <a:r>
              <a:rPr lang="en-US" altLang="zh-CN" dirty="0"/>
              <a:t>28</a:t>
            </a:r>
            <a:r>
              <a:rPr lang="zh-CN" altLang="en-US" dirty="0"/>
              <a:t>个用户的负荷数据。但不同用户数据的</a:t>
            </a:r>
            <a:r>
              <a:rPr lang="zh-CN" altLang="en-US" b="1" dirty="0"/>
              <a:t>起止时间不同</a:t>
            </a:r>
            <a:r>
              <a:rPr lang="zh-CN" altLang="en-US" dirty="0"/>
              <a:t>，需要筛选拥有相同时间段的用户数据，并进行对齐处理，以及一些缺失值问题需要进行处理</a:t>
            </a:r>
          </a:p>
        </p:txBody>
      </p:sp>
      <p:pic>
        <p:nvPicPr>
          <p:cNvPr id="11" name="图片 10">
            <a:extLst>
              <a:ext uri="{FF2B5EF4-FFF2-40B4-BE49-F238E27FC236}">
                <a16:creationId xmlns:a16="http://schemas.microsoft.com/office/drawing/2014/main" id="{35D4AAB2-4941-4833-BA5E-2339023E7874}"/>
              </a:ext>
            </a:extLst>
          </p:cNvPr>
          <p:cNvPicPr>
            <a:picLocks noChangeAspect="1"/>
          </p:cNvPicPr>
          <p:nvPr/>
        </p:nvPicPr>
        <p:blipFill>
          <a:blip r:embed="rId2"/>
          <a:stretch>
            <a:fillRect/>
          </a:stretch>
        </p:blipFill>
        <p:spPr>
          <a:xfrm>
            <a:off x="1112667" y="3207844"/>
            <a:ext cx="2221351" cy="572801"/>
          </a:xfrm>
          <a:prstGeom prst="rect">
            <a:avLst/>
          </a:prstGeom>
        </p:spPr>
      </p:pic>
      <p:pic>
        <p:nvPicPr>
          <p:cNvPr id="12" name="图片 11">
            <a:extLst>
              <a:ext uri="{FF2B5EF4-FFF2-40B4-BE49-F238E27FC236}">
                <a16:creationId xmlns:a16="http://schemas.microsoft.com/office/drawing/2014/main" id="{004B8737-E093-46E5-B91A-822DB5668A35}"/>
              </a:ext>
            </a:extLst>
          </p:cNvPr>
          <p:cNvPicPr>
            <a:picLocks noChangeAspect="1"/>
          </p:cNvPicPr>
          <p:nvPr/>
        </p:nvPicPr>
        <p:blipFill>
          <a:blip r:embed="rId3"/>
          <a:stretch>
            <a:fillRect/>
          </a:stretch>
        </p:blipFill>
        <p:spPr>
          <a:xfrm>
            <a:off x="3553566" y="3207844"/>
            <a:ext cx="2777215" cy="572801"/>
          </a:xfrm>
          <a:prstGeom prst="rect">
            <a:avLst/>
          </a:prstGeom>
        </p:spPr>
      </p:pic>
      <p:sp>
        <p:nvSpPr>
          <p:cNvPr id="13" name="文本框 12">
            <a:extLst>
              <a:ext uri="{FF2B5EF4-FFF2-40B4-BE49-F238E27FC236}">
                <a16:creationId xmlns:a16="http://schemas.microsoft.com/office/drawing/2014/main" id="{AC297E9B-E2FA-4756-A59C-022C4171C023}"/>
              </a:ext>
            </a:extLst>
          </p:cNvPr>
          <p:cNvSpPr txBox="1"/>
          <p:nvPr/>
        </p:nvSpPr>
        <p:spPr>
          <a:xfrm>
            <a:off x="6826928" y="3183322"/>
            <a:ext cx="4048218" cy="369332"/>
          </a:xfrm>
          <a:prstGeom prst="rect">
            <a:avLst/>
          </a:prstGeom>
          <a:noFill/>
        </p:spPr>
        <p:txBody>
          <a:bodyPr wrap="square" rtlCol="0">
            <a:spAutoFit/>
          </a:bodyPr>
          <a:lstStyle/>
          <a:p>
            <a:r>
              <a:rPr lang="zh-CN" altLang="en-US" dirty="0"/>
              <a:t>处理前每个数据集的起止日期不同</a:t>
            </a:r>
          </a:p>
        </p:txBody>
      </p:sp>
      <p:pic>
        <p:nvPicPr>
          <p:cNvPr id="15" name="图片 14">
            <a:extLst>
              <a:ext uri="{FF2B5EF4-FFF2-40B4-BE49-F238E27FC236}">
                <a16:creationId xmlns:a16="http://schemas.microsoft.com/office/drawing/2014/main" id="{9DF6AF08-FE30-41EE-B1E4-4410A5BD395A}"/>
              </a:ext>
            </a:extLst>
          </p:cNvPr>
          <p:cNvPicPr>
            <a:picLocks noChangeAspect="1"/>
          </p:cNvPicPr>
          <p:nvPr/>
        </p:nvPicPr>
        <p:blipFill>
          <a:blip r:embed="rId4"/>
          <a:stretch>
            <a:fillRect/>
          </a:stretch>
        </p:blipFill>
        <p:spPr>
          <a:xfrm>
            <a:off x="2659887" y="4293927"/>
            <a:ext cx="2637269" cy="572801"/>
          </a:xfrm>
          <a:prstGeom prst="rect">
            <a:avLst/>
          </a:prstGeom>
        </p:spPr>
      </p:pic>
      <p:cxnSp>
        <p:nvCxnSpPr>
          <p:cNvPr id="25" name="直接连接符 24">
            <a:extLst>
              <a:ext uri="{FF2B5EF4-FFF2-40B4-BE49-F238E27FC236}">
                <a16:creationId xmlns:a16="http://schemas.microsoft.com/office/drawing/2014/main" id="{C721DECA-ADD9-4DF8-9894-53508657FA1B}"/>
              </a:ext>
            </a:extLst>
          </p:cNvPr>
          <p:cNvCxnSpPr>
            <a:cxnSpLocks/>
          </p:cNvCxnSpPr>
          <p:nvPr/>
        </p:nvCxnSpPr>
        <p:spPr>
          <a:xfrm>
            <a:off x="1112667" y="4110361"/>
            <a:ext cx="9531659" cy="0"/>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1D0E1290-EA4D-4330-9C03-4CCEF30F173B}"/>
              </a:ext>
            </a:extLst>
          </p:cNvPr>
          <p:cNvPicPr>
            <a:picLocks noChangeAspect="1"/>
          </p:cNvPicPr>
          <p:nvPr/>
        </p:nvPicPr>
        <p:blipFill>
          <a:blip r:embed="rId5"/>
          <a:stretch>
            <a:fillRect/>
          </a:stretch>
        </p:blipFill>
        <p:spPr>
          <a:xfrm>
            <a:off x="6894845" y="4338352"/>
            <a:ext cx="2871611" cy="528376"/>
          </a:xfrm>
          <a:prstGeom prst="rect">
            <a:avLst/>
          </a:prstGeom>
        </p:spPr>
      </p:pic>
      <p:sp>
        <p:nvSpPr>
          <p:cNvPr id="33" name="文本框 32">
            <a:extLst>
              <a:ext uri="{FF2B5EF4-FFF2-40B4-BE49-F238E27FC236}">
                <a16:creationId xmlns:a16="http://schemas.microsoft.com/office/drawing/2014/main" id="{B250596B-21D8-466B-B9DF-9B8418A24FBB}"/>
              </a:ext>
            </a:extLst>
          </p:cNvPr>
          <p:cNvSpPr txBox="1"/>
          <p:nvPr/>
        </p:nvSpPr>
        <p:spPr>
          <a:xfrm>
            <a:off x="1364446" y="5308847"/>
            <a:ext cx="9022428" cy="646331"/>
          </a:xfrm>
          <a:prstGeom prst="rect">
            <a:avLst/>
          </a:prstGeom>
          <a:noFill/>
        </p:spPr>
        <p:txBody>
          <a:bodyPr wrap="square" rtlCol="0">
            <a:spAutoFit/>
          </a:bodyPr>
          <a:lstStyle/>
          <a:p>
            <a:r>
              <a:rPr lang="zh-CN" altLang="en-US" dirty="0"/>
              <a:t>经过数据处理后数据对齐为开始时间为</a:t>
            </a:r>
            <a:r>
              <a:rPr lang="en-US" altLang="zh-CN" dirty="0"/>
              <a:t>2016.6.9</a:t>
            </a:r>
            <a:r>
              <a:rPr lang="zh-CN" altLang="en-US" dirty="0"/>
              <a:t>日</a:t>
            </a:r>
            <a:r>
              <a:rPr lang="en-US" altLang="zh-CN" dirty="0"/>
              <a:t>0</a:t>
            </a:r>
            <a:r>
              <a:rPr lang="zh-CN" altLang="en-US" dirty="0"/>
              <a:t>时至</a:t>
            </a:r>
            <a:r>
              <a:rPr lang="en-US" altLang="zh-CN" dirty="0"/>
              <a:t>2018.1.29</a:t>
            </a:r>
            <a:r>
              <a:rPr lang="zh-CN" altLang="en-US" dirty="0"/>
              <a:t>日</a:t>
            </a:r>
            <a:r>
              <a:rPr lang="en-US" altLang="zh-CN" dirty="0"/>
              <a:t>23</a:t>
            </a:r>
            <a:r>
              <a:rPr lang="zh-CN" altLang="en-US" dirty="0"/>
              <a:t>时</a:t>
            </a:r>
            <a:endParaRPr lang="en-US" altLang="zh-CN" dirty="0"/>
          </a:p>
          <a:p>
            <a:r>
              <a:rPr lang="zh-CN" altLang="en-US" dirty="0"/>
              <a:t>缺失值采用插值的方法进行处理，插入上一个时刻的值进行补全。</a:t>
            </a:r>
            <a:endParaRPr lang="en-US" altLang="zh-CN" dirty="0"/>
          </a:p>
        </p:txBody>
      </p:sp>
    </p:spTree>
    <p:extLst>
      <p:ext uri="{BB962C8B-B14F-4D97-AF65-F5344CB8AC3E}">
        <p14:creationId xmlns:p14="http://schemas.microsoft.com/office/powerpoint/2010/main" val="338546063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FAF1F7-D652-4E02-B3DC-E89A0BC73E75}"/>
              </a:ext>
            </a:extLst>
          </p:cNvPr>
          <p:cNvSpPr/>
          <p:nvPr/>
        </p:nvSpPr>
        <p:spPr>
          <a:xfrm>
            <a:off x="695325" y="2632748"/>
            <a:ext cx="10100375" cy="1200329"/>
          </a:xfrm>
          <a:prstGeom prst="rect">
            <a:avLst/>
          </a:prstGeom>
        </p:spPr>
        <p:txBody>
          <a:bodyPr wrap="square">
            <a:spAutoFit/>
          </a:bodyPr>
          <a:lstStyle/>
          <a:p>
            <a:r>
              <a:rPr lang="en-US" altLang="zh-CN" dirty="0"/>
              <a:t>       </a:t>
            </a:r>
            <a:r>
              <a:rPr lang="zh-CN" altLang="zh-CN" b="1" dirty="0"/>
              <a:t>皮尔逊系数（</a:t>
            </a:r>
            <a:r>
              <a:rPr lang="en-US" altLang="zh-CN" b="1" dirty="0"/>
              <a:t>Pearson correlation coefficient</a:t>
            </a:r>
            <a:r>
              <a:rPr lang="zh-CN" altLang="zh-CN" b="1" dirty="0"/>
              <a:t>）</a:t>
            </a:r>
            <a:r>
              <a:rPr lang="zh-CN" altLang="zh-CN" dirty="0"/>
              <a:t>也称为皮尔逊相关系数，是用来衡量两个变量之间线性关系强度的统计量。其值介于</a:t>
            </a:r>
            <a:r>
              <a:rPr lang="en-US" altLang="zh-CN" dirty="0"/>
              <a:t>-1</a:t>
            </a:r>
            <a:r>
              <a:rPr lang="zh-CN" altLang="zh-CN" dirty="0"/>
              <a:t>和</a:t>
            </a:r>
            <a:r>
              <a:rPr lang="en-US" altLang="zh-CN" dirty="0"/>
              <a:t>1</a:t>
            </a:r>
            <a:r>
              <a:rPr lang="zh-CN" altLang="zh-CN" dirty="0"/>
              <a:t>之间，接近</a:t>
            </a:r>
            <a:r>
              <a:rPr lang="en-US" altLang="zh-CN" dirty="0"/>
              <a:t>1</a:t>
            </a:r>
            <a:r>
              <a:rPr lang="zh-CN" altLang="zh-CN" dirty="0"/>
              <a:t>时表示两个变量呈正相关关系，接近</a:t>
            </a:r>
            <a:r>
              <a:rPr lang="en-US" altLang="zh-CN" dirty="0"/>
              <a:t>-1</a:t>
            </a:r>
            <a:r>
              <a:rPr lang="zh-CN" altLang="zh-CN" dirty="0"/>
              <a:t>时表示两个变量呈负相关关系，接近</a:t>
            </a:r>
            <a:r>
              <a:rPr lang="en-US" altLang="zh-CN" dirty="0"/>
              <a:t>0</a:t>
            </a:r>
            <a:r>
              <a:rPr lang="zh-CN" altLang="zh-CN" dirty="0"/>
              <a:t>时表示两个变量之间不存在线性关系。 </a:t>
            </a:r>
            <a:r>
              <a:rPr lang="zh-CN" altLang="en-US" dirty="0"/>
              <a:t>以下是皮尔逊计算公式：</a:t>
            </a:r>
            <a:r>
              <a:rPr lang="en-US" altLang="zh-CN" dirty="0"/>
              <a:t>	</a:t>
            </a: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61854" y="1365094"/>
            <a:ext cx="1980029" cy="461665"/>
          </a:xfrm>
          <a:prstGeom prst="rect">
            <a:avLst/>
          </a:prstGeom>
          <a:noFill/>
        </p:spPr>
        <p:txBody>
          <a:bodyPr wrap="none" rtlCol="0">
            <a:spAutoFit/>
          </a:bodyPr>
          <a:lstStyle/>
          <a:p>
            <a:r>
              <a:rPr lang="en-US" altLang="zh-CN" sz="2400" b="1" dirty="0">
                <a:solidFill>
                  <a:schemeClr val="accent1"/>
                </a:solidFill>
              </a:rPr>
              <a:t>2.</a:t>
            </a:r>
            <a:r>
              <a:rPr lang="zh-CN" altLang="en-US" sz="2400" b="1" dirty="0">
                <a:solidFill>
                  <a:schemeClr val="accent1"/>
                </a:solidFill>
              </a:rPr>
              <a:t>相关性分析</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7" name="矩形: 圆角 16">
            <a:extLst>
              <a:ext uri="{FF2B5EF4-FFF2-40B4-BE49-F238E27FC236}">
                <a16:creationId xmlns:a16="http://schemas.microsoft.com/office/drawing/2014/main" id="{4EB4F87F-BE3A-4584-8D75-F7D53F46C7DC}"/>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18" name="矩形 17">
            <a:extLst>
              <a:ext uri="{FF2B5EF4-FFF2-40B4-BE49-F238E27FC236}">
                <a16:creationId xmlns:a16="http://schemas.microsoft.com/office/drawing/2014/main" id="{1E0A1954-7BAC-4534-A50D-CBBB6221E211}"/>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课题背景和研究意义</a:t>
            </a:r>
          </a:p>
        </p:txBody>
      </p:sp>
      <p:sp>
        <p:nvSpPr>
          <p:cNvPr id="19" name="矩形 18">
            <a:extLst>
              <a:ext uri="{FF2B5EF4-FFF2-40B4-BE49-F238E27FC236}">
                <a16:creationId xmlns:a16="http://schemas.microsoft.com/office/drawing/2014/main" id="{F18DDC5E-D637-41E5-84B6-836F8A3131A3}"/>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20" name="矩形 19">
            <a:extLst>
              <a:ext uri="{FF2B5EF4-FFF2-40B4-BE49-F238E27FC236}">
                <a16:creationId xmlns:a16="http://schemas.microsoft.com/office/drawing/2014/main" id="{83F0CC0E-BB43-4A27-9D8B-D2FB8FF7BF54}"/>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21" name="矩形 20">
            <a:extLst>
              <a:ext uri="{FF2B5EF4-FFF2-40B4-BE49-F238E27FC236}">
                <a16:creationId xmlns:a16="http://schemas.microsoft.com/office/drawing/2014/main" id="{EB40E226-32E3-4DBA-9D6F-5ECE3D36E8A8}"/>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22" name="直接连接符 21">
            <a:extLst>
              <a:ext uri="{FF2B5EF4-FFF2-40B4-BE49-F238E27FC236}">
                <a16:creationId xmlns:a16="http://schemas.microsoft.com/office/drawing/2014/main" id="{0E0F49A4-B851-4DC4-85B6-A3D30BB551C8}"/>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4099641-95E0-4225-BA4F-9ED39BFC3A70}"/>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6A26E75-EFE8-4BF1-A8BA-4F530FE6C757}"/>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044A2A9-D372-4F5B-AFA7-AE3661B8757F}"/>
              </a:ext>
            </a:extLst>
          </p:cNvPr>
          <p:cNvSpPr/>
          <p:nvPr/>
        </p:nvSpPr>
        <p:spPr>
          <a:xfrm>
            <a:off x="695325" y="2001671"/>
            <a:ext cx="1723549" cy="369332"/>
          </a:xfrm>
          <a:prstGeom prst="rect">
            <a:avLst/>
          </a:prstGeom>
        </p:spPr>
        <p:txBody>
          <a:bodyPr wrap="none">
            <a:spAutoFit/>
          </a:bodyPr>
          <a:lstStyle/>
          <a:p>
            <a:r>
              <a:rPr lang="en-US" altLang="zh-CN" b="1" dirty="0">
                <a:solidFill>
                  <a:schemeClr val="accent1"/>
                </a:solidFill>
              </a:rPr>
              <a:t>2.1 </a:t>
            </a:r>
            <a:r>
              <a:rPr lang="zh-CN" altLang="en-US" b="1" dirty="0">
                <a:solidFill>
                  <a:schemeClr val="accent1"/>
                </a:solidFill>
              </a:rPr>
              <a:t>皮尔逊系数</a:t>
            </a:r>
            <a:endParaRPr lang="zh-CN" altLang="en-US" dirty="0"/>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DC1CAA47-C434-4A56-935F-77FA71AFE7BF}"/>
                  </a:ext>
                </a:extLst>
              </p:cNvPr>
              <p:cNvSpPr/>
              <p:nvPr/>
            </p:nvSpPr>
            <p:spPr>
              <a:xfrm>
                <a:off x="3654217" y="4274496"/>
                <a:ext cx="3498650" cy="751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a:latin typeface="Cambria Math" panose="02040503050406030204" pitchFamily="18" charset="0"/>
                            </a:rPr>
                            <m:t> </m:t>
                          </m:r>
                          <m:r>
                            <a:rPr lang="zh-CN" altLang="en-US" i="0">
                              <a:latin typeface="Cambria Math" panose="02040503050406030204" pitchFamily="18" charset="0"/>
                            </a:rPr>
                            <m:t>   </m:t>
                          </m:r>
                          <m:r>
                            <a:rPr lang="zh-CN" altLang="en-US" i="1">
                              <a:latin typeface="Cambria Math" panose="02040503050406030204" pitchFamily="18" charset="0"/>
                            </a:rPr>
                            <m:t>𝑟</m:t>
                          </m:r>
                        </m:e>
                        <m:sub>
                          <m:r>
                            <a:rPr lang="zh-CN" altLang="en-US" i="1">
                              <a:latin typeface="Cambria Math" panose="02040503050406030204" pitchFamily="18" charset="0"/>
                            </a:rPr>
                            <m:t>𝑥𝑦</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e>
                              </m:nary>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𝑦</m:t>
                                  </m:r>
                                </m:e>
                              </m:acc>
                            </m:e>
                          </m:d>
                        </m:num>
                        <m:den>
                          <m:rad>
                            <m:radPr>
                              <m:degHide m:val="on"/>
                              <m:ctrlPr>
                                <a:rPr lang="zh-CN" altLang="en-US" i="1">
                                  <a:latin typeface="Cambria Math" panose="02040503050406030204" pitchFamily="18" charset="0"/>
                                </a:rPr>
                              </m:ctrlPr>
                            </m:radPr>
                            <m:deg/>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𝑥</m:t>
                                              </m:r>
                                            </m:e>
                                          </m:acc>
                                        </m:e>
                                      </m:d>
                                    </m:e>
                                    <m:sup>
                                      <m:r>
                                        <a:rPr lang="zh-CN" altLang="en-US" i="0">
                                          <a:latin typeface="Cambria Math" panose="02040503050406030204" pitchFamily="18" charset="0"/>
                                        </a:rPr>
                                        <m:t>2</m:t>
                                      </m:r>
                                    </m:sup>
                                  </m:sSup>
                                </m:e>
                              </m:nary>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𝑦</m:t>
                                          </m:r>
                                        </m:e>
                                      </m:acc>
                                    </m:e>
                                  </m:d>
                                </m:e>
                                <m:sup>
                                  <m:r>
                                    <a:rPr lang="zh-CN" altLang="en-US" i="0">
                                      <a:latin typeface="Cambria Math" panose="02040503050406030204" pitchFamily="18" charset="0"/>
                                    </a:rPr>
                                    <m:t>2</m:t>
                                  </m:r>
                                </m:sup>
                              </m:sSup>
                            </m:e>
                          </m:rad>
                        </m:den>
                      </m:f>
                      <m:r>
                        <a:rPr lang="zh-CN" altLang="en-US" i="0">
                          <a:latin typeface="Cambria Math" panose="02040503050406030204" pitchFamily="18" charset="0"/>
                        </a:rPr>
                        <m:t> </m:t>
                      </m:r>
                    </m:oMath>
                  </m:oMathPara>
                </a14:m>
                <a:endParaRPr lang="zh-CN" altLang="en-US" dirty="0"/>
              </a:p>
            </p:txBody>
          </p:sp>
        </mc:Choice>
        <mc:Fallback>
          <p:sp>
            <p:nvSpPr>
              <p:cNvPr id="11" name="矩形 10">
                <a:extLst>
                  <a:ext uri="{FF2B5EF4-FFF2-40B4-BE49-F238E27FC236}">
                    <a16:creationId xmlns:a16="http://schemas.microsoft.com/office/drawing/2014/main" id="{DC1CAA47-C434-4A56-935F-77FA71AFE7BF}"/>
                  </a:ext>
                </a:extLst>
              </p:cNvPr>
              <p:cNvSpPr>
                <a:spLocks noRot="1" noChangeAspect="1" noMove="1" noResize="1" noEditPoints="1" noAdjustHandles="1" noChangeArrowheads="1" noChangeShapeType="1" noTextEdit="1"/>
              </p:cNvSpPr>
              <p:nvPr/>
            </p:nvSpPr>
            <p:spPr>
              <a:xfrm>
                <a:off x="3654217" y="4274496"/>
                <a:ext cx="3498650" cy="75180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454838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D0B257C8-1573-44CA-9C72-3DDD3066501F}"/>
              </a:ext>
            </a:extLst>
          </p:cNvPr>
          <p:cNvSpPr/>
          <p:nvPr/>
        </p:nvSpPr>
        <p:spPr>
          <a:xfrm>
            <a:off x="4008054" y="378639"/>
            <a:ext cx="1911672" cy="5588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 name="矩形 3">
            <a:extLst>
              <a:ext uri="{FF2B5EF4-FFF2-40B4-BE49-F238E27FC236}">
                <a16:creationId xmlns:a16="http://schemas.microsoft.com/office/drawing/2014/main" id="{FEB8BFE4-586E-4B12-9FCA-B1C1072D8310}"/>
              </a:ext>
            </a:extLst>
          </p:cNvPr>
          <p:cNvSpPr/>
          <p:nvPr/>
        </p:nvSpPr>
        <p:spPr>
          <a:xfrm>
            <a:off x="1364446" y="457984"/>
            <a:ext cx="2492990" cy="400110"/>
          </a:xfrm>
          <a:prstGeom prst="rect">
            <a:avLst/>
          </a:prstGeom>
        </p:spPr>
        <p:txBody>
          <a:bodyPr wrap="none">
            <a:spAutoFit/>
          </a:bodyPr>
          <a:lstStyle/>
          <a:p>
            <a:r>
              <a:rPr lang="zh-CN" altLang="en-US" sz="2000" dirty="0">
                <a:solidFill>
                  <a:schemeClr val="bg1">
                    <a:lumMod val="50000"/>
                  </a:schemeClr>
                </a:solidFill>
                <a:latin typeface="+mn-ea"/>
              </a:rPr>
              <a:t>课题背景和研究意义</a:t>
            </a:r>
          </a:p>
        </p:txBody>
      </p:sp>
      <p:sp>
        <p:nvSpPr>
          <p:cNvPr id="5" name="矩形 4">
            <a:extLst>
              <a:ext uri="{FF2B5EF4-FFF2-40B4-BE49-F238E27FC236}">
                <a16:creationId xmlns:a16="http://schemas.microsoft.com/office/drawing/2014/main" id="{AC423D97-0D81-4497-BF0D-F945859D2274}"/>
              </a:ext>
            </a:extLst>
          </p:cNvPr>
          <p:cNvSpPr/>
          <p:nvPr/>
        </p:nvSpPr>
        <p:spPr>
          <a:xfrm>
            <a:off x="4080400" y="457984"/>
            <a:ext cx="1723549" cy="400110"/>
          </a:xfrm>
          <a:prstGeom prst="rect">
            <a:avLst/>
          </a:prstGeom>
        </p:spPr>
        <p:txBody>
          <a:bodyPr wrap="none">
            <a:spAutoFit/>
          </a:bodyPr>
          <a:lstStyle/>
          <a:p>
            <a:r>
              <a:rPr lang="zh-CN" altLang="en-US" sz="2000" dirty="0">
                <a:solidFill>
                  <a:schemeClr val="bg1"/>
                </a:solidFill>
                <a:latin typeface="+mn-ea"/>
              </a:rPr>
              <a:t>主要研究内容</a:t>
            </a:r>
          </a:p>
        </p:txBody>
      </p:sp>
      <p:sp>
        <p:nvSpPr>
          <p:cNvPr id="6" name="矩形 5">
            <a:extLst>
              <a:ext uri="{FF2B5EF4-FFF2-40B4-BE49-F238E27FC236}">
                <a16:creationId xmlns:a16="http://schemas.microsoft.com/office/drawing/2014/main" id="{376540F0-236F-45E4-81A2-A79ED654EE51}"/>
              </a:ext>
            </a:extLst>
          </p:cNvPr>
          <p:cNvSpPr/>
          <p:nvPr/>
        </p:nvSpPr>
        <p:spPr>
          <a:xfrm>
            <a:off x="6096000" y="489483"/>
            <a:ext cx="2492990" cy="400110"/>
          </a:xfrm>
          <a:prstGeom prst="rect">
            <a:avLst/>
          </a:prstGeom>
        </p:spPr>
        <p:txBody>
          <a:bodyPr wrap="none">
            <a:spAutoFit/>
          </a:bodyPr>
          <a:lstStyle/>
          <a:p>
            <a:r>
              <a:rPr lang="zh-CN" altLang="en-US" sz="2000" dirty="0">
                <a:solidFill>
                  <a:schemeClr val="bg1">
                    <a:lumMod val="50000"/>
                  </a:schemeClr>
                </a:solidFill>
                <a:latin typeface="+mn-ea"/>
              </a:rPr>
              <a:t>实验设计和结果分析</a:t>
            </a:r>
          </a:p>
        </p:txBody>
      </p:sp>
      <p:sp>
        <p:nvSpPr>
          <p:cNvPr id="7" name="矩形 6">
            <a:extLst>
              <a:ext uri="{FF2B5EF4-FFF2-40B4-BE49-F238E27FC236}">
                <a16:creationId xmlns:a16="http://schemas.microsoft.com/office/drawing/2014/main" id="{26B16BCA-15F8-421F-B6D2-B7FE4AB3BD25}"/>
              </a:ext>
            </a:extLst>
          </p:cNvPr>
          <p:cNvSpPr/>
          <p:nvPr/>
        </p:nvSpPr>
        <p:spPr>
          <a:xfrm>
            <a:off x="8798210" y="475249"/>
            <a:ext cx="1467068" cy="400110"/>
          </a:xfrm>
          <a:prstGeom prst="rect">
            <a:avLst/>
          </a:prstGeom>
        </p:spPr>
        <p:txBody>
          <a:bodyPr wrap="none">
            <a:spAutoFit/>
          </a:bodyPr>
          <a:lstStyle/>
          <a:p>
            <a:r>
              <a:rPr lang="zh-CN" altLang="en-US" sz="2000" dirty="0">
                <a:solidFill>
                  <a:schemeClr val="bg1">
                    <a:lumMod val="50000"/>
                  </a:schemeClr>
                </a:solidFill>
                <a:latin typeface="+mn-ea"/>
              </a:rPr>
              <a:t>总结与展望</a:t>
            </a:r>
          </a:p>
        </p:txBody>
      </p:sp>
      <p:cxnSp>
        <p:nvCxnSpPr>
          <p:cNvPr id="8" name="直接连接符 7">
            <a:extLst>
              <a:ext uri="{FF2B5EF4-FFF2-40B4-BE49-F238E27FC236}">
                <a16:creationId xmlns:a16="http://schemas.microsoft.com/office/drawing/2014/main" id="{CD3D3769-03AA-4E4B-A39C-2C236482EDEC}"/>
              </a:ext>
            </a:extLst>
          </p:cNvPr>
          <p:cNvCxnSpPr/>
          <p:nvPr/>
        </p:nvCxnSpPr>
        <p:spPr>
          <a:xfrm>
            <a:off x="3902026"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99B0069-31E1-4F36-A6A8-C975CDB7381D}"/>
              </a:ext>
            </a:extLst>
          </p:cNvPr>
          <p:cNvCxnSpPr/>
          <p:nvPr/>
        </p:nvCxnSpPr>
        <p:spPr>
          <a:xfrm>
            <a:off x="6035503" y="482302"/>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AC6E6DD-4BEB-42C5-9EBA-F18F67A71782}"/>
              </a:ext>
            </a:extLst>
          </p:cNvPr>
          <p:cNvCxnSpPr/>
          <p:nvPr/>
        </p:nvCxnSpPr>
        <p:spPr>
          <a:xfrm>
            <a:off x="8628093" y="475249"/>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7EB46A83-D7AE-4908-828D-C8C71AC5A56F}"/>
              </a:ext>
            </a:extLst>
          </p:cNvPr>
          <p:cNvPicPr/>
          <p:nvPr/>
        </p:nvPicPr>
        <p:blipFill>
          <a:blip r:embed="rId2"/>
          <a:stretch>
            <a:fillRect/>
          </a:stretch>
        </p:blipFill>
        <p:spPr>
          <a:xfrm>
            <a:off x="1127393" y="1167540"/>
            <a:ext cx="6143415" cy="5200977"/>
          </a:xfrm>
          <a:prstGeom prst="rect">
            <a:avLst/>
          </a:prstGeom>
        </p:spPr>
      </p:pic>
      <p:sp>
        <p:nvSpPr>
          <p:cNvPr id="12" name="文本框 11">
            <a:extLst>
              <a:ext uri="{FF2B5EF4-FFF2-40B4-BE49-F238E27FC236}">
                <a16:creationId xmlns:a16="http://schemas.microsoft.com/office/drawing/2014/main" id="{1A8AE8F4-DDF3-4AA1-8E4F-07CAC3C520F2}"/>
              </a:ext>
            </a:extLst>
          </p:cNvPr>
          <p:cNvSpPr txBox="1"/>
          <p:nvPr/>
        </p:nvSpPr>
        <p:spPr>
          <a:xfrm>
            <a:off x="7874499" y="2343705"/>
            <a:ext cx="3568816" cy="2308324"/>
          </a:xfrm>
          <a:prstGeom prst="rect">
            <a:avLst/>
          </a:prstGeom>
          <a:noFill/>
        </p:spPr>
        <p:txBody>
          <a:bodyPr wrap="square" rtlCol="0">
            <a:spAutoFit/>
          </a:bodyPr>
          <a:lstStyle/>
          <a:p>
            <a:r>
              <a:rPr lang="zh-CN" altLang="en-US" dirty="0"/>
              <a:t>这</a:t>
            </a:r>
            <a:r>
              <a:rPr lang="zh-CN" altLang="zh-CN" dirty="0"/>
              <a:t>是用户负荷数据之间皮尔逊系数相关矩阵，绿色部分表示相关性较弱，黄色部分表示相关性一般，红色表示相关性较强。</a:t>
            </a:r>
          </a:p>
          <a:p>
            <a:endParaRPr lang="en-US" altLang="zh-CN" dirty="0"/>
          </a:p>
          <a:p>
            <a:r>
              <a:rPr lang="zh-CN" altLang="en-US" dirty="0"/>
              <a:t>用户</a:t>
            </a:r>
            <a:r>
              <a:rPr lang="en-US" altLang="zh-CN" dirty="0"/>
              <a:t>4</a:t>
            </a:r>
            <a:r>
              <a:rPr lang="zh-CN" altLang="en-US" dirty="0"/>
              <a:t>和用户</a:t>
            </a:r>
            <a:r>
              <a:rPr lang="en-US" altLang="zh-CN" dirty="0"/>
              <a:t>19</a:t>
            </a:r>
            <a:r>
              <a:rPr lang="zh-CN" altLang="en-US" dirty="0"/>
              <a:t>之间皮尔逊系数达到</a:t>
            </a:r>
            <a:r>
              <a:rPr lang="en-US" altLang="zh-CN" dirty="0"/>
              <a:t>0.5</a:t>
            </a:r>
            <a:r>
              <a:rPr lang="zh-CN" altLang="en-US" dirty="0"/>
              <a:t>，用户</a:t>
            </a:r>
            <a:r>
              <a:rPr lang="en-US" altLang="zh-CN" dirty="0"/>
              <a:t>19</a:t>
            </a:r>
            <a:r>
              <a:rPr lang="zh-CN" altLang="en-US" dirty="0"/>
              <a:t>和用户</a:t>
            </a:r>
            <a:r>
              <a:rPr lang="en-US" altLang="zh-CN" dirty="0"/>
              <a:t>20</a:t>
            </a:r>
            <a:r>
              <a:rPr lang="zh-CN" altLang="en-US" dirty="0"/>
              <a:t>之间达到</a:t>
            </a:r>
            <a:r>
              <a:rPr lang="en-US" altLang="zh-CN" dirty="0"/>
              <a:t>0.41</a:t>
            </a:r>
            <a:endParaRPr lang="zh-CN" altLang="en-US" dirty="0"/>
          </a:p>
        </p:txBody>
      </p:sp>
    </p:spTree>
    <p:extLst>
      <p:ext uri="{BB962C8B-B14F-4D97-AF65-F5344CB8AC3E}">
        <p14:creationId xmlns:p14="http://schemas.microsoft.com/office/powerpoint/2010/main" val="172153950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a16="http://schemas.microsoft.com/office/drawing/2014/main" xmlns="">
      <p:transition advClick="0"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10.xml><?xml version="1.0" encoding="utf-8"?>
<p:tagLst xmlns:a="http://schemas.openxmlformats.org/drawingml/2006/main" xmlns:r="http://schemas.openxmlformats.org/officeDocument/2006/relationships" xmlns:p="http://schemas.openxmlformats.org/presentationml/2006/main">
  <p:tag name="PA" val="v4.2.4"/>
</p:tagLst>
</file>

<file path=ppt/tags/tag11.xml><?xml version="1.0" encoding="utf-8"?>
<p:tagLst xmlns:a="http://schemas.openxmlformats.org/drawingml/2006/main" xmlns:r="http://schemas.openxmlformats.org/officeDocument/2006/relationships" xmlns:p="http://schemas.openxmlformats.org/presentationml/2006/main">
  <p:tag name="PA" val="v4.2.4"/>
</p:tagLst>
</file>

<file path=ppt/tags/tag12.xml><?xml version="1.0" encoding="utf-8"?>
<p:tagLst xmlns:a="http://schemas.openxmlformats.org/drawingml/2006/main" xmlns:r="http://schemas.openxmlformats.org/officeDocument/2006/relationships" xmlns:p="http://schemas.openxmlformats.org/presentationml/2006/main">
  <p:tag name="PA" val="v4.2.4"/>
</p:tagLst>
</file>

<file path=ppt/tags/tag13.xml><?xml version="1.0" encoding="utf-8"?>
<p:tagLst xmlns:a="http://schemas.openxmlformats.org/drawingml/2006/main" xmlns:r="http://schemas.openxmlformats.org/officeDocument/2006/relationships" xmlns:p="http://schemas.openxmlformats.org/presentationml/2006/main">
  <p:tag name="PA" val="v4.2.4"/>
</p:tagLst>
</file>

<file path=ppt/tags/tag14.xml><?xml version="1.0" encoding="utf-8"?>
<p:tagLst xmlns:a="http://schemas.openxmlformats.org/drawingml/2006/main" xmlns:r="http://schemas.openxmlformats.org/officeDocument/2006/relationships" xmlns:p="http://schemas.openxmlformats.org/presentationml/2006/main">
  <p:tag name="PA" val="v4.2.4"/>
</p:tagLst>
</file>

<file path=ppt/tags/tag15.xml><?xml version="1.0" encoding="utf-8"?>
<p:tagLst xmlns:a="http://schemas.openxmlformats.org/drawingml/2006/main" xmlns:r="http://schemas.openxmlformats.org/officeDocument/2006/relationships" xmlns:p="http://schemas.openxmlformats.org/presentationml/2006/main">
  <p:tag name="PA" val="v4.2.4"/>
</p:tagLst>
</file>

<file path=ppt/tags/tag16.xml><?xml version="1.0" encoding="utf-8"?>
<p:tagLst xmlns:a="http://schemas.openxmlformats.org/drawingml/2006/main" xmlns:r="http://schemas.openxmlformats.org/officeDocument/2006/relationships" xmlns:p="http://schemas.openxmlformats.org/presentationml/2006/main">
  <p:tag name="PA" val="v4.2.4"/>
</p:tagLst>
</file>

<file path=ppt/tags/tag17.xml><?xml version="1.0" encoding="utf-8"?>
<p:tagLst xmlns:a="http://schemas.openxmlformats.org/drawingml/2006/main" xmlns:r="http://schemas.openxmlformats.org/officeDocument/2006/relationships" xmlns:p="http://schemas.openxmlformats.org/presentationml/2006/main">
  <p:tag name="PA" val="v4.2.4"/>
</p:tagLst>
</file>

<file path=ppt/tags/tag18.xml><?xml version="1.0" encoding="utf-8"?>
<p:tagLst xmlns:a="http://schemas.openxmlformats.org/drawingml/2006/main" xmlns:r="http://schemas.openxmlformats.org/officeDocument/2006/relationships" xmlns:p="http://schemas.openxmlformats.org/presentationml/2006/main">
  <p:tag name="PA" val="v4.2.4"/>
</p:tagLst>
</file>

<file path=ppt/tags/tag19.xml><?xml version="1.0" encoding="utf-8"?>
<p:tagLst xmlns:a="http://schemas.openxmlformats.org/drawingml/2006/main" xmlns:r="http://schemas.openxmlformats.org/officeDocument/2006/relationships" xmlns:p="http://schemas.openxmlformats.org/presentationml/2006/main">
  <p:tag name="PA" val="v4.2.4"/>
</p:tagLst>
</file>

<file path=ppt/tags/tag2.xml><?xml version="1.0" encoding="utf-8"?>
<p:tagLst xmlns:a="http://schemas.openxmlformats.org/drawingml/2006/main" xmlns:r="http://schemas.openxmlformats.org/officeDocument/2006/relationships" xmlns:p="http://schemas.openxmlformats.org/presentationml/2006/main">
  <p:tag name="PA" val="v4.2.4"/>
</p:tagLst>
</file>

<file path=ppt/tags/tag20.xml><?xml version="1.0" encoding="utf-8"?>
<p:tagLst xmlns:a="http://schemas.openxmlformats.org/drawingml/2006/main" xmlns:r="http://schemas.openxmlformats.org/officeDocument/2006/relationships" xmlns:p="http://schemas.openxmlformats.org/presentationml/2006/main">
  <p:tag name="PA" val="v4.2.4"/>
</p:tagLst>
</file>

<file path=ppt/tags/tag21.xml><?xml version="1.0" encoding="utf-8"?>
<p:tagLst xmlns:a="http://schemas.openxmlformats.org/drawingml/2006/main" xmlns:r="http://schemas.openxmlformats.org/officeDocument/2006/relationships" xmlns:p="http://schemas.openxmlformats.org/presentationml/2006/main">
  <p:tag name="PA" val="v4.2.4"/>
</p:tagLst>
</file>

<file path=ppt/tags/tag3.xml><?xml version="1.0" encoding="utf-8"?>
<p:tagLst xmlns:a="http://schemas.openxmlformats.org/drawingml/2006/main" xmlns:r="http://schemas.openxmlformats.org/officeDocument/2006/relationships" xmlns:p="http://schemas.openxmlformats.org/presentationml/2006/main">
  <p:tag name="PA" val="v4.2.4"/>
</p:tagLst>
</file>

<file path=ppt/tags/tag4.xml><?xml version="1.0" encoding="utf-8"?>
<p:tagLst xmlns:a="http://schemas.openxmlformats.org/drawingml/2006/main" xmlns:r="http://schemas.openxmlformats.org/officeDocument/2006/relationships" xmlns:p="http://schemas.openxmlformats.org/presentationml/2006/main">
  <p:tag name="PA" val="v4.2.4"/>
</p:tagLst>
</file>

<file path=ppt/tags/tag5.xml><?xml version="1.0" encoding="utf-8"?>
<p:tagLst xmlns:a="http://schemas.openxmlformats.org/drawingml/2006/main" xmlns:r="http://schemas.openxmlformats.org/officeDocument/2006/relationships" xmlns:p="http://schemas.openxmlformats.org/presentationml/2006/main">
  <p:tag name="PA" val="v4.2.4"/>
</p:tagLst>
</file>

<file path=ppt/tags/tag6.xml><?xml version="1.0" encoding="utf-8"?>
<p:tagLst xmlns:a="http://schemas.openxmlformats.org/drawingml/2006/main" xmlns:r="http://schemas.openxmlformats.org/officeDocument/2006/relationships" xmlns:p="http://schemas.openxmlformats.org/presentationml/2006/main">
  <p:tag name="PA" val="v4.2.4"/>
</p:tagLst>
</file>

<file path=ppt/tags/tag7.xml><?xml version="1.0" encoding="utf-8"?>
<p:tagLst xmlns:a="http://schemas.openxmlformats.org/drawingml/2006/main" xmlns:r="http://schemas.openxmlformats.org/officeDocument/2006/relationships" xmlns:p="http://schemas.openxmlformats.org/presentationml/2006/main">
  <p:tag name="PA" val="v4.2.4"/>
</p:tagLst>
</file>

<file path=ppt/tags/tag8.xml><?xml version="1.0" encoding="utf-8"?>
<p:tagLst xmlns:a="http://schemas.openxmlformats.org/drawingml/2006/main" xmlns:r="http://schemas.openxmlformats.org/officeDocument/2006/relationships" xmlns:p="http://schemas.openxmlformats.org/presentationml/2006/main">
  <p:tag name="PA" val="v4.2.4"/>
</p:tagLst>
</file>

<file path=ppt/tags/tag9.xml><?xml version="1.0" encoding="utf-8"?>
<p:tagLst xmlns:a="http://schemas.openxmlformats.org/drawingml/2006/main" xmlns:r="http://schemas.openxmlformats.org/officeDocument/2006/relationships" xmlns:p="http://schemas.openxmlformats.org/presentationml/2006/main">
  <p:tag name="PA" val="v4.2.4"/>
</p:tagLst>
</file>

<file path=ppt/theme/theme1.xml><?xml version="1.0" encoding="utf-8"?>
<a:theme xmlns:a="http://schemas.openxmlformats.org/drawingml/2006/main" name="毕业论文主题">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7832</TotalTime>
  <Words>2988</Words>
  <Application>Microsoft Office PowerPoint</Application>
  <PresentationFormat>宽屏</PresentationFormat>
  <Paragraphs>242</Paragraphs>
  <Slides>33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宋体</vt:lpstr>
      <vt:lpstr>微软雅黑</vt:lpstr>
      <vt:lpstr>Arial</vt:lpstr>
      <vt:lpstr>Calibri</vt:lpstr>
      <vt:lpstr>Cambria Math</vt:lpstr>
      <vt:lpstr>Times New Roman</vt:lpstr>
      <vt:lpstr>毕业论文主题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吴优</cp:lastModifiedBy>
  <cp:revision>863</cp:revision>
  <dcterms:created xsi:type="dcterms:W3CDTF">2016-04-18T02:22:00Z</dcterms:created>
  <dcterms:modified xsi:type="dcterms:W3CDTF">2023-05-24T08:26:48Z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