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e9b76f6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e9b76f6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e9b76f6f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e9b76f6f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e9b76f6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e9b76f6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e9b76f6f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e9b76f6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e9b76f6f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e9b76f6f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e9b76f6f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e9b76f6f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e9b76f6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e9b76f6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e9b76f6f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e9b76f6f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e9b76f6f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e9b76f6f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e9b76f6f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e9b76f6f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eced243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eced243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e9b76f6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e9b76f6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e9b76f6f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e9b76f6f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9b76f6f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9b76f6f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7b48b6a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7b48b6a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eced243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eced243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7b48b6a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7b48b6a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e9b76f6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e9b76f6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e9b76f6f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e9b76f6f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e9b76f6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e9b76f6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e9b76f6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e9b76f6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83300" y="1310700"/>
            <a:ext cx="6008700" cy="13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t</a:t>
            </a:r>
            <a:r>
              <a:rPr baseline="-25000" lang="en"/>
              <a:t>1</a:t>
            </a:r>
            <a:r>
              <a:rPr lang="en"/>
              <a:t> Classification and Estimation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 16,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Bobby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data, varying 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0.895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 scale: .9175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K1,A1: .945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115.3186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93.6900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114.7128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92.6741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.7784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 scaled, A1 scaled, p0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118.128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96.6619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.7589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425" y="1971525"/>
            <a:ext cx="4535876" cy="27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6" y="1512913"/>
            <a:ext cx="4367748" cy="269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525" y="1512904"/>
            <a:ext cx="4367750" cy="2695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data, varying tm+1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0.85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 scale: .8425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K1,A1: .9725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108.6712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88.3641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108.1109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86.9628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.8152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 scaled, A1 scaled, p0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113.8014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85.8550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.7844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100" y="1720125"/>
            <a:ext cx="4396200" cy="271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50" y="1494362"/>
            <a:ext cx="4427850" cy="27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00" y="1494350"/>
            <a:ext cx="4325739" cy="2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data, varying all three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0.965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 scale: .875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K1,A1: .94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144.485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121.1921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144.2136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120.869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.6449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 scaled, A1 scaled, p0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141.401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114.0018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.6551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625" y="1855225"/>
            <a:ext cx="4813224" cy="29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0" y="1449700"/>
            <a:ext cx="4363474" cy="26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025" y="1449710"/>
            <a:ext cx="4260300" cy="262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data, varying n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0.9425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 accuracy: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K1,A1: 0.9325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 scale: .8925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128.4914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104.0346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</a:t>
            </a:r>
            <a:r>
              <a:rPr lang="en"/>
              <a:t>K1 scaled, A1 scaled, p0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149.158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121.3888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.6259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127.6189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102.8037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.7153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875" y="1896525"/>
            <a:ext cx="4492175" cy="27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5" y="1479375"/>
            <a:ext cx="4577499" cy="27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025" y="1479375"/>
            <a:ext cx="4577540" cy="27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data, varying </a:t>
            </a:r>
            <a:r>
              <a:rPr lang="en"/>
              <a:t>tm+1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0.955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 accuracy: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 scale: 0.8775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K1, A1: .9575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116.7739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92.5891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115.5988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91.6774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.7192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 scaled, A1 scaled, p0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101.0786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73.8478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.8401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425" y="1766425"/>
            <a:ext cx="4522875" cy="27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5" y="1644425"/>
            <a:ext cx="4474325" cy="27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975" y="1644428"/>
            <a:ext cx="4474325" cy="276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Modelling malignant tumors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Cancer is not homogeneous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groups (clones) grow and mutate at different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Groups arrive at different times while cancer is 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Interested in estimating arrival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 times by summary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Robust to mutation rate, sample size, age of tumor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cell DNA sequencing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Matrix: cells columns, mutation sites rows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cell, varying all three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.9425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 scale: .8825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K1, A1: .84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162.9072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137.5664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161.6171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135.2986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.5461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 scaled, A1 scaled, p0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156.665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127.9208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.6028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573" y="2003675"/>
            <a:ext cx="4588728" cy="28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528925" y="137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1488800"/>
            <a:ext cx="4570272" cy="28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350" y="1458263"/>
            <a:ext cx="4669175" cy="28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fairly robust, almost all &gt;0.9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- suffered a bit, but still &gt;0.85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more variables generally (not always) resulted in better 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many =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performance not necessarily better than 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Harder to measure performance - p-vals, R^2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error increased substantially, but still significant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 ~0.9 -&gt; ~0.6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RMSE/MAD 30-50 -&gt; 120-150 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Clusters less prominent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296600" y="1152475"/>
            <a:ext cx="55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Simulation: start with single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Divide, die, mutate with rates </a:t>
            </a:r>
            <a:r>
              <a:rPr lang="en"/>
              <a:t>b</a:t>
            </a:r>
            <a:r>
              <a:rPr baseline="-25000" lang="en"/>
              <a:t>i</a:t>
            </a:r>
            <a:r>
              <a:rPr lang="en"/>
              <a:t>, </a:t>
            </a:r>
            <a:r>
              <a:rPr lang="en"/>
              <a:t>d</a:t>
            </a:r>
            <a:r>
              <a:rPr baseline="-25000" lang="en"/>
              <a:t>i</a:t>
            </a:r>
            <a:r>
              <a:rPr lang="en"/>
              <a:t>, θ</a:t>
            </a:r>
            <a:r>
              <a:rPr baseline="-25000" lang="en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time t</a:t>
            </a:r>
            <a:r>
              <a:rPr baseline="-25000" lang="en"/>
              <a:t>1</a:t>
            </a:r>
            <a:r>
              <a:rPr lang="en"/>
              <a:t>, one cell gains mutation that gives it an advantage, “clone 1”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Carry its “selective” mutations to its progeny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Repeats m times before tumor observed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of time (</a:t>
            </a:r>
            <a:r>
              <a:rPr lang="en"/>
              <a:t>t</a:t>
            </a:r>
            <a:r>
              <a:rPr baseline="-25000" lang="en"/>
              <a:t>m</a:t>
            </a:r>
            <a:r>
              <a:rPr baseline="-25000" lang="en"/>
              <a:t>+1</a:t>
            </a:r>
            <a:r>
              <a:rPr lang="en"/>
              <a:t>), sample cells, get summary statistics from single cell DNA sequencing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Simulated data: know true values of arrival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patterns between summary statistics and true </a:t>
            </a:r>
            <a:r>
              <a:rPr lang="en"/>
              <a:t>t</a:t>
            </a:r>
            <a:r>
              <a:rPr baseline="-25000" lang="en"/>
              <a:t>1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5094" l="11730" r="68072" t="29345"/>
          <a:stretch/>
        </p:blipFill>
        <p:spPr>
          <a:xfrm>
            <a:off x="311700" y="1152475"/>
            <a:ext cx="26925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56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two clones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-25000" lang="en"/>
              <a:t>1</a:t>
            </a:r>
            <a:r>
              <a:rPr lang="en"/>
              <a:t> - mutations present in &gt;α% cells of clone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baseline="-25000" lang="en"/>
              <a:t>1</a:t>
            </a:r>
            <a:r>
              <a:rPr lang="en"/>
              <a:t> - </a:t>
            </a:r>
            <a:r>
              <a:rPr lang="en"/>
              <a:t>mutations present in &lt;α% cells of clone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baseline="-25000" lang="en"/>
              <a:t>0</a:t>
            </a:r>
            <a:r>
              <a:rPr lang="en"/>
              <a:t> - all mutations in clone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mutations shared among all cells in sequencing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baseline="-25000" lang="en"/>
              <a:t>0</a:t>
            </a:r>
            <a:r>
              <a:rPr lang="en"/>
              <a:t>/p</a:t>
            </a:r>
            <a:r>
              <a:rPr baseline="-25000" lang="en"/>
              <a:t>1</a:t>
            </a:r>
            <a:r>
              <a:rPr lang="en"/>
              <a:t> - proportion of cells in clone 0/1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baseline="-25000" lang="en"/>
              <a:t>m+1</a:t>
            </a:r>
            <a:r>
              <a:rPr lang="en"/>
              <a:t> - age of tumor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 </a:t>
            </a:r>
            <a:r>
              <a:rPr lang="en"/>
              <a:t>- sample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θ - (estimated) mutation rate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9076" l="19220" r="4327" t="21426"/>
          <a:stretch/>
        </p:blipFill>
        <p:spPr>
          <a:xfrm>
            <a:off x="4979624" y="2875475"/>
            <a:ext cx="3852677" cy="19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summary statistics to estimate arrival times of each tumor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Simulation - get true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- low/high </a:t>
            </a:r>
            <a:r>
              <a:rPr lang="en"/>
              <a:t>t</a:t>
            </a:r>
            <a:r>
              <a:rPr baseline="-25000" lang="en"/>
              <a:t>1 </a:t>
            </a:r>
            <a:r>
              <a:rPr lang="en"/>
              <a:t>groups (250-400, 700-900)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Heuristic method (lines)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- estimate actual </a:t>
            </a:r>
            <a:r>
              <a:rPr lang="en"/>
              <a:t>t</a:t>
            </a:r>
            <a:r>
              <a:rPr baseline="-25000" lang="en"/>
              <a:t>1 </a:t>
            </a:r>
            <a:r>
              <a:rPr lang="en"/>
              <a:t>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Ridge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model accuracy - all models cross-validated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data, varying theta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0.95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 accuracy: 0.955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97.4959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81.7378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96.6741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44.5101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.9453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 scaled, A1 scaled, p0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57.3570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44.5101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.9433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300" y="1803350"/>
            <a:ext cx="3767700" cy="23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75" y="1297825"/>
            <a:ext cx="4128651" cy="25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25" y="1188787"/>
            <a:ext cx="4473750" cy="27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data, varying theta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method </a:t>
            </a:r>
            <a:r>
              <a:rPr lang="en"/>
              <a:t>CV</a:t>
            </a:r>
            <a:r>
              <a:rPr lang="en"/>
              <a:t> accuracy: 0.98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 scaled: .975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K1,A1: .9925*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103.8625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86.5023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K1,A1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102.8441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85.0759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.8223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K1 scaled, A1 scaled, p0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RMSE: 44.8394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MAD: 36.8394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R^2: .9652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639975" y="4418650"/>
            <a:ext cx="226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 all parameters were p&lt;.05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388" y="1770475"/>
            <a:ext cx="4270975" cy="26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0" y="1300973"/>
            <a:ext cx="4353494" cy="26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175" y="1319375"/>
            <a:ext cx="4353499" cy="268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