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2.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1"/>
  </p:notesMasterIdLst>
  <p:sldIdLst>
    <p:sldId id="261" r:id="rId5"/>
    <p:sldId id="257" r:id="rId6"/>
    <p:sldId id="260" r:id="rId7"/>
    <p:sldId id="270" r:id="rId8"/>
    <p:sldId id="271" r:id="rId9"/>
    <p:sldId id="283" r:id="rId10"/>
    <p:sldId id="284" r:id="rId11"/>
    <p:sldId id="263" r:id="rId12"/>
    <p:sldId id="285" r:id="rId13"/>
    <p:sldId id="286" r:id="rId14"/>
    <p:sldId id="267" r:id="rId15"/>
    <p:sldId id="287" r:id="rId16"/>
    <p:sldId id="266" r:id="rId17"/>
    <p:sldId id="264" r:id="rId18"/>
    <p:sldId id="274" r:id="rId19"/>
    <p:sldId id="276" r:id="rId20"/>
    <p:sldId id="265" r:id="rId21"/>
    <p:sldId id="288" r:id="rId22"/>
    <p:sldId id="290" r:id="rId23"/>
    <p:sldId id="291" r:id="rId24"/>
    <p:sldId id="292" r:id="rId25"/>
    <p:sldId id="293" r:id="rId26"/>
    <p:sldId id="294" r:id="rId27"/>
    <p:sldId id="295" r:id="rId28"/>
    <p:sldId id="296" r:id="rId29"/>
    <p:sldId id="282" r:id="rId30"/>
  </p:sldIdLst>
  <p:sldSz cx="12193588" cy="6858000"/>
  <p:notesSz cx="6858000" cy="9144000"/>
  <p:defaultTextStyle>
    <a:defPPr>
      <a:defRPr lang="en-US"/>
    </a:defPPr>
    <a:lvl1pPr marL="0" algn="l" defTabSz="609630" rtl="0" eaLnBrk="1" latinLnBrk="0" hangingPunct="1">
      <a:defRPr sz="2400" kern="1200">
        <a:solidFill>
          <a:schemeClr val="tx1"/>
        </a:solidFill>
        <a:latin typeface="+mn-lt"/>
        <a:ea typeface="+mn-ea"/>
        <a:cs typeface="+mn-cs"/>
      </a:defRPr>
    </a:lvl1pPr>
    <a:lvl2pPr marL="609630" algn="l" defTabSz="609630" rtl="0" eaLnBrk="1" latinLnBrk="0" hangingPunct="1">
      <a:defRPr sz="2400" kern="1200">
        <a:solidFill>
          <a:schemeClr val="tx1"/>
        </a:solidFill>
        <a:latin typeface="+mn-lt"/>
        <a:ea typeface="+mn-ea"/>
        <a:cs typeface="+mn-cs"/>
      </a:defRPr>
    </a:lvl2pPr>
    <a:lvl3pPr marL="1219261" algn="l" defTabSz="609630" rtl="0" eaLnBrk="1" latinLnBrk="0" hangingPunct="1">
      <a:defRPr sz="2400" kern="1200">
        <a:solidFill>
          <a:schemeClr val="tx1"/>
        </a:solidFill>
        <a:latin typeface="+mn-lt"/>
        <a:ea typeface="+mn-ea"/>
        <a:cs typeface="+mn-cs"/>
      </a:defRPr>
    </a:lvl3pPr>
    <a:lvl4pPr marL="1828891" algn="l" defTabSz="609630" rtl="0" eaLnBrk="1" latinLnBrk="0" hangingPunct="1">
      <a:defRPr sz="2400" kern="1200">
        <a:solidFill>
          <a:schemeClr val="tx1"/>
        </a:solidFill>
        <a:latin typeface="+mn-lt"/>
        <a:ea typeface="+mn-ea"/>
        <a:cs typeface="+mn-cs"/>
      </a:defRPr>
    </a:lvl4pPr>
    <a:lvl5pPr marL="2438522" algn="l" defTabSz="609630" rtl="0" eaLnBrk="1" latinLnBrk="0" hangingPunct="1">
      <a:defRPr sz="2400" kern="1200">
        <a:solidFill>
          <a:schemeClr val="tx1"/>
        </a:solidFill>
        <a:latin typeface="+mn-lt"/>
        <a:ea typeface="+mn-ea"/>
        <a:cs typeface="+mn-cs"/>
      </a:defRPr>
    </a:lvl5pPr>
    <a:lvl6pPr marL="3048152" algn="l" defTabSz="609630" rtl="0" eaLnBrk="1" latinLnBrk="0" hangingPunct="1">
      <a:defRPr sz="2400" kern="1200">
        <a:solidFill>
          <a:schemeClr val="tx1"/>
        </a:solidFill>
        <a:latin typeface="+mn-lt"/>
        <a:ea typeface="+mn-ea"/>
        <a:cs typeface="+mn-cs"/>
      </a:defRPr>
    </a:lvl6pPr>
    <a:lvl7pPr marL="3657783" algn="l" defTabSz="609630" rtl="0" eaLnBrk="1" latinLnBrk="0" hangingPunct="1">
      <a:defRPr sz="2400" kern="1200">
        <a:solidFill>
          <a:schemeClr val="tx1"/>
        </a:solidFill>
        <a:latin typeface="+mn-lt"/>
        <a:ea typeface="+mn-ea"/>
        <a:cs typeface="+mn-cs"/>
      </a:defRPr>
    </a:lvl7pPr>
    <a:lvl8pPr marL="4267413" algn="l" defTabSz="609630" rtl="0" eaLnBrk="1" latinLnBrk="0" hangingPunct="1">
      <a:defRPr sz="2400" kern="1200">
        <a:solidFill>
          <a:schemeClr val="tx1"/>
        </a:solidFill>
        <a:latin typeface="+mn-lt"/>
        <a:ea typeface="+mn-ea"/>
        <a:cs typeface="+mn-cs"/>
      </a:defRPr>
    </a:lvl8pPr>
    <a:lvl9pPr marL="4877044" algn="l" defTabSz="60963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0" userDrawn="1">
          <p15:clr>
            <a:srgbClr val="A4A3A4"/>
          </p15:clr>
        </p15:guide>
        <p15:guide id="2" pos="3841" userDrawn="1">
          <p15:clr>
            <a:srgbClr val="A4A3A4"/>
          </p15:clr>
        </p15:guide>
        <p15:guide id="3" orient="horz"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1" clrIdx="0">
    <p:extLst>
      <p:ext uri="{19B8F6BF-5375-455C-9EA6-DF929625EA0E}">
        <p15:presenceInfo xmlns:p15="http://schemas.microsoft.com/office/powerpoint/2012/main" userId="Windows 用户"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51597B"/>
    <a:srgbClr val="D89917"/>
    <a:srgbClr val="3E8E8D"/>
    <a:srgbClr val="D90312"/>
    <a:srgbClr val="2686CF"/>
    <a:srgbClr val="ECBF4C"/>
    <a:srgbClr val="67B2B0"/>
    <a:srgbClr val="EE4B48"/>
    <a:srgbClr val="6BAFD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90" autoAdjust="0"/>
    <p:restoredTop sz="94646"/>
  </p:normalViewPr>
  <p:slideViewPr>
    <p:cSldViewPr snapToGrid="0" snapToObjects="1">
      <p:cViewPr varScale="1">
        <p:scale>
          <a:sx n="110" d="100"/>
          <a:sy n="110" d="100"/>
        </p:scale>
        <p:origin x="204" y="102"/>
      </p:cViewPr>
      <p:guideLst>
        <p:guide orient="horz" pos="2400"/>
        <p:guide pos="3841"/>
        <p:guide orient="horz" pos="2160"/>
      </p:guideLst>
    </p:cSldViewPr>
  </p:slideViewPr>
  <p:notesTextViewPr>
    <p:cViewPr>
      <p:scale>
        <a:sx n="3" d="2"/>
        <a:sy n="3" d="2"/>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CCTV\Desktop\&#22270;&#34920;.xlsx" TargetMode="Externa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___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___2.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___3.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pPr>
        <a:noFill/>
        <a:ln w="25400">
          <a:noFill/>
        </a:ln>
      </c:spPr>
    </c:sideWall>
    <c:backWall>
      <c:thickness val="0"/>
      <c:spPr>
        <a:noFill/>
        <a:ln w="25400">
          <a:noFill/>
        </a:ln>
      </c:spPr>
    </c:backWall>
    <c:plotArea>
      <c:layout>
        <c:manualLayout>
          <c:layoutTarget val="inner"/>
          <c:xMode val="edge"/>
          <c:yMode val="edge"/>
          <c:x val="6.90161854768154E-2"/>
          <c:y val="4.2141294838145202E-2"/>
          <c:w val="0.89194356955380605"/>
          <c:h val="0.87428623505395098"/>
        </c:manualLayout>
      </c:layout>
      <c:bar3DChart>
        <c:barDir val="col"/>
        <c:grouping val="clustered"/>
        <c:varyColors val="0"/>
        <c:dLbls>
          <c:showLegendKey val="0"/>
          <c:showVal val="0"/>
          <c:showCatName val="0"/>
          <c:showSerName val="0"/>
          <c:showPercent val="0"/>
          <c:showBubbleSize val="0"/>
        </c:dLbls>
        <c:gapWidth val="0"/>
        <c:gapDepth val="0"/>
        <c:shape val="pyramid"/>
        <c:axId val="-1079029008"/>
        <c:axId val="-1079024656"/>
        <c:axId val="0"/>
      </c:bar3DChart>
      <c:catAx>
        <c:axId val="-1079029008"/>
        <c:scaling>
          <c:orientation val="minMax"/>
        </c:scaling>
        <c:delete val="1"/>
        <c:axPos val="b"/>
        <c:majorGridlines>
          <c:spPr>
            <a:ln>
              <a:noFill/>
            </a:ln>
          </c:spPr>
        </c:majorGridlines>
        <c:numFmt formatCode="General" sourceLinked="1"/>
        <c:majorTickMark val="out"/>
        <c:minorTickMark val="none"/>
        <c:tickLblPos val="nextTo"/>
        <c:crossAx val="-1079024656"/>
        <c:crosses val="autoZero"/>
        <c:auto val="1"/>
        <c:lblAlgn val="ctr"/>
        <c:lblOffset val="100"/>
        <c:noMultiLvlLbl val="1"/>
      </c:catAx>
      <c:valAx>
        <c:axId val="-1079024656"/>
        <c:scaling>
          <c:orientation val="minMax"/>
        </c:scaling>
        <c:delete val="0"/>
        <c:axPos val="l"/>
        <c:numFmt formatCode="General" sourceLinked="1"/>
        <c:majorTickMark val="out"/>
        <c:minorTickMark val="none"/>
        <c:tickLblPos val="nextTo"/>
        <c:spPr>
          <a:ln>
            <a:solidFill>
              <a:schemeClr val="bg1">
                <a:lumMod val="75000"/>
              </a:schemeClr>
            </a:solidFill>
          </a:ln>
        </c:spPr>
        <c:crossAx val="-1079029008"/>
        <c:crosses val="autoZero"/>
        <c:crossBetween val="between"/>
      </c:valAx>
      <c:spPr>
        <a:noFill/>
      </c:spPr>
    </c:plotArea>
    <c:plotVisOnly val="1"/>
    <c:dispBlanksAs val="gap"/>
    <c:showDLblsOverMax val="0"/>
  </c:chart>
  <c:spPr>
    <a:noFill/>
    <a:ln>
      <a:noFill/>
    </a:ln>
  </c:spPr>
  <c:txPr>
    <a:bodyPr/>
    <a:lstStyle/>
    <a:p>
      <a:pPr>
        <a:defRPr>
          <a:latin typeface="+mn-lt"/>
          <a:ea typeface="+mn-ea"/>
          <a:cs typeface="+mn-ea"/>
          <a:sym typeface="+mn-lt"/>
        </a:defRPr>
      </a:pPr>
      <a:endParaRPr lang="zh-CN"/>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列1</c:v>
                </c:pt>
              </c:strCache>
            </c:strRef>
          </c:tx>
          <c:spPr>
            <a:solidFill>
              <a:schemeClr val="bg1">
                <a:lumMod val="50000"/>
              </a:schemeClr>
            </a:solidFill>
            <a:ln>
              <a:noFill/>
            </a:ln>
          </c:spPr>
          <c:dPt>
            <c:idx val="0"/>
            <c:bubble3D val="0"/>
            <c:spPr>
              <a:solidFill>
                <a:srgbClr val="00B050"/>
              </a:solidFill>
              <a:ln w="19050">
                <a:noFill/>
              </a:ln>
              <a:effectLst/>
            </c:spPr>
          </c:dPt>
          <c:dPt>
            <c:idx val="1"/>
            <c:bubble3D val="0"/>
            <c:spPr>
              <a:solidFill>
                <a:sysClr val="window" lastClr="FFFFFF">
                  <a:lumMod val="85000"/>
                </a:sysClr>
              </a:solidFill>
              <a:ln w="19050">
                <a:noFill/>
              </a:ln>
              <a:effectLst/>
            </c:spPr>
          </c:dPt>
          <c:cat>
            <c:numRef>
              <c:f>Sheet1!$A$2:$A$3</c:f>
              <c:numCache>
                <c:formatCode>General</c:formatCode>
                <c:ptCount val="2"/>
              </c:numCache>
            </c:numRef>
          </c:cat>
          <c:val>
            <c:numRef>
              <c:f>Sheet1!$B$2:$B$3</c:f>
              <c:numCache>
                <c:formatCode>General</c:formatCode>
                <c:ptCount val="2"/>
                <c:pt idx="0">
                  <c:v>8.2000000000000011</c:v>
                </c:pt>
                <c:pt idx="1">
                  <c:v>3</c:v>
                </c:pt>
              </c:numCache>
            </c:numRef>
          </c:val>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列1</c:v>
                </c:pt>
              </c:strCache>
            </c:strRef>
          </c:tx>
          <c:spPr>
            <a:solidFill>
              <a:schemeClr val="bg1">
                <a:lumMod val="50000"/>
              </a:schemeClr>
            </a:solidFill>
            <a:ln>
              <a:noFill/>
            </a:ln>
          </c:spPr>
          <c:dPt>
            <c:idx val="0"/>
            <c:bubble3D val="0"/>
            <c:spPr>
              <a:solidFill>
                <a:srgbClr val="007A37"/>
              </a:solidFill>
              <a:ln w="19050">
                <a:noFill/>
              </a:ln>
              <a:effectLst/>
            </c:spPr>
          </c:dPt>
          <c:dPt>
            <c:idx val="1"/>
            <c:bubble3D val="0"/>
            <c:spPr>
              <a:solidFill>
                <a:sysClr val="window" lastClr="FFFFFF">
                  <a:lumMod val="85000"/>
                </a:sysClr>
              </a:solidFill>
              <a:ln w="19050">
                <a:noFill/>
              </a:ln>
              <a:effectLst/>
            </c:spPr>
          </c:dPt>
          <c:cat>
            <c:numRef>
              <c:f>Sheet1!$A$2:$A$3</c:f>
              <c:numCache>
                <c:formatCode>General</c:formatCode>
                <c:ptCount val="2"/>
              </c:numCache>
            </c:numRef>
          </c:cat>
          <c:val>
            <c:numRef>
              <c:f>Sheet1!$B$2:$B$3</c:f>
              <c:numCache>
                <c:formatCode>General</c:formatCode>
                <c:ptCount val="2"/>
                <c:pt idx="0">
                  <c:v>6</c:v>
                </c:pt>
                <c:pt idx="1">
                  <c:v>3</c:v>
                </c:pt>
              </c:numCache>
            </c:numRef>
          </c:val>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列1</c:v>
                </c:pt>
              </c:strCache>
            </c:strRef>
          </c:tx>
          <c:spPr>
            <a:solidFill>
              <a:schemeClr val="bg1">
                <a:lumMod val="50000"/>
              </a:schemeClr>
            </a:solidFill>
            <a:ln>
              <a:noFill/>
            </a:ln>
          </c:spPr>
          <c:dPt>
            <c:idx val="0"/>
            <c:bubble3D val="0"/>
            <c:spPr>
              <a:solidFill>
                <a:srgbClr val="44546A">
                  <a:lumMod val="75000"/>
                </a:srgbClr>
              </a:solidFill>
              <a:ln w="19050">
                <a:noFill/>
              </a:ln>
              <a:effectLst/>
            </c:spPr>
          </c:dPt>
          <c:dPt>
            <c:idx val="1"/>
            <c:bubble3D val="0"/>
            <c:spPr>
              <a:solidFill>
                <a:sysClr val="window" lastClr="FFFFFF">
                  <a:lumMod val="85000"/>
                </a:sysClr>
              </a:solidFill>
              <a:ln w="19050">
                <a:noFill/>
              </a:ln>
              <a:effectLst/>
            </c:spPr>
          </c:dPt>
          <c:cat>
            <c:numRef>
              <c:f>Sheet1!$A$2:$A$3</c:f>
              <c:numCache>
                <c:formatCode>General</c:formatCode>
                <c:ptCount val="2"/>
              </c:numCache>
            </c:numRef>
          </c:cat>
          <c:val>
            <c:numRef>
              <c:f>Sheet1!$B$2:$B$3</c:f>
              <c:numCache>
                <c:formatCode>General</c:formatCode>
                <c:ptCount val="2"/>
                <c:pt idx="0">
                  <c:v>3.4</c:v>
                </c:pt>
                <c:pt idx="1">
                  <c:v>3</c:v>
                </c:pt>
              </c:numCache>
            </c:numRef>
          </c:val>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2">
    <c:autoUpdate val="0"/>
  </c:externalData>
</c:chartSpace>
</file>

<file path=ppt/drawings/_rels/drawing1.xml.rels><?xml version="1.0" encoding="UTF-8" standalone="yes"?>
<Relationships xmlns="http://schemas.openxmlformats.org/package/2006/relationships"><Relationship Id="rId1" Type="http://schemas.openxmlformats.org/officeDocument/2006/relationships/image" Target="../media/image2.png"/></Relationships>
</file>

<file path=ppt/drawings/drawing1.xml><?xml version="1.0" encoding="utf-8"?>
<c:userShapes xmlns:c="http://schemas.openxmlformats.org/drawingml/2006/chart">
  <cdr:relSizeAnchor xmlns:cdr="http://schemas.openxmlformats.org/drawingml/2006/chartDrawing">
    <cdr:from>
      <cdr:x>0</cdr:x>
      <cdr:y>0.0456</cdr:y>
    </cdr:from>
    <cdr:to>
      <cdr:x>0.94455</cdr:x>
      <cdr:y>0.81265</cdr:y>
    </cdr:to>
    <cdr:pic>
      <cdr:nvPicPr>
        <cdr:cNvPr id="2" name="图片 1"/>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175091"/>
          <a:ext cx="7073590" cy="2945088"/>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EEBB1-4E34-4429-B2B1-F838ABA581B4}" type="datetimeFigureOut">
              <a:rPr lang="zh-CN" altLang="en-US" smtClean="0"/>
              <a:t>2017/12/14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3BF4A-4BFD-4257-98A9-EEC04DB1D79F}" type="slidenum">
              <a:rPr lang="zh-CN" altLang="en-US" smtClean="0"/>
              <a:t>‹#›</a:t>
            </a:fld>
            <a:endParaRPr lang="zh-CN" altLang="en-US"/>
          </a:p>
        </p:txBody>
      </p:sp>
    </p:spTree>
    <p:extLst>
      <p:ext uri="{BB962C8B-B14F-4D97-AF65-F5344CB8AC3E}">
        <p14:creationId xmlns:p14="http://schemas.microsoft.com/office/powerpoint/2010/main" val="28403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接下来又遇到一个问题，如何让不同系统上的人协同工作</a:t>
            </a:r>
            <a:endParaRPr lang="zh-CN" altLang="en-US" dirty="0"/>
          </a:p>
        </p:txBody>
      </p:sp>
      <p:sp>
        <p:nvSpPr>
          <p:cNvPr id="4" name="灯片编号占位符 3"/>
          <p:cNvSpPr>
            <a:spLocks noGrp="1"/>
          </p:cNvSpPr>
          <p:nvPr>
            <p:ph type="sldNum" sz="quarter" idx="10"/>
          </p:nvPr>
        </p:nvSpPr>
        <p:spPr/>
        <p:txBody>
          <a:bodyPr/>
          <a:lstStyle/>
          <a:p>
            <a:fld id="{7993BF4A-4BFD-4257-98A9-EEC04DB1D79F}" type="slidenum">
              <a:rPr lang="zh-CN" altLang="en-US" smtClean="0"/>
              <a:t>4</a:t>
            </a:fld>
            <a:endParaRPr lang="zh-CN" altLang="en-US"/>
          </a:p>
        </p:txBody>
      </p:sp>
    </p:spTree>
    <p:extLst>
      <p:ext uri="{BB962C8B-B14F-4D97-AF65-F5344CB8AC3E}">
        <p14:creationId xmlns:p14="http://schemas.microsoft.com/office/powerpoint/2010/main" val="315801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93BF4A-4BFD-4257-98A9-EEC04DB1D79F}" type="slidenum">
              <a:rPr lang="zh-CN" altLang="en-US" smtClean="0"/>
              <a:t>24</a:t>
            </a:fld>
            <a:endParaRPr lang="zh-CN" altLang="en-US"/>
          </a:p>
        </p:txBody>
      </p:sp>
    </p:spTree>
    <p:extLst>
      <p:ext uri="{BB962C8B-B14F-4D97-AF65-F5344CB8AC3E}">
        <p14:creationId xmlns:p14="http://schemas.microsoft.com/office/powerpoint/2010/main" val="2168162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93BF4A-4BFD-4257-98A9-EEC04DB1D79F}" type="slidenum">
              <a:rPr lang="zh-CN" altLang="en-US" smtClean="0"/>
              <a:t>25</a:t>
            </a:fld>
            <a:endParaRPr lang="zh-CN" altLang="en-US"/>
          </a:p>
        </p:txBody>
      </p:sp>
    </p:spTree>
    <p:extLst>
      <p:ext uri="{BB962C8B-B14F-4D97-AF65-F5344CB8AC3E}">
        <p14:creationId xmlns:p14="http://schemas.microsoft.com/office/powerpoint/2010/main" val="1111487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尤其是</a:t>
            </a:r>
            <a:r>
              <a:rPr lang="en-US" altLang="zh-CN" sz="1200" b="0" i="0" kern="1200" dirty="0" smtClean="0">
                <a:solidFill>
                  <a:schemeClr val="tx1"/>
                </a:solidFill>
                <a:effectLst/>
                <a:latin typeface="+mn-lt"/>
                <a:ea typeface="+mn-ea"/>
                <a:cs typeface="+mn-cs"/>
              </a:rPr>
              <a:t>2008</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GitHub</a:t>
            </a:r>
            <a:r>
              <a:rPr lang="zh-CN" altLang="en-US" sz="1200" b="0" i="0" kern="1200" dirty="0" smtClean="0">
                <a:solidFill>
                  <a:schemeClr val="tx1"/>
                </a:solidFill>
                <a:effectLst/>
                <a:latin typeface="+mn-lt"/>
                <a:ea typeface="+mn-ea"/>
                <a:cs typeface="+mn-cs"/>
              </a:rPr>
              <a:t>网站上线了，它为开源项目免费提供</a:t>
            </a:r>
            <a:r>
              <a:rPr lang="en-US" altLang="zh-CN" sz="1200" b="0" i="0" kern="1200" dirty="0" err="1" smtClean="0">
                <a:solidFill>
                  <a:schemeClr val="tx1"/>
                </a:solidFill>
                <a:effectLst/>
                <a:latin typeface="+mn-lt"/>
                <a:ea typeface="+mn-ea"/>
                <a:cs typeface="+mn-cs"/>
              </a:rPr>
              <a:t>Git</a:t>
            </a:r>
            <a:r>
              <a:rPr lang="zh-CN" altLang="en-US" sz="1200" b="0" i="0" kern="1200" dirty="0" smtClean="0">
                <a:solidFill>
                  <a:schemeClr val="tx1"/>
                </a:solidFill>
                <a:effectLst/>
                <a:latin typeface="+mn-lt"/>
                <a:ea typeface="+mn-ea"/>
                <a:cs typeface="+mn-cs"/>
              </a:rPr>
              <a:t>存储，无数开源项目开始迁移至</a:t>
            </a:r>
            <a:r>
              <a:rPr lang="en-US" altLang="zh-CN" sz="1200" b="0" i="0" kern="1200" dirty="0" smtClean="0">
                <a:solidFill>
                  <a:schemeClr val="tx1"/>
                </a:solidFill>
                <a:effectLst/>
                <a:latin typeface="+mn-lt"/>
                <a:ea typeface="+mn-ea"/>
                <a:cs typeface="+mn-cs"/>
              </a:rPr>
              <a:t>GitHub</a:t>
            </a:r>
            <a:r>
              <a:rPr lang="zh-CN" altLang="en-US" sz="1200" b="0" i="0" kern="1200" dirty="0" smtClean="0">
                <a:solidFill>
                  <a:schemeClr val="tx1"/>
                </a:solidFill>
                <a:effectLst/>
                <a:latin typeface="+mn-lt"/>
                <a:ea typeface="+mn-ea"/>
                <a:cs typeface="+mn-cs"/>
              </a:rPr>
              <a:t>，包括</a:t>
            </a:r>
            <a:r>
              <a:rPr lang="en-US" altLang="zh-CN" sz="1200" b="0" i="0" kern="1200" dirty="0" smtClean="0">
                <a:solidFill>
                  <a:schemeClr val="tx1"/>
                </a:solidFill>
                <a:effectLst/>
                <a:latin typeface="+mn-lt"/>
                <a:ea typeface="+mn-ea"/>
                <a:cs typeface="+mn-cs"/>
              </a:rPr>
              <a:t>jQuery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PHP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Ruby</a:t>
            </a:r>
            <a:r>
              <a:rPr lang="zh-CN" altLang="en-US" sz="1200" b="0" i="0" kern="1200" dirty="0" smtClean="0">
                <a:solidFill>
                  <a:schemeClr val="tx1"/>
                </a:solidFill>
                <a:effectLst/>
                <a:latin typeface="+mn-lt"/>
                <a:ea typeface="+mn-ea"/>
                <a:cs typeface="+mn-cs"/>
              </a:rPr>
              <a:t>等等</a:t>
            </a:r>
            <a:endParaRPr lang="zh-CN" altLang="en-US" dirty="0"/>
          </a:p>
        </p:txBody>
      </p:sp>
      <p:sp>
        <p:nvSpPr>
          <p:cNvPr id="4" name="灯片编号占位符 3"/>
          <p:cNvSpPr>
            <a:spLocks noGrp="1"/>
          </p:cNvSpPr>
          <p:nvPr>
            <p:ph type="sldNum" sz="quarter" idx="10"/>
          </p:nvPr>
        </p:nvSpPr>
        <p:spPr/>
        <p:txBody>
          <a:bodyPr/>
          <a:lstStyle/>
          <a:p>
            <a:fld id="{7993BF4A-4BFD-4257-98A9-EEC04DB1D79F}" type="slidenum">
              <a:rPr lang="zh-CN" altLang="en-US" smtClean="0"/>
              <a:t>7</a:t>
            </a:fld>
            <a:endParaRPr lang="zh-CN" altLang="en-US"/>
          </a:p>
        </p:txBody>
      </p:sp>
    </p:spTree>
    <p:extLst>
      <p:ext uri="{BB962C8B-B14F-4D97-AF65-F5344CB8AC3E}">
        <p14:creationId xmlns:p14="http://schemas.microsoft.com/office/powerpoint/2010/main" val="3870444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01</a:t>
            </a:r>
            <a:r>
              <a:rPr lang="zh-CN" altLang="en-US" sz="1200" b="0" i="0" kern="1200" dirty="0" smtClean="0">
                <a:solidFill>
                  <a:schemeClr val="tx1"/>
                </a:solidFill>
                <a:effectLst/>
                <a:latin typeface="+mn-lt"/>
                <a:ea typeface="+mn-ea"/>
                <a:cs typeface="+mn-cs"/>
              </a:rPr>
              <a:t>举个例子，要浏览项目的历史，</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不需外连到服务器去获取历史，然后再显示出来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它只需直接从本地数据库中读取。</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02</a:t>
            </a:r>
            <a:r>
              <a:rPr lang="zh-CN" altLang="en-US" sz="1200" b="0" i="0" kern="1200" dirty="0" smtClean="0">
                <a:solidFill>
                  <a:schemeClr val="tx1"/>
                </a:solidFill>
                <a:effectLst/>
                <a:latin typeface="+mn-lt"/>
                <a:ea typeface="+mn-ea"/>
                <a:cs typeface="+mn-cs"/>
              </a:rPr>
              <a:t> 实际上，</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数据库中保存的信息都是以文件内容的哈希值来索引，而不是文件名。</a:t>
            </a:r>
            <a:endParaRPr lang="zh-CN" altLang="en-US" dirty="0"/>
          </a:p>
        </p:txBody>
      </p:sp>
      <p:sp>
        <p:nvSpPr>
          <p:cNvPr id="4" name="灯片编号占位符 3"/>
          <p:cNvSpPr>
            <a:spLocks noGrp="1"/>
          </p:cNvSpPr>
          <p:nvPr>
            <p:ph type="sldNum" sz="quarter" idx="10"/>
          </p:nvPr>
        </p:nvSpPr>
        <p:spPr/>
        <p:txBody>
          <a:bodyPr/>
          <a:lstStyle/>
          <a:p>
            <a:fld id="{7993BF4A-4BFD-4257-98A9-EEC04DB1D79F}" type="slidenum">
              <a:rPr lang="zh-CN" altLang="en-US" smtClean="0"/>
              <a:t>11</a:t>
            </a:fld>
            <a:endParaRPr lang="zh-CN" altLang="en-US"/>
          </a:p>
        </p:txBody>
      </p:sp>
    </p:spTree>
    <p:extLst>
      <p:ext uri="{BB962C8B-B14F-4D97-AF65-F5344CB8AC3E}">
        <p14:creationId xmlns:p14="http://schemas.microsoft.com/office/powerpoint/2010/main" val="2168373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reset  –hard HEAD^ </a:t>
            </a:r>
            <a:r>
              <a:rPr lang="zh-CN" altLang="en-US" sz="1200" b="0" i="0" kern="1200" dirty="0" smtClean="0">
                <a:solidFill>
                  <a:schemeClr val="tx1"/>
                </a:solidFill>
                <a:effectLst/>
                <a:latin typeface="+mn-lt"/>
                <a:ea typeface="+mn-ea"/>
                <a:cs typeface="+mn-cs"/>
              </a:rPr>
              <a:t>或者 </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reset  –hard HEAD~ </a:t>
            </a:r>
            <a:r>
              <a:rPr lang="zh-CN" altLang="en-US" sz="1200" b="0" i="0" kern="1200" dirty="0" smtClean="0">
                <a:solidFill>
                  <a:schemeClr val="tx1"/>
                </a:solidFill>
                <a:effectLst/>
                <a:latin typeface="+mn-lt"/>
                <a:ea typeface="+mn-ea"/>
                <a:cs typeface="+mn-cs"/>
              </a:rPr>
              <a:t>回退到上一个版本</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如果想回退到</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个版本，使用</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reset –hard HEAD~100 )</a:t>
            </a:r>
          </a:p>
          <a:p>
            <a:endParaRPr lang="zh-CN" altLang="en-US" dirty="0"/>
          </a:p>
        </p:txBody>
      </p:sp>
      <p:sp>
        <p:nvSpPr>
          <p:cNvPr id="4" name="灯片编号占位符 3"/>
          <p:cNvSpPr>
            <a:spLocks noGrp="1"/>
          </p:cNvSpPr>
          <p:nvPr>
            <p:ph type="sldNum" sz="quarter" idx="10"/>
          </p:nvPr>
        </p:nvSpPr>
        <p:spPr/>
        <p:txBody>
          <a:bodyPr/>
          <a:lstStyle/>
          <a:p>
            <a:fld id="{7993BF4A-4BFD-4257-98A9-EEC04DB1D79F}" type="slidenum">
              <a:rPr lang="zh-CN" altLang="en-US" smtClean="0"/>
              <a:t>15</a:t>
            </a:fld>
            <a:endParaRPr lang="zh-CN" altLang="en-US"/>
          </a:p>
        </p:txBody>
      </p:sp>
    </p:spTree>
    <p:extLst>
      <p:ext uri="{BB962C8B-B14F-4D97-AF65-F5344CB8AC3E}">
        <p14:creationId xmlns:p14="http://schemas.microsoft.com/office/powerpoint/2010/main" val="2590951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目录下新建一个记事本文件 </a:t>
            </a:r>
            <a:r>
              <a:rPr lang="en-US" altLang="zh-CN" sz="1200" b="0" i="0" kern="1200" dirty="0" smtClean="0">
                <a:solidFill>
                  <a:schemeClr val="tx1"/>
                </a:solidFill>
                <a:effectLst/>
                <a:latin typeface="+mn-lt"/>
                <a:ea typeface="+mn-ea"/>
                <a:cs typeface="+mn-cs"/>
              </a:rPr>
              <a:t>readme.txt </a:t>
            </a:r>
            <a:r>
              <a:rPr lang="zh-CN" altLang="en-US" sz="1200" b="0" i="0" kern="1200" dirty="0" smtClean="0">
                <a:solidFill>
                  <a:schemeClr val="tx1"/>
                </a:solidFill>
                <a:effectLst/>
                <a:latin typeface="+mn-lt"/>
                <a:ea typeface="+mn-ea"/>
                <a:cs typeface="+mn-cs"/>
              </a:rPr>
              <a:t>内容如下：</a:t>
            </a:r>
            <a:r>
              <a:rPr lang="en-US" altLang="zh-CN" sz="1200" b="0" i="0" kern="1200" dirty="0" smtClean="0">
                <a:solidFill>
                  <a:schemeClr val="tx1"/>
                </a:solidFill>
                <a:effectLst/>
                <a:latin typeface="+mn-lt"/>
                <a:ea typeface="+mn-ea"/>
                <a:cs typeface="+mn-cs"/>
              </a:rPr>
              <a:t>11111111</a:t>
            </a:r>
            <a:endParaRPr lang="zh-CN" altLang="en-US" dirty="0"/>
          </a:p>
        </p:txBody>
      </p:sp>
      <p:sp>
        <p:nvSpPr>
          <p:cNvPr id="4" name="灯片编号占位符 3"/>
          <p:cNvSpPr>
            <a:spLocks noGrp="1"/>
          </p:cNvSpPr>
          <p:nvPr>
            <p:ph type="sldNum" sz="quarter" idx="10"/>
          </p:nvPr>
        </p:nvSpPr>
        <p:spPr/>
        <p:txBody>
          <a:bodyPr/>
          <a:lstStyle/>
          <a:p>
            <a:fld id="{7993BF4A-4BFD-4257-98A9-EEC04DB1D79F}" type="slidenum">
              <a:rPr lang="zh-CN" altLang="en-US" smtClean="0"/>
              <a:t>19</a:t>
            </a:fld>
            <a:endParaRPr lang="zh-CN" altLang="en-US"/>
          </a:p>
        </p:txBody>
      </p:sp>
    </p:spTree>
    <p:extLst>
      <p:ext uri="{BB962C8B-B14F-4D97-AF65-F5344CB8AC3E}">
        <p14:creationId xmlns:p14="http://schemas.microsoft.com/office/powerpoint/2010/main" val="3219849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93BF4A-4BFD-4257-98A9-EEC04DB1D79F}" type="slidenum">
              <a:rPr lang="zh-CN" altLang="en-US" smtClean="0"/>
              <a:t>20</a:t>
            </a:fld>
            <a:endParaRPr lang="zh-CN" altLang="en-US"/>
          </a:p>
        </p:txBody>
      </p:sp>
    </p:spTree>
    <p:extLst>
      <p:ext uri="{BB962C8B-B14F-4D97-AF65-F5344CB8AC3E}">
        <p14:creationId xmlns:p14="http://schemas.microsoft.com/office/powerpoint/2010/main" val="3979265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93BF4A-4BFD-4257-98A9-EEC04DB1D79F}" type="slidenum">
              <a:rPr lang="zh-CN" altLang="en-US" smtClean="0"/>
              <a:t>21</a:t>
            </a:fld>
            <a:endParaRPr lang="zh-CN" altLang="en-US"/>
          </a:p>
        </p:txBody>
      </p:sp>
    </p:spTree>
    <p:extLst>
      <p:ext uri="{BB962C8B-B14F-4D97-AF65-F5344CB8AC3E}">
        <p14:creationId xmlns:p14="http://schemas.microsoft.com/office/powerpoint/2010/main" val="1793749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93BF4A-4BFD-4257-98A9-EEC04DB1D79F}" type="slidenum">
              <a:rPr lang="zh-CN" altLang="en-US" smtClean="0"/>
              <a:t>22</a:t>
            </a:fld>
            <a:endParaRPr lang="zh-CN" altLang="en-US"/>
          </a:p>
        </p:txBody>
      </p:sp>
    </p:spTree>
    <p:extLst>
      <p:ext uri="{BB962C8B-B14F-4D97-AF65-F5344CB8AC3E}">
        <p14:creationId xmlns:p14="http://schemas.microsoft.com/office/powerpoint/2010/main" val="2672612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可以看到，内容已经回退到上一个版本了</a:t>
            </a:r>
            <a:endParaRPr lang="zh-CN" altLang="en-US" dirty="0"/>
          </a:p>
        </p:txBody>
      </p:sp>
      <p:sp>
        <p:nvSpPr>
          <p:cNvPr id="4" name="灯片编号占位符 3"/>
          <p:cNvSpPr>
            <a:spLocks noGrp="1"/>
          </p:cNvSpPr>
          <p:nvPr>
            <p:ph type="sldNum" sz="quarter" idx="10"/>
          </p:nvPr>
        </p:nvSpPr>
        <p:spPr/>
        <p:txBody>
          <a:bodyPr/>
          <a:lstStyle/>
          <a:p>
            <a:fld id="{7993BF4A-4BFD-4257-98A9-EEC04DB1D79F}" type="slidenum">
              <a:rPr lang="zh-CN" altLang="en-US" smtClean="0"/>
              <a:t>23</a:t>
            </a:fld>
            <a:endParaRPr lang="zh-CN" altLang="en-US"/>
          </a:p>
        </p:txBody>
      </p:sp>
    </p:spTree>
    <p:extLst>
      <p:ext uri="{BB962C8B-B14F-4D97-AF65-F5344CB8AC3E}">
        <p14:creationId xmlns:p14="http://schemas.microsoft.com/office/powerpoint/2010/main" val="3725671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51597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24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6BAFD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755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EE4B4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75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67B2B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755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rgbClr val="ECBF4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755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E73A1C"/>
        </a:solidFill>
        <a:effectLst/>
      </p:bgPr>
    </p:bg>
    <p:spTree>
      <p:nvGrpSpPr>
        <p:cNvPr id="1" name=""/>
        <p:cNvGrpSpPr/>
        <p:nvPr/>
      </p:nvGrpSpPr>
      <p:grpSpPr>
        <a:xfrm>
          <a:off x="0" y="0"/>
          <a:ext cx="0" cy="0"/>
          <a:chOff x="0" y="0"/>
          <a:chExt cx="0" cy="0"/>
        </a:xfrm>
      </p:grpSpPr>
      <p:sp>
        <p:nvSpPr>
          <p:cNvPr id="3" name="矩形 2"/>
          <p:cNvSpPr/>
          <p:nvPr userDrawn="1"/>
        </p:nvSpPr>
        <p:spPr>
          <a:xfrm>
            <a:off x="440661" y="759873"/>
            <a:ext cx="662361" cy="379656"/>
          </a:xfrm>
          <a:prstGeom prst="rect">
            <a:avLst/>
          </a:prstGeom>
        </p:spPr>
        <p:txBody>
          <a:bodyPr wrap="none">
            <a:spAutoFit/>
          </a:bodyPr>
          <a:lstStyle/>
          <a:p>
            <a:r>
              <a:rPr lang="zh-CN" altLang="en-US" sz="1867" dirty="0" smtClean="0">
                <a:solidFill>
                  <a:srgbClr val="FFFFFF"/>
                </a:solidFill>
                <a:latin typeface="Segoe UI Light"/>
                <a:ea typeface="微软雅黑"/>
                <a:cs typeface="Segoe UI Light"/>
              </a:rPr>
              <a:t>标注</a:t>
            </a:r>
            <a:endParaRPr lang="zh-CN" altLang="en-US" sz="1867" dirty="0">
              <a:solidFill>
                <a:srgbClr val="FFFFFF"/>
              </a:solidFill>
              <a:latin typeface="Segoe UI Light"/>
              <a:ea typeface="微软雅黑"/>
              <a:cs typeface="Segoe UI Light"/>
            </a:endParaRPr>
          </a:p>
        </p:txBody>
      </p:sp>
      <p:sp>
        <p:nvSpPr>
          <p:cNvPr id="4" name="矩形 3"/>
          <p:cNvSpPr/>
          <p:nvPr userDrawn="1"/>
        </p:nvSpPr>
        <p:spPr>
          <a:xfrm>
            <a:off x="2858045" y="841948"/>
            <a:ext cx="1336033" cy="3292440"/>
          </a:xfrm>
          <a:prstGeom prst="rect">
            <a:avLst/>
          </a:prstGeom>
        </p:spPr>
        <p:txBody>
          <a:bodyPr wrap="square">
            <a:spAutoFit/>
          </a:bodyPr>
          <a:lstStyle/>
          <a:p>
            <a:pPr>
              <a:lnSpc>
                <a:spcPct val="130000"/>
              </a:lnSpc>
            </a:pPr>
            <a:r>
              <a:rPr lang="zh-CN" altLang="en-US" sz="1333" dirty="0" smtClean="0">
                <a:solidFill>
                  <a:srgbClr val="FFFFFF"/>
                </a:solidFill>
                <a:latin typeface="Segoe UI Light"/>
                <a:ea typeface="微软雅黑"/>
                <a:cs typeface="Segoe UI Light"/>
              </a:rPr>
              <a:t>字体使用 </a:t>
            </a:r>
            <a:endParaRPr lang="en-US" altLang="zh-CN" sz="1333" dirty="0">
              <a:solidFill>
                <a:srgbClr val="FFFFFF"/>
              </a:solidFill>
              <a:latin typeface="Segoe UI Light"/>
              <a:ea typeface="微软雅黑"/>
              <a:cs typeface="Segoe UI Light"/>
            </a:endParaRPr>
          </a:p>
          <a:p>
            <a:pPr>
              <a:lnSpc>
                <a:spcPct val="130000"/>
              </a:lnSpc>
            </a:pPr>
            <a:endParaRPr lang="en-US" altLang="zh-CN" sz="1333" dirty="0" smtClean="0">
              <a:solidFill>
                <a:srgbClr val="FFFFFF"/>
              </a:solidFill>
              <a:latin typeface="Segoe UI Light"/>
              <a:ea typeface="微软雅黑"/>
              <a:cs typeface="Segoe UI Light"/>
            </a:endParaRPr>
          </a:p>
          <a:p>
            <a:pPr>
              <a:lnSpc>
                <a:spcPct val="130000"/>
              </a:lnSpc>
            </a:pPr>
            <a:endParaRPr lang="en-US" altLang="zh-CN" sz="1333" dirty="0" smtClean="0">
              <a:solidFill>
                <a:srgbClr val="FFFFFF"/>
              </a:solidFill>
              <a:latin typeface="Segoe UI Light"/>
              <a:ea typeface="微软雅黑"/>
              <a:cs typeface="Segoe UI Light"/>
            </a:endParaRP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endParaRPr lang="en-US" altLang="zh-CN" sz="1333" dirty="0" smtClean="0">
              <a:solidFill>
                <a:srgbClr val="FFFFFF"/>
              </a:solidFill>
              <a:latin typeface="Segoe UI Light"/>
              <a:ea typeface="微软雅黑"/>
              <a:cs typeface="Segoe UI Light"/>
            </a:endParaRPr>
          </a:p>
          <a:p>
            <a:pPr>
              <a:lnSpc>
                <a:spcPct val="130000"/>
              </a:lnSpc>
            </a:pPr>
            <a:r>
              <a:rPr lang="zh-CN" altLang="en-US" sz="1333" dirty="0" smtClean="0">
                <a:solidFill>
                  <a:srgbClr val="FFFFFF"/>
                </a:solidFill>
                <a:latin typeface="Segoe UI Light"/>
                <a:ea typeface="微软雅黑"/>
                <a:cs typeface="Segoe UI Light"/>
              </a:rPr>
              <a:t>行距</a:t>
            </a:r>
            <a:endParaRPr lang="en-US" altLang="zh-CN" sz="1333" dirty="0" smtClean="0">
              <a:solidFill>
                <a:srgbClr val="FFFFFF"/>
              </a:solidFill>
              <a:latin typeface="Segoe UI Light"/>
              <a:ea typeface="微软雅黑"/>
              <a:cs typeface="Segoe UI Light"/>
            </a:endParaRPr>
          </a:p>
          <a:p>
            <a:pPr>
              <a:lnSpc>
                <a:spcPct val="130000"/>
              </a:lnSpc>
            </a:pPr>
            <a:endParaRPr lang="en-US" altLang="zh-CN" sz="1333" dirty="0" smtClean="0">
              <a:solidFill>
                <a:srgbClr val="FFFFFF"/>
              </a:solidFill>
              <a:latin typeface="Segoe UI Light"/>
              <a:ea typeface="微软雅黑"/>
              <a:cs typeface="Segoe UI Light"/>
            </a:endParaRP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r>
              <a:rPr lang="zh-CN" altLang="en-US" sz="1333" dirty="0" smtClean="0">
                <a:solidFill>
                  <a:srgbClr val="FFFFFF"/>
                </a:solidFill>
                <a:latin typeface="Segoe UI Light"/>
                <a:ea typeface="微软雅黑"/>
                <a:cs typeface="Segoe UI Light"/>
              </a:rPr>
              <a:t>背景图片出处</a:t>
            </a:r>
          </a:p>
          <a:p>
            <a:pPr>
              <a:lnSpc>
                <a:spcPct val="130000"/>
              </a:lnSpc>
            </a:pPr>
            <a:endParaRPr lang="zh-CN" altLang="en-US" sz="1333" dirty="0">
              <a:solidFill>
                <a:srgbClr val="FFFFFF"/>
              </a:solidFill>
              <a:latin typeface="Segoe UI Light"/>
              <a:ea typeface="微软雅黑"/>
              <a:cs typeface="Segoe UI Light"/>
            </a:endParaRPr>
          </a:p>
          <a:p>
            <a:pPr>
              <a:lnSpc>
                <a:spcPct val="130000"/>
              </a:lnSpc>
            </a:pPr>
            <a:endParaRPr lang="zh-CN" altLang="en-US" sz="1333" dirty="0" smtClean="0">
              <a:solidFill>
                <a:srgbClr val="FFFFFF"/>
              </a:solidFill>
              <a:latin typeface="Segoe UI Light"/>
              <a:ea typeface="微软雅黑"/>
              <a:cs typeface="Segoe UI Light"/>
            </a:endParaRPr>
          </a:p>
          <a:p>
            <a:pPr>
              <a:lnSpc>
                <a:spcPct val="130000"/>
              </a:lnSpc>
            </a:pPr>
            <a:r>
              <a:rPr lang="zh-CN" altLang="en-US" sz="1333" dirty="0" smtClean="0">
                <a:solidFill>
                  <a:srgbClr val="FFFFFF"/>
                </a:solidFill>
                <a:latin typeface="Segoe UI Light"/>
                <a:ea typeface="微软雅黑"/>
                <a:cs typeface="Segoe UI Light"/>
              </a:rPr>
              <a:t>声明</a:t>
            </a:r>
            <a:endParaRPr lang="en-US" altLang="zh-CN" sz="1333" dirty="0" smtClean="0">
              <a:solidFill>
                <a:srgbClr val="FFFFFF"/>
              </a:solidFill>
              <a:latin typeface="Segoe UI Light"/>
              <a:ea typeface="微软雅黑"/>
              <a:cs typeface="Segoe UI Light"/>
            </a:endParaRPr>
          </a:p>
        </p:txBody>
      </p:sp>
      <p:sp>
        <p:nvSpPr>
          <p:cNvPr id="5" name="矩形 4"/>
          <p:cNvSpPr/>
          <p:nvPr userDrawn="1"/>
        </p:nvSpPr>
        <p:spPr>
          <a:xfrm>
            <a:off x="4395623" y="841948"/>
            <a:ext cx="3612598" cy="3825791"/>
          </a:xfrm>
          <a:prstGeom prst="rect">
            <a:avLst/>
          </a:prstGeom>
        </p:spPr>
        <p:txBody>
          <a:bodyPr wrap="square">
            <a:spAutoFit/>
          </a:bodyPr>
          <a:lstStyle/>
          <a:p>
            <a:pPr>
              <a:lnSpc>
                <a:spcPct val="130000"/>
              </a:lnSpc>
            </a:pPr>
            <a:r>
              <a:rPr lang="zh-CN" altLang="en-US" sz="1333" dirty="0" smtClean="0">
                <a:solidFill>
                  <a:srgbClr val="FFFFFF"/>
                </a:solidFill>
                <a:latin typeface="Segoe UI Light"/>
                <a:ea typeface="微软雅黑"/>
                <a:cs typeface="Segoe UI Light"/>
              </a:rPr>
              <a:t>英文 </a:t>
            </a:r>
            <a:r>
              <a:rPr lang="en-US" altLang="zh-CN" sz="1333" dirty="0">
                <a:solidFill>
                  <a:srgbClr val="FFFFFF"/>
                </a:solidFill>
                <a:latin typeface="Segoe UI Light"/>
                <a:cs typeface="Segoe UI Light"/>
              </a:rPr>
              <a:t>Century </a:t>
            </a:r>
            <a:r>
              <a:rPr lang="en-US" altLang="zh-CN" sz="1333" dirty="0" smtClean="0">
                <a:solidFill>
                  <a:srgbClr val="FFFFFF"/>
                </a:solidFill>
                <a:latin typeface="Segoe UI Light"/>
                <a:cs typeface="Segoe UI Light"/>
              </a:rPr>
              <a:t>Gothic</a:t>
            </a: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r>
              <a:rPr lang="zh-CN" altLang="en-US" sz="1333" dirty="0" smtClean="0">
                <a:solidFill>
                  <a:srgbClr val="FFFFFF"/>
                </a:solidFill>
                <a:latin typeface="Segoe UI Light"/>
                <a:ea typeface="微软雅黑"/>
                <a:cs typeface="Segoe UI Light"/>
              </a:rPr>
              <a:t>中文 微软雅黑</a:t>
            </a:r>
            <a:endParaRPr lang="en-US" altLang="zh-CN" sz="1333" dirty="0" smtClean="0">
              <a:solidFill>
                <a:srgbClr val="FFFFFF"/>
              </a:solidFill>
              <a:latin typeface="Segoe UI Light"/>
              <a:ea typeface="微软雅黑"/>
              <a:cs typeface="Segoe UI Light"/>
            </a:endParaRP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endParaRPr lang="en-US" altLang="zh-CN" sz="1333" dirty="0" smtClean="0">
              <a:solidFill>
                <a:srgbClr val="FFFFFF"/>
              </a:solidFill>
              <a:latin typeface="Segoe UI Light"/>
              <a:ea typeface="微软雅黑"/>
              <a:cs typeface="Segoe UI Light"/>
            </a:endParaRPr>
          </a:p>
          <a:p>
            <a:pPr>
              <a:lnSpc>
                <a:spcPct val="130000"/>
              </a:lnSpc>
            </a:pPr>
            <a:r>
              <a:rPr lang="zh-CN" altLang="en-US" sz="1333" dirty="0" smtClean="0">
                <a:solidFill>
                  <a:srgbClr val="FFFFFF"/>
                </a:solidFill>
                <a:latin typeface="Segoe UI Light"/>
                <a:ea typeface="微软雅黑"/>
                <a:cs typeface="Segoe UI Light"/>
              </a:rPr>
              <a:t>正文 </a:t>
            </a:r>
            <a:r>
              <a:rPr lang="en-US" altLang="zh-CN" sz="1333" dirty="0" smtClean="0">
                <a:solidFill>
                  <a:srgbClr val="FFFFFF"/>
                </a:solidFill>
                <a:latin typeface="Segoe UI Light"/>
                <a:ea typeface="微软雅黑"/>
                <a:cs typeface="Segoe UI Light"/>
              </a:rPr>
              <a:t>1.3</a:t>
            </a: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endParaRPr lang="en-US" altLang="zh-CN" sz="1333" dirty="0" smtClean="0">
              <a:solidFill>
                <a:srgbClr val="FFFFFF"/>
              </a:solidFill>
              <a:latin typeface="Segoe UI Light"/>
              <a:ea typeface="微软雅黑"/>
              <a:cs typeface="Segoe UI Light"/>
            </a:endParaRPr>
          </a:p>
          <a:p>
            <a:pPr>
              <a:lnSpc>
                <a:spcPct val="130000"/>
              </a:lnSpc>
            </a:pPr>
            <a:r>
              <a:rPr lang="en-US" altLang="zh-CN" sz="1333" dirty="0" err="1" smtClean="0">
                <a:solidFill>
                  <a:srgbClr val="FFFFFF"/>
                </a:solidFill>
                <a:latin typeface="Segoe UI Light"/>
                <a:ea typeface="微软雅黑"/>
                <a:cs typeface="Segoe UI Light"/>
              </a:rPr>
              <a:t>cn.bing.com</a:t>
            </a:r>
            <a:endParaRPr lang="zh-CN" altLang="en-US" sz="1333" dirty="0" smtClean="0">
              <a:solidFill>
                <a:srgbClr val="FFFFFF"/>
              </a:solidFill>
              <a:latin typeface="Segoe UI Light"/>
              <a:ea typeface="微软雅黑"/>
              <a:cs typeface="Segoe UI Light"/>
            </a:endParaRPr>
          </a:p>
          <a:p>
            <a:pPr>
              <a:lnSpc>
                <a:spcPct val="130000"/>
              </a:lnSpc>
            </a:pPr>
            <a:endParaRPr lang="zh-CN" altLang="en-US" sz="1333" dirty="0">
              <a:solidFill>
                <a:srgbClr val="FFFFFF"/>
              </a:solidFill>
              <a:latin typeface="Segoe UI Light"/>
              <a:ea typeface="微软雅黑"/>
              <a:cs typeface="Segoe UI Light"/>
            </a:endParaRPr>
          </a:p>
          <a:p>
            <a:pPr>
              <a:lnSpc>
                <a:spcPct val="130000"/>
              </a:lnSpc>
            </a:pPr>
            <a:endParaRPr lang="zh-CN" altLang="en-US" sz="1333" dirty="0" smtClean="0">
              <a:solidFill>
                <a:srgbClr val="FFFFFF"/>
              </a:solidFill>
              <a:latin typeface="Segoe UI Light"/>
              <a:ea typeface="微软雅黑"/>
              <a:cs typeface="Segoe UI Light"/>
            </a:endParaRPr>
          </a:p>
          <a:p>
            <a:pPr>
              <a:lnSpc>
                <a:spcPct val="130000"/>
              </a:lnSpc>
            </a:pPr>
            <a:r>
              <a:rPr lang="zh-CN" altLang="en-US" sz="1333" dirty="0">
                <a:solidFill>
                  <a:prstClr val="white"/>
                </a:solidFill>
              </a:rPr>
              <a:t>互联网是一个开放共享的平台</a:t>
            </a:r>
          </a:p>
          <a:p>
            <a:pPr>
              <a:lnSpc>
                <a:spcPct val="130000"/>
              </a:lnSpc>
            </a:pPr>
            <a:r>
              <a:rPr kumimoji="1" lang="en-US" altLang="zh-CN" sz="1333" dirty="0" smtClean="0">
                <a:solidFill>
                  <a:prstClr val="white"/>
                </a:solidFill>
                <a:latin typeface="Segoe UI Light"/>
                <a:cs typeface="Segoe UI Light"/>
              </a:rPr>
              <a:t>OfficePLUS</a:t>
            </a:r>
            <a:r>
              <a:rPr kumimoji="1" lang="zh-CN" altLang="en-US" sz="1333" dirty="0" smtClean="0">
                <a:solidFill>
                  <a:prstClr val="white"/>
                </a:solidFill>
                <a:latin typeface="Segoe UI Light"/>
                <a:cs typeface="Segoe UI Light"/>
              </a:rPr>
              <a:t> </a:t>
            </a:r>
            <a:r>
              <a:rPr lang="zh-CN" altLang="en-US" sz="1333" dirty="0" smtClean="0">
                <a:solidFill>
                  <a:prstClr val="white"/>
                </a:solidFill>
              </a:rPr>
              <a:t>部分</a:t>
            </a:r>
            <a:r>
              <a:rPr lang="zh-CN" altLang="en-US" sz="1333" dirty="0">
                <a:solidFill>
                  <a:prstClr val="white"/>
                </a:solidFill>
              </a:rPr>
              <a:t>设计灵感与元素来源于网络</a:t>
            </a:r>
          </a:p>
          <a:p>
            <a:pPr>
              <a:lnSpc>
                <a:spcPct val="130000"/>
              </a:lnSpc>
            </a:pPr>
            <a:r>
              <a:rPr lang="zh-CN" altLang="en-US" sz="1333" dirty="0">
                <a:solidFill>
                  <a:prstClr val="white"/>
                </a:solidFill>
              </a:rPr>
              <a:t>如有建议请</a:t>
            </a:r>
            <a:r>
              <a:rPr lang="zh-CN" altLang="en-US" sz="1333" dirty="0" smtClean="0">
                <a:solidFill>
                  <a:prstClr val="white"/>
                </a:solidFill>
              </a:rPr>
              <a:t>联系 </a:t>
            </a:r>
            <a:r>
              <a:rPr lang="zh-CN" altLang="en-US" sz="1333" dirty="0" smtClean="0">
                <a:solidFill>
                  <a:prstClr val="white"/>
                </a:solidFill>
                <a:latin typeface="Segoe UI Light" charset="0"/>
                <a:ea typeface="Segoe UI Light" charset="0"/>
                <a:cs typeface="Segoe UI Light" charset="0"/>
              </a:rPr>
              <a:t>officeplus@microsoft.com</a:t>
            </a:r>
            <a:endParaRPr lang="en-US" altLang="zh-CN" sz="1333" dirty="0" smtClean="0">
              <a:solidFill>
                <a:srgbClr val="FFFFFF"/>
              </a:solidFill>
              <a:latin typeface="Segoe UI Light" charset="0"/>
              <a:ea typeface="Segoe UI Light" charset="0"/>
              <a:cs typeface="Segoe UI Light" charset="0"/>
            </a:endParaRPr>
          </a:p>
        </p:txBody>
      </p:sp>
      <p:sp>
        <p:nvSpPr>
          <p:cNvPr id="6" name="矩形 5"/>
          <p:cNvSpPr/>
          <p:nvPr userDrawn="1"/>
        </p:nvSpPr>
        <p:spPr>
          <a:xfrm>
            <a:off x="440661" y="182445"/>
            <a:ext cx="816249" cy="256545"/>
          </a:xfrm>
          <a:prstGeom prst="rect">
            <a:avLst/>
          </a:prstGeom>
        </p:spPr>
        <p:txBody>
          <a:bodyPr wrap="none">
            <a:spAutoFit/>
          </a:bodyPr>
          <a:lstStyle/>
          <a:p>
            <a:r>
              <a:rPr kumimoji="1" lang="en-US" altLang="zh-CN" sz="1067" dirty="0">
                <a:solidFill>
                  <a:schemeClr val="bg1"/>
                </a:solidFill>
                <a:latin typeface="Segoe UI Light"/>
                <a:cs typeface="Segoe UI Light"/>
              </a:rPr>
              <a:t>OfficePLUS</a:t>
            </a:r>
            <a:endParaRPr lang="zh-CN" altLang="en-US" sz="1067" dirty="0">
              <a:solidFill>
                <a:schemeClr val="bg1"/>
              </a:solidFill>
              <a:latin typeface="Segoe UI Light"/>
              <a:cs typeface="Segoe UI Light"/>
            </a:endParaRPr>
          </a:p>
        </p:txBody>
      </p:sp>
    </p:spTree>
    <p:extLst>
      <p:ext uri="{BB962C8B-B14F-4D97-AF65-F5344CB8AC3E}">
        <p14:creationId xmlns:p14="http://schemas.microsoft.com/office/powerpoint/2010/main" val="778252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5" name="文本框 4"/>
          <p:cNvSpPr txBox="1"/>
          <p:nvPr userDrawn="1"/>
        </p:nvSpPr>
        <p:spPr>
          <a:xfrm>
            <a:off x="4143155" y="4093452"/>
            <a:ext cx="3296095" cy="297454"/>
          </a:xfrm>
          <a:prstGeom prst="rect">
            <a:avLst/>
          </a:prstGeom>
          <a:noFill/>
        </p:spPr>
        <p:txBody>
          <a:bodyPr wrap="none" rtlCol="0">
            <a:spAutoFit/>
          </a:bodyPr>
          <a:lstStyle/>
          <a:p>
            <a:pPr algn="ctr" defTabSz="609585"/>
            <a:r>
              <a:rPr kumimoji="1" lang="zh-CN" altLang="en-US" sz="1333" dirty="0" smtClean="0">
                <a:solidFill>
                  <a:srgbClr val="000000"/>
                </a:solidFill>
                <a:latin typeface="Century Gothic"/>
                <a:ea typeface="微软雅黑" charset="0"/>
              </a:rPr>
              <a:t>点击</a:t>
            </a:r>
            <a:r>
              <a:rPr kumimoji="1" lang="en-US" altLang="zh-CN" sz="1333" dirty="0" smtClean="0">
                <a:solidFill>
                  <a:srgbClr val="000000"/>
                </a:solidFill>
                <a:latin typeface="Segoe UI Light" charset="0"/>
                <a:ea typeface="Segoe UI Light" charset="0"/>
                <a:cs typeface="Segoe UI Light" charset="0"/>
              </a:rPr>
              <a:t>Logo</a:t>
            </a:r>
            <a:r>
              <a:rPr kumimoji="1" lang="zh-CN" altLang="en-US" sz="1333" dirty="0" smtClean="0">
                <a:solidFill>
                  <a:srgbClr val="000000"/>
                </a:solidFill>
                <a:latin typeface="Century Gothic"/>
                <a:ea typeface="微软雅黑" charset="0"/>
              </a:rPr>
              <a:t>获取更多优质模板（放映模式）</a:t>
            </a:r>
            <a:endParaRPr kumimoji="1" lang="zh-CN" altLang="en-US" sz="1333" dirty="0">
              <a:solidFill>
                <a:srgbClr val="000000"/>
              </a:solidFill>
              <a:latin typeface="Century Gothic"/>
              <a:ea typeface="微软雅黑" charset="0"/>
            </a:endParaRPr>
          </a:p>
        </p:txBody>
      </p:sp>
      <p:pic>
        <p:nvPicPr>
          <p:cNvPr id="6" name="图片 5">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67200" y="2862560"/>
            <a:ext cx="3048000" cy="402336"/>
          </a:xfrm>
          <a:prstGeom prst="rect">
            <a:avLst/>
          </a:prstGeom>
        </p:spPr>
      </p:pic>
    </p:spTree>
    <p:extLst>
      <p:ext uri="{BB962C8B-B14F-4D97-AF65-F5344CB8AC3E}">
        <p14:creationId xmlns:p14="http://schemas.microsoft.com/office/powerpoint/2010/main" val="119883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62" r:id="rId2"/>
    <p:sldLayoutId id="2147493463" r:id="rId3"/>
    <p:sldLayoutId id="2147493464" r:id="rId4"/>
    <p:sldLayoutId id="2147493465" r:id="rId5"/>
    <p:sldLayoutId id="2147493466" r:id="rId6"/>
    <p:sldLayoutId id="2147493491" r:id="rId7"/>
    <p:sldLayoutId id="2147493492"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office.msn.com.cn/"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0.jpg"/></Relationships>
</file>

<file path=ppt/slides/_rels/slide2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flipH="1">
            <a:off x="794" y="5212273"/>
            <a:ext cx="12192000" cy="1645729"/>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9" name="矩形 28"/>
          <p:cNvSpPr/>
          <p:nvPr/>
        </p:nvSpPr>
        <p:spPr>
          <a:xfrm>
            <a:off x="1058217" y="2966939"/>
            <a:ext cx="1764064" cy="2087879"/>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2" name="矩形 21"/>
          <p:cNvSpPr/>
          <p:nvPr/>
        </p:nvSpPr>
        <p:spPr>
          <a:xfrm>
            <a:off x="794" y="6712085"/>
            <a:ext cx="12192000" cy="1459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sp>
        <p:nvSpPr>
          <p:cNvPr id="25" name="文本框 24"/>
          <p:cNvSpPr txBox="1"/>
          <p:nvPr/>
        </p:nvSpPr>
        <p:spPr>
          <a:xfrm>
            <a:off x="1058217" y="2755862"/>
            <a:ext cx="1702710" cy="2862322"/>
          </a:xfrm>
          <a:prstGeom prst="rect">
            <a:avLst/>
          </a:prstGeom>
          <a:noFill/>
        </p:spPr>
        <p:txBody>
          <a:bodyPr wrap="none" rtlCol="0">
            <a:spAutoFit/>
          </a:bodyPr>
          <a:lstStyle/>
          <a:p>
            <a:pPr>
              <a:lnSpc>
                <a:spcPct val="90000"/>
              </a:lnSpc>
            </a:pPr>
            <a:r>
              <a:rPr kumimoji="1" lang="en-US" altLang="zh-CN" sz="20000" dirty="0">
                <a:solidFill>
                  <a:schemeClr val="bg1"/>
                </a:solidFill>
              </a:rPr>
              <a:t>P</a:t>
            </a:r>
            <a:endParaRPr kumimoji="1" lang="zh-CN" altLang="en-US" sz="20000" dirty="0">
              <a:solidFill>
                <a:schemeClr val="bg1"/>
              </a:solidFill>
            </a:endParaRPr>
          </a:p>
        </p:txBody>
      </p:sp>
      <p:sp>
        <p:nvSpPr>
          <p:cNvPr id="26" name="文本框 25"/>
          <p:cNvSpPr txBox="1"/>
          <p:nvPr/>
        </p:nvSpPr>
        <p:spPr>
          <a:xfrm>
            <a:off x="2930377" y="3605320"/>
            <a:ext cx="184731" cy="1077218"/>
          </a:xfrm>
          <a:prstGeom prst="rect">
            <a:avLst/>
          </a:prstGeom>
          <a:noFill/>
        </p:spPr>
        <p:txBody>
          <a:bodyPr wrap="none" rtlCol="0">
            <a:spAutoFit/>
          </a:bodyPr>
          <a:lstStyle/>
          <a:p>
            <a:endParaRPr kumimoji="1" lang="zh-CN" altLang="en-US" sz="6400" b="1" dirty="0">
              <a:solidFill>
                <a:srgbClr val="51597B"/>
              </a:solidFill>
            </a:endParaRPr>
          </a:p>
        </p:txBody>
      </p:sp>
      <p:sp>
        <p:nvSpPr>
          <p:cNvPr id="27" name="文本框 26"/>
          <p:cNvSpPr txBox="1"/>
          <p:nvPr/>
        </p:nvSpPr>
        <p:spPr>
          <a:xfrm>
            <a:off x="2930377" y="4261968"/>
            <a:ext cx="184731" cy="1077218"/>
          </a:xfrm>
          <a:prstGeom prst="rect">
            <a:avLst/>
          </a:prstGeom>
          <a:noFill/>
        </p:spPr>
        <p:txBody>
          <a:bodyPr wrap="none" rtlCol="0">
            <a:spAutoFit/>
          </a:bodyPr>
          <a:lstStyle/>
          <a:p>
            <a:endParaRPr kumimoji="1" lang="zh-CN" altLang="en-US" sz="6400" b="1" dirty="0">
              <a:solidFill>
                <a:srgbClr val="51597B"/>
              </a:solidFill>
            </a:endParaRPr>
          </a:p>
        </p:txBody>
      </p:sp>
      <p:sp>
        <p:nvSpPr>
          <p:cNvPr id="28" name="文本框 27"/>
          <p:cNvSpPr txBox="1"/>
          <p:nvPr/>
        </p:nvSpPr>
        <p:spPr>
          <a:xfrm>
            <a:off x="2877832" y="3395035"/>
            <a:ext cx="7063152" cy="1077218"/>
          </a:xfrm>
          <a:prstGeom prst="rect">
            <a:avLst/>
          </a:prstGeom>
          <a:noFill/>
        </p:spPr>
        <p:txBody>
          <a:bodyPr wrap="none" rtlCol="0">
            <a:spAutoFit/>
          </a:bodyPr>
          <a:lstStyle/>
          <a:p>
            <a:r>
              <a:rPr kumimoji="1" lang="en-US" altLang="zh-CN" sz="6400" b="1" dirty="0" err="1" smtClean="0">
                <a:solidFill>
                  <a:srgbClr val="51597B"/>
                </a:solidFill>
              </a:rPr>
              <a:t>Git</a:t>
            </a:r>
            <a:r>
              <a:rPr kumimoji="1" lang="en-US" altLang="zh-CN" sz="6400" b="1" dirty="0" smtClean="0">
                <a:solidFill>
                  <a:srgbClr val="51597B"/>
                </a:solidFill>
              </a:rPr>
              <a:t>—</a:t>
            </a:r>
            <a:r>
              <a:rPr kumimoji="1" lang="zh-CN" altLang="en-US" sz="6400" b="1" dirty="0" smtClean="0">
                <a:solidFill>
                  <a:srgbClr val="51597B"/>
                </a:solidFill>
              </a:rPr>
              <a:t>从起步到实践</a:t>
            </a:r>
            <a:endParaRPr kumimoji="1" lang="zh-CN" altLang="en-US" sz="6400" b="1" dirty="0">
              <a:solidFill>
                <a:srgbClr val="51597B"/>
              </a:solidFill>
            </a:endParaRPr>
          </a:p>
        </p:txBody>
      </p:sp>
      <p:sp>
        <p:nvSpPr>
          <p:cNvPr id="30" name="矩形 29"/>
          <p:cNvSpPr/>
          <p:nvPr/>
        </p:nvSpPr>
        <p:spPr>
          <a:xfrm flipH="1">
            <a:off x="1002666" y="2966939"/>
            <a:ext cx="116507" cy="2087879"/>
          </a:xfrm>
          <a:prstGeom prst="rect">
            <a:avLst/>
          </a:prstGeom>
          <a:solidFill>
            <a:srgbClr val="ECBF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1" name="矩形 30"/>
          <p:cNvSpPr/>
          <p:nvPr/>
        </p:nvSpPr>
        <p:spPr>
          <a:xfrm flipH="1">
            <a:off x="886159" y="2966939"/>
            <a:ext cx="116507" cy="2087879"/>
          </a:xfrm>
          <a:prstGeom prst="rect">
            <a:avLst/>
          </a:prstGeom>
          <a:solidFill>
            <a:srgbClr val="67B2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2" name="矩形 31"/>
          <p:cNvSpPr/>
          <p:nvPr/>
        </p:nvSpPr>
        <p:spPr>
          <a:xfrm flipH="1">
            <a:off x="768869" y="2966939"/>
            <a:ext cx="116507" cy="2087879"/>
          </a:xfrm>
          <a:prstGeom prst="rect">
            <a:avLst/>
          </a:prstGeom>
          <a:solidFill>
            <a:srgbClr val="EE4B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3" name="矩形 32"/>
          <p:cNvSpPr/>
          <p:nvPr/>
        </p:nvSpPr>
        <p:spPr>
          <a:xfrm flipH="1">
            <a:off x="652362" y="2966939"/>
            <a:ext cx="116507" cy="2087879"/>
          </a:xfrm>
          <a:prstGeom prst="rect">
            <a:avLst/>
          </a:prstGeom>
          <a:solidFill>
            <a:srgbClr val="6BAFD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4" name="矩形 33"/>
          <p:cNvSpPr/>
          <p:nvPr/>
        </p:nvSpPr>
        <p:spPr>
          <a:xfrm flipH="1">
            <a:off x="794" y="2"/>
            <a:ext cx="12192000" cy="2820708"/>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Tree>
    <p:extLst>
      <p:ext uri="{BB962C8B-B14F-4D97-AF65-F5344CB8AC3E}">
        <p14:creationId xmlns:p14="http://schemas.microsoft.com/office/powerpoint/2010/main" val="3364878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sp>
        <p:nvSpPr>
          <p:cNvPr id="20" name="TextBox 17"/>
          <p:cNvSpPr txBox="1"/>
          <p:nvPr/>
        </p:nvSpPr>
        <p:spPr>
          <a:xfrm>
            <a:off x="7485117" y="1346993"/>
            <a:ext cx="1338828" cy="502766"/>
          </a:xfrm>
          <a:prstGeom prst="rect">
            <a:avLst/>
          </a:prstGeom>
          <a:noFill/>
        </p:spPr>
        <p:txBody>
          <a:bodyPr wrap="none" rtlCol="0">
            <a:spAutoFit/>
          </a:bodyPr>
          <a:lstStyle/>
          <a:p>
            <a:r>
              <a:rPr lang="en-US" altLang="zh-CN" sz="2667" b="1" dirty="0" err="1" smtClean="0">
                <a:solidFill>
                  <a:srgbClr val="51597B"/>
                </a:solidFill>
                <a:cs typeface="+mn-ea"/>
                <a:sym typeface="+mn-lt"/>
              </a:rPr>
              <a:t>Git</a:t>
            </a:r>
            <a:r>
              <a:rPr lang="zh-CN" altLang="en-US" sz="2667" b="1" dirty="0" smtClean="0">
                <a:solidFill>
                  <a:srgbClr val="51597B"/>
                </a:solidFill>
                <a:cs typeface="+mn-ea"/>
                <a:sym typeface="+mn-lt"/>
              </a:rPr>
              <a:t>思想</a:t>
            </a:r>
            <a:endParaRPr lang="zh-CN" altLang="en-US" sz="2667" b="1" dirty="0">
              <a:solidFill>
                <a:srgbClr val="51597B"/>
              </a:solidFill>
              <a:cs typeface="+mn-ea"/>
              <a:sym typeface="+mn-lt"/>
            </a:endParaRPr>
          </a:p>
        </p:txBody>
      </p:sp>
      <p:sp>
        <p:nvSpPr>
          <p:cNvPr id="24" name="矩形 23"/>
          <p:cNvSpPr/>
          <p:nvPr/>
        </p:nvSpPr>
        <p:spPr>
          <a:xfrm>
            <a:off x="7485117" y="2085284"/>
            <a:ext cx="3580161" cy="1692386"/>
          </a:xfrm>
          <a:prstGeom prst="rect">
            <a:avLst/>
          </a:prstGeom>
        </p:spPr>
        <p:txBody>
          <a:bodyPr wrap="square">
            <a:spAutoFit/>
          </a:bodyPr>
          <a:lstStyle/>
          <a:p>
            <a:pPr lvl="0">
              <a:lnSpc>
                <a:spcPct val="130000"/>
              </a:lnSpc>
            </a:pPr>
            <a:r>
              <a:rPr lang="en-US" altLang="zh-CN" sz="1333" dirty="0" err="1" smtClean="0">
                <a:solidFill>
                  <a:srgbClr val="51597B"/>
                </a:solidFill>
              </a:rPr>
              <a:t>Git</a:t>
            </a:r>
            <a:r>
              <a:rPr lang="zh-CN" altLang="en-US" sz="1333" dirty="0" smtClean="0">
                <a:solidFill>
                  <a:srgbClr val="51597B"/>
                </a:solidFill>
              </a:rPr>
              <a:t>把数据看作是对小型系统的一组快照。每次提交更新或保存项目状态时，它主要是对当时的全部文件制作一个快照并保存这个快照的索引。如果没有修改文件，则不再重新存储改文件，而是只保留一个链接指向之前存储的文件。这是</a:t>
            </a:r>
            <a:r>
              <a:rPr lang="en-US" altLang="zh-CN" sz="1333" dirty="0" err="1" smtClean="0">
                <a:solidFill>
                  <a:srgbClr val="51597B"/>
                </a:solidFill>
              </a:rPr>
              <a:t>Git</a:t>
            </a:r>
            <a:r>
              <a:rPr lang="zh-CN" altLang="en-US" sz="1333" dirty="0" smtClean="0">
                <a:solidFill>
                  <a:srgbClr val="51597B"/>
                </a:solidFill>
              </a:rPr>
              <a:t>与其他版本控制系统的重要区别。</a:t>
            </a:r>
            <a:endParaRPr lang="zh-CN" altLang="en-US" sz="1333" dirty="0">
              <a:solidFill>
                <a:srgbClr val="51597B"/>
              </a:solidFill>
            </a:endParaRPr>
          </a:p>
        </p:txBody>
      </p:sp>
      <p:grpSp>
        <p:nvGrpSpPr>
          <p:cNvPr id="26" name="组 25"/>
          <p:cNvGrpSpPr/>
          <p:nvPr/>
        </p:nvGrpSpPr>
        <p:grpSpPr>
          <a:xfrm>
            <a:off x="795" y="216397"/>
            <a:ext cx="2277147" cy="763321"/>
            <a:chOff x="0" y="180328"/>
            <a:chExt cx="1707859"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文本框 27"/>
            <p:cNvSpPr txBox="1"/>
            <p:nvPr/>
          </p:nvSpPr>
          <p:spPr>
            <a:xfrm>
              <a:off x="0" y="282381"/>
              <a:ext cx="482343" cy="446276"/>
            </a:xfrm>
            <a:prstGeom prst="rect">
              <a:avLst/>
            </a:prstGeom>
            <a:noFill/>
          </p:spPr>
          <p:txBody>
            <a:bodyPr wrap="none" rtlCol="0">
              <a:spAutoFit/>
            </a:bodyPr>
            <a:lstStyle/>
            <a:p>
              <a:pPr>
                <a:lnSpc>
                  <a:spcPct val="90000"/>
                </a:lnSpc>
              </a:pPr>
              <a:r>
                <a:rPr kumimoji="1" lang="en-US" altLang="zh-CN" sz="3200" b="1" dirty="0" smtClean="0">
                  <a:solidFill>
                    <a:schemeClr val="bg1"/>
                  </a:solidFill>
                </a:rPr>
                <a:t>02</a:t>
              </a:r>
              <a:endParaRPr kumimoji="1" lang="zh-CN" altLang="en-US" sz="3200" b="1" dirty="0">
                <a:solidFill>
                  <a:schemeClr val="bg1"/>
                </a:solidFill>
              </a:endParaRPr>
            </a:p>
          </p:txBody>
        </p:sp>
        <p:sp>
          <p:nvSpPr>
            <p:cNvPr id="29" name="文本框 28"/>
            <p:cNvSpPr txBox="1"/>
            <p:nvPr/>
          </p:nvSpPr>
          <p:spPr>
            <a:xfrm>
              <a:off x="529412" y="282381"/>
              <a:ext cx="1178447" cy="446276"/>
            </a:xfrm>
            <a:prstGeom prst="rect">
              <a:avLst/>
            </a:prstGeom>
            <a:noFill/>
          </p:spPr>
          <p:txBody>
            <a:bodyPr wrap="none" rtlCol="0">
              <a:spAutoFit/>
            </a:bodyPr>
            <a:lstStyle/>
            <a:p>
              <a:pPr>
                <a:lnSpc>
                  <a:spcPct val="90000"/>
                </a:lnSpc>
              </a:pPr>
              <a:r>
                <a:rPr kumimoji="1" lang="en-US" altLang="zh-CN" sz="3200" b="1" dirty="0" err="1" smtClean="0">
                  <a:solidFill>
                    <a:srgbClr val="51597B"/>
                  </a:solidFill>
                </a:rPr>
                <a:t>Git</a:t>
              </a:r>
              <a:r>
                <a:rPr kumimoji="1" lang="zh-CN" altLang="en-US" sz="3200" b="1" dirty="0" smtClean="0">
                  <a:solidFill>
                    <a:srgbClr val="51597B"/>
                  </a:solidFill>
                </a:rPr>
                <a:t>基础</a:t>
              </a:r>
              <a:endParaRPr kumimoji="1" lang="zh-CN" altLang="en-US" sz="3200" b="1" dirty="0">
                <a:solidFill>
                  <a:srgbClr val="51597B"/>
                </a:solidFill>
              </a:endParaRPr>
            </a:p>
          </p:txBody>
        </p: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678" y="1849759"/>
            <a:ext cx="5868293" cy="2905125"/>
          </a:xfrm>
          <a:prstGeom prst="rect">
            <a:avLst/>
          </a:prstGeom>
        </p:spPr>
      </p:pic>
    </p:spTree>
    <p:extLst>
      <p:ext uri="{BB962C8B-B14F-4D97-AF65-F5344CB8AC3E}">
        <p14:creationId xmlns:p14="http://schemas.microsoft.com/office/powerpoint/2010/main" val="197573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sp>
        <p:nvSpPr>
          <p:cNvPr id="4" name="矩形 3"/>
          <p:cNvSpPr/>
          <p:nvPr/>
        </p:nvSpPr>
        <p:spPr>
          <a:xfrm>
            <a:off x="2509422" y="5593423"/>
            <a:ext cx="2272331" cy="1106883"/>
          </a:xfrm>
          <a:prstGeom prst="rect">
            <a:avLst/>
          </a:prstGeom>
          <a:solidFill>
            <a:srgbClr val="6BA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5" name="矩形 4"/>
          <p:cNvSpPr/>
          <p:nvPr/>
        </p:nvSpPr>
        <p:spPr>
          <a:xfrm>
            <a:off x="4769165" y="5593423"/>
            <a:ext cx="2541731" cy="1106883"/>
          </a:xfrm>
          <a:prstGeom prst="rect">
            <a:avLst/>
          </a:prstGeom>
          <a:solidFill>
            <a:srgbClr val="EE4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7310897" y="5593423"/>
            <a:ext cx="2541731" cy="1106883"/>
          </a:xfrm>
          <a:prstGeom prst="rect">
            <a:avLst/>
          </a:prstGeom>
          <a:solidFill>
            <a:srgbClr val="67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8" name="平行四边形 7"/>
          <p:cNvSpPr/>
          <p:nvPr/>
        </p:nvSpPr>
        <p:spPr>
          <a:xfrm>
            <a:off x="2509422" y="4634124"/>
            <a:ext cx="2541731" cy="959299"/>
          </a:xfrm>
          <a:prstGeom prst="parallelogram">
            <a:avLst/>
          </a:prstGeom>
          <a:solidFill>
            <a:srgbClr val="268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平行四边形 8"/>
          <p:cNvSpPr/>
          <p:nvPr/>
        </p:nvSpPr>
        <p:spPr>
          <a:xfrm>
            <a:off x="4781753" y="4642035"/>
            <a:ext cx="4387593" cy="959299"/>
          </a:xfrm>
          <a:prstGeom prst="parallelogram">
            <a:avLst/>
          </a:prstGeom>
          <a:solidFill>
            <a:srgbClr val="D90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endParaRPr lang="zh-CN" altLang="en-US" sz="1333" dirty="0">
              <a:solidFill>
                <a:schemeClr val="bg1"/>
              </a:solidFill>
            </a:endParaRPr>
          </a:p>
        </p:txBody>
      </p:sp>
      <p:sp>
        <p:nvSpPr>
          <p:cNvPr id="11" name="矩形 10"/>
          <p:cNvSpPr/>
          <p:nvPr/>
        </p:nvSpPr>
        <p:spPr>
          <a:xfrm>
            <a:off x="2766235" y="1893272"/>
            <a:ext cx="2272331" cy="2740853"/>
          </a:xfrm>
          <a:prstGeom prst="rect">
            <a:avLst/>
          </a:prstGeom>
          <a:solidFill>
            <a:srgbClr val="6BA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 name="矩形 11"/>
          <p:cNvSpPr/>
          <p:nvPr/>
        </p:nvSpPr>
        <p:spPr>
          <a:xfrm>
            <a:off x="5059419" y="1901182"/>
            <a:ext cx="2272331" cy="2740853"/>
          </a:xfrm>
          <a:prstGeom prst="rect">
            <a:avLst/>
          </a:prstGeom>
          <a:solidFill>
            <a:srgbClr val="EE4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3" name="平行四边形 12"/>
          <p:cNvSpPr/>
          <p:nvPr/>
        </p:nvSpPr>
        <p:spPr>
          <a:xfrm flipH="1">
            <a:off x="7041497" y="4634124"/>
            <a:ext cx="2811131" cy="959299"/>
          </a:xfrm>
          <a:prstGeom prst="parallelogram">
            <a:avLst/>
          </a:prstGeom>
          <a:solidFill>
            <a:srgbClr val="3E8E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4" name="矩形 13"/>
          <p:cNvSpPr/>
          <p:nvPr/>
        </p:nvSpPr>
        <p:spPr>
          <a:xfrm>
            <a:off x="7041497" y="4634124"/>
            <a:ext cx="269400" cy="959299"/>
          </a:xfrm>
          <a:prstGeom prst="rect">
            <a:avLst/>
          </a:prstGeom>
          <a:solidFill>
            <a:srgbClr val="D90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5" name="矩形 14"/>
          <p:cNvSpPr/>
          <p:nvPr/>
        </p:nvSpPr>
        <p:spPr>
          <a:xfrm>
            <a:off x="7310897" y="1893272"/>
            <a:ext cx="2272331" cy="2740853"/>
          </a:xfrm>
          <a:prstGeom prst="rect">
            <a:avLst/>
          </a:prstGeom>
          <a:solidFill>
            <a:srgbClr val="67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7" name="直角三角形 16"/>
          <p:cNvSpPr/>
          <p:nvPr/>
        </p:nvSpPr>
        <p:spPr>
          <a:xfrm rot="8280000">
            <a:off x="3064362" y="1140256"/>
            <a:ext cx="1680000" cy="1536000"/>
          </a:xfrm>
          <a:prstGeom prst="rtTriangle">
            <a:avLst/>
          </a:prstGeom>
          <a:solidFill>
            <a:srgbClr val="6BA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8" name="直角三角形 17"/>
          <p:cNvSpPr/>
          <p:nvPr/>
        </p:nvSpPr>
        <p:spPr>
          <a:xfrm rot="8280000">
            <a:off x="5336693" y="1140255"/>
            <a:ext cx="1680000" cy="1536000"/>
          </a:xfrm>
          <a:prstGeom prst="rtTriangle">
            <a:avLst/>
          </a:prstGeom>
          <a:solidFill>
            <a:srgbClr val="EE4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9" name="直角三角形 18"/>
          <p:cNvSpPr/>
          <p:nvPr/>
        </p:nvSpPr>
        <p:spPr>
          <a:xfrm rot="8280000">
            <a:off x="7609014" y="1140256"/>
            <a:ext cx="1680000" cy="1536000"/>
          </a:xfrm>
          <a:prstGeom prst="rtTriangle">
            <a:avLst/>
          </a:prstGeom>
          <a:solidFill>
            <a:srgbClr val="67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4" name="TextBox 3"/>
          <p:cNvSpPr txBox="1"/>
          <p:nvPr/>
        </p:nvSpPr>
        <p:spPr>
          <a:xfrm>
            <a:off x="10518151" y="5814749"/>
            <a:ext cx="941283" cy="502766"/>
          </a:xfrm>
          <a:prstGeom prst="rect">
            <a:avLst/>
          </a:prstGeom>
          <a:noFill/>
        </p:spPr>
        <p:txBody>
          <a:bodyPr wrap="none" rtlCol="0">
            <a:spAutoFit/>
          </a:bodyPr>
          <a:lstStyle/>
          <a:p>
            <a:pPr algn="ctr"/>
            <a:r>
              <a:rPr lang="en-US" altLang="zh-CN" sz="2667" dirty="0">
                <a:solidFill>
                  <a:schemeClr val="bg1"/>
                </a:solidFill>
                <a:latin typeface="华文细黑" panose="02010600040101010101" pitchFamily="2" charset="-122"/>
                <a:ea typeface="华文细黑" panose="02010600040101010101" pitchFamily="2" charset="-122"/>
                <a:cs typeface="Microsoft Tai Le" pitchFamily="34" charset="0"/>
              </a:rPr>
              <a:t>2016</a:t>
            </a:r>
            <a:endParaRPr lang="zh-CN" altLang="en-US" sz="2667" dirty="0">
              <a:solidFill>
                <a:schemeClr val="bg1"/>
              </a:solidFill>
              <a:latin typeface="华文细黑" panose="02010600040101010101" pitchFamily="2" charset="-122"/>
              <a:ea typeface="华文细黑" panose="02010600040101010101" pitchFamily="2" charset="-122"/>
              <a:cs typeface="Microsoft Tai Le" pitchFamily="34" charset="0"/>
            </a:endParaRPr>
          </a:p>
        </p:txBody>
      </p:sp>
      <p:sp>
        <p:nvSpPr>
          <p:cNvPr id="25" name="TextBox 41"/>
          <p:cNvSpPr txBox="1"/>
          <p:nvPr/>
        </p:nvSpPr>
        <p:spPr>
          <a:xfrm>
            <a:off x="2936364" y="2657484"/>
            <a:ext cx="1932061" cy="1959062"/>
          </a:xfrm>
          <a:prstGeom prst="rect">
            <a:avLst/>
          </a:prstGeom>
          <a:noFill/>
        </p:spPr>
        <p:txBody>
          <a:bodyPr wrap="square" rtlCol="0">
            <a:spAutoFit/>
          </a:bodyPr>
          <a:lstStyle/>
          <a:p>
            <a:pPr>
              <a:lnSpc>
                <a:spcPct val="130000"/>
              </a:lnSpc>
            </a:pPr>
            <a:r>
              <a:rPr lang="zh-CN" altLang="en-US" sz="1333" dirty="0" smtClean="0">
                <a:solidFill>
                  <a:schemeClr val="bg1"/>
                </a:solidFill>
              </a:rPr>
              <a:t>绝大部分操作都只需要访问本地文件和资源，一般不需要来自网络上其他计算机的信息。因为在本地就有项目的完整历史，所以大部分操作看起来都是很快完成</a:t>
            </a:r>
            <a:endParaRPr lang="zh-CN" altLang="en-US" sz="1333" dirty="0">
              <a:solidFill>
                <a:schemeClr val="bg1"/>
              </a:solidFill>
            </a:endParaRPr>
          </a:p>
        </p:txBody>
      </p:sp>
      <p:sp>
        <p:nvSpPr>
          <p:cNvPr id="26" name="TextBox 41"/>
          <p:cNvSpPr txBox="1"/>
          <p:nvPr/>
        </p:nvSpPr>
        <p:spPr>
          <a:xfrm>
            <a:off x="5208698" y="2651782"/>
            <a:ext cx="1932061" cy="3263714"/>
          </a:xfrm>
          <a:prstGeom prst="rect">
            <a:avLst/>
          </a:prstGeom>
          <a:noFill/>
        </p:spPr>
        <p:txBody>
          <a:bodyPr wrap="square" rtlCol="0">
            <a:spAutoFit/>
          </a:bodyPr>
          <a:lstStyle/>
          <a:p>
            <a:pPr>
              <a:lnSpc>
                <a:spcPct val="130000"/>
              </a:lnSpc>
            </a:pPr>
            <a:r>
              <a:rPr lang="zh-CN" altLang="en-US" sz="1333" dirty="0" smtClean="0">
                <a:solidFill>
                  <a:schemeClr val="bg1"/>
                </a:solidFill>
              </a:rPr>
              <a:t>所有数据在存储前都要计算校验和，然后以校验和来引用。它意味着不可能在</a:t>
            </a:r>
            <a:r>
              <a:rPr lang="en-US" altLang="zh-CN" sz="1333" dirty="0" err="1" smtClean="0">
                <a:solidFill>
                  <a:schemeClr val="bg1"/>
                </a:solidFill>
              </a:rPr>
              <a:t>Git</a:t>
            </a:r>
            <a:r>
              <a:rPr lang="zh-CN" altLang="en-US" sz="1333" dirty="0" smtClean="0">
                <a:solidFill>
                  <a:schemeClr val="bg1"/>
                </a:solidFill>
              </a:rPr>
              <a:t>不知情的情况下更改任何文件和内容。</a:t>
            </a:r>
            <a:r>
              <a:rPr lang="zh-CN" altLang="en-US" sz="1333" dirty="0">
                <a:solidFill>
                  <a:schemeClr val="bg1"/>
                </a:solidFill>
              </a:rPr>
              <a:t>计算检验和的机制叫做</a:t>
            </a:r>
            <a:r>
              <a:rPr lang="en-US" altLang="zh-CN" sz="1333" dirty="0">
                <a:solidFill>
                  <a:schemeClr val="bg1"/>
                </a:solidFill>
              </a:rPr>
              <a:t>SHA-1</a:t>
            </a:r>
            <a:r>
              <a:rPr lang="zh-CN" altLang="en-US" sz="1333" dirty="0">
                <a:solidFill>
                  <a:schemeClr val="bg1"/>
                </a:solidFill>
              </a:rPr>
              <a:t>哈希。由</a:t>
            </a:r>
            <a:r>
              <a:rPr lang="en-US" altLang="zh-CN" sz="1333" dirty="0">
                <a:solidFill>
                  <a:schemeClr val="bg1"/>
                </a:solidFill>
              </a:rPr>
              <a:t>40</a:t>
            </a:r>
            <a:r>
              <a:rPr lang="zh-CN" altLang="en-US" sz="1333" dirty="0">
                <a:solidFill>
                  <a:schemeClr val="bg1"/>
                </a:solidFill>
              </a:rPr>
              <a:t>个十六进制字符组成的字符串，基于</a:t>
            </a:r>
            <a:r>
              <a:rPr lang="en-US" altLang="zh-CN" sz="1333" dirty="0" err="1">
                <a:solidFill>
                  <a:schemeClr val="bg1"/>
                </a:solidFill>
              </a:rPr>
              <a:t>Git</a:t>
            </a:r>
            <a:r>
              <a:rPr lang="zh-CN" altLang="en-US" sz="1333" dirty="0">
                <a:solidFill>
                  <a:schemeClr val="bg1"/>
                </a:solidFill>
              </a:rPr>
              <a:t>中文件的内容或目录结构计算</a:t>
            </a:r>
            <a:r>
              <a:rPr lang="zh-CN" altLang="en-US" sz="1333" dirty="0" smtClean="0">
                <a:solidFill>
                  <a:schemeClr val="bg1"/>
                </a:solidFill>
              </a:rPr>
              <a:t>出来的。</a:t>
            </a:r>
            <a:endParaRPr lang="zh-CN" altLang="en-US" sz="1333" dirty="0">
              <a:solidFill>
                <a:schemeClr val="bg1"/>
              </a:solidFill>
            </a:endParaRPr>
          </a:p>
          <a:p>
            <a:pPr>
              <a:lnSpc>
                <a:spcPct val="130000"/>
              </a:lnSpc>
            </a:pPr>
            <a:endParaRPr lang="zh-CN" altLang="en-US" sz="1333" dirty="0">
              <a:solidFill>
                <a:schemeClr val="bg1"/>
              </a:solidFill>
            </a:endParaRPr>
          </a:p>
        </p:txBody>
      </p:sp>
      <p:sp>
        <p:nvSpPr>
          <p:cNvPr id="27" name="TextBox 41"/>
          <p:cNvSpPr txBox="1"/>
          <p:nvPr/>
        </p:nvSpPr>
        <p:spPr>
          <a:xfrm>
            <a:off x="7481029" y="2760824"/>
            <a:ext cx="1932061" cy="1959062"/>
          </a:xfrm>
          <a:prstGeom prst="rect">
            <a:avLst/>
          </a:prstGeom>
          <a:noFill/>
        </p:spPr>
        <p:txBody>
          <a:bodyPr wrap="square" rtlCol="0">
            <a:spAutoFit/>
          </a:bodyPr>
          <a:lstStyle/>
          <a:p>
            <a:pPr>
              <a:lnSpc>
                <a:spcPct val="130000"/>
              </a:lnSpc>
            </a:pPr>
            <a:r>
              <a:rPr lang="zh-CN" altLang="en-US" sz="1333" dirty="0" smtClean="0">
                <a:solidFill>
                  <a:schemeClr val="bg1"/>
                </a:solidFill>
              </a:rPr>
              <a:t>执行</a:t>
            </a:r>
            <a:r>
              <a:rPr lang="en-US" altLang="zh-CN" sz="1333" dirty="0" err="1" smtClean="0">
                <a:solidFill>
                  <a:schemeClr val="bg1"/>
                </a:solidFill>
              </a:rPr>
              <a:t>Git</a:t>
            </a:r>
            <a:r>
              <a:rPr lang="zh-CN" altLang="en-US" sz="1333" dirty="0" smtClean="0">
                <a:solidFill>
                  <a:schemeClr val="bg1"/>
                </a:solidFill>
              </a:rPr>
              <a:t>操作，基本上只往</a:t>
            </a:r>
            <a:r>
              <a:rPr lang="en-US" altLang="zh-CN" sz="1333" dirty="0" err="1" smtClean="0">
                <a:solidFill>
                  <a:schemeClr val="bg1"/>
                </a:solidFill>
              </a:rPr>
              <a:t>Git</a:t>
            </a:r>
            <a:r>
              <a:rPr lang="zh-CN" altLang="en-US" sz="1333" dirty="0" smtClean="0">
                <a:solidFill>
                  <a:schemeClr val="bg1"/>
                </a:solidFill>
              </a:rPr>
              <a:t>数据库中增加数据。很难让</a:t>
            </a:r>
            <a:r>
              <a:rPr lang="en-US" altLang="zh-CN" sz="1333" dirty="0" err="1" smtClean="0">
                <a:solidFill>
                  <a:schemeClr val="bg1"/>
                </a:solidFill>
              </a:rPr>
              <a:t>Git</a:t>
            </a:r>
            <a:r>
              <a:rPr lang="zh-CN" altLang="en-US" sz="1333" dirty="0" smtClean="0">
                <a:solidFill>
                  <a:schemeClr val="bg1"/>
                </a:solidFill>
              </a:rPr>
              <a:t>执行任何不可逆的操作或者是以任何方式清除数据。一旦提交，就难以再丢失。</a:t>
            </a:r>
            <a:endParaRPr lang="zh-CN" altLang="en-US" sz="1333" dirty="0">
              <a:solidFill>
                <a:schemeClr val="bg1"/>
              </a:solidFill>
            </a:endParaRPr>
          </a:p>
        </p:txBody>
      </p:sp>
      <p:sp>
        <p:nvSpPr>
          <p:cNvPr id="29" name="矩形 28"/>
          <p:cNvSpPr/>
          <p:nvPr/>
        </p:nvSpPr>
        <p:spPr>
          <a:xfrm>
            <a:off x="2766229" y="1881943"/>
            <a:ext cx="2272331" cy="482403"/>
          </a:xfrm>
          <a:prstGeom prst="rect">
            <a:avLst/>
          </a:prstGeom>
          <a:solidFill>
            <a:srgbClr val="6BA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1" name="矩形 30"/>
          <p:cNvSpPr/>
          <p:nvPr/>
        </p:nvSpPr>
        <p:spPr>
          <a:xfrm>
            <a:off x="5034761" y="1885871"/>
            <a:ext cx="2276112" cy="482403"/>
          </a:xfrm>
          <a:prstGeom prst="rect">
            <a:avLst/>
          </a:prstGeom>
          <a:solidFill>
            <a:srgbClr val="EE4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3" name="矩形 32"/>
          <p:cNvSpPr/>
          <p:nvPr/>
        </p:nvSpPr>
        <p:spPr>
          <a:xfrm>
            <a:off x="7310863" y="1889799"/>
            <a:ext cx="2276112" cy="482403"/>
          </a:xfrm>
          <a:prstGeom prst="rect">
            <a:avLst/>
          </a:prstGeom>
          <a:solidFill>
            <a:srgbClr val="67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9" name="矩形 38"/>
          <p:cNvSpPr/>
          <p:nvPr/>
        </p:nvSpPr>
        <p:spPr>
          <a:xfrm>
            <a:off x="3338045" y="1602363"/>
            <a:ext cx="1104790" cy="1077218"/>
          </a:xfrm>
          <a:prstGeom prst="rect">
            <a:avLst/>
          </a:prstGeom>
        </p:spPr>
        <p:txBody>
          <a:bodyPr wrap="none">
            <a:spAutoFit/>
          </a:bodyPr>
          <a:lstStyle/>
          <a:p>
            <a:r>
              <a:rPr lang="en-US" altLang="zh-CN" sz="6400" b="1" dirty="0">
                <a:solidFill>
                  <a:srgbClr val="FFFFFF"/>
                </a:solidFill>
              </a:rPr>
              <a:t>01</a:t>
            </a:r>
            <a:endParaRPr lang="zh-CN" altLang="en-US" sz="6400" b="1" dirty="0">
              <a:solidFill>
                <a:srgbClr val="FFFFFF"/>
              </a:solidFill>
            </a:endParaRPr>
          </a:p>
        </p:txBody>
      </p:sp>
      <p:sp>
        <p:nvSpPr>
          <p:cNvPr id="40" name="矩形 39"/>
          <p:cNvSpPr/>
          <p:nvPr/>
        </p:nvSpPr>
        <p:spPr>
          <a:xfrm>
            <a:off x="5622550" y="1602363"/>
            <a:ext cx="1104790" cy="1077218"/>
          </a:xfrm>
          <a:prstGeom prst="rect">
            <a:avLst/>
          </a:prstGeom>
        </p:spPr>
        <p:txBody>
          <a:bodyPr wrap="none">
            <a:spAutoFit/>
          </a:bodyPr>
          <a:lstStyle/>
          <a:p>
            <a:r>
              <a:rPr lang="en-US" altLang="zh-CN" sz="6400" b="1" dirty="0">
                <a:solidFill>
                  <a:srgbClr val="FFFFFF"/>
                </a:solidFill>
              </a:rPr>
              <a:t>02</a:t>
            </a:r>
            <a:endParaRPr lang="zh-CN" altLang="en-US" sz="6400" b="1" dirty="0">
              <a:solidFill>
                <a:srgbClr val="FFFFFF"/>
              </a:solidFill>
            </a:endParaRPr>
          </a:p>
        </p:txBody>
      </p:sp>
      <p:sp>
        <p:nvSpPr>
          <p:cNvPr id="41" name="矩形 40"/>
          <p:cNvSpPr/>
          <p:nvPr/>
        </p:nvSpPr>
        <p:spPr>
          <a:xfrm>
            <a:off x="7907054" y="1602363"/>
            <a:ext cx="1104790" cy="1077218"/>
          </a:xfrm>
          <a:prstGeom prst="rect">
            <a:avLst/>
          </a:prstGeom>
        </p:spPr>
        <p:txBody>
          <a:bodyPr wrap="none">
            <a:spAutoFit/>
          </a:bodyPr>
          <a:lstStyle/>
          <a:p>
            <a:r>
              <a:rPr lang="en-US" altLang="zh-CN" sz="6400" b="1" dirty="0">
                <a:solidFill>
                  <a:srgbClr val="FFFFFF"/>
                </a:solidFill>
              </a:rPr>
              <a:t>03</a:t>
            </a:r>
            <a:endParaRPr lang="zh-CN" altLang="en-US" sz="6400" b="1" dirty="0">
              <a:solidFill>
                <a:srgbClr val="FFFFFF"/>
              </a:solidFill>
            </a:endParaRPr>
          </a:p>
        </p:txBody>
      </p:sp>
      <p:sp>
        <p:nvSpPr>
          <p:cNvPr id="42" name="矩形 41"/>
          <p:cNvSpPr/>
          <p:nvPr/>
        </p:nvSpPr>
        <p:spPr>
          <a:xfrm>
            <a:off x="10191561" y="1602363"/>
            <a:ext cx="1104790" cy="1077218"/>
          </a:xfrm>
          <a:prstGeom prst="rect">
            <a:avLst/>
          </a:prstGeom>
        </p:spPr>
        <p:txBody>
          <a:bodyPr wrap="none">
            <a:spAutoFit/>
          </a:bodyPr>
          <a:lstStyle/>
          <a:p>
            <a:r>
              <a:rPr lang="en-US" altLang="zh-CN" sz="6400" b="1" dirty="0">
                <a:solidFill>
                  <a:srgbClr val="FFFFFF"/>
                </a:solidFill>
              </a:rPr>
              <a:t>04</a:t>
            </a:r>
            <a:endParaRPr lang="zh-CN" altLang="en-US" sz="6400" b="1" dirty="0">
              <a:solidFill>
                <a:srgbClr val="FFFFFF"/>
              </a:solidFill>
            </a:endParaRPr>
          </a:p>
        </p:txBody>
      </p:sp>
      <p:sp>
        <p:nvSpPr>
          <p:cNvPr id="45" name="文本框 8"/>
          <p:cNvSpPr txBox="1"/>
          <p:nvPr/>
        </p:nvSpPr>
        <p:spPr>
          <a:xfrm>
            <a:off x="478954" y="2482935"/>
            <a:ext cx="1904795" cy="6256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3" dirty="0" smtClean="0">
                <a:solidFill>
                  <a:srgbClr val="51597B"/>
                </a:solidFill>
                <a:latin typeface="Century Gothic"/>
                <a:ea typeface="微软雅黑"/>
              </a:rPr>
              <a:t>几乎所有的操作都是本地执行</a:t>
            </a:r>
            <a:endParaRPr lang="zh-CN" altLang="en-US" sz="1333" dirty="0">
              <a:solidFill>
                <a:srgbClr val="51597B"/>
              </a:solidFill>
              <a:latin typeface="Century Gothic"/>
              <a:ea typeface="微软雅黑"/>
            </a:endParaRPr>
          </a:p>
        </p:txBody>
      </p:sp>
      <p:sp>
        <p:nvSpPr>
          <p:cNvPr id="46" name="矩形 45"/>
          <p:cNvSpPr/>
          <p:nvPr/>
        </p:nvSpPr>
        <p:spPr>
          <a:xfrm>
            <a:off x="510638" y="2041862"/>
            <a:ext cx="1289135" cy="412421"/>
          </a:xfrm>
          <a:prstGeom prst="rect">
            <a:avLst/>
          </a:prstGeom>
        </p:spPr>
        <p:txBody>
          <a:bodyPr wrap="none">
            <a:spAutoFit/>
          </a:bodyPr>
          <a:lstStyle/>
          <a:p>
            <a:pPr lvl="0">
              <a:lnSpc>
                <a:spcPct val="130000"/>
              </a:lnSpc>
            </a:pPr>
            <a:r>
              <a:rPr lang="en-US" altLang="zh-CN" sz="1600" b="1" dirty="0" err="1" smtClean="0">
                <a:solidFill>
                  <a:srgbClr val="51597B"/>
                </a:solidFill>
              </a:rPr>
              <a:t>Git</a:t>
            </a:r>
            <a:r>
              <a:rPr lang="zh-CN" altLang="en-US" sz="1600" b="1" dirty="0" smtClean="0">
                <a:solidFill>
                  <a:srgbClr val="51597B"/>
                </a:solidFill>
              </a:rPr>
              <a:t>主要特点</a:t>
            </a:r>
            <a:endParaRPr lang="en-US" altLang="zh-CN" sz="1600" b="1" dirty="0">
              <a:solidFill>
                <a:srgbClr val="51597B"/>
              </a:solidFill>
            </a:endParaRPr>
          </a:p>
        </p:txBody>
      </p:sp>
      <p:grpSp>
        <p:nvGrpSpPr>
          <p:cNvPr id="51" name="组 50"/>
          <p:cNvGrpSpPr/>
          <p:nvPr/>
        </p:nvGrpSpPr>
        <p:grpSpPr>
          <a:xfrm>
            <a:off x="795" y="216397"/>
            <a:ext cx="2277147" cy="763321"/>
            <a:chOff x="0" y="180328"/>
            <a:chExt cx="1707859" cy="636101"/>
          </a:xfrm>
        </p:grpSpPr>
        <p:sp>
          <p:nvSpPr>
            <p:cNvPr id="52" name="矩形 51"/>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3" name="文本框 52"/>
            <p:cNvSpPr txBox="1"/>
            <p:nvPr/>
          </p:nvSpPr>
          <p:spPr>
            <a:xfrm>
              <a:off x="0" y="282381"/>
              <a:ext cx="482344" cy="446276"/>
            </a:xfrm>
            <a:prstGeom prst="rect">
              <a:avLst/>
            </a:prstGeom>
            <a:noFill/>
          </p:spPr>
          <p:txBody>
            <a:bodyPr wrap="none" rtlCol="0">
              <a:spAutoFit/>
            </a:bodyPr>
            <a:lstStyle/>
            <a:p>
              <a:pPr>
                <a:lnSpc>
                  <a:spcPct val="90000"/>
                </a:lnSpc>
              </a:pPr>
              <a:r>
                <a:rPr kumimoji="1" lang="en-US" altLang="zh-CN" sz="3200" b="1" dirty="0">
                  <a:solidFill>
                    <a:schemeClr val="bg1"/>
                  </a:solidFill>
                </a:rPr>
                <a:t>02</a:t>
              </a:r>
              <a:endParaRPr kumimoji="1" lang="zh-CN" altLang="en-US" sz="3200" b="1" dirty="0">
                <a:solidFill>
                  <a:schemeClr val="bg1"/>
                </a:solidFill>
              </a:endParaRPr>
            </a:p>
          </p:txBody>
        </p:sp>
        <p:sp>
          <p:nvSpPr>
            <p:cNvPr id="54" name="文本框 53"/>
            <p:cNvSpPr txBox="1"/>
            <p:nvPr/>
          </p:nvSpPr>
          <p:spPr>
            <a:xfrm>
              <a:off x="529412" y="282381"/>
              <a:ext cx="1178447" cy="446276"/>
            </a:xfrm>
            <a:prstGeom prst="rect">
              <a:avLst/>
            </a:prstGeom>
            <a:noFill/>
          </p:spPr>
          <p:txBody>
            <a:bodyPr wrap="none" rtlCol="0">
              <a:spAutoFit/>
            </a:bodyPr>
            <a:lstStyle/>
            <a:p>
              <a:pPr>
                <a:lnSpc>
                  <a:spcPct val="90000"/>
                </a:lnSpc>
              </a:pPr>
              <a:r>
                <a:rPr kumimoji="1" lang="en-US" altLang="zh-CN" sz="3200" b="1" dirty="0" err="1" smtClean="0">
                  <a:solidFill>
                    <a:srgbClr val="51597B"/>
                  </a:solidFill>
                </a:rPr>
                <a:t>Git</a:t>
              </a:r>
              <a:r>
                <a:rPr kumimoji="1" lang="zh-CN" altLang="en-US" sz="3200" b="1" dirty="0" smtClean="0">
                  <a:solidFill>
                    <a:srgbClr val="51597B"/>
                  </a:solidFill>
                </a:rPr>
                <a:t>基础</a:t>
              </a:r>
              <a:endParaRPr kumimoji="1" lang="zh-CN" altLang="en-US" sz="3200" b="1" dirty="0">
                <a:solidFill>
                  <a:srgbClr val="51597B"/>
                </a:solidFill>
              </a:endParaRPr>
            </a:p>
          </p:txBody>
        </p:sp>
      </p:grpSp>
      <p:sp>
        <p:nvSpPr>
          <p:cNvPr id="44" name="文本框 8"/>
          <p:cNvSpPr txBox="1"/>
          <p:nvPr/>
        </p:nvSpPr>
        <p:spPr>
          <a:xfrm>
            <a:off x="478954" y="3254725"/>
            <a:ext cx="1904795" cy="3590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333" dirty="0" err="1" smtClean="0">
                <a:solidFill>
                  <a:srgbClr val="51597B"/>
                </a:solidFill>
                <a:latin typeface="Century Gothic"/>
                <a:ea typeface="微软雅黑"/>
              </a:rPr>
              <a:t>Git</a:t>
            </a:r>
            <a:r>
              <a:rPr lang="zh-CN" altLang="en-US" sz="1333" dirty="0" smtClean="0">
                <a:solidFill>
                  <a:srgbClr val="51597B"/>
                </a:solidFill>
                <a:latin typeface="Century Gothic"/>
                <a:ea typeface="微软雅黑"/>
              </a:rPr>
              <a:t>保证完整性</a:t>
            </a:r>
            <a:endParaRPr lang="zh-CN" altLang="en-US" sz="1333" dirty="0">
              <a:solidFill>
                <a:srgbClr val="51597B"/>
              </a:solidFill>
              <a:latin typeface="Century Gothic"/>
              <a:ea typeface="微软雅黑"/>
            </a:endParaRPr>
          </a:p>
        </p:txBody>
      </p:sp>
      <p:sp>
        <p:nvSpPr>
          <p:cNvPr id="47" name="文本框 8"/>
          <p:cNvSpPr txBox="1"/>
          <p:nvPr/>
        </p:nvSpPr>
        <p:spPr>
          <a:xfrm>
            <a:off x="508628" y="3777995"/>
            <a:ext cx="1904795" cy="3590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333" dirty="0" err="1" smtClean="0">
                <a:solidFill>
                  <a:srgbClr val="51597B"/>
                </a:solidFill>
                <a:latin typeface="Century Gothic"/>
                <a:ea typeface="微软雅黑"/>
              </a:rPr>
              <a:t>Git</a:t>
            </a:r>
            <a:r>
              <a:rPr lang="zh-CN" altLang="en-US" sz="1333" dirty="0" smtClean="0">
                <a:solidFill>
                  <a:srgbClr val="51597B"/>
                </a:solidFill>
                <a:latin typeface="Century Gothic"/>
                <a:ea typeface="微软雅黑"/>
              </a:rPr>
              <a:t>一般只添加数据</a:t>
            </a:r>
            <a:endParaRPr lang="zh-CN" altLang="en-US" sz="1333" dirty="0">
              <a:solidFill>
                <a:srgbClr val="51597B"/>
              </a:solidFill>
              <a:latin typeface="Century Gothic"/>
              <a:ea typeface="微软雅黑"/>
            </a:endParaRPr>
          </a:p>
        </p:txBody>
      </p:sp>
    </p:spTree>
    <p:extLst>
      <p:ext uri="{BB962C8B-B14F-4D97-AF65-F5344CB8AC3E}">
        <p14:creationId xmlns:p14="http://schemas.microsoft.com/office/powerpoint/2010/main" val="260397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sp>
        <p:nvSpPr>
          <p:cNvPr id="20" name="TextBox 17"/>
          <p:cNvSpPr txBox="1"/>
          <p:nvPr/>
        </p:nvSpPr>
        <p:spPr>
          <a:xfrm>
            <a:off x="7485117" y="1346993"/>
            <a:ext cx="1550424" cy="502766"/>
          </a:xfrm>
          <a:prstGeom prst="rect">
            <a:avLst/>
          </a:prstGeom>
          <a:noFill/>
        </p:spPr>
        <p:txBody>
          <a:bodyPr wrap="none" rtlCol="0">
            <a:spAutoFit/>
          </a:bodyPr>
          <a:lstStyle/>
          <a:p>
            <a:r>
              <a:rPr lang="zh-CN" altLang="en-US" sz="2667" b="1" dirty="0">
                <a:solidFill>
                  <a:srgbClr val="51597B"/>
                </a:solidFill>
                <a:cs typeface="+mn-ea"/>
                <a:sym typeface="+mn-lt"/>
              </a:rPr>
              <a:t>三</a:t>
            </a:r>
            <a:r>
              <a:rPr lang="zh-CN" altLang="en-US" sz="2667" b="1" dirty="0" smtClean="0">
                <a:solidFill>
                  <a:srgbClr val="51597B"/>
                </a:solidFill>
                <a:cs typeface="+mn-ea"/>
                <a:sym typeface="+mn-lt"/>
              </a:rPr>
              <a:t>种状态</a:t>
            </a:r>
            <a:endParaRPr lang="zh-CN" altLang="en-US" sz="2667" b="1" dirty="0">
              <a:solidFill>
                <a:srgbClr val="51597B"/>
              </a:solidFill>
              <a:cs typeface="+mn-ea"/>
              <a:sym typeface="+mn-lt"/>
            </a:endParaRPr>
          </a:p>
        </p:txBody>
      </p:sp>
      <p:sp>
        <p:nvSpPr>
          <p:cNvPr id="24" name="矩形 23"/>
          <p:cNvSpPr/>
          <p:nvPr/>
        </p:nvSpPr>
        <p:spPr>
          <a:xfrm>
            <a:off x="7319652" y="3549223"/>
            <a:ext cx="3580161" cy="1159035"/>
          </a:xfrm>
          <a:prstGeom prst="rect">
            <a:avLst/>
          </a:prstGeom>
        </p:spPr>
        <p:txBody>
          <a:bodyPr wrap="square">
            <a:spAutoFit/>
          </a:bodyPr>
          <a:lstStyle/>
          <a:p>
            <a:pPr lvl="0">
              <a:lnSpc>
                <a:spcPct val="130000"/>
              </a:lnSpc>
            </a:pPr>
            <a:r>
              <a:rPr lang="zh-CN" altLang="en-US" sz="1333" dirty="0">
                <a:solidFill>
                  <a:srgbClr val="51597B"/>
                </a:solidFill>
              </a:rPr>
              <a:t>暂存区域是一个文件，保存了下次将提交的文件列表信息，一般在 </a:t>
            </a:r>
            <a:r>
              <a:rPr lang="en-US" altLang="zh-CN" sz="1333" dirty="0" err="1">
                <a:solidFill>
                  <a:srgbClr val="51597B"/>
                </a:solidFill>
              </a:rPr>
              <a:t>Git</a:t>
            </a:r>
            <a:r>
              <a:rPr lang="en-US" altLang="zh-CN" sz="1333" dirty="0">
                <a:solidFill>
                  <a:srgbClr val="51597B"/>
                </a:solidFill>
              </a:rPr>
              <a:t> </a:t>
            </a:r>
            <a:r>
              <a:rPr lang="zh-CN" altLang="en-US" sz="1333" dirty="0">
                <a:solidFill>
                  <a:srgbClr val="51597B"/>
                </a:solidFill>
              </a:rPr>
              <a:t>仓库目录中。 有时候也被称作</a:t>
            </a:r>
            <a:r>
              <a:rPr lang="en-US" altLang="zh-CN" sz="1333" dirty="0">
                <a:solidFill>
                  <a:srgbClr val="51597B"/>
                </a:solidFill>
              </a:rPr>
              <a:t>`‘</a:t>
            </a:r>
            <a:r>
              <a:rPr lang="zh-CN" altLang="en-US" sz="1333" dirty="0">
                <a:solidFill>
                  <a:srgbClr val="51597B"/>
                </a:solidFill>
              </a:rPr>
              <a:t>索引’</a:t>
            </a:r>
            <a:r>
              <a:rPr lang="en-US" altLang="zh-CN" sz="1333" dirty="0">
                <a:solidFill>
                  <a:srgbClr val="51597B"/>
                </a:solidFill>
              </a:rPr>
              <a:t>'</a:t>
            </a:r>
            <a:r>
              <a:rPr lang="zh-CN" altLang="en-US" sz="1333" dirty="0" smtClean="0">
                <a:solidFill>
                  <a:srgbClr val="51597B"/>
                </a:solidFill>
              </a:rPr>
              <a:t>，一般</a:t>
            </a:r>
            <a:r>
              <a:rPr lang="zh-CN" altLang="en-US" sz="1333" dirty="0">
                <a:solidFill>
                  <a:srgbClr val="51597B"/>
                </a:solidFill>
              </a:rPr>
              <a:t>说法还是叫暂存区域。</a:t>
            </a:r>
          </a:p>
        </p:txBody>
      </p:sp>
      <p:grpSp>
        <p:nvGrpSpPr>
          <p:cNvPr id="26" name="组 25"/>
          <p:cNvGrpSpPr/>
          <p:nvPr/>
        </p:nvGrpSpPr>
        <p:grpSpPr>
          <a:xfrm>
            <a:off x="795" y="216397"/>
            <a:ext cx="2277147" cy="763321"/>
            <a:chOff x="0" y="180328"/>
            <a:chExt cx="1707859"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文本框 27"/>
            <p:cNvSpPr txBox="1"/>
            <p:nvPr/>
          </p:nvSpPr>
          <p:spPr>
            <a:xfrm>
              <a:off x="0" y="282381"/>
              <a:ext cx="482343" cy="446276"/>
            </a:xfrm>
            <a:prstGeom prst="rect">
              <a:avLst/>
            </a:prstGeom>
            <a:noFill/>
          </p:spPr>
          <p:txBody>
            <a:bodyPr wrap="none" rtlCol="0">
              <a:spAutoFit/>
            </a:bodyPr>
            <a:lstStyle/>
            <a:p>
              <a:pPr>
                <a:lnSpc>
                  <a:spcPct val="90000"/>
                </a:lnSpc>
              </a:pPr>
              <a:r>
                <a:rPr kumimoji="1" lang="en-US" altLang="zh-CN" sz="3200" b="1" dirty="0" smtClean="0">
                  <a:solidFill>
                    <a:schemeClr val="bg1"/>
                  </a:solidFill>
                </a:rPr>
                <a:t>02</a:t>
              </a:r>
              <a:endParaRPr kumimoji="1" lang="zh-CN" altLang="en-US" sz="3200" b="1" dirty="0">
                <a:solidFill>
                  <a:schemeClr val="bg1"/>
                </a:solidFill>
              </a:endParaRPr>
            </a:p>
          </p:txBody>
        </p:sp>
        <p:sp>
          <p:nvSpPr>
            <p:cNvPr id="29" name="文本框 28"/>
            <p:cNvSpPr txBox="1"/>
            <p:nvPr/>
          </p:nvSpPr>
          <p:spPr>
            <a:xfrm>
              <a:off x="529412" y="282381"/>
              <a:ext cx="1178447" cy="446276"/>
            </a:xfrm>
            <a:prstGeom prst="rect">
              <a:avLst/>
            </a:prstGeom>
            <a:noFill/>
          </p:spPr>
          <p:txBody>
            <a:bodyPr wrap="none" rtlCol="0">
              <a:spAutoFit/>
            </a:bodyPr>
            <a:lstStyle/>
            <a:p>
              <a:pPr>
                <a:lnSpc>
                  <a:spcPct val="90000"/>
                </a:lnSpc>
              </a:pPr>
              <a:r>
                <a:rPr kumimoji="1" lang="en-US" altLang="zh-CN" sz="3200" b="1" dirty="0" err="1" smtClean="0">
                  <a:solidFill>
                    <a:srgbClr val="51597B"/>
                  </a:solidFill>
                </a:rPr>
                <a:t>Git</a:t>
              </a:r>
              <a:r>
                <a:rPr kumimoji="1" lang="zh-CN" altLang="en-US" sz="3200" b="1" dirty="0" smtClean="0">
                  <a:solidFill>
                    <a:srgbClr val="51597B"/>
                  </a:solidFill>
                </a:rPr>
                <a:t>基础</a:t>
              </a:r>
              <a:endParaRPr kumimoji="1" lang="zh-CN" altLang="en-US" sz="3200" b="1" dirty="0">
                <a:solidFill>
                  <a:srgbClr val="51597B"/>
                </a:solidFill>
              </a:endParaRPr>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737" y="1849759"/>
            <a:ext cx="6730586" cy="3517582"/>
          </a:xfrm>
          <a:prstGeom prst="rect">
            <a:avLst/>
          </a:prstGeom>
        </p:spPr>
      </p:pic>
      <p:sp>
        <p:nvSpPr>
          <p:cNvPr id="11" name="矩形 10"/>
          <p:cNvSpPr/>
          <p:nvPr/>
        </p:nvSpPr>
        <p:spPr>
          <a:xfrm>
            <a:off x="7319653" y="1930285"/>
            <a:ext cx="3580161" cy="1159035"/>
          </a:xfrm>
          <a:prstGeom prst="rect">
            <a:avLst/>
          </a:prstGeom>
        </p:spPr>
        <p:txBody>
          <a:bodyPr wrap="square">
            <a:spAutoFit/>
          </a:bodyPr>
          <a:lstStyle/>
          <a:p>
            <a:pPr>
              <a:lnSpc>
                <a:spcPct val="130000"/>
              </a:lnSpc>
            </a:pPr>
            <a:r>
              <a:rPr lang="en-US" altLang="zh-CN" sz="1333" dirty="0" err="1">
                <a:solidFill>
                  <a:srgbClr val="51597B"/>
                </a:solidFill>
              </a:rPr>
              <a:t>Git</a:t>
            </a:r>
            <a:r>
              <a:rPr lang="en-US" altLang="zh-CN" sz="1333" dirty="0">
                <a:solidFill>
                  <a:srgbClr val="51597B"/>
                </a:solidFill>
              </a:rPr>
              <a:t> </a:t>
            </a:r>
            <a:r>
              <a:rPr lang="zh-CN" altLang="en-US" sz="1333" dirty="0">
                <a:solidFill>
                  <a:srgbClr val="51597B"/>
                </a:solidFill>
              </a:rPr>
              <a:t>仓库目录是 </a:t>
            </a:r>
            <a:r>
              <a:rPr lang="en-US" altLang="zh-CN" sz="1333" dirty="0" err="1">
                <a:solidFill>
                  <a:srgbClr val="51597B"/>
                </a:solidFill>
              </a:rPr>
              <a:t>Git</a:t>
            </a:r>
            <a:r>
              <a:rPr lang="en-US" altLang="zh-CN" sz="1333" dirty="0">
                <a:solidFill>
                  <a:srgbClr val="51597B"/>
                </a:solidFill>
              </a:rPr>
              <a:t> </a:t>
            </a:r>
            <a:r>
              <a:rPr lang="zh-CN" altLang="en-US" sz="1333" dirty="0">
                <a:solidFill>
                  <a:srgbClr val="51597B"/>
                </a:solidFill>
              </a:rPr>
              <a:t>用来保存项目的元数据和对象数据库的地方。 这是 </a:t>
            </a:r>
            <a:r>
              <a:rPr lang="en-US" altLang="zh-CN" sz="1333" dirty="0" err="1">
                <a:solidFill>
                  <a:srgbClr val="51597B"/>
                </a:solidFill>
              </a:rPr>
              <a:t>Git</a:t>
            </a:r>
            <a:r>
              <a:rPr lang="en-US" altLang="zh-CN" sz="1333" dirty="0">
                <a:solidFill>
                  <a:srgbClr val="51597B"/>
                </a:solidFill>
              </a:rPr>
              <a:t> </a:t>
            </a:r>
            <a:r>
              <a:rPr lang="zh-CN" altLang="en-US" sz="1333" dirty="0">
                <a:solidFill>
                  <a:srgbClr val="51597B"/>
                </a:solidFill>
              </a:rPr>
              <a:t>中最重要的部分，从其它计算机克隆仓库时，拷贝的就是这里的数据</a:t>
            </a:r>
            <a:r>
              <a:rPr lang="zh-CN" altLang="en-US" sz="1333" dirty="0" smtClean="0">
                <a:solidFill>
                  <a:srgbClr val="51597B"/>
                </a:solidFill>
              </a:rPr>
              <a:t>。</a:t>
            </a:r>
            <a:endParaRPr lang="zh-CN" altLang="en-US" sz="1333" dirty="0">
              <a:solidFill>
                <a:srgbClr val="51597B"/>
              </a:solidFill>
            </a:endParaRPr>
          </a:p>
        </p:txBody>
      </p:sp>
      <p:sp>
        <p:nvSpPr>
          <p:cNvPr id="12" name="矩形 11"/>
          <p:cNvSpPr/>
          <p:nvPr/>
        </p:nvSpPr>
        <p:spPr>
          <a:xfrm>
            <a:off x="7319653" y="4934402"/>
            <a:ext cx="3580161" cy="865878"/>
          </a:xfrm>
          <a:prstGeom prst="rect">
            <a:avLst/>
          </a:prstGeom>
        </p:spPr>
        <p:txBody>
          <a:bodyPr wrap="square">
            <a:spAutoFit/>
          </a:bodyPr>
          <a:lstStyle/>
          <a:p>
            <a:pPr lvl="0">
              <a:lnSpc>
                <a:spcPct val="130000"/>
              </a:lnSpc>
            </a:pPr>
            <a:r>
              <a:rPr lang="zh-CN" altLang="en-US" sz="1333" dirty="0">
                <a:solidFill>
                  <a:srgbClr val="51597B"/>
                </a:solidFill>
              </a:rPr>
              <a:t>工作目录是对项目的某个版本独立提取出来的内容。 这些从 </a:t>
            </a:r>
            <a:r>
              <a:rPr lang="en-US" altLang="zh-CN" sz="1333" dirty="0" err="1">
                <a:solidFill>
                  <a:srgbClr val="51597B"/>
                </a:solidFill>
              </a:rPr>
              <a:t>Git</a:t>
            </a:r>
            <a:r>
              <a:rPr lang="en-US" altLang="zh-CN" sz="1333" dirty="0">
                <a:solidFill>
                  <a:srgbClr val="51597B"/>
                </a:solidFill>
              </a:rPr>
              <a:t> </a:t>
            </a:r>
            <a:r>
              <a:rPr lang="zh-CN" altLang="en-US" sz="1333" dirty="0">
                <a:solidFill>
                  <a:srgbClr val="51597B"/>
                </a:solidFill>
              </a:rPr>
              <a:t>仓库</a:t>
            </a:r>
            <a:r>
              <a:rPr lang="zh-CN" altLang="en-US" sz="1333" dirty="0" smtClean="0">
                <a:solidFill>
                  <a:srgbClr val="51597B"/>
                </a:solidFill>
              </a:rPr>
              <a:t>的压缩</a:t>
            </a:r>
            <a:r>
              <a:rPr lang="zh-CN" altLang="en-US" sz="1333" dirty="0">
                <a:solidFill>
                  <a:srgbClr val="51597B"/>
                </a:solidFill>
              </a:rPr>
              <a:t>数据库中提取出来的文件，放在磁盘上供你使用或</a:t>
            </a:r>
            <a:r>
              <a:rPr lang="zh-CN" altLang="en-US" sz="1333" dirty="0" smtClean="0">
                <a:solidFill>
                  <a:srgbClr val="51597B"/>
                </a:solidFill>
              </a:rPr>
              <a:t>修改</a:t>
            </a:r>
            <a:r>
              <a:rPr lang="zh-CN" altLang="en-US" sz="1333" dirty="0">
                <a:solidFill>
                  <a:srgbClr val="51597B"/>
                </a:solidFill>
              </a:rPr>
              <a:t>。</a:t>
            </a:r>
          </a:p>
        </p:txBody>
      </p:sp>
    </p:spTree>
    <p:extLst>
      <p:ext uri="{BB962C8B-B14F-4D97-AF65-F5344CB8AC3E}">
        <p14:creationId xmlns:p14="http://schemas.microsoft.com/office/powerpoint/2010/main" val="295897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5" y="3"/>
            <a:ext cx="3048000" cy="6857999"/>
          </a:xfrm>
          <a:prstGeom prst="rect">
            <a:avLst/>
          </a:prstGeom>
          <a:solidFill>
            <a:srgbClr val="6BAFD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 name="矩形 4"/>
          <p:cNvSpPr/>
          <p:nvPr/>
        </p:nvSpPr>
        <p:spPr>
          <a:xfrm>
            <a:off x="3048795" y="3"/>
            <a:ext cx="3048000" cy="6857999"/>
          </a:xfrm>
          <a:prstGeom prst="rect">
            <a:avLst/>
          </a:prstGeom>
          <a:solidFill>
            <a:srgbClr val="EE4B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矩形 5"/>
          <p:cNvSpPr/>
          <p:nvPr/>
        </p:nvSpPr>
        <p:spPr>
          <a:xfrm>
            <a:off x="6096794" y="3"/>
            <a:ext cx="3048000" cy="6857999"/>
          </a:xfrm>
          <a:prstGeom prst="rect">
            <a:avLst/>
          </a:prstGeom>
          <a:solidFill>
            <a:srgbClr val="67B2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7" name="矩形 6"/>
          <p:cNvSpPr/>
          <p:nvPr/>
        </p:nvSpPr>
        <p:spPr>
          <a:xfrm>
            <a:off x="9144794" y="3"/>
            <a:ext cx="3048000" cy="6857999"/>
          </a:xfrm>
          <a:prstGeom prst="rect">
            <a:avLst/>
          </a:prstGeom>
          <a:solidFill>
            <a:srgbClr val="ECBF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0" name="矩形 9"/>
          <p:cNvSpPr/>
          <p:nvPr/>
        </p:nvSpPr>
        <p:spPr>
          <a:xfrm>
            <a:off x="2946049" y="3"/>
            <a:ext cx="102751" cy="6857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1" name="矩形 10"/>
          <p:cNvSpPr/>
          <p:nvPr/>
        </p:nvSpPr>
        <p:spPr>
          <a:xfrm>
            <a:off x="5994049" y="3"/>
            <a:ext cx="102751" cy="6857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2" name="矩形 11"/>
          <p:cNvSpPr/>
          <p:nvPr/>
        </p:nvSpPr>
        <p:spPr>
          <a:xfrm>
            <a:off x="9042048" y="3"/>
            <a:ext cx="102751" cy="6857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p:cNvSpPr/>
          <p:nvPr/>
        </p:nvSpPr>
        <p:spPr>
          <a:xfrm>
            <a:off x="12090048" y="5"/>
            <a:ext cx="102751" cy="6857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sp>
        <p:nvSpPr>
          <p:cNvPr id="16" name="文本框 8"/>
          <p:cNvSpPr txBox="1"/>
          <p:nvPr/>
        </p:nvSpPr>
        <p:spPr>
          <a:xfrm>
            <a:off x="30147" y="3046227"/>
            <a:ext cx="2734259" cy="4524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09630">
              <a:lnSpc>
                <a:spcPct val="130000"/>
              </a:lnSpc>
            </a:pPr>
            <a:r>
              <a:rPr lang="zh-CN" altLang="en-US" sz="2000" b="1" dirty="0">
                <a:solidFill>
                  <a:srgbClr val="51597B"/>
                </a:solidFill>
                <a:cs typeface="+mn-ea"/>
              </a:rPr>
              <a:t>基本的</a:t>
            </a:r>
            <a:r>
              <a:rPr lang="en-US" altLang="zh-CN" sz="2000" b="1" dirty="0" err="1" smtClean="0">
                <a:solidFill>
                  <a:srgbClr val="51597B"/>
                </a:solidFill>
                <a:cs typeface="+mn-ea"/>
              </a:rPr>
              <a:t>Git</a:t>
            </a:r>
            <a:r>
              <a:rPr lang="zh-CN" altLang="en-US" sz="2000" b="1" dirty="0" smtClean="0">
                <a:solidFill>
                  <a:srgbClr val="51597B"/>
                </a:solidFill>
                <a:cs typeface="+mn-ea"/>
              </a:rPr>
              <a:t>工作</a:t>
            </a:r>
            <a:r>
              <a:rPr lang="zh-CN" altLang="en-US" sz="2000" b="1" dirty="0">
                <a:solidFill>
                  <a:srgbClr val="51597B"/>
                </a:solidFill>
                <a:cs typeface="+mn-ea"/>
              </a:rPr>
              <a:t>流程</a:t>
            </a:r>
            <a:endParaRPr lang="zh-CN" altLang="en-US" sz="2000" b="1" dirty="0">
              <a:solidFill>
                <a:srgbClr val="51597B"/>
              </a:solidFill>
              <a:cs typeface="+mn-ea"/>
            </a:endParaRPr>
          </a:p>
        </p:txBody>
      </p:sp>
      <p:sp>
        <p:nvSpPr>
          <p:cNvPr id="21" name="Freeform 128"/>
          <p:cNvSpPr>
            <a:spLocks/>
          </p:cNvSpPr>
          <p:nvPr/>
        </p:nvSpPr>
        <p:spPr bwMode="auto">
          <a:xfrm>
            <a:off x="6560347" y="289562"/>
            <a:ext cx="469900" cy="754380"/>
          </a:xfrm>
          <a:custGeom>
            <a:avLst/>
            <a:gdLst/>
            <a:ahLst/>
            <a:cxnLst>
              <a:cxn ang="0">
                <a:pos x="222" y="92"/>
              </a:cxn>
              <a:cxn ang="0">
                <a:pos x="222" y="44"/>
              </a:cxn>
              <a:cxn ang="0">
                <a:pos x="214" y="32"/>
              </a:cxn>
              <a:cxn ang="0">
                <a:pos x="190" y="18"/>
              </a:cxn>
              <a:cxn ang="0">
                <a:pos x="154" y="6"/>
              </a:cxn>
              <a:cxn ang="0">
                <a:pos x="112" y="0"/>
              </a:cxn>
              <a:cxn ang="0">
                <a:pos x="88" y="2"/>
              </a:cxn>
              <a:cxn ang="0">
                <a:pos x="48" y="10"/>
              </a:cxn>
              <a:cxn ang="0">
                <a:pos x="18" y="24"/>
              </a:cxn>
              <a:cxn ang="0">
                <a:pos x="2" y="38"/>
              </a:cxn>
              <a:cxn ang="0">
                <a:pos x="0" y="44"/>
              </a:cxn>
              <a:cxn ang="0">
                <a:pos x="0" y="92"/>
              </a:cxn>
              <a:cxn ang="0">
                <a:pos x="4" y="108"/>
              </a:cxn>
              <a:cxn ang="0">
                <a:pos x="24" y="136"/>
              </a:cxn>
              <a:cxn ang="0">
                <a:pos x="52" y="162"/>
              </a:cxn>
              <a:cxn ang="0">
                <a:pos x="74" y="188"/>
              </a:cxn>
              <a:cxn ang="0">
                <a:pos x="76" y="198"/>
              </a:cxn>
              <a:cxn ang="0">
                <a:pos x="76" y="204"/>
              </a:cxn>
              <a:cxn ang="0">
                <a:pos x="64" y="222"/>
              </a:cxn>
              <a:cxn ang="0">
                <a:pos x="38" y="248"/>
              </a:cxn>
              <a:cxn ang="0">
                <a:pos x="12" y="276"/>
              </a:cxn>
              <a:cxn ang="0">
                <a:pos x="0" y="298"/>
              </a:cxn>
              <a:cxn ang="0">
                <a:pos x="0" y="306"/>
              </a:cxn>
              <a:cxn ang="0">
                <a:pos x="0" y="352"/>
              </a:cxn>
              <a:cxn ang="0">
                <a:pos x="8" y="366"/>
              </a:cxn>
              <a:cxn ang="0">
                <a:pos x="32" y="380"/>
              </a:cxn>
              <a:cxn ang="0">
                <a:pos x="68" y="392"/>
              </a:cxn>
              <a:cxn ang="0">
                <a:pos x="112" y="396"/>
              </a:cxn>
              <a:cxn ang="0">
                <a:pos x="134" y="396"/>
              </a:cxn>
              <a:cxn ang="0">
                <a:pos x="174" y="388"/>
              </a:cxn>
              <a:cxn ang="0">
                <a:pos x="204" y="374"/>
              </a:cxn>
              <a:cxn ang="0">
                <a:pos x="220" y="360"/>
              </a:cxn>
              <a:cxn ang="0">
                <a:pos x="222" y="352"/>
              </a:cxn>
              <a:cxn ang="0">
                <a:pos x="222" y="306"/>
              </a:cxn>
              <a:cxn ang="0">
                <a:pos x="218" y="290"/>
              </a:cxn>
              <a:cxn ang="0">
                <a:pos x="198" y="262"/>
              </a:cxn>
              <a:cxn ang="0">
                <a:pos x="170" y="234"/>
              </a:cxn>
              <a:cxn ang="0">
                <a:pos x="148" y="210"/>
              </a:cxn>
              <a:cxn ang="0">
                <a:pos x="146" y="198"/>
              </a:cxn>
              <a:cxn ang="0">
                <a:pos x="146" y="194"/>
              </a:cxn>
              <a:cxn ang="0">
                <a:pos x="158" y="176"/>
              </a:cxn>
              <a:cxn ang="0">
                <a:pos x="184" y="150"/>
              </a:cxn>
              <a:cxn ang="0">
                <a:pos x="210" y="122"/>
              </a:cxn>
              <a:cxn ang="0">
                <a:pos x="222" y="100"/>
              </a:cxn>
            </a:cxnLst>
            <a:rect l="0" t="0" r="r" b="b"/>
            <a:pathLst>
              <a:path w="222" h="396">
                <a:moveTo>
                  <a:pt x="222" y="92"/>
                </a:moveTo>
                <a:lnTo>
                  <a:pt x="222" y="92"/>
                </a:lnTo>
                <a:lnTo>
                  <a:pt x="222" y="44"/>
                </a:lnTo>
                <a:lnTo>
                  <a:pt x="222" y="44"/>
                </a:lnTo>
                <a:lnTo>
                  <a:pt x="220" y="38"/>
                </a:lnTo>
                <a:lnTo>
                  <a:pt x="214" y="32"/>
                </a:lnTo>
                <a:lnTo>
                  <a:pt x="204" y="24"/>
                </a:lnTo>
                <a:lnTo>
                  <a:pt x="190" y="18"/>
                </a:lnTo>
                <a:lnTo>
                  <a:pt x="174" y="10"/>
                </a:lnTo>
                <a:lnTo>
                  <a:pt x="154" y="6"/>
                </a:lnTo>
                <a:lnTo>
                  <a:pt x="134" y="2"/>
                </a:lnTo>
                <a:lnTo>
                  <a:pt x="112" y="0"/>
                </a:lnTo>
                <a:lnTo>
                  <a:pt x="112" y="0"/>
                </a:lnTo>
                <a:lnTo>
                  <a:pt x="88" y="2"/>
                </a:lnTo>
                <a:lnTo>
                  <a:pt x="68" y="6"/>
                </a:lnTo>
                <a:lnTo>
                  <a:pt x="48" y="10"/>
                </a:lnTo>
                <a:lnTo>
                  <a:pt x="32" y="18"/>
                </a:lnTo>
                <a:lnTo>
                  <a:pt x="18" y="24"/>
                </a:lnTo>
                <a:lnTo>
                  <a:pt x="8" y="32"/>
                </a:lnTo>
                <a:lnTo>
                  <a:pt x="2" y="38"/>
                </a:lnTo>
                <a:lnTo>
                  <a:pt x="0" y="44"/>
                </a:lnTo>
                <a:lnTo>
                  <a:pt x="0" y="44"/>
                </a:lnTo>
                <a:lnTo>
                  <a:pt x="0" y="92"/>
                </a:lnTo>
                <a:lnTo>
                  <a:pt x="0" y="92"/>
                </a:lnTo>
                <a:lnTo>
                  <a:pt x="0" y="100"/>
                </a:lnTo>
                <a:lnTo>
                  <a:pt x="4" y="108"/>
                </a:lnTo>
                <a:lnTo>
                  <a:pt x="12" y="122"/>
                </a:lnTo>
                <a:lnTo>
                  <a:pt x="24" y="136"/>
                </a:lnTo>
                <a:lnTo>
                  <a:pt x="38" y="150"/>
                </a:lnTo>
                <a:lnTo>
                  <a:pt x="52" y="162"/>
                </a:lnTo>
                <a:lnTo>
                  <a:pt x="64" y="176"/>
                </a:lnTo>
                <a:lnTo>
                  <a:pt x="74" y="188"/>
                </a:lnTo>
                <a:lnTo>
                  <a:pt x="76" y="194"/>
                </a:lnTo>
                <a:lnTo>
                  <a:pt x="76" y="198"/>
                </a:lnTo>
                <a:lnTo>
                  <a:pt x="76" y="198"/>
                </a:lnTo>
                <a:lnTo>
                  <a:pt x="76" y="204"/>
                </a:lnTo>
                <a:lnTo>
                  <a:pt x="74" y="210"/>
                </a:lnTo>
                <a:lnTo>
                  <a:pt x="64" y="222"/>
                </a:lnTo>
                <a:lnTo>
                  <a:pt x="52" y="234"/>
                </a:lnTo>
                <a:lnTo>
                  <a:pt x="38" y="248"/>
                </a:lnTo>
                <a:lnTo>
                  <a:pt x="24" y="262"/>
                </a:lnTo>
                <a:lnTo>
                  <a:pt x="12" y="276"/>
                </a:lnTo>
                <a:lnTo>
                  <a:pt x="4" y="290"/>
                </a:lnTo>
                <a:lnTo>
                  <a:pt x="0" y="298"/>
                </a:lnTo>
                <a:lnTo>
                  <a:pt x="0" y="306"/>
                </a:lnTo>
                <a:lnTo>
                  <a:pt x="0" y="306"/>
                </a:lnTo>
                <a:lnTo>
                  <a:pt x="0" y="352"/>
                </a:lnTo>
                <a:lnTo>
                  <a:pt x="0" y="352"/>
                </a:lnTo>
                <a:lnTo>
                  <a:pt x="2" y="360"/>
                </a:lnTo>
                <a:lnTo>
                  <a:pt x="8" y="366"/>
                </a:lnTo>
                <a:lnTo>
                  <a:pt x="18" y="374"/>
                </a:lnTo>
                <a:lnTo>
                  <a:pt x="32" y="380"/>
                </a:lnTo>
                <a:lnTo>
                  <a:pt x="48" y="388"/>
                </a:lnTo>
                <a:lnTo>
                  <a:pt x="68" y="392"/>
                </a:lnTo>
                <a:lnTo>
                  <a:pt x="88" y="396"/>
                </a:lnTo>
                <a:lnTo>
                  <a:pt x="112" y="396"/>
                </a:lnTo>
                <a:lnTo>
                  <a:pt x="112" y="396"/>
                </a:lnTo>
                <a:lnTo>
                  <a:pt x="134" y="396"/>
                </a:lnTo>
                <a:lnTo>
                  <a:pt x="154" y="392"/>
                </a:lnTo>
                <a:lnTo>
                  <a:pt x="174" y="388"/>
                </a:lnTo>
                <a:lnTo>
                  <a:pt x="190" y="380"/>
                </a:lnTo>
                <a:lnTo>
                  <a:pt x="204" y="374"/>
                </a:lnTo>
                <a:lnTo>
                  <a:pt x="214" y="366"/>
                </a:lnTo>
                <a:lnTo>
                  <a:pt x="220" y="360"/>
                </a:lnTo>
                <a:lnTo>
                  <a:pt x="222" y="352"/>
                </a:lnTo>
                <a:lnTo>
                  <a:pt x="222" y="352"/>
                </a:lnTo>
                <a:lnTo>
                  <a:pt x="222" y="306"/>
                </a:lnTo>
                <a:lnTo>
                  <a:pt x="222" y="306"/>
                </a:lnTo>
                <a:lnTo>
                  <a:pt x="222" y="298"/>
                </a:lnTo>
                <a:lnTo>
                  <a:pt x="218" y="290"/>
                </a:lnTo>
                <a:lnTo>
                  <a:pt x="210" y="276"/>
                </a:lnTo>
                <a:lnTo>
                  <a:pt x="198" y="262"/>
                </a:lnTo>
                <a:lnTo>
                  <a:pt x="184" y="248"/>
                </a:lnTo>
                <a:lnTo>
                  <a:pt x="170" y="234"/>
                </a:lnTo>
                <a:lnTo>
                  <a:pt x="158" y="222"/>
                </a:lnTo>
                <a:lnTo>
                  <a:pt x="148" y="210"/>
                </a:lnTo>
                <a:lnTo>
                  <a:pt x="146" y="204"/>
                </a:lnTo>
                <a:lnTo>
                  <a:pt x="146" y="198"/>
                </a:lnTo>
                <a:lnTo>
                  <a:pt x="146" y="198"/>
                </a:lnTo>
                <a:lnTo>
                  <a:pt x="146" y="194"/>
                </a:lnTo>
                <a:lnTo>
                  <a:pt x="148" y="188"/>
                </a:lnTo>
                <a:lnTo>
                  <a:pt x="158" y="176"/>
                </a:lnTo>
                <a:lnTo>
                  <a:pt x="170" y="162"/>
                </a:lnTo>
                <a:lnTo>
                  <a:pt x="184" y="150"/>
                </a:lnTo>
                <a:lnTo>
                  <a:pt x="198" y="136"/>
                </a:lnTo>
                <a:lnTo>
                  <a:pt x="210" y="122"/>
                </a:lnTo>
                <a:lnTo>
                  <a:pt x="218" y="108"/>
                </a:lnTo>
                <a:lnTo>
                  <a:pt x="222" y="100"/>
                </a:lnTo>
                <a:lnTo>
                  <a:pt x="222" y="92"/>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31" name="矩形 30"/>
          <p:cNvSpPr/>
          <p:nvPr/>
        </p:nvSpPr>
        <p:spPr>
          <a:xfrm>
            <a:off x="3479295" y="1799816"/>
            <a:ext cx="2617505" cy="3228813"/>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4" name="文本框 8"/>
          <p:cNvSpPr txBox="1"/>
          <p:nvPr/>
        </p:nvSpPr>
        <p:spPr>
          <a:xfrm>
            <a:off x="3690280" y="3046227"/>
            <a:ext cx="2195525" cy="3590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3" dirty="0" smtClean="0">
                <a:solidFill>
                  <a:schemeClr val="bg1"/>
                </a:solidFill>
                <a:latin typeface="Century Gothic"/>
                <a:ea typeface="微软雅黑"/>
              </a:rPr>
              <a:t>在工作目录中修改文件</a:t>
            </a:r>
            <a:endParaRPr lang="zh-CN" altLang="en-US" sz="1333" dirty="0">
              <a:solidFill>
                <a:schemeClr val="bg1"/>
              </a:solidFill>
              <a:latin typeface="Century Gothic"/>
              <a:ea typeface="微软雅黑"/>
            </a:endParaRPr>
          </a:p>
        </p:txBody>
      </p:sp>
      <p:sp>
        <p:nvSpPr>
          <p:cNvPr id="33" name="矩形 32"/>
          <p:cNvSpPr/>
          <p:nvPr/>
        </p:nvSpPr>
        <p:spPr>
          <a:xfrm>
            <a:off x="3696742" y="1813687"/>
            <a:ext cx="1104790" cy="1077218"/>
          </a:xfrm>
          <a:prstGeom prst="rect">
            <a:avLst/>
          </a:prstGeom>
        </p:spPr>
        <p:txBody>
          <a:bodyPr wrap="none">
            <a:spAutoFit/>
          </a:bodyPr>
          <a:lstStyle/>
          <a:p>
            <a:r>
              <a:rPr lang="en-US" altLang="zh-CN" sz="6400" b="1" dirty="0" smtClean="0">
                <a:solidFill>
                  <a:srgbClr val="FFFFFF"/>
                </a:solidFill>
              </a:rPr>
              <a:t>01</a:t>
            </a:r>
            <a:endParaRPr lang="zh-CN" altLang="en-US" sz="6400" b="1" dirty="0">
              <a:solidFill>
                <a:srgbClr val="FFFFFF"/>
              </a:solidFill>
            </a:endParaRPr>
          </a:p>
        </p:txBody>
      </p:sp>
      <p:sp>
        <p:nvSpPr>
          <p:cNvPr id="37" name="矩形 36"/>
          <p:cNvSpPr/>
          <p:nvPr/>
        </p:nvSpPr>
        <p:spPr>
          <a:xfrm>
            <a:off x="6527294" y="2356088"/>
            <a:ext cx="2617505" cy="3228813"/>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0" name="文本框 8"/>
          <p:cNvSpPr txBox="1"/>
          <p:nvPr/>
        </p:nvSpPr>
        <p:spPr>
          <a:xfrm>
            <a:off x="6738278" y="3602500"/>
            <a:ext cx="2195525" cy="59920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3" dirty="0">
                <a:solidFill>
                  <a:schemeClr val="bg1"/>
                </a:solidFill>
                <a:latin typeface="Century Gothic"/>
                <a:ea typeface="微软雅黑"/>
              </a:rPr>
              <a:t>暂存文件，将文件的快照放入暂存区域</a:t>
            </a:r>
          </a:p>
        </p:txBody>
      </p:sp>
      <p:sp>
        <p:nvSpPr>
          <p:cNvPr id="39" name="矩形 38"/>
          <p:cNvSpPr/>
          <p:nvPr/>
        </p:nvSpPr>
        <p:spPr>
          <a:xfrm>
            <a:off x="6744741" y="2369960"/>
            <a:ext cx="1104790" cy="1077218"/>
          </a:xfrm>
          <a:prstGeom prst="rect">
            <a:avLst/>
          </a:prstGeom>
        </p:spPr>
        <p:txBody>
          <a:bodyPr wrap="none">
            <a:spAutoFit/>
          </a:bodyPr>
          <a:lstStyle/>
          <a:p>
            <a:r>
              <a:rPr lang="en-US" altLang="zh-CN" sz="6400" b="1" dirty="0" smtClean="0">
                <a:solidFill>
                  <a:srgbClr val="FFFFFF"/>
                </a:solidFill>
              </a:rPr>
              <a:t>02</a:t>
            </a:r>
            <a:endParaRPr lang="zh-CN" altLang="en-US" sz="6400" b="1" dirty="0">
              <a:solidFill>
                <a:srgbClr val="FFFFFF"/>
              </a:solidFill>
            </a:endParaRPr>
          </a:p>
        </p:txBody>
      </p:sp>
      <p:sp>
        <p:nvSpPr>
          <p:cNvPr id="43" name="矩形 42"/>
          <p:cNvSpPr/>
          <p:nvPr/>
        </p:nvSpPr>
        <p:spPr>
          <a:xfrm>
            <a:off x="9591602" y="2912360"/>
            <a:ext cx="2617505" cy="3228813"/>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6" name="文本框 8"/>
          <p:cNvSpPr txBox="1"/>
          <p:nvPr/>
        </p:nvSpPr>
        <p:spPr>
          <a:xfrm>
            <a:off x="9802586" y="4158772"/>
            <a:ext cx="2195525" cy="86587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3" dirty="0">
                <a:solidFill>
                  <a:schemeClr val="bg1"/>
                </a:solidFill>
                <a:latin typeface="Century Gothic"/>
                <a:ea typeface="微软雅黑"/>
              </a:rPr>
              <a:t>提交更新，找到暂存区域的文件，将快照永久性存储到 </a:t>
            </a:r>
            <a:r>
              <a:rPr lang="en-US" altLang="zh-CN" sz="1333" dirty="0" err="1">
                <a:solidFill>
                  <a:schemeClr val="bg1"/>
                </a:solidFill>
                <a:latin typeface="Century Gothic"/>
                <a:ea typeface="微软雅黑"/>
              </a:rPr>
              <a:t>Git</a:t>
            </a:r>
            <a:r>
              <a:rPr lang="en-US" altLang="zh-CN" sz="1333" dirty="0">
                <a:solidFill>
                  <a:schemeClr val="bg1"/>
                </a:solidFill>
                <a:latin typeface="Century Gothic"/>
                <a:ea typeface="微软雅黑"/>
              </a:rPr>
              <a:t> </a:t>
            </a:r>
            <a:r>
              <a:rPr lang="zh-CN" altLang="en-US" sz="1333" dirty="0">
                <a:solidFill>
                  <a:schemeClr val="bg1"/>
                </a:solidFill>
                <a:latin typeface="Century Gothic"/>
                <a:ea typeface="微软雅黑"/>
              </a:rPr>
              <a:t>仓库目录</a:t>
            </a:r>
          </a:p>
        </p:txBody>
      </p:sp>
      <p:sp>
        <p:nvSpPr>
          <p:cNvPr id="45" name="矩形 44"/>
          <p:cNvSpPr/>
          <p:nvPr/>
        </p:nvSpPr>
        <p:spPr>
          <a:xfrm>
            <a:off x="9809049" y="2926232"/>
            <a:ext cx="1104790" cy="1077218"/>
          </a:xfrm>
          <a:prstGeom prst="rect">
            <a:avLst/>
          </a:prstGeom>
        </p:spPr>
        <p:txBody>
          <a:bodyPr wrap="none">
            <a:spAutoFit/>
          </a:bodyPr>
          <a:lstStyle/>
          <a:p>
            <a:r>
              <a:rPr lang="en-US" altLang="zh-CN" sz="6400" b="1" dirty="0" smtClean="0">
                <a:solidFill>
                  <a:srgbClr val="FFFFFF"/>
                </a:solidFill>
              </a:rPr>
              <a:t>03</a:t>
            </a:r>
            <a:endParaRPr lang="zh-CN" altLang="en-US" sz="6400" b="1" dirty="0">
              <a:solidFill>
                <a:srgbClr val="FFFFFF"/>
              </a:solidFill>
            </a:endParaRPr>
          </a:p>
        </p:txBody>
      </p:sp>
      <p:grpSp>
        <p:nvGrpSpPr>
          <p:cNvPr id="48" name="组 47"/>
          <p:cNvGrpSpPr/>
          <p:nvPr/>
        </p:nvGrpSpPr>
        <p:grpSpPr>
          <a:xfrm>
            <a:off x="795" y="216397"/>
            <a:ext cx="2277147" cy="763321"/>
            <a:chOff x="0" y="180328"/>
            <a:chExt cx="1707859" cy="636101"/>
          </a:xfrm>
        </p:grpSpPr>
        <p:sp>
          <p:nvSpPr>
            <p:cNvPr id="49" name="矩形 48"/>
            <p:cNvSpPr/>
            <p:nvPr/>
          </p:nvSpPr>
          <p:spPr>
            <a:xfrm>
              <a:off x="1" y="180328"/>
              <a:ext cx="529411" cy="6361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0" name="文本框 49"/>
            <p:cNvSpPr txBox="1"/>
            <p:nvPr/>
          </p:nvSpPr>
          <p:spPr>
            <a:xfrm>
              <a:off x="0" y="282381"/>
              <a:ext cx="482344" cy="446276"/>
            </a:xfrm>
            <a:prstGeom prst="rect">
              <a:avLst/>
            </a:prstGeom>
            <a:noFill/>
          </p:spPr>
          <p:txBody>
            <a:bodyPr wrap="none" rtlCol="0">
              <a:spAutoFit/>
            </a:bodyPr>
            <a:lstStyle/>
            <a:p>
              <a:pPr>
                <a:lnSpc>
                  <a:spcPct val="90000"/>
                </a:lnSpc>
              </a:pPr>
              <a:r>
                <a:rPr kumimoji="1" lang="en-US" altLang="zh-CN" sz="3200" b="1" dirty="0">
                  <a:solidFill>
                    <a:srgbClr val="6BAFDA"/>
                  </a:solidFill>
                </a:rPr>
                <a:t>02</a:t>
              </a:r>
              <a:endParaRPr kumimoji="1" lang="zh-CN" altLang="en-US" sz="3200" b="1" dirty="0">
                <a:solidFill>
                  <a:srgbClr val="6BAFDA"/>
                </a:solidFill>
              </a:endParaRPr>
            </a:p>
          </p:txBody>
        </p:sp>
        <p:sp>
          <p:nvSpPr>
            <p:cNvPr id="51" name="文本框 50"/>
            <p:cNvSpPr txBox="1"/>
            <p:nvPr/>
          </p:nvSpPr>
          <p:spPr>
            <a:xfrm>
              <a:off x="529412" y="282381"/>
              <a:ext cx="1178447" cy="446276"/>
            </a:xfrm>
            <a:prstGeom prst="rect">
              <a:avLst/>
            </a:prstGeom>
            <a:noFill/>
          </p:spPr>
          <p:txBody>
            <a:bodyPr wrap="none" rtlCol="0">
              <a:spAutoFit/>
            </a:bodyPr>
            <a:lstStyle/>
            <a:p>
              <a:pPr>
                <a:lnSpc>
                  <a:spcPct val="90000"/>
                </a:lnSpc>
              </a:pPr>
              <a:r>
                <a:rPr kumimoji="1" lang="en-US" altLang="zh-CN" sz="3200" b="1" dirty="0" err="1" smtClean="0">
                  <a:solidFill>
                    <a:schemeClr val="bg1"/>
                  </a:solidFill>
                </a:rPr>
                <a:t>Git</a:t>
              </a:r>
              <a:r>
                <a:rPr kumimoji="1" lang="zh-CN" altLang="en-US" sz="3200" b="1" dirty="0" smtClean="0">
                  <a:solidFill>
                    <a:schemeClr val="bg1"/>
                  </a:solidFill>
                </a:rPr>
                <a:t>基础</a:t>
              </a:r>
              <a:endParaRPr kumimoji="1" lang="zh-CN" altLang="en-US" sz="3200" b="1" dirty="0">
                <a:solidFill>
                  <a:schemeClr val="bg1"/>
                </a:solidFill>
              </a:endParaRPr>
            </a:p>
          </p:txBody>
        </p:sp>
      </p:grpSp>
    </p:spTree>
    <p:extLst>
      <p:ext uri="{BB962C8B-B14F-4D97-AF65-F5344CB8AC3E}">
        <p14:creationId xmlns:p14="http://schemas.microsoft.com/office/powerpoint/2010/main" val="4195204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flipH="1">
            <a:off x="794" y="0"/>
            <a:ext cx="7085949" cy="6858000"/>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nvGrpSpPr>
          <p:cNvPr id="12" name="组 11"/>
          <p:cNvGrpSpPr/>
          <p:nvPr/>
        </p:nvGrpSpPr>
        <p:grpSpPr>
          <a:xfrm>
            <a:off x="7086743" y="-515813"/>
            <a:ext cx="466811" cy="7631721"/>
            <a:chOff x="488676" y="2472447"/>
            <a:chExt cx="350108" cy="1739899"/>
          </a:xfrm>
        </p:grpSpPr>
        <p:sp>
          <p:nvSpPr>
            <p:cNvPr id="8" name="矩形 7"/>
            <p:cNvSpPr/>
            <p:nvPr/>
          </p:nvSpPr>
          <p:spPr>
            <a:xfrm flipH="1">
              <a:off x="751404" y="2472447"/>
              <a:ext cx="87380" cy="1739899"/>
            </a:xfrm>
            <a:prstGeom prst="rect">
              <a:avLst/>
            </a:prstGeom>
            <a:solidFill>
              <a:srgbClr val="ECBF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矩形 8"/>
            <p:cNvSpPr/>
            <p:nvPr/>
          </p:nvSpPr>
          <p:spPr>
            <a:xfrm flipH="1">
              <a:off x="664024" y="2472447"/>
              <a:ext cx="87380" cy="1739899"/>
            </a:xfrm>
            <a:prstGeom prst="rect">
              <a:avLst/>
            </a:prstGeom>
            <a:solidFill>
              <a:srgbClr val="67B2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0" name="矩形 9"/>
            <p:cNvSpPr/>
            <p:nvPr/>
          </p:nvSpPr>
          <p:spPr>
            <a:xfrm flipH="1">
              <a:off x="576056" y="2472447"/>
              <a:ext cx="87380" cy="1739899"/>
            </a:xfrm>
            <a:prstGeom prst="rect">
              <a:avLst/>
            </a:prstGeom>
            <a:solidFill>
              <a:srgbClr val="EE4B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1" name="矩形 10"/>
            <p:cNvSpPr/>
            <p:nvPr/>
          </p:nvSpPr>
          <p:spPr>
            <a:xfrm flipH="1">
              <a:off x="488676" y="2472447"/>
              <a:ext cx="87380" cy="1739899"/>
            </a:xfrm>
            <a:prstGeom prst="rect">
              <a:avLst/>
            </a:prstGeom>
            <a:solidFill>
              <a:srgbClr val="6BAFD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sp>
        <p:nvSpPr>
          <p:cNvPr id="6" name="矩形 5"/>
          <p:cNvSpPr/>
          <p:nvPr/>
        </p:nvSpPr>
        <p:spPr>
          <a:xfrm>
            <a:off x="794" y="6712085"/>
            <a:ext cx="7085949" cy="1459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grpSp>
        <p:nvGrpSpPr>
          <p:cNvPr id="2" name="组合 1"/>
          <p:cNvGrpSpPr/>
          <p:nvPr/>
        </p:nvGrpSpPr>
        <p:grpSpPr>
          <a:xfrm>
            <a:off x="8232999" y="216398"/>
            <a:ext cx="3959795" cy="2862322"/>
            <a:chOff x="8232999" y="216398"/>
            <a:chExt cx="3959795" cy="2862322"/>
          </a:xfrm>
        </p:grpSpPr>
        <p:sp>
          <p:nvSpPr>
            <p:cNvPr id="13" name="矩形 12"/>
            <p:cNvSpPr/>
            <p:nvPr/>
          </p:nvSpPr>
          <p:spPr>
            <a:xfrm>
              <a:off x="8232999" y="427475"/>
              <a:ext cx="3959795" cy="2087879"/>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文本框 13"/>
            <p:cNvSpPr txBox="1"/>
            <p:nvPr/>
          </p:nvSpPr>
          <p:spPr>
            <a:xfrm>
              <a:off x="8233004" y="216398"/>
              <a:ext cx="3028393" cy="2862322"/>
            </a:xfrm>
            <a:prstGeom prst="rect">
              <a:avLst/>
            </a:prstGeom>
            <a:noFill/>
          </p:spPr>
          <p:txBody>
            <a:bodyPr wrap="none" rtlCol="0">
              <a:spAutoFit/>
            </a:bodyPr>
            <a:lstStyle/>
            <a:p>
              <a:pPr>
                <a:lnSpc>
                  <a:spcPct val="90000"/>
                </a:lnSpc>
              </a:pPr>
              <a:r>
                <a:rPr kumimoji="1" lang="en-US" altLang="zh-CN" sz="20000" dirty="0">
                  <a:solidFill>
                    <a:schemeClr val="bg1"/>
                  </a:solidFill>
                </a:rPr>
                <a:t>03</a:t>
              </a:r>
              <a:endParaRPr kumimoji="1" lang="zh-CN" altLang="en-US" sz="20000" dirty="0">
                <a:solidFill>
                  <a:schemeClr val="bg1"/>
                </a:solidFill>
              </a:endParaRPr>
            </a:p>
          </p:txBody>
        </p:sp>
      </p:grpSp>
      <p:sp>
        <p:nvSpPr>
          <p:cNvPr id="22" name="矩形 21"/>
          <p:cNvSpPr/>
          <p:nvPr/>
        </p:nvSpPr>
        <p:spPr>
          <a:xfrm>
            <a:off x="8233000" y="2480186"/>
            <a:ext cx="3191899" cy="995209"/>
          </a:xfrm>
          <a:prstGeom prst="rect">
            <a:avLst/>
          </a:prstGeom>
        </p:spPr>
        <p:txBody>
          <a:bodyPr wrap="none">
            <a:spAutoFit/>
          </a:bodyPr>
          <a:lstStyle/>
          <a:p>
            <a:pPr lvl="0"/>
            <a:r>
              <a:rPr lang="zh-CN" altLang="en-US" sz="5867" b="1" dirty="0" smtClean="0">
                <a:solidFill>
                  <a:srgbClr val="51597B"/>
                </a:solidFill>
              </a:rPr>
              <a:t>常用指令</a:t>
            </a:r>
            <a:endParaRPr lang="en-US" altLang="zh-CN" sz="5867" b="1" dirty="0">
              <a:solidFill>
                <a:srgbClr val="51597B"/>
              </a:solidFill>
            </a:endParaRPr>
          </a:p>
        </p:txBody>
      </p:sp>
    </p:spTree>
    <p:extLst>
      <p:ext uri="{BB962C8B-B14F-4D97-AF65-F5344CB8AC3E}">
        <p14:creationId xmlns:p14="http://schemas.microsoft.com/office/powerpoint/2010/main" val="26898958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94" y="2316796"/>
            <a:ext cx="12192001" cy="1774251"/>
          </a:xfrm>
          <a:prstGeom prst="rect">
            <a:avLst/>
          </a:prstGeom>
          <a:solidFill>
            <a:srgbClr val="6BA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grpSp>
        <p:nvGrpSpPr>
          <p:cNvPr id="26" name="组 25"/>
          <p:cNvGrpSpPr/>
          <p:nvPr/>
        </p:nvGrpSpPr>
        <p:grpSpPr>
          <a:xfrm>
            <a:off x="795" y="216397"/>
            <a:ext cx="2532025" cy="763321"/>
            <a:chOff x="0" y="180328"/>
            <a:chExt cx="1899017"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文本框 27"/>
            <p:cNvSpPr txBox="1"/>
            <p:nvPr/>
          </p:nvSpPr>
          <p:spPr>
            <a:xfrm>
              <a:off x="0" y="282381"/>
              <a:ext cx="482344" cy="446276"/>
            </a:xfrm>
            <a:prstGeom prst="rect">
              <a:avLst/>
            </a:prstGeom>
            <a:noFill/>
          </p:spPr>
          <p:txBody>
            <a:bodyPr wrap="none" rtlCol="0">
              <a:spAutoFit/>
            </a:bodyPr>
            <a:lstStyle/>
            <a:p>
              <a:pPr>
                <a:lnSpc>
                  <a:spcPct val="90000"/>
                </a:lnSpc>
              </a:pPr>
              <a:r>
                <a:rPr kumimoji="1" lang="en-US" altLang="zh-CN" sz="3200" b="1" dirty="0">
                  <a:solidFill>
                    <a:schemeClr val="bg1"/>
                  </a:solidFill>
                </a:rPr>
                <a:t>03</a:t>
              </a:r>
              <a:endParaRPr kumimoji="1" lang="zh-CN" altLang="en-US" sz="3200" b="1" dirty="0">
                <a:solidFill>
                  <a:schemeClr val="bg1"/>
                </a:solidFill>
              </a:endParaRPr>
            </a:p>
          </p:txBody>
        </p:sp>
        <p:sp>
          <p:nvSpPr>
            <p:cNvPr id="29" name="文本框 28"/>
            <p:cNvSpPr txBox="1"/>
            <p:nvPr/>
          </p:nvSpPr>
          <p:spPr>
            <a:xfrm>
              <a:off x="529412" y="282381"/>
              <a:ext cx="1369605" cy="446276"/>
            </a:xfrm>
            <a:prstGeom prst="rect">
              <a:avLst/>
            </a:prstGeom>
            <a:noFill/>
          </p:spPr>
          <p:txBody>
            <a:bodyPr wrap="none" rtlCol="0">
              <a:spAutoFit/>
            </a:bodyPr>
            <a:lstStyle/>
            <a:p>
              <a:pPr>
                <a:lnSpc>
                  <a:spcPct val="90000"/>
                </a:lnSpc>
              </a:pPr>
              <a:r>
                <a:rPr kumimoji="1" lang="zh-CN" altLang="en-US" sz="3200" b="1" dirty="0">
                  <a:solidFill>
                    <a:srgbClr val="51597B"/>
                  </a:solidFill>
                </a:rPr>
                <a:t>常用指令</a:t>
              </a:r>
              <a:endParaRPr kumimoji="1" lang="zh-CN" altLang="en-US" sz="3200" b="1" dirty="0">
                <a:solidFill>
                  <a:srgbClr val="51597B"/>
                </a:solidFill>
              </a:endParaRPr>
            </a:p>
          </p:txBody>
        </p:sp>
      </p:grpSp>
      <p:sp>
        <p:nvSpPr>
          <p:cNvPr id="14" name="文本框 8"/>
          <p:cNvSpPr txBox="1"/>
          <p:nvPr/>
        </p:nvSpPr>
        <p:spPr>
          <a:xfrm>
            <a:off x="801535" y="4727930"/>
            <a:ext cx="3619872" cy="59920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3" dirty="0" smtClean="0">
                <a:solidFill>
                  <a:srgbClr val="51597B"/>
                </a:solidFill>
                <a:latin typeface="Century Gothic"/>
                <a:ea typeface="微软雅黑"/>
              </a:rPr>
              <a:t>把当前目录变成可以管理的</a:t>
            </a:r>
            <a:r>
              <a:rPr lang="en-US" altLang="zh-CN" sz="1333" dirty="0" err="1" smtClean="0">
                <a:solidFill>
                  <a:srgbClr val="51597B"/>
                </a:solidFill>
                <a:latin typeface="Century Gothic"/>
                <a:ea typeface="微软雅黑"/>
              </a:rPr>
              <a:t>git</a:t>
            </a:r>
            <a:r>
              <a:rPr lang="zh-CN" altLang="en-US" sz="1333" dirty="0" smtClean="0">
                <a:solidFill>
                  <a:srgbClr val="51597B"/>
                </a:solidFill>
                <a:latin typeface="Century Gothic"/>
                <a:ea typeface="微软雅黑"/>
              </a:rPr>
              <a:t>仓库，生成</a:t>
            </a:r>
            <a:endParaRPr lang="en-US" altLang="zh-CN" sz="1333" dirty="0" smtClean="0">
              <a:solidFill>
                <a:srgbClr val="51597B"/>
              </a:solidFill>
              <a:latin typeface="Century Gothic"/>
              <a:ea typeface="微软雅黑"/>
            </a:endParaRPr>
          </a:p>
          <a:p>
            <a:pPr>
              <a:lnSpc>
                <a:spcPct val="130000"/>
              </a:lnSpc>
            </a:pPr>
            <a:r>
              <a:rPr lang="zh-CN" altLang="en-US" sz="1333" dirty="0" smtClean="0">
                <a:solidFill>
                  <a:srgbClr val="51597B"/>
                </a:solidFill>
                <a:latin typeface="Century Gothic"/>
                <a:ea typeface="微软雅黑"/>
              </a:rPr>
              <a:t>隐藏的</a:t>
            </a:r>
            <a:r>
              <a:rPr lang="en-US" altLang="zh-CN" sz="1333" dirty="0" smtClean="0">
                <a:solidFill>
                  <a:srgbClr val="51597B"/>
                </a:solidFill>
                <a:latin typeface="Century Gothic"/>
                <a:ea typeface="微软雅黑"/>
              </a:rPr>
              <a:t>.</a:t>
            </a:r>
            <a:r>
              <a:rPr lang="en-US" altLang="zh-CN" sz="1333" dirty="0" err="1" smtClean="0">
                <a:solidFill>
                  <a:srgbClr val="51597B"/>
                </a:solidFill>
                <a:latin typeface="Century Gothic"/>
                <a:ea typeface="微软雅黑"/>
              </a:rPr>
              <a:t>git</a:t>
            </a:r>
            <a:r>
              <a:rPr lang="zh-CN" altLang="en-US" sz="1333" dirty="0" smtClean="0">
                <a:solidFill>
                  <a:srgbClr val="51597B"/>
                </a:solidFill>
                <a:latin typeface="Century Gothic"/>
                <a:ea typeface="微软雅黑"/>
              </a:rPr>
              <a:t>文件</a:t>
            </a:r>
            <a:endParaRPr lang="zh-CN" altLang="en-US" sz="1333" dirty="0">
              <a:solidFill>
                <a:srgbClr val="51597B"/>
              </a:solidFill>
              <a:latin typeface="Century Gothic"/>
              <a:ea typeface="微软雅黑"/>
            </a:endParaRPr>
          </a:p>
        </p:txBody>
      </p:sp>
      <p:sp>
        <p:nvSpPr>
          <p:cNvPr id="15" name="矩形 14"/>
          <p:cNvSpPr/>
          <p:nvPr/>
        </p:nvSpPr>
        <p:spPr>
          <a:xfrm>
            <a:off x="801536" y="4364119"/>
            <a:ext cx="772969" cy="412421"/>
          </a:xfrm>
          <a:prstGeom prst="rect">
            <a:avLst/>
          </a:prstGeom>
        </p:spPr>
        <p:txBody>
          <a:bodyPr wrap="none">
            <a:spAutoFit/>
          </a:bodyPr>
          <a:lstStyle/>
          <a:p>
            <a:pPr lvl="0">
              <a:lnSpc>
                <a:spcPct val="130000"/>
              </a:lnSpc>
            </a:pPr>
            <a:r>
              <a:rPr lang="en-US" altLang="zh-CN" sz="1600" b="1" dirty="0" err="1" smtClean="0">
                <a:solidFill>
                  <a:srgbClr val="51597B"/>
                </a:solidFill>
              </a:rPr>
              <a:t>git</a:t>
            </a:r>
            <a:r>
              <a:rPr lang="en-US" altLang="zh-CN" sz="1600" b="1" dirty="0" smtClean="0">
                <a:solidFill>
                  <a:srgbClr val="51597B"/>
                </a:solidFill>
              </a:rPr>
              <a:t> </a:t>
            </a:r>
            <a:r>
              <a:rPr lang="en-US" altLang="zh-CN" sz="1600" b="1" dirty="0" err="1" smtClean="0">
                <a:solidFill>
                  <a:srgbClr val="51597B"/>
                </a:solidFill>
              </a:rPr>
              <a:t>init</a:t>
            </a:r>
            <a:endParaRPr lang="en-US" altLang="zh-CN" sz="1600" b="1" dirty="0">
              <a:solidFill>
                <a:srgbClr val="51597B"/>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6918" y="1518832"/>
            <a:ext cx="4578493" cy="3078747"/>
          </a:xfrm>
          <a:prstGeom prst="rect">
            <a:avLst/>
          </a:prstGeom>
        </p:spPr>
      </p:pic>
      <p:sp>
        <p:nvSpPr>
          <p:cNvPr id="21" name="矩形 20"/>
          <p:cNvSpPr/>
          <p:nvPr/>
        </p:nvSpPr>
        <p:spPr>
          <a:xfrm>
            <a:off x="831971" y="5413423"/>
            <a:ext cx="1050288" cy="412421"/>
          </a:xfrm>
          <a:prstGeom prst="rect">
            <a:avLst/>
          </a:prstGeom>
        </p:spPr>
        <p:txBody>
          <a:bodyPr wrap="none">
            <a:spAutoFit/>
          </a:bodyPr>
          <a:lstStyle/>
          <a:p>
            <a:pPr lvl="0">
              <a:lnSpc>
                <a:spcPct val="130000"/>
              </a:lnSpc>
            </a:pPr>
            <a:r>
              <a:rPr lang="en-US" altLang="zh-CN" sz="1600" b="1" dirty="0" err="1" smtClean="0">
                <a:solidFill>
                  <a:srgbClr val="51597B"/>
                </a:solidFill>
              </a:rPr>
              <a:t>git</a:t>
            </a:r>
            <a:r>
              <a:rPr lang="en-US" altLang="zh-CN" sz="1600" b="1" dirty="0" smtClean="0">
                <a:solidFill>
                  <a:srgbClr val="51597B"/>
                </a:solidFill>
              </a:rPr>
              <a:t> status</a:t>
            </a:r>
            <a:endParaRPr lang="en-US" altLang="zh-CN" sz="1600" b="1" dirty="0">
              <a:solidFill>
                <a:srgbClr val="51597B"/>
              </a:solidFill>
            </a:endParaRPr>
          </a:p>
        </p:txBody>
      </p:sp>
      <p:sp>
        <p:nvSpPr>
          <p:cNvPr id="22" name="文本框 8"/>
          <p:cNvSpPr txBox="1"/>
          <p:nvPr/>
        </p:nvSpPr>
        <p:spPr>
          <a:xfrm>
            <a:off x="706678" y="5790578"/>
            <a:ext cx="3619872" cy="3325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3" dirty="0" smtClean="0">
                <a:solidFill>
                  <a:srgbClr val="51597B"/>
                </a:solidFill>
                <a:latin typeface="Century Gothic"/>
                <a:ea typeface="微软雅黑"/>
              </a:rPr>
              <a:t>查看仓库状态</a:t>
            </a:r>
            <a:endParaRPr lang="zh-CN" altLang="en-US" sz="1333" dirty="0">
              <a:solidFill>
                <a:srgbClr val="51597B"/>
              </a:solidFill>
              <a:latin typeface="Century Gothic"/>
              <a:ea typeface="微软雅黑"/>
            </a:endParaRPr>
          </a:p>
        </p:txBody>
      </p:sp>
      <p:sp>
        <p:nvSpPr>
          <p:cNvPr id="23" name="文本框 8"/>
          <p:cNvSpPr txBox="1"/>
          <p:nvPr/>
        </p:nvSpPr>
        <p:spPr>
          <a:xfrm>
            <a:off x="4421407" y="4731288"/>
            <a:ext cx="3619872" cy="3590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3" dirty="0" smtClean="0">
                <a:solidFill>
                  <a:srgbClr val="51597B"/>
                </a:solidFill>
                <a:ea typeface="微软雅黑"/>
              </a:rPr>
              <a:t>查看</a:t>
            </a:r>
            <a:r>
              <a:rPr lang="en-US" altLang="zh-CN" sz="1333" dirty="0" smtClean="0">
                <a:solidFill>
                  <a:srgbClr val="51597B"/>
                </a:solidFill>
                <a:ea typeface="微软雅黑"/>
              </a:rPr>
              <a:t>XX</a:t>
            </a:r>
            <a:r>
              <a:rPr lang="zh-CN" altLang="en-US" sz="1333" dirty="0" smtClean="0">
                <a:solidFill>
                  <a:srgbClr val="51597B"/>
                </a:solidFill>
                <a:ea typeface="微软雅黑"/>
              </a:rPr>
              <a:t>文件</a:t>
            </a:r>
            <a:r>
              <a:rPr lang="zh-CN" altLang="en-US" sz="1333" dirty="0">
                <a:solidFill>
                  <a:srgbClr val="51597B"/>
                </a:solidFill>
                <a:ea typeface="微软雅黑"/>
              </a:rPr>
              <a:t>修改了哪些内容</a:t>
            </a:r>
            <a:endParaRPr lang="zh-CN" altLang="en-US" sz="1333" dirty="0">
              <a:solidFill>
                <a:srgbClr val="51597B"/>
              </a:solidFill>
              <a:ea typeface="微软雅黑"/>
            </a:endParaRPr>
          </a:p>
        </p:txBody>
      </p:sp>
      <p:sp>
        <p:nvSpPr>
          <p:cNvPr id="24" name="文本框 8"/>
          <p:cNvSpPr txBox="1"/>
          <p:nvPr/>
        </p:nvSpPr>
        <p:spPr>
          <a:xfrm>
            <a:off x="8255411" y="4736516"/>
            <a:ext cx="3619872" cy="3590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3" dirty="0" smtClean="0">
                <a:solidFill>
                  <a:srgbClr val="51597B"/>
                </a:solidFill>
                <a:latin typeface="Century Gothic"/>
                <a:ea typeface="微软雅黑"/>
              </a:rPr>
              <a:t>把</a:t>
            </a:r>
            <a:r>
              <a:rPr lang="en-US" altLang="zh-CN" sz="1333" dirty="0" smtClean="0">
                <a:solidFill>
                  <a:srgbClr val="51597B"/>
                </a:solidFill>
                <a:latin typeface="Century Gothic"/>
                <a:ea typeface="微软雅黑"/>
              </a:rPr>
              <a:t>XX</a:t>
            </a:r>
            <a:r>
              <a:rPr lang="zh-CN" altLang="en-US" sz="1333" dirty="0" smtClean="0">
                <a:solidFill>
                  <a:srgbClr val="51597B"/>
                </a:solidFill>
                <a:latin typeface="Century Gothic"/>
                <a:ea typeface="微软雅黑"/>
              </a:rPr>
              <a:t>文件在工作区的修改全部撤销</a:t>
            </a:r>
            <a:endParaRPr lang="zh-CN" altLang="en-US" sz="1333" dirty="0">
              <a:solidFill>
                <a:srgbClr val="51597B"/>
              </a:solidFill>
              <a:latin typeface="Century Gothic"/>
              <a:ea typeface="微软雅黑"/>
            </a:endParaRPr>
          </a:p>
        </p:txBody>
      </p:sp>
      <p:sp>
        <p:nvSpPr>
          <p:cNvPr id="25" name="矩形 24"/>
          <p:cNvSpPr/>
          <p:nvPr/>
        </p:nvSpPr>
        <p:spPr>
          <a:xfrm>
            <a:off x="4444712" y="4355709"/>
            <a:ext cx="1688958" cy="412421"/>
          </a:xfrm>
          <a:prstGeom prst="rect">
            <a:avLst/>
          </a:prstGeom>
        </p:spPr>
        <p:txBody>
          <a:bodyPr wrap="square">
            <a:spAutoFit/>
          </a:bodyPr>
          <a:lstStyle/>
          <a:p>
            <a:pPr lvl="0">
              <a:lnSpc>
                <a:spcPct val="130000"/>
              </a:lnSpc>
            </a:pPr>
            <a:r>
              <a:rPr lang="en-US" altLang="zh-CN" sz="1600" b="1" dirty="0" err="1" smtClean="0">
                <a:solidFill>
                  <a:srgbClr val="51597B"/>
                </a:solidFill>
              </a:rPr>
              <a:t>git</a:t>
            </a:r>
            <a:r>
              <a:rPr lang="en-US" altLang="zh-CN" sz="1600" b="1" dirty="0" smtClean="0">
                <a:solidFill>
                  <a:srgbClr val="51597B"/>
                </a:solidFill>
              </a:rPr>
              <a:t> diff  --XX</a:t>
            </a:r>
            <a:endParaRPr lang="en-US" altLang="zh-CN" sz="1600" b="1" dirty="0">
              <a:solidFill>
                <a:srgbClr val="51597B"/>
              </a:solidFill>
            </a:endParaRPr>
          </a:p>
        </p:txBody>
      </p:sp>
      <p:sp>
        <p:nvSpPr>
          <p:cNvPr id="31" name="文本框 8"/>
          <p:cNvSpPr txBox="1"/>
          <p:nvPr/>
        </p:nvSpPr>
        <p:spPr>
          <a:xfrm>
            <a:off x="4451843" y="5790578"/>
            <a:ext cx="3619872" cy="3325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3" dirty="0">
                <a:solidFill>
                  <a:srgbClr val="51597B"/>
                </a:solidFill>
                <a:ea typeface="微软雅黑"/>
              </a:rPr>
              <a:t>查看历史记录</a:t>
            </a:r>
            <a:endParaRPr lang="zh-CN" altLang="en-US" sz="1333" dirty="0">
              <a:solidFill>
                <a:srgbClr val="51597B"/>
              </a:solidFill>
              <a:ea typeface="微软雅黑"/>
            </a:endParaRPr>
          </a:p>
        </p:txBody>
      </p:sp>
      <p:sp>
        <p:nvSpPr>
          <p:cNvPr id="32" name="矩形 31"/>
          <p:cNvSpPr/>
          <p:nvPr/>
        </p:nvSpPr>
        <p:spPr>
          <a:xfrm>
            <a:off x="4451733" y="5431055"/>
            <a:ext cx="2393204" cy="377155"/>
          </a:xfrm>
          <a:prstGeom prst="rect">
            <a:avLst/>
          </a:prstGeom>
        </p:spPr>
        <p:txBody>
          <a:bodyPr wrap="square">
            <a:spAutoFit/>
          </a:bodyPr>
          <a:lstStyle/>
          <a:p>
            <a:pPr lvl="0">
              <a:lnSpc>
                <a:spcPct val="130000"/>
              </a:lnSpc>
            </a:pPr>
            <a:r>
              <a:rPr lang="en-US" altLang="zh-CN" sz="1600" b="1" dirty="0" err="1">
                <a:solidFill>
                  <a:srgbClr val="51597B"/>
                </a:solidFill>
              </a:rPr>
              <a:t>git</a:t>
            </a:r>
            <a:r>
              <a:rPr lang="en-US" altLang="zh-CN" sz="1600" b="1" dirty="0">
                <a:solidFill>
                  <a:srgbClr val="51597B"/>
                </a:solidFill>
              </a:rPr>
              <a:t> log </a:t>
            </a:r>
            <a:endParaRPr lang="en-US" altLang="zh-CN" sz="1600" b="1" dirty="0">
              <a:solidFill>
                <a:srgbClr val="51597B"/>
              </a:solidFill>
            </a:endParaRPr>
          </a:p>
        </p:txBody>
      </p:sp>
      <p:sp>
        <p:nvSpPr>
          <p:cNvPr id="33" name="矩形 32"/>
          <p:cNvSpPr/>
          <p:nvPr/>
        </p:nvSpPr>
        <p:spPr>
          <a:xfrm>
            <a:off x="8236083" y="4364119"/>
            <a:ext cx="2652098" cy="412421"/>
          </a:xfrm>
          <a:prstGeom prst="rect">
            <a:avLst/>
          </a:prstGeom>
        </p:spPr>
        <p:txBody>
          <a:bodyPr wrap="square">
            <a:spAutoFit/>
          </a:bodyPr>
          <a:lstStyle/>
          <a:p>
            <a:pPr lvl="0">
              <a:lnSpc>
                <a:spcPct val="130000"/>
              </a:lnSpc>
            </a:pPr>
            <a:r>
              <a:rPr lang="en-US" altLang="zh-CN" sz="1600" b="1" dirty="0" err="1" smtClean="0">
                <a:solidFill>
                  <a:srgbClr val="51597B"/>
                </a:solidFill>
              </a:rPr>
              <a:t>git</a:t>
            </a:r>
            <a:r>
              <a:rPr lang="en-US" altLang="zh-CN" sz="1600" b="1" dirty="0" smtClean="0">
                <a:solidFill>
                  <a:srgbClr val="51597B"/>
                </a:solidFill>
              </a:rPr>
              <a:t>  checkout  --XX </a:t>
            </a:r>
            <a:endParaRPr lang="en-US" altLang="zh-CN" sz="1600" b="1" dirty="0">
              <a:solidFill>
                <a:srgbClr val="51597B"/>
              </a:solidFill>
            </a:endParaRPr>
          </a:p>
        </p:txBody>
      </p:sp>
      <p:sp>
        <p:nvSpPr>
          <p:cNvPr id="34" name="矩形 33"/>
          <p:cNvSpPr/>
          <p:nvPr/>
        </p:nvSpPr>
        <p:spPr>
          <a:xfrm>
            <a:off x="8234718" y="5413423"/>
            <a:ext cx="2302653" cy="412421"/>
          </a:xfrm>
          <a:prstGeom prst="rect">
            <a:avLst/>
          </a:prstGeom>
        </p:spPr>
        <p:txBody>
          <a:bodyPr wrap="square">
            <a:spAutoFit/>
          </a:bodyPr>
          <a:lstStyle/>
          <a:p>
            <a:pPr lvl="0">
              <a:lnSpc>
                <a:spcPct val="130000"/>
              </a:lnSpc>
            </a:pPr>
            <a:r>
              <a:rPr lang="en-US" altLang="zh-CN" sz="1600" b="1" dirty="0" err="1" smtClean="0">
                <a:solidFill>
                  <a:srgbClr val="51597B"/>
                </a:solidFill>
              </a:rPr>
              <a:t>git</a:t>
            </a:r>
            <a:r>
              <a:rPr lang="en-US" altLang="zh-CN" sz="1600" b="1" dirty="0" smtClean="0">
                <a:solidFill>
                  <a:srgbClr val="51597B"/>
                </a:solidFill>
              </a:rPr>
              <a:t> reset –hard </a:t>
            </a:r>
            <a:r>
              <a:rPr lang="zh-CN" altLang="en-US" sz="1600" b="1" dirty="0" smtClean="0">
                <a:solidFill>
                  <a:srgbClr val="51597B"/>
                </a:solidFill>
              </a:rPr>
              <a:t>版本号</a:t>
            </a:r>
            <a:r>
              <a:rPr lang="en-US" altLang="zh-CN" sz="1600" b="1" dirty="0" smtClean="0">
                <a:solidFill>
                  <a:srgbClr val="51597B"/>
                </a:solidFill>
              </a:rPr>
              <a:t> </a:t>
            </a:r>
            <a:endParaRPr lang="en-US" altLang="zh-CN" sz="1600" b="1" dirty="0">
              <a:solidFill>
                <a:srgbClr val="51597B"/>
              </a:solidFill>
            </a:endParaRPr>
          </a:p>
        </p:txBody>
      </p:sp>
      <p:sp>
        <p:nvSpPr>
          <p:cNvPr id="36" name="文本框 8"/>
          <p:cNvSpPr txBox="1"/>
          <p:nvPr/>
        </p:nvSpPr>
        <p:spPr>
          <a:xfrm>
            <a:off x="8234718" y="5784629"/>
            <a:ext cx="3619872" cy="3590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3" dirty="0" smtClean="0">
                <a:solidFill>
                  <a:srgbClr val="51597B"/>
                </a:solidFill>
                <a:latin typeface="Century Gothic"/>
                <a:ea typeface="微软雅黑"/>
              </a:rPr>
              <a:t>回退到某个版本号</a:t>
            </a:r>
            <a:endParaRPr lang="zh-CN" altLang="en-US" sz="1333" dirty="0">
              <a:solidFill>
                <a:srgbClr val="51597B"/>
              </a:solidFill>
              <a:latin typeface="Century Gothic"/>
              <a:ea typeface="微软雅黑"/>
            </a:endParaRPr>
          </a:p>
        </p:txBody>
      </p:sp>
    </p:spTree>
    <p:extLst>
      <p:ext uri="{BB962C8B-B14F-4D97-AF65-F5344CB8AC3E}">
        <p14:creationId xmlns:p14="http://schemas.microsoft.com/office/powerpoint/2010/main" val="107516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60191" y="2068027"/>
            <a:ext cx="4031601" cy="2484396"/>
            <a:chOff x="494547" y="1551020"/>
            <a:chExt cx="3023701" cy="1863297"/>
          </a:xfrm>
        </p:grpSpPr>
        <p:sp>
          <p:nvSpPr>
            <p:cNvPr id="59" name="矩形 58"/>
            <p:cNvSpPr/>
            <p:nvPr/>
          </p:nvSpPr>
          <p:spPr>
            <a:xfrm>
              <a:off x="494547" y="1588596"/>
              <a:ext cx="3023701" cy="18257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0" name="TextBox 29"/>
            <p:cNvSpPr txBox="1"/>
            <p:nvPr/>
          </p:nvSpPr>
          <p:spPr>
            <a:xfrm>
              <a:off x="494547" y="1551020"/>
              <a:ext cx="2979331" cy="284742"/>
            </a:xfrm>
            <a:prstGeom prst="rect">
              <a:avLst/>
            </a:prstGeom>
            <a:solidFill>
              <a:srgbClr val="67B2B0"/>
            </a:solidFill>
          </p:spPr>
          <p:txBody>
            <a:bodyPr wrap="square" rtlCol="0">
              <a:spAutoFit/>
            </a:bodyPr>
            <a:lstStyle/>
            <a:p>
              <a:pPr algn="ctr"/>
              <a:r>
                <a:rPr lang="zh-CN" altLang="en-US" sz="1867" b="1" dirty="0">
                  <a:solidFill>
                    <a:schemeClr val="bg1"/>
                  </a:solidFill>
                </a:rPr>
                <a:t>一</a:t>
              </a:r>
              <a:r>
                <a:rPr lang="zh-CN" altLang="en-US" sz="1867" b="1" dirty="0" smtClean="0">
                  <a:solidFill>
                    <a:schemeClr val="bg1"/>
                  </a:solidFill>
                </a:rPr>
                <a:t>次提交流程</a:t>
              </a:r>
              <a:endParaRPr lang="zh-CN" altLang="en-US" sz="1867" b="1" dirty="0">
                <a:solidFill>
                  <a:schemeClr val="bg1"/>
                </a:solidFill>
              </a:endParaRPr>
            </a:p>
          </p:txBody>
        </p:sp>
      </p:grpSp>
      <p:sp>
        <p:nvSpPr>
          <p:cNvPr id="61" name="矩形 60"/>
          <p:cNvSpPr/>
          <p:nvPr/>
        </p:nvSpPr>
        <p:spPr>
          <a:xfrm>
            <a:off x="868431" y="2559689"/>
            <a:ext cx="3571256" cy="625684"/>
          </a:xfrm>
          <a:prstGeom prst="rect">
            <a:avLst/>
          </a:prstGeom>
        </p:spPr>
        <p:txBody>
          <a:bodyPr wrap="square">
            <a:spAutoFit/>
          </a:bodyPr>
          <a:lstStyle/>
          <a:p>
            <a:pPr lvl="0">
              <a:lnSpc>
                <a:spcPct val="130000"/>
              </a:lnSpc>
            </a:pPr>
            <a:r>
              <a:rPr lang="zh-CN" altLang="en-US" sz="1333" dirty="0" smtClean="0">
                <a:solidFill>
                  <a:srgbClr val="51597B"/>
                </a:solidFill>
              </a:rPr>
              <a:t>从本地到服务器，一次正常的提交流程如右图所示：</a:t>
            </a:r>
            <a:endParaRPr lang="zh-CN" altLang="en-US" sz="1333" dirty="0">
              <a:solidFill>
                <a:srgbClr val="51597B"/>
              </a:solidFill>
            </a:endParaRPr>
          </a:p>
        </p:txBody>
      </p:sp>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grpSp>
        <p:nvGrpSpPr>
          <p:cNvPr id="26" name="组 25"/>
          <p:cNvGrpSpPr/>
          <p:nvPr/>
        </p:nvGrpSpPr>
        <p:grpSpPr>
          <a:xfrm>
            <a:off x="795" y="216397"/>
            <a:ext cx="2532025" cy="763321"/>
            <a:chOff x="0" y="180328"/>
            <a:chExt cx="1899017"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文本框 27"/>
            <p:cNvSpPr txBox="1"/>
            <p:nvPr/>
          </p:nvSpPr>
          <p:spPr>
            <a:xfrm>
              <a:off x="0" y="282381"/>
              <a:ext cx="482344" cy="446276"/>
            </a:xfrm>
            <a:prstGeom prst="rect">
              <a:avLst/>
            </a:prstGeom>
            <a:noFill/>
          </p:spPr>
          <p:txBody>
            <a:bodyPr wrap="none" rtlCol="0">
              <a:spAutoFit/>
            </a:bodyPr>
            <a:lstStyle/>
            <a:p>
              <a:pPr>
                <a:lnSpc>
                  <a:spcPct val="90000"/>
                </a:lnSpc>
              </a:pPr>
              <a:r>
                <a:rPr kumimoji="1" lang="en-US" altLang="zh-CN" sz="3200" b="1" dirty="0">
                  <a:solidFill>
                    <a:schemeClr val="bg1"/>
                  </a:solidFill>
                </a:rPr>
                <a:t>03</a:t>
              </a:r>
              <a:endParaRPr kumimoji="1" lang="zh-CN" altLang="en-US" sz="3200" b="1" dirty="0">
                <a:solidFill>
                  <a:schemeClr val="bg1"/>
                </a:solidFill>
              </a:endParaRPr>
            </a:p>
          </p:txBody>
        </p:sp>
        <p:sp>
          <p:nvSpPr>
            <p:cNvPr id="29" name="文本框 28"/>
            <p:cNvSpPr txBox="1"/>
            <p:nvPr/>
          </p:nvSpPr>
          <p:spPr>
            <a:xfrm>
              <a:off x="529412" y="282381"/>
              <a:ext cx="1369605" cy="446276"/>
            </a:xfrm>
            <a:prstGeom prst="rect">
              <a:avLst/>
            </a:prstGeom>
            <a:noFill/>
          </p:spPr>
          <p:txBody>
            <a:bodyPr wrap="none" rtlCol="0">
              <a:spAutoFit/>
            </a:bodyPr>
            <a:lstStyle/>
            <a:p>
              <a:pPr>
                <a:lnSpc>
                  <a:spcPct val="90000"/>
                </a:lnSpc>
              </a:pPr>
              <a:r>
                <a:rPr kumimoji="1" lang="zh-CN" altLang="en-US" sz="3200" b="1" dirty="0">
                  <a:solidFill>
                    <a:srgbClr val="51597B"/>
                  </a:solidFill>
                </a:rPr>
                <a:t>常用指令</a:t>
              </a:r>
              <a:endParaRPr kumimoji="1" lang="zh-CN" altLang="en-US" sz="3200" b="1" dirty="0">
                <a:solidFill>
                  <a:srgbClr val="51597B"/>
                </a:solidFill>
              </a:endParaRPr>
            </a:p>
          </p:txBody>
        </p:sp>
      </p:grpSp>
      <p:sp>
        <p:nvSpPr>
          <p:cNvPr id="13" name="文本框 8"/>
          <p:cNvSpPr txBox="1"/>
          <p:nvPr/>
        </p:nvSpPr>
        <p:spPr>
          <a:xfrm>
            <a:off x="7823487" y="1646922"/>
            <a:ext cx="2868567" cy="3590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3" dirty="0" smtClean="0">
                <a:solidFill>
                  <a:srgbClr val="51597B"/>
                </a:solidFill>
                <a:latin typeface="Century Gothic"/>
                <a:ea typeface="微软雅黑"/>
              </a:rPr>
              <a:t>把</a:t>
            </a:r>
            <a:r>
              <a:rPr lang="en-US" altLang="zh-CN" sz="1333" dirty="0" smtClean="0">
                <a:solidFill>
                  <a:srgbClr val="51597B"/>
                </a:solidFill>
                <a:latin typeface="Century Gothic"/>
                <a:ea typeface="微软雅黑"/>
              </a:rPr>
              <a:t>XX</a:t>
            </a:r>
            <a:r>
              <a:rPr lang="zh-CN" altLang="en-US" sz="1333" dirty="0" smtClean="0">
                <a:solidFill>
                  <a:srgbClr val="51597B"/>
                </a:solidFill>
                <a:latin typeface="Century Gothic"/>
                <a:ea typeface="微软雅黑"/>
              </a:rPr>
              <a:t>文件添加到暂存区</a:t>
            </a:r>
            <a:endParaRPr lang="zh-CN" altLang="en-US" sz="1333" dirty="0">
              <a:solidFill>
                <a:srgbClr val="51597B"/>
              </a:solidFill>
              <a:latin typeface="Century Gothic"/>
              <a:ea typeface="微软雅黑"/>
            </a:endParaRPr>
          </a:p>
        </p:txBody>
      </p:sp>
      <p:grpSp>
        <p:nvGrpSpPr>
          <p:cNvPr id="9" name="组合 8"/>
          <p:cNvGrpSpPr/>
          <p:nvPr/>
        </p:nvGrpSpPr>
        <p:grpSpPr>
          <a:xfrm>
            <a:off x="6310427" y="1322810"/>
            <a:ext cx="982768" cy="884491"/>
            <a:chOff x="5529059" y="1049949"/>
            <a:chExt cx="737076" cy="663368"/>
          </a:xfrm>
        </p:grpSpPr>
        <p:sp>
          <p:nvSpPr>
            <p:cNvPr id="5" name="椭圆 4"/>
            <p:cNvSpPr/>
            <p:nvPr/>
          </p:nvSpPr>
          <p:spPr>
            <a:xfrm>
              <a:off x="5529059" y="1049949"/>
              <a:ext cx="737076" cy="663368"/>
            </a:xfrm>
            <a:prstGeom prst="ellipse">
              <a:avLst/>
            </a:prstGeom>
            <a:solidFill>
              <a:srgbClr val="6BAFD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文本框 5"/>
            <p:cNvSpPr txBox="1"/>
            <p:nvPr/>
          </p:nvSpPr>
          <p:spPr>
            <a:xfrm>
              <a:off x="5705769" y="1112992"/>
              <a:ext cx="383656" cy="561741"/>
            </a:xfrm>
            <a:prstGeom prst="rect">
              <a:avLst/>
            </a:prstGeom>
            <a:noFill/>
          </p:spPr>
          <p:txBody>
            <a:bodyPr wrap="square" rtlCol="0">
              <a:spAutoFit/>
            </a:bodyPr>
            <a:lstStyle/>
            <a:p>
              <a:pPr algn="ctr"/>
              <a:r>
                <a:rPr kumimoji="1" lang="en-US" altLang="zh-CN" sz="4267" b="1" dirty="0">
                  <a:solidFill>
                    <a:schemeClr val="bg1"/>
                  </a:solidFill>
                </a:rPr>
                <a:t>1</a:t>
              </a:r>
              <a:endParaRPr kumimoji="1" lang="zh-CN" altLang="en-US" sz="4267" b="1" dirty="0">
                <a:solidFill>
                  <a:schemeClr val="bg1"/>
                </a:solidFill>
              </a:endParaRPr>
            </a:p>
          </p:txBody>
        </p:sp>
      </p:grpSp>
      <p:grpSp>
        <p:nvGrpSpPr>
          <p:cNvPr id="11" name="组合 10"/>
          <p:cNvGrpSpPr/>
          <p:nvPr/>
        </p:nvGrpSpPr>
        <p:grpSpPr>
          <a:xfrm>
            <a:off x="6358909" y="2753611"/>
            <a:ext cx="982768" cy="884491"/>
            <a:chOff x="5529059" y="1888601"/>
            <a:chExt cx="737076" cy="663368"/>
          </a:xfrm>
        </p:grpSpPr>
        <p:sp>
          <p:nvSpPr>
            <p:cNvPr id="37" name="椭圆 36"/>
            <p:cNvSpPr/>
            <p:nvPr/>
          </p:nvSpPr>
          <p:spPr>
            <a:xfrm>
              <a:off x="5529059" y="1888601"/>
              <a:ext cx="737076" cy="663368"/>
            </a:xfrm>
            <a:prstGeom prst="ellipse">
              <a:avLst/>
            </a:prstGeom>
            <a:solidFill>
              <a:srgbClr val="EE4B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8" name="文本框 37"/>
            <p:cNvSpPr txBox="1"/>
            <p:nvPr/>
          </p:nvSpPr>
          <p:spPr>
            <a:xfrm>
              <a:off x="5705769" y="1951644"/>
              <a:ext cx="383656" cy="561741"/>
            </a:xfrm>
            <a:prstGeom prst="rect">
              <a:avLst/>
            </a:prstGeom>
            <a:noFill/>
          </p:spPr>
          <p:txBody>
            <a:bodyPr wrap="square" rtlCol="0">
              <a:spAutoFit/>
            </a:bodyPr>
            <a:lstStyle/>
            <a:p>
              <a:pPr algn="ctr"/>
              <a:r>
                <a:rPr kumimoji="1" lang="en-US" altLang="zh-CN" sz="4267" b="1" dirty="0">
                  <a:solidFill>
                    <a:schemeClr val="bg1"/>
                  </a:solidFill>
                </a:rPr>
                <a:t>2</a:t>
              </a:r>
              <a:endParaRPr kumimoji="1" lang="zh-CN" altLang="en-US" sz="4267" b="1" dirty="0">
                <a:solidFill>
                  <a:schemeClr val="bg1"/>
                </a:solidFill>
              </a:endParaRPr>
            </a:p>
          </p:txBody>
        </p:sp>
      </p:grpSp>
      <p:grpSp>
        <p:nvGrpSpPr>
          <p:cNvPr id="12" name="组合 11"/>
          <p:cNvGrpSpPr/>
          <p:nvPr/>
        </p:nvGrpSpPr>
        <p:grpSpPr>
          <a:xfrm>
            <a:off x="6425355" y="4191630"/>
            <a:ext cx="982768" cy="884491"/>
            <a:chOff x="5529059" y="2667655"/>
            <a:chExt cx="737076" cy="663368"/>
          </a:xfrm>
        </p:grpSpPr>
        <p:sp>
          <p:nvSpPr>
            <p:cNvPr id="44" name="椭圆 43"/>
            <p:cNvSpPr/>
            <p:nvPr/>
          </p:nvSpPr>
          <p:spPr>
            <a:xfrm>
              <a:off x="5529059" y="2667655"/>
              <a:ext cx="737076" cy="663368"/>
            </a:xfrm>
            <a:prstGeom prst="ellipse">
              <a:avLst/>
            </a:prstGeom>
            <a:solidFill>
              <a:srgbClr val="67B2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5" name="文本框 44"/>
            <p:cNvSpPr txBox="1"/>
            <p:nvPr/>
          </p:nvSpPr>
          <p:spPr>
            <a:xfrm>
              <a:off x="5705769" y="2730698"/>
              <a:ext cx="383656" cy="561741"/>
            </a:xfrm>
            <a:prstGeom prst="rect">
              <a:avLst/>
            </a:prstGeom>
            <a:noFill/>
          </p:spPr>
          <p:txBody>
            <a:bodyPr wrap="square" rtlCol="0">
              <a:spAutoFit/>
            </a:bodyPr>
            <a:lstStyle/>
            <a:p>
              <a:pPr algn="ctr"/>
              <a:r>
                <a:rPr kumimoji="1" lang="en-US" altLang="zh-CN" sz="4267" b="1" dirty="0">
                  <a:solidFill>
                    <a:schemeClr val="bg1"/>
                  </a:solidFill>
                </a:rPr>
                <a:t>3</a:t>
              </a:r>
              <a:endParaRPr kumimoji="1" lang="zh-CN" altLang="en-US" sz="4267" b="1" dirty="0">
                <a:solidFill>
                  <a:schemeClr val="bg1"/>
                </a:solidFill>
              </a:endParaRPr>
            </a:p>
          </p:txBody>
        </p:sp>
      </p:grpSp>
      <p:sp>
        <p:nvSpPr>
          <p:cNvPr id="36" name="矩形 35"/>
          <p:cNvSpPr/>
          <p:nvPr/>
        </p:nvSpPr>
        <p:spPr>
          <a:xfrm>
            <a:off x="7823487" y="1139036"/>
            <a:ext cx="1234633" cy="412421"/>
          </a:xfrm>
          <a:prstGeom prst="rect">
            <a:avLst/>
          </a:prstGeom>
        </p:spPr>
        <p:txBody>
          <a:bodyPr wrap="none">
            <a:spAutoFit/>
          </a:bodyPr>
          <a:lstStyle/>
          <a:p>
            <a:pPr lvl="0">
              <a:lnSpc>
                <a:spcPct val="130000"/>
              </a:lnSpc>
            </a:pPr>
            <a:r>
              <a:rPr lang="en-US" altLang="zh-CN" sz="1600" b="1" dirty="0" err="1" smtClean="0">
                <a:solidFill>
                  <a:srgbClr val="51597B"/>
                </a:solidFill>
              </a:rPr>
              <a:t>git</a:t>
            </a:r>
            <a:r>
              <a:rPr lang="en-US" altLang="zh-CN" sz="1600" b="1" dirty="0" smtClean="0">
                <a:solidFill>
                  <a:srgbClr val="51597B"/>
                </a:solidFill>
              </a:rPr>
              <a:t> add XX</a:t>
            </a:r>
            <a:endParaRPr lang="en-US" altLang="zh-CN" sz="1600" b="1" dirty="0">
              <a:solidFill>
                <a:srgbClr val="51597B"/>
              </a:solidFill>
            </a:endParaRPr>
          </a:p>
        </p:txBody>
      </p:sp>
      <p:sp>
        <p:nvSpPr>
          <p:cNvPr id="41" name="矩形 40"/>
          <p:cNvSpPr/>
          <p:nvPr/>
        </p:nvSpPr>
        <p:spPr>
          <a:xfrm>
            <a:off x="7749465" y="2556262"/>
            <a:ext cx="1716752" cy="412421"/>
          </a:xfrm>
          <a:prstGeom prst="rect">
            <a:avLst/>
          </a:prstGeom>
        </p:spPr>
        <p:txBody>
          <a:bodyPr wrap="square">
            <a:spAutoFit/>
          </a:bodyPr>
          <a:lstStyle/>
          <a:p>
            <a:pPr lvl="0">
              <a:lnSpc>
                <a:spcPct val="130000"/>
              </a:lnSpc>
            </a:pPr>
            <a:r>
              <a:rPr lang="en-US" altLang="zh-CN" sz="1600" b="1" dirty="0" err="1" smtClean="0">
                <a:solidFill>
                  <a:srgbClr val="51597B"/>
                </a:solidFill>
              </a:rPr>
              <a:t>git</a:t>
            </a:r>
            <a:r>
              <a:rPr lang="en-US" altLang="zh-CN" sz="1600" b="1" dirty="0" smtClean="0">
                <a:solidFill>
                  <a:srgbClr val="51597B"/>
                </a:solidFill>
              </a:rPr>
              <a:t>  commit –m </a:t>
            </a:r>
            <a:endParaRPr lang="en-US" altLang="zh-CN" sz="1600" b="1" dirty="0">
              <a:solidFill>
                <a:srgbClr val="51597B"/>
              </a:solidFill>
            </a:endParaRPr>
          </a:p>
        </p:txBody>
      </p:sp>
      <p:sp>
        <p:nvSpPr>
          <p:cNvPr id="42" name="文本框 8"/>
          <p:cNvSpPr txBox="1"/>
          <p:nvPr/>
        </p:nvSpPr>
        <p:spPr>
          <a:xfrm>
            <a:off x="7749465" y="3064148"/>
            <a:ext cx="2868567" cy="3590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3" dirty="0" smtClean="0">
                <a:solidFill>
                  <a:srgbClr val="51597B"/>
                </a:solidFill>
                <a:latin typeface="Century Gothic"/>
                <a:ea typeface="微软雅黑"/>
              </a:rPr>
              <a:t>提交文件的注释</a:t>
            </a:r>
            <a:endParaRPr lang="zh-CN" altLang="en-US" sz="1333" dirty="0">
              <a:solidFill>
                <a:srgbClr val="51597B"/>
              </a:solidFill>
              <a:latin typeface="Century Gothic"/>
              <a:ea typeface="微软雅黑"/>
            </a:endParaRPr>
          </a:p>
        </p:txBody>
      </p:sp>
      <p:sp>
        <p:nvSpPr>
          <p:cNvPr id="43" name="矩形 42"/>
          <p:cNvSpPr/>
          <p:nvPr/>
        </p:nvSpPr>
        <p:spPr>
          <a:xfrm>
            <a:off x="7749464" y="4026900"/>
            <a:ext cx="2552775" cy="412421"/>
          </a:xfrm>
          <a:prstGeom prst="rect">
            <a:avLst/>
          </a:prstGeom>
        </p:spPr>
        <p:txBody>
          <a:bodyPr wrap="square">
            <a:spAutoFit/>
          </a:bodyPr>
          <a:lstStyle/>
          <a:p>
            <a:pPr lvl="0">
              <a:lnSpc>
                <a:spcPct val="130000"/>
              </a:lnSpc>
            </a:pPr>
            <a:r>
              <a:rPr lang="en-US" altLang="zh-CN" sz="1600" b="1" dirty="0" err="1" smtClean="0">
                <a:solidFill>
                  <a:srgbClr val="51597B"/>
                </a:solidFill>
              </a:rPr>
              <a:t>git</a:t>
            </a:r>
            <a:r>
              <a:rPr lang="en-US" altLang="zh-CN" sz="1600" b="1" dirty="0" smtClean="0">
                <a:solidFill>
                  <a:srgbClr val="51597B"/>
                </a:solidFill>
              </a:rPr>
              <a:t>  push origin master</a:t>
            </a:r>
            <a:endParaRPr lang="en-US" altLang="zh-CN" sz="1600" b="1" dirty="0">
              <a:solidFill>
                <a:srgbClr val="51597B"/>
              </a:solidFill>
            </a:endParaRPr>
          </a:p>
        </p:txBody>
      </p:sp>
      <p:sp>
        <p:nvSpPr>
          <p:cNvPr id="48" name="文本框 8"/>
          <p:cNvSpPr txBox="1"/>
          <p:nvPr/>
        </p:nvSpPr>
        <p:spPr>
          <a:xfrm>
            <a:off x="7749465" y="4481374"/>
            <a:ext cx="2868567" cy="8923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3" dirty="0" smtClean="0">
                <a:solidFill>
                  <a:srgbClr val="51597B"/>
                </a:solidFill>
                <a:latin typeface="Century Gothic"/>
                <a:ea typeface="微软雅黑"/>
              </a:rPr>
              <a:t>把当前分支</a:t>
            </a:r>
            <a:r>
              <a:rPr lang="en-US" altLang="zh-CN" sz="1333" dirty="0" smtClean="0">
                <a:solidFill>
                  <a:srgbClr val="51597B"/>
                </a:solidFill>
                <a:latin typeface="Century Gothic"/>
                <a:ea typeface="微软雅黑"/>
              </a:rPr>
              <a:t>master</a:t>
            </a:r>
            <a:r>
              <a:rPr lang="zh-CN" altLang="en-US" sz="1333" dirty="0" smtClean="0">
                <a:solidFill>
                  <a:srgbClr val="51597B"/>
                </a:solidFill>
                <a:latin typeface="Century Gothic"/>
                <a:ea typeface="微软雅黑"/>
              </a:rPr>
              <a:t>推送到远程库。</a:t>
            </a:r>
            <a:endParaRPr lang="en-US" altLang="zh-CN" sz="1333" dirty="0" smtClean="0">
              <a:solidFill>
                <a:srgbClr val="51597B"/>
              </a:solidFill>
              <a:latin typeface="Century Gothic"/>
              <a:ea typeface="微软雅黑"/>
            </a:endParaRPr>
          </a:p>
          <a:p>
            <a:pPr>
              <a:lnSpc>
                <a:spcPct val="130000"/>
              </a:lnSpc>
            </a:pPr>
            <a:r>
              <a:rPr lang="zh-CN" altLang="en-US" sz="1333" dirty="0" smtClean="0">
                <a:solidFill>
                  <a:srgbClr val="51597B"/>
                </a:solidFill>
                <a:latin typeface="Century Gothic"/>
                <a:ea typeface="微软雅黑"/>
              </a:rPr>
              <a:t>第一次提交时，需要加</a:t>
            </a:r>
            <a:r>
              <a:rPr lang="en-US" altLang="zh-CN" sz="1333" dirty="0" smtClean="0">
                <a:solidFill>
                  <a:srgbClr val="51597B"/>
                </a:solidFill>
                <a:latin typeface="Century Gothic"/>
                <a:ea typeface="微软雅黑"/>
              </a:rPr>
              <a:t>-u:</a:t>
            </a:r>
          </a:p>
          <a:p>
            <a:pPr>
              <a:lnSpc>
                <a:spcPct val="130000"/>
              </a:lnSpc>
            </a:pPr>
            <a:r>
              <a:rPr lang="en-US" altLang="zh-CN" sz="1333" dirty="0" err="1" smtClean="0">
                <a:solidFill>
                  <a:srgbClr val="51597B"/>
                </a:solidFill>
                <a:latin typeface="Century Gothic"/>
                <a:ea typeface="微软雅黑"/>
              </a:rPr>
              <a:t>git</a:t>
            </a:r>
            <a:r>
              <a:rPr lang="en-US" altLang="zh-CN" sz="1333" dirty="0" smtClean="0">
                <a:solidFill>
                  <a:srgbClr val="51597B"/>
                </a:solidFill>
                <a:latin typeface="Century Gothic"/>
                <a:ea typeface="微软雅黑"/>
              </a:rPr>
              <a:t> push –u origin master</a:t>
            </a:r>
            <a:endParaRPr lang="zh-CN" altLang="en-US" sz="1333" dirty="0">
              <a:solidFill>
                <a:srgbClr val="51597B"/>
              </a:solidFill>
              <a:latin typeface="Century Gothic"/>
              <a:ea typeface="微软雅黑"/>
            </a:endParaRPr>
          </a:p>
        </p:txBody>
      </p:sp>
    </p:spTree>
    <p:extLst>
      <p:ext uri="{BB962C8B-B14F-4D97-AF65-F5344CB8AC3E}">
        <p14:creationId xmlns:p14="http://schemas.microsoft.com/office/powerpoint/2010/main" val="329762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flipH="1">
            <a:off x="794" y="0"/>
            <a:ext cx="7085949" cy="6858000"/>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nvGrpSpPr>
          <p:cNvPr id="12" name="组 11"/>
          <p:cNvGrpSpPr/>
          <p:nvPr/>
        </p:nvGrpSpPr>
        <p:grpSpPr>
          <a:xfrm>
            <a:off x="7086743" y="-515813"/>
            <a:ext cx="466811" cy="7631721"/>
            <a:chOff x="488676" y="2472447"/>
            <a:chExt cx="350108" cy="1739899"/>
          </a:xfrm>
        </p:grpSpPr>
        <p:sp>
          <p:nvSpPr>
            <p:cNvPr id="8" name="矩形 7"/>
            <p:cNvSpPr/>
            <p:nvPr/>
          </p:nvSpPr>
          <p:spPr>
            <a:xfrm flipH="1">
              <a:off x="751404" y="2472447"/>
              <a:ext cx="87380" cy="1739899"/>
            </a:xfrm>
            <a:prstGeom prst="rect">
              <a:avLst/>
            </a:prstGeom>
            <a:solidFill>
              <a:srgbClr val="ECBF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矩形 8"/>
            <p:cNvSpPr/>
            <p:nvPr/>
          </p:nvSpPr>
          <p:spPr>
            <a:xfrm flipH="1">
              <a:off x="664024" y="2472447"/>
              <a:ext cx="87380" cy="1739899"/>
            </a:xfrm>
            <a:prstGeom prst="rect">
              <a:avLst/>
            </a:prstGeom>
            <a:solidFill>
              <a:srgbClr val="67B2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0" name="矩形 9"/>
            <p:cNvSpPr/>
            <p:nvPr/>
          </p:nvSpPr>
          <p:spPr>
            <a:xfrm flipH="1">
              <a:off x="576056" y="2472447"/>
              <a:ext cx="87380" cy="1739899"/>
            </a:xfrm>
            <a:prstGeom prst="rect">
              <a:avLst/>
            </a:prstGeom>
            <a:solidFill>
              <a:srgbClr val="EE4B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1" name="矩形 10"/>
            <p:cNvSpPr/>
            <p:nvPr/>
          </p:nvSpPr>
          <p:spPr>
            <a:xfrm flipH="1">
              <a:off x="488676" y="2472447"/>
              <a:ext cx="87380" cy="1739899"/>
            </a:xfrm>
            <a:prstGeom prst="rect">
              <a:avLst/>
            </a:prstGeom>
            <a:solidFill>
              <a:srgbClr val="6BAFD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sp>
        <p:nvSpPr>
          <p:cNvPr id="6" name="矩形 5"/>
          <p:cNvSpPr/>
          <p:nvPr/>
        </p:nvSpPr>
        <p:spPr>
          <a:xfrm>
            <a:off x="794" y="6712085"/>
            <a:ext cx="7085949" cy="1459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grpSp>
        <p:nvGrpSpPr>
          <p:cNvPr id="2" name="组合 1"/>
          <p:cNvGrpSpPr/>
          <p:nvPr/>
        </p:nvGrpSpPr>
        <p:grpSpPr>
          <a:xfrm>
            <a:off x="8232999" y="216398"/>
            <a:ext cx="3959795" cy="2862322"/>
            <a:chOff x="8232999" y="216398"/>
            <a:chExt cx="3959795" cy="2862322"/>
          </a:xfrm>
        </p:grpSpPr>
        <p:sp>
          <p:nvSpPr>
            <p:cNvPr id="13" name="矩形 12"/>
            <p:cNvSpPr/>
            <p:nvPr/>
          </p:nvSpPr>
          <p:spPr>
            <a:xfrm>
              <a:off x="8232999" y="427475"/>
              <a:ext cx="3959795" cy="2087879"/>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文本框 13"/>
            <p:cNvSpPr txBox="1"/>
            <p:nvPr/>
          </p:nvSpPr>
          <p:spPr>
            <a:xfrm>
              <a:off x="8233004" y="216398"/>
              <a:ext cx="3028393" cy="2862322"/>
            </a:xfrm>
            <a:prstGeom prst="rect">
              <a:avLst/>
            </a:prstGeom>
            <a:noFill/>
          </p:spPr>
          <p:txBody>
            <a:bodyPr wrap="none" rtlCol="0">
              <a:spAutoFit/>
            </a:bodyPr>
            <a:lstStyle/>
            <a:p>
              <a:pPr>
                <a:lnSpc>
                  <a:spcPct val="90000"/>
                </a:lnSpc>
              </a:pPr>
              <a:r>
                <a:rPr kumimoji="1" lang="en-US" altLang="zh-CN" sz="20000" dirty="0">
                  <a:solidFill>
                    <a:schemeClr val="bg1"/>
                  </a:solidFill>
                </a:rPr>
                <a:t>04</a:t>
              </a:r>
              <a:endParaRPr kumimoji="1" lang="zh-CN" altLang="en-US" sz="20000" dirty="0">
                <a:solidFill>
                  <a:schemeClr val="bg1"/>
                </a:solidFill>
              </a:endParaRPr>
            </a:p>
          </p:txBody>
        </p:sp>
      </p:grpSp>
      <p:sp>
        <p:nvSpPr>
          <p:cNvPr id="20" name="文本框 8"/>
          <p:cNvSpPr txBox="1"/>
          <p:nvPr/>
        </p:nvSpPr>
        <p:spPr>
          <a:xfrm>
            <a:off x="8255500" y="3767325"/>
            <a:ext cx="3180993" cy="11590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3" dirty="0">
                <a:solidFill>
                  <a:schemeClr val="tx2">
                    <a:lumMod val="50000"/>
                  </a:schemeClr>
                </a:solidFill>
                <a:latin typeface="Century Gothic"/>
                <a:ea typeface="微软雅黑"/>
              </a:rPr>
              <a:t>标题数字等都可以通过点击和重新输入进行更改，顶部“开始”面板中可以对字体、字号、颜色、行距等进行修改。建议正文</a:t>
            </a:r>
            <a:r>
              <a:rPr lang="en-US" altLang="zh-CN" sz="1333" dirty="0">
                <a:solidFill>
                  <a:schemeClr val="tx2">
                    <a:lumMod val="50000"/>
                  </a:schemeClr>
                </a:solidFill>
                <a:latin typeface="Century Gothic"/>
                <a:ea typeface="微软雅黑"/>
              </a:rPr>
              <a:t>10</a:t>
            </a:r>
            <a:r>
              <a:rPr lang="zh-CN" altLang="en-US" sz="1333" dirty="0">
                <a:solidFill>
                  <a:schemeClr val="tx2">
                    <a:lumMod val="50000"/>
                  </a:schemeClr>
                </a:solidFill>
                <a:latin typeface="Century Gothic"/>
                <a:ea typeface="微软雅黑"/>
              </a:rPr>
              <a:t>号字，</a:t>
            </a:r>
            <a:r>
              <a:rPr lang="en-US" altLang="zh-CN" sz="1333" dirty="0">
                <a:solidFill>
                  <a:schemeClr val="tx2">
                    <a:lumMod val="50000"/>
                  </a:schemeClr>
                </a:solidFill>
                <a:latin typeface="Century Gothic"/>
                <a:ea typeface="微软雅黑"/>
              </a:rPr>
              <a:t>1.3</a:t>
            </a:r>
            <a:r>
              <a:rPr lang="zh-CN" altLang="en-US" sz="1333" dirty="0">
                <a:solidFill>
                  <a:schemeClr val="tx2">
                    <a:lumMod val="50000"/>
                  </a:schemeClr>
                </a:solidFill>
                <a:latin typeface="Century Gothic"/>
                <a:ea typeface="微软雅黑"/>
              </a:rPr>
              <a:t>倍字间距。</a:t>
            </a:r>
          </a:p>
        </p:txBody>
      </p:sp>
      <p:sp>
        <p:nvSpPr>
          <p:cNvPr id="21" name="矩形 20"/>
          <p:cNvSpPr/>
          <p:nvPr/>
        </p:nvSpPr>
        <p:spPr>
          <a:xfrm>
            <a:off x="8255501" y="3403514"/>
            <a:ext cx="1826141" cy="412421"/>
          </a:xfrm>
          <a:prstGeom prst="rect">
            <a:avLst/>
          </a:prstGeom>
        </p:spPr>
        <p:txBody>
          <a:bodyPr wrap="none">
            <a:spAutoFit/>
          </a:bodyPr>
          <a:lstStyle/>
          <a:p>
            <a:pPr lvl="0">
              <a:lnSpc>
                <a:spcPct val="130000"/>
              </a:lnSpc>
            </a:pPr>
            <a:r>
              <a:rPr lang="zh-CN" altLang="en-US" sz="1600" b="1" dirty="0">
                <a:solidFill>
                  <a:schemeClr val="tx2">
                    <a:lumMod val="50000"/>
                  </a:schemeClr>
                </a:solidFill>
              </a:rPr>
              <a:t>点击此处添加标题</a:t>
            </a:r>
            <a:endParaRPr lang="en-US" altLang="zh-CN" sz="1600" b="1" dirty="0">
              <a:solidFill>
                <a:schemeClr val="tx2">
                  <a:lumMod val="50000"/>
                </a:schemeClr>
              </a:solidFill>
            </a:endParaRPr>
          </a:p>
        </p:txBody>
      </p:sp>
      <p:sp>
        <p:nvSpPr>
          <p:cNvPr id="22" name="矩形 21"/>
          <p:cNvSpPr/>
          <p:nvPr/>
        </p:nvSpPr>
        <p:spPr>
          <a:xfrm>
            <a:off x="8233000" y="2480186"/>
            <a:ext cx="3191899" cy="995209"/>
          </a:xfrm>
          <a:prstGeom prst="rect">
            <a:avLst/>
          </a:prstGeom>
        </p:spPr>
        <p:txBody>
          <a:bodyPr wrap="none">
            <a:spAutoFit/>
          </a:bodyPr>
          <a:lstStyle/>
          <a:p>
            <a:pPr lvl="0"/>
            <a:r>
              <a:rPr lang="zh-CN" altLang="en-US" sz="5867" b="1" dirty="0" smtClean="0">
                <a:solidFill>
                  <a:srgbClr val="51597B"/>
                </a:solidFill>
              </a:rPr>
              <a:t>实战演练</a:t>
            </a:r>
            <a:endParaRPr lang="en-US" altLang="zh-CN" sz="5867" b="1" dirty="0">
              <a:solidFill>
                <a:srgbClr val="51597B"/>
              </a:solidFill>
            </a:endParaRPr>
          </a:p>
        </p:txBody>
      </p:sp>
      <p:pic>
        <p:nvPicPr>
          <p:cNvPr id="16" name="图片 15">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346" y="6263669"/>
            <a:ext cx="1828800" cy="243840"/>
          </a:xfrm>
          <a:prstGeom prst="rect">
            <a:avLst/>
          </a:prstGeom>
        </p:spPr>
      </p:pic>
    </p:spTree>
    <p:extLst>
      <p:ext uri="{BB962C8B-B14F-4D97-AF65-F5344CB8AC3E}">
        <p14:creationId xmlns:p14="http://schemas.microsoft.com/office/powerpoint/2010/main" val="18462046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sp>
        <p:nvSpPr>
          <p:cNvPr id="24" name="矩形 23"/>
          <p:cNvSpPr/>
          <p:nvPr/>
        </p:nvSpPr>
        <p:spPr>
          <a:xfrm>
            <a:off x="6892934" y="1859323"/>
            <a:ext cx="3580161" cy="625684"/>
          </a:xfrm>
          <a:prstGeom prst="rect">
            <a:avLst/>
          </a:prstGeom>
        </p:spPr>
        <p:txBody>
          <a:bodyPr wrap="square">
            <a:spAutoFit/>
          </a:bodyPr>
          <a:lstStyle/>
          <a:p>
            <a:pPr lvl="0">
              <a:lnSpc>
                <a:spcPct val="130000"/>
              </a:lnSpc>
            </a:pPr>
            <a:r>
              <a:rPr lang="zh-CN" altLang="en-US" sz="1333" dirty="0" smtClean="0">
                <a:solidFill>
                  <a:srgbClr val="51597B"/>
                </a:solidFill>
              </a:rPr>
              <a:t>使用命名</a:t>
            </a:r>
            <a:r>
              <a:rPr lang="en-US" altLang="zh-CN" sz="1333" dirty="0" err="1" smtClean="0">
                <a:solidFill>
                  <a:srgbClr val="51597B"/>
                </a:solidFill>
              </a:rPr>
              <a:t>git</a:t>
            </a:r>
            <a:r>
              <a:rPr lang="en-US" altLang="zh-CN" sz="1333" dirty="0" smtClean="0">
                <a:solidFill>
                  <a:srgbClr val="51597B"/>
                </a:solidFill>
              </a:rPr>
              <a:t> </a:t>
            </a:r>
            <a:r>
              <a:rPr lang="en-US" altLang="zh-CN" sz="1333" dirty="0" err="1" smtClean="0">
                <a:solidFill>
                  <a:srgbClr val="51597B"/>
                </a:solidFill>
              </a:rPr>
              <a:t>init</a:t>
            </a:r>
            <a:r>
              <a:rPr lang="en-US" altLang="zh-CN" sz="1333" dirty="0" smtClean="0">
                <a:solidFill>
                  <a:srgbClr val="51597B"/>
                </a:solidFill>
              </a:rPr>
              <a:t> </a:t>
            </a:r>
            <a:r>
              <a:rPr lang="zh-CN" altLang="en-US" sz="1333" dirty="0" smtClean="0">
                <a:solidFill>
                  <a:srgbClr val="51597B"/>
                </a:solidFill>
              </a:rPr>
              <a:t>把当前目录变成</a:t>
            </a:r>
            <a:r>
              <a:rPr lang="en-US" altLang="zh-CN" sz="1333" dirty="0" err="1" smtClean="0">
                <a:solidFill>
                  <a:srgbClr val="51597B"/>
                </a:solidFill>
              </a:rPr>
              <a:t>git</a:t>
            </a:r>
            <a:r>
              <a:rPr lang="zh-CN" altLang="en-US" sz="1333" dirty="0" smtClean="0">
                <a:solidFill>
                  <a:srgbClr val="51597B"/>
                </a:solidFill>
              </a:rPr>
              <a:t>可以管理的仓库</a:t>
            </a:r>
            <a:endParaRPr lang="zh-CN" altLang="en-US" sz="1333" dirty="0">
              <a:solidFill>
                <a:srgbClr val="51597B"/>
              </a:solidFill>
            </a:endParaRPr>
          </a:p>
        </p:txBody>
      </p:sp>
      <p:grpSp>
        <p:nvGrpSpPr>
          <p:cNvPr id="26" name="组 25"/>
          <p:cNvGrpSpPr/>
          <p:nvPr/>
        </p:nvGrpSpPr>
        <p:grpSpPr>
          <a:xfrm>
            <a:off x="795" y="216397"/>
            <a:ext cx="2532024" cy="763321"/>
            <a:chOff x="0" y="180328"/>
            <a:chExt cx="1899016"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文本框 27"/>
            <p:cNvSpPr txBox="1"/>
            <p:nvPr/>
          </p:nvSpPr>
          <p:spPr>
            <a:xfrm>
              <a:off x="0" y="282381"/>
              <a:ext cx="482343" cy="446276"/>
            </a:xfrm>
            <a:prstGeom prst="rect">
              <a:avLst/>
            </a:prstGeom>
            <a:noFill/>
          </p:spPr>
          <p:txBody>
            <a:bodyPr wrap="none" rtlCol="0">
              <a:spAutoFit/>
            </a:bodyPr>
            <a:lstStyle/>
            <a:p>
              <a:pPr>
                <a:lnSpc>
                  <a:spcPct val="90000"/>
                </a:lnSpc>
              </a:pPr>
              <a:r>
                <a:rPr kumimoji="1" lang="en-US" altLang="zh-CN" sz="3200" b="1" dirty="0" smtClean="0">
                  <a:solidFill>
                    <a:schemeClr val="bg1"/>
                  </a:solidFill>
                </a:rPr>
                <a:t>04</a:t>
              </a:r>
              <a:endParaRPr kumimoji="1" lang="zh-CN" altLang="en-US" sz="3200" b="1" dirty="0">
                <a:solidFill>
                  <a:schemeClr val="bg1"/>
                </a:solidFill>
              </a:endParaRPr>
            </a:p>
          </p:txBody>
        </p:sp>
        <p:sp>
          <p:nvSpPr>
            <p:cNvPr id="29" name="文本框 28"/>
            <p:cNvSpPr txBox="1"/>
            <p:nvPr/>
          </p:nvSpPr>
          <p:spPr>
            <a:xfrm>
              <a:off x="529412" y="282381"/>
              <a:ext cx="1369604" cy="446276"/>
            </a:xfrm>
            <a:prstGeom prst="rect">
              <a:avLst/>
            </a:prstGeom>
            <a:noFill/>
          </p:spPr>
          <p:txBody>
            <a:bodyPr wrap="none" rtlCol="0">
              <a:spAutoFit/>
            </a:bodyPr>
            <a:lstStyle/>
            <a:p>
              <a:pPr>
                <a:lnSpc>
                  <a:spcPct val="90000"/>
                </a:lnSpc>
              </a:pPr>
              <a:r>
                <a:rPr kumimoji="1" lang="zh-CN" altLang="en-US" sz="3200" b="1" dirty="0" smtClean="0">
                  <a:solidFill>
                    <a:srgbClr val="51597B"/>
                  </a:solidFill>
                </a:rPr>
                <a:t>实战演练</a:t>
              </a:r>
              <a:endParaRPr kumimoji="1" lang="zh-CN" altLang="en-US" sz="3200" b="1" dirty="0">
                <a:solidFill>
                  <a:srgbClr val="51597B"/>
                </a:solidFill>
              </a:endParaRPr>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420" y="1859323"/>
            <a:ext cx="4992632" cy="729474"/>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933" y="3325157"/>
            <a:ext cx="5045606" cy="1638947"/>
          </a:xfrm>
          <a:prstGeom prst="rect">
            <a:avLst/>
          </a:prstGeom>
        </p:spPr>
      </p:pic>
      <p:sp>
        <p:nvSpPr>
          <p:cNvPr id="12" name="矩形 11"/>
          <p:cNvSpPr/>
          <p:nvPr/>
        </p:nvSpPr>
        <p:spPr>
          <a:xfrm>
            <a:off x="6892934" y="3325157"/>
            <a:ext cx="3580161" cy="892360"/>
          </a:xfrm>
          <a:prstGeom prst="rect">
            <a:avLst/>
          </a:prstGeom>
        </p:spPr>
        <p:txBody>
          <a:bodyPr wrap="square">
            <a:spAutoFit/>
          </a:bodyPr>
          <a:lstStyle/>
          <a:p>
            <a:pPr lvl="0">
              <a:lnSpc>
                <a:spcPct val="130000"/>
              </a:lnSpc>
            </a:pPr>
            <a:r>
              <a:rPr lang="zh-CN" altLang="en-US" sz="1333" dirty="0" smtClean="0">
                <a:solidFill>
                  <a:srgbClr val="51597B"/>
                </a:solidFill>
              </a:rPr>
              <a:t>目录下多了一个</a:t>
            </a:r>
            <a:r>
              <a:rPr lang="en-US" altLang="zh-CN" sz="1333" dirty="0" smtClean="0">
                <a:solidFill>
                  <a:srgbClr val="51597B"/>
                </a:solidFill>
              </a:rPr>
              <a:t>.</a:t>
            </a:r>
            <a:r>
              <a:rPr lang="en-US" altLang="zh-CN" sz="1333" dirty="0" err="1" smtClean="0">
                <a:solidFill>
                  <a:srgbClr val="51597B"/>
                </a:solidFill>
              </a:rPr>
              <a:t>git</a:t>
            </a:r>
            <a:r>
              <a:rPr lang="zh-CN" altLang="en-US" sz="1333" dirty="0" smtClean="0">
                <a:solidFill>
                  <a:srgbClr val="51597B"/>
                </a:solidFill>
              </a:rPr>
              <a:t>目录，这个目录是</a:t>
            </a:r>
            <a:r>
              <a:rPr lang="en-US" altLang="zh-CN" sz="1333" dirty="0" err="1" smtClean="0">
                <a:solidFill>
                  <a:srgbClr val="51597B"/>
                </a:solidFill>
              </a:rPr>
              <a:t>git</a:t>
            </a:r>
            <a:r>
              <a:rPr lang="zh-CN" altLang="en-US" sz="1333" dirty="0" smtClean="0">
                <a:solidFill>
                  <a:srgbClr val="51597B"/>
                </a:solidFill>
              </a:rPr>
              <a:t>来追踪管理版本的，不要轻易去乱改这个目录里面的文件，否则会把</a:t>
            </a:r>
            <a:r>
              <a:rPr lang="en-US" altLang="zh-CN" sz="1333" dirty="0" err="1" smtClean="0">
                <a:solidFill>
                  <a:srgbClr val="51597B"/>
                </a:solidFill>
              </a:rPr>
              <a:t>git</a:t>
            </a:r>
            <a:r>
              <a:rPr lang="zh-CN" altLang="en-US" sz="1333" dirty="0" smtClean="0">
                <a:solidFill>
                  <a:srgbClr val="51597B"/>
                </a:solidFill>
              </a:rPr>
              <a:t>仓库破坏</a:t>
            </a:r>
            <a:endParaRPr lang="zh-CN" altLang="en-US" sz="1333" dirty="0">
              <a:solidFill>
                <a:srgbClr val="51597B"/>
              </a:solidFill>
            </a:endParaRPr>
          </a:p>
        </p:txBody>
      </p:sp>
    </p:spTree>
    <p:extLst>
      <p:ext uri="{BB962C8B-B14F-4D97-AF65-F5344CB8AC3E}">
        <p14:creationId xmlns:p14="http://schemas.microsoft.com/office/powerpoint/2010/main" val="228319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sp>
        <p:nvSpPr>
          <p:cNvPr id="24" name="矩形 23"/>
          <p:cNvSpPr/>
          <p:nvPr/>
        </p:nvSpPr>
        <p:spPr>
          <a:xfrm>
            <a:off x="6737147" y="2034169"/>
            <a:ext cx="3580161" cy="625684"/>
          </a:xfrm>
          <a:prstGeom prst="rect">
            <a:avLst/>
          </a:prstGeom>
        </p:spPr>
        <p:txBody>
          <a:bodyPr wrap="square">
            <a:spAutoFit/>
          </a:bodyPr>
          <a:lstStyle/>
          <a:p>
            <a:pPr lvl="0">
              <a:lnSpc>
                <a:spcPct val="130000"/>
              </a:lnSpc>
            </a:pPr>
            <a:r>
              <a:rPr lang="en-US" altLang="zh-CN" sz="1333" dirty="0" err="1" smtClean="0">
                <a:solidFill>
                  <a:srgbClr val="51597B"/>
                </a:solidFill>
              </a:rPr>
              <a:t>git</a:t>
            </a:r>
            <a:r>
              <a:rPr lang="en-US" altLang="zh-CN" sz="1333" dirty="0" smtClean="0">
                <a:solidFill>
                  <a:srgbClr val="51597B"/>
                </a:solidFill>
              </a:rPr>
              <a:t> add readme.txt</a:t>
            </a:r>
            <a:r>
              <a:rPr lang="zh-CN" altLang="en-US" sz="1333" dirty="0" smtClean="0">
                <a:solidFill>
                  <a:srgbClr val="51597B"/>
                </a:solidFill>
              </a:rPr>
              <a:t>到暂存区里面。如果没有任何提示，则说明已添加成功</a:t>
            </a:r>
            <a:endParaRPr lang="zh-CN" altLang="en-US" sz="1333" dirty="0">
              <a:solidFill>
                <a:srgbClr val="51597B"/>
              </a:solidFill>
            </a:endParaRPr>
          </a:p>
        </p:txBody>
      </p:sp>
      <p:grpSp>
        <p:nvGrpSpPr>
          <p:cNvPr id="26" name="组 25"/>
          <p:cNvGrpSpPr/>
          <p:nvPr/>
        </p:nvGrpSpPr>
        <p:grpSpPr>
          <a:xfrm>
            <a:off x="795" y="216397"/>
            <a:ext cx="2532024" cy="763321"/>
            <a:chOff x="0" y="180328"/>
            <a:chExt cx="1899016"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文本框 27"/>
            <p:cNvSpPr txBox="1"/>
            <p:nvPr/>
          </p:nvSpPr>
          <p:spPr>
            <a:xfrm>
              <a:off x="0" y="282381"/>
              <a:ext cx="482343" cy="446276"/>
            </a:xfrm>
            <a:prstGeom prst="rect">
              <a:avLst/>
            </a:prstGeom>
            <a:noFill/>
          </p:spPr>
          <p:txBody>
            <a:bodyPr wrap="none" rtlCol="0">
              <a:spAutoFit/>
            </a:bodyPr>
            <a:lstStyle/>
            <a:p>
              <a:pPr>
                <a:lnSpc>
                  <a:spcPct val="90000"/>
                </a:lnSpc>
              </a:pPr>
              <a:r>
                <a:rPr kumimoji="1" lang="en-US" altLang="zh-CN" sz="3200" b="1" dirty="0" smtClean="0">
                  <a:solidFill>
                    <a:schemeClr val="bg1"/>
                  </a:solidFill>
                </a:rPr>
                <a:t>04</a:t>
              </a:r>
              <a:endParaRPr kumimoji="1" lang="zh-CN" altLang="en-US" sz="3200" b="1" dirty="0">
                <a:solidFill>
                  <a:schemeClr val="bg1"/>
                </a:solidFill>
              </a:endParaRPr>
            </a:p>
          </p:txBody>
        </p:sp>
        <p:sp>
          <p:nvSpPr>
            <p:cNvPr id="29" name="文本框 28"/>
            <p:cNvSpPr txBox="1"/>
            <p:nvPr/>
          </p:nvSpPr>
          <p:spPr>
            <a:xfrm>
              <a:off x="529412" y="282381"/>
              <a:ext cx="1369604" cy="446276"/>
            </a:xfrm>
            <a:prstGeom prst="rect">
              <a:avLst/>
            </a:prstGeom>
            <a:noFill/>
          </p:spPr>
          <p:txBody>
            <a:bodyPr wrap="none" rtlCol="0">
              <a:spAutoFit/>
            </a:bodyPr>
            <a:lstStyle/>
            <a:p>
              <a:pPr>
                <a:lnSpc>
                  <a:spcPct val="90000"/>
                </a:lnSpc>
              </a:pPr>
              <a:r>
                <a:rPr kumimoji="1" lang="zh-CN" altLang="en-US" sz="3200" b="1" dirty="0" smtClean="0">
                  <a:solidFill>
                    <a:srgbClr val="51597B"/>
                  </a:solidFill>
                </a:rPr>
                <a:t>实战演练</a:t>
              </a:r>
              <a:endParaRPr kumimoji="1" lang="zh-CN" altLang="en-US" sz="3200" b="1" dirty="0">
                <a:solidFill>
                  <a:srgbClr val="51597B"/>
                </a:solidFill>
              </a:endParaRPr>
            </a:p>
          </p:txBody>
        </p:sp>
      </p:grpSp>
      <p:sp>
        <p:nvSpPr>
          <p:cNvPr id="12" name="矩形 11"/>
          <p:cNvSpPr/>
          <p:nvPr/>
        </p:nvSpPr>
        <p:spPr>
          <a:xfrm>
            <a:off x="6737146" y="4217517"/>
            <a:ext cx="3580161" cy="359009"/>
          </a:xfrm>
          <a:prstGeom prst="rect">
            <a:avLst/>
          </a:prstGeom>
        </p:spPr>
        <p:txBody>
          <a:bodyPr wrap="square">
            <a:spAutoFit/>
          </a:bodyPr>
          <a:lstStyle/>
          <a:p>
            <a:pPr lvl="0">
              <a:lnSpc>
                <a:spcPct val="130000"/>
              </a:lnSpc>
            </a:pPr>
            <a:r>
              <a:rPr lang="zh-CN" altLang="en-US" sz="1333" dirty="0" smtClean="0">
                <a:solidFill>
                  <a:srgbClr val="51597B"/>
                </a:solidFill>
              </a:rPr>
              <a:t>使用</a:t>
            </a:r>
            <a:r>
              <a:rPr lang="en-US" altLang="zh-CN" sz="1333" dirty="0" err="1" smtClean="0">
                <a:solidFill>
                  <a:srgbClr val="51597B"/>
                </a:solidFill>
              </a:rPr>
              <a:t>git</a:t>
            </a:r>
            <a:r>
              <a:rPr lang="en-US" altLang="zh-CN" sz="1333" dirty="0" smtClean="0">
                <a:solidFill>
                  <a:srgbClr val="51597B"/>
                </a:solidFill>
              </a:rPr>
              <a:t> commit –</a:t>
            </a:r>
            <a:r>
              <a:rPr lang="en-US" altLang="zh-CN" sz="1333" dirty="0">
                <a:solidFill>
                  <a:srgbClr val="51597B"/>
                </a:solidFill>
              </a:rPr>
              <a:t>m</a:t>
            </a:r>
            <a:r>
              <a:rPr lang="en-US" altLang="zh-CN" sz="1333" dirty="0" smtClean="0">
                <a:solidFill>
                  <a:srgbClr val="51597B"/>
                </a:solidFill>
              </a:rPr>
              <a:t> </a:t>
            </a:r>
            <a:r>
              <a:rPr lang="zh-CN" altLang="en-US" sz="1333" dirty="0">
                <a:solidFill>
                  <a:srgbClr val="51597B"/>
                </a:solidFill>
              </a:rPr>
              <a:t>提交注释</a:t>
            </a:r>
            <a:endParaRPr lang="zh-CN" altLang="en-US" sz="1333" dirty="0">
              <a:solidFill>
                <a:srgbClr val="51597B"/>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580" y="1859323"/>
            <a:ext cx="4670526" cy="75789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580" y="3644359"/>
            <a:ext cx="4670526" cy="1146316"/>
          </a:xfrm>
          <a:prstGeom prst="rect">
            <a:avLst/>
          </a:prstGeom>
        </p:spPr>
      </p:pic>
    </p:spTree>
    <p:extLst>
      <p:ext uri="{BB962C8B-B14F-4D97-AF65-F5344CB8AC3E}">
        <p14:creationId xmlns:p14="http://schemas.microsoft.com/office/powerpoint/2010/main" val="33580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29204" y="5143500"/>
            <a:ext cx="5696895" cy="1164117"/>
          </a:xfrm>
          <a:prstGeom prst="rect">
            <a:avLst/>
          </a:prstGeom>
          <a:solidFill>
            <a:srgbClr val="ECBF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平行四边形 7"/>
          <p:cNvSpPr/>
          <p:nvPr/>
        </p:nvSpPr>
        <p:spPr>
          <a:xfrm>
            <a:off x="6529207" y="4593118"/>
            <a:ext cx="3520759" cy="550383"/>
          </a:xfrm>
          <a:prstGeom prst="parallelogram">
            <a:avLst>
              <a:gd name="adj" fmla="val 117803"/>
            </a:avLst>
          </a:prstGeom>
          <a:solidFill>
            <a:srgbClr val="3E8E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平行四边形 8"/>
          <p:cNvSpPr/>
          <p:nvPr/>
        </p:nvSpPr>
        <p:spPr>
          <a:xfrm>
            <a:off x="8705344" y="6307618"/>
            <a:ext cx="3520759" cy="550383"/>
          </a:xfrm>
          <a:prstGeom prst="parallelogram">
            <a:avLst>
              <a:gd name="adj" fmla="val 117803"/>
            </a:avLst>
          </a:prstGeom>
          <a:solidFill>
            <a:srgbClr val="D899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p:cNvSpPr/>
          <p:nvPr/>
        </p:nvSpPr>
        <p:spPr>
          <a:xfrm>
            <a:off x="7669875" y="240793"/>
            <a:ext cx="3929281" cy="995209"/>
          </a:xfrm>
          <a:prstGeom prst="rect">
            <a:avLst/>
          </a:prstGeom>
        </p:spPr>
        <p:txBody>
          <a:bodyPr wrap="none">
            <a:spAutoFit/>
          </a:bodyPr>
          <a:lstStyle/>
          <a:p>
            <a:pPr lvl="0" algn="r"/>
            <a:r>
              <a:rPr lang="en-US" altLang="zh-CN" sz="5867" b="1" dirty="0">
                <a:solidFill>
                  <a:schemeClr val="bg1"/>
                </a:solidFill>
              </a:rPr>
              <a:t>CONTENTS</a:t>
            </a:r>
          </a:p>
        </p:txBody>
      </p:sp>
      <p:sp>
        <p:nvSpPr>
          <p:cNvPr id="2" name="矩形 1"/>
          <p:cNvSpPr/>
          <p:nvPr/>
        </p:nvSpPr>
        <p:spPr>
          <a:xfrm>
            <a:off x="799" y="2"/>
            <a:ext cx="5696895" cy="1164117"/>
          </a:xfrm>
          <a:prstGeom prst="rect">
            <a:avLst/>
          </a:prstGeom>
          <a:solidFill>
            <a:srgbClr val="6BAFD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 name="矩形 2"/>
          <p:cNvSpPr/>
          <p:nvPr/>
        </p:nvSpPr>
        <p:spPr>
          <a:xfrm>
            <a:off x="2176935" y="1714502"/>
            <a:ext cx="5696895" cy="1164117"/>
          </a:xfrm>
          <a:prstGeom prst="rect">
            <a:avLst/>
          </a:prstGeom>
          <a:solidFill>
            <a:srgbClr val="EE4B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矩形 3"/>
          <p:cNvSpPr/>
          <p:nvPr/>
        </p:nvSpPr>
        <p:spPr>
          <a:xfrm>
            <a:off x="4353071" y="3429002"/>
            <a:ext cx="5696895" cy="1164117"/>
          </a:xfrm>
          <a:prstGeom prst="rect">
            <a:avLst/>
          </a:prstGeom>
          <a:solidFill>
            <a:srgbClr val="67B2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平行四边形 5"/>
          <p:cNvSpPr/>
          <p:nvPr/>
        </p:nvSpPr>
        <p:spPr>
          <a:xfrm>
            <a:off x="2176932" y="1164121"/>
            <a:ext cx="3520759" cy="550383"/>
          </a:xfrm>
          <a:prstGeom prst="parallelogram">
            <a:avLst>
              <a:gd name="adj" fmla="val 117803"/>
            </a:avLst>
          </a:prstGeom>
          <a:solidFill>
            <a:srgbClr val="2686C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7" name="平行四边形 6"/>
          <p:cNvSpPr/>
          <p:nvPr/>
        </p:nvSpPr>
        <p:spPr>
          <a:xfrm>
            <a:off x="4353067" y="2882581"/>
            <a:ext cx="3520759" cy="550383"/>
          </a:xfrm>
          <a:prstGeom prst="parallelogram">
            <a:avLst>
              <a:gd name="adj" fmla="val 117803"/>
            </a:avLst>
          </a:prstGeom>
          <a:solidFill>
            <a:srgbClr val="D903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nvGrpSpPr>
          <p:cNvPr id="17" name="组 16"/>
          <p:cNvGrpSpPr/>
          <p:nvPr/>
        </p:nvGrpSpPr>
        <p:grpSpPr>
          <a:xfrm>
            <a:off x="143920" y="-14071"/>
            <a:ext cx="5273837" cy="1323438"/>
            <a:chOff x="107341" y="-11728"/>
            <a:chExt cx="3955377" cy="1102865"/>
          </a:xfrm>
        </p:grpSpPr>
        <p:sp>
          <p:nvSpPr>
            <p:cNvPr id="14" name="矩形 13"/>
            <p:cNvSpPr/>
            <p:nvPr/>
          </p:nvSpPr>
          <p:spPr>
            <a:xfrm>
              <a:off x="107341" y="-11728"/>
              <a:ext cx="565299" cy="1102865"/>
            </a:xfrm>
            <a:prstGeom prst="rect">
              <a:avLst/>
            </a:prstGeom>
          </p:spPr>
          <p:txBody>
            <a:bodyPr wrap="none">
              <a:spAutoFit/>
            </a:bodyPr>
            <a:lstStyle/>
            <a:p>
              <a:pPr lvl="0"/>
              <a:r>
                <a:rPr lang="en-US" altLang="zh-CN" sz="8000" dirty="0">
                  <a:solidFill>
                    <a:schemeClr val="bg1"/>
                  </a:solidFill>
                </a:rPr>
                <a:t>1</a:t>
              </a:r>
            </a:p>
          </p:txBody>
        </p:sp>
        <p:sp>
          <p:nvSpPr>
            <p:cNvPr id="15" name="文本框 8"/>
            <p:cNvSpPr txBox="1"/>
            <p:nvPr/>
          </p:nvSpPr>
          <p:spPr>
            <a:xfrm>
              <a:off x="729632" y="572952"/>
              <a:ext cx="3333086" cy="2771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endParaRPr lang="zh-CN" altLang="en-US" sz="1333" dirty="0">
                <a:solidFill>
                  <a:srgbClr val="FFFFFF"/>
                </a:solidFill>
                <a:latin typeface="Century Gothic"/>
                <a:ea typeface="微软雅黑"/>
              </a:endParaRPr>
            </a:p>
          </p:txBody>
        </p:sp>
        <p:sp>
          <p:nvSpPr>
            <p:cNvPr id="16" name="文本框 8"/>
            <p:cNvSpPr txBox="1"/>
            <p:nvPr/>
          </p:nvSpPr>
          <p:spPr>
            <a:xfrm>
              <a:off x="666323" y="307441"/>
              <a:ext cx="3333086" cy="4873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smtClean="0">
                  <a:solidFill>
                    <a:srgbClr val="FFFFFF"/>
                  </a:solidFill>
                  <a:latin typeface="Century Gothic"/>
                  <a:ea typeface="微软雅黑"/>
                </a:rPr>
                <a:t>背景介绍</a:t>
              </a:r>
              <a:endParaRPr lang="zh-CN" altLang="en-US" sz="3200" dirty="0">
                <a:solidFill>
                  <a:srgbClr val="FFFFFF"/>
                </a:solidFill>
                <a:latin typeface="Century Gothic"/>
                <a:ea typeface="微软雅黑"/>
              </a:endParaRPr>
            </a:p>
          </p:txBody>
        </p:sp>
      </p:grpSp>
      <p:grpSp>
        <p:nvGrpSpPr>
          <p:cNvPr id="18" name="组 17"/>
          <p:cNvGrpSpPr/>
          <p:nvPr/>
        </p:nvGrpSpPr>
        <p:grpSpPr>
          <a:xfrm>
            <a:off x="2311428" y="1663786"/>
            <a:ext cx="5272715" cy="1323438"/>
            <a:chOff x="107341" y="-11728"/>
            <a:chExt cx="3954536" cy="1102865"/>
          </a:xfrm>
        </p:grpSpPr>
        <p:sp>
          <p:nvSpPr>
            <p:cNvPr id="19" name="矩形 18"/>
            <p:cNvSpPr/>
            <p:nvPr/>
          </p:nvSpPr>
          <p:spPr>
            <a:xfrm>
              <a:off x="107341" y="-11728"/>
              <a:ext cx="565299" cy="1102865"/>
            </a:xfrm>
            <a:prstGeom prst="rect">
              <a:avLst/>
            </a:prstGeom>
          </p:spPr>
          <p:txBody>
            <a:bodyPr wrap="none">
              <a:spAutoFit/>
            </a:bodyPr>
            <a:lstStyle/>
            <a:p>
              <a:pPr lvl="0"/>
              <a:r>
                <a:rPr lang="en-US" altLang="zh-CN" sz="8000" dirty="0">
                  <a:solidFill>
                    <a:schemeClr val="bg1"/>
                  </a:solidFill>
                </a:rPr>
                <a:t>2</a:t>
              </a:r>
            </a:p>
          </p:txBody>
        </p:sp>
        <p:sp>
          <p:nvSpPr>
            <p:cNvPr id="21" name="文本框 8"/>
            <p:cNvSpPr txBox="1"/>
            <p:nvPr/>
          </p:nvSpPr>
          <p:spPr>
            <a:xfrm>
              <a:off x="728791" y="296048"/>
              <a:ext cx="3333086" cy="4873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dirty="0" err="1" smtClean="0">
                  <a:solidFill>
                    <a:srgbClr val="FFFFFF"/>
                  </a:solidFill>
                  <a:latin typeface="Century Gothic"/>
                  <a:ea typeface="微软雅黑"/>
                </a:rPr>
                <a:t>Git</a:t>
              </a:r>
              <a:r>
                <a:rPr lang="zh-CN" altLang="en-US" sz="3200" dirty="0">
                  <a:solidFill>
                    <a:srgbClr val="FFFFFF"/>
                  </a:solidFill>
                  <a:latin typeface="Century Gothic"/>
                  <a:ea typeface="微软雅黑"/>
                </a:rPr>
                <a:t>基础</a:t>
              </a:r>
              <a:endParaRPr lang="zh-CN" altLang="en-US" sz="3200" dirty="0">
                <a:solidFill>
                  <a:srgbClr val="FFFFFF"/>
                </a:solidFill>
                <a:latin typeface="Century Gothic"/>
                <a:ea typeface="微软雅黑"/>
              </a:endParaRPr>
            </a:p>
          </p:txBody>
        </p:sp>
      </p:grpSp>
      <p:grpSp>
        <p:nvGrpSpPr>
          <p:cNvPr id="22" name="组 21"/>
          <p:cNvGrpSpPr/>
          <p:nvPr/>
        </p:nvGrpSpPr>
        <p:grpSpPr>
          <a:xfrm>
            <a:off x="4532365" y="3422965"/>
            <a:ext cx="5273836" cy="1323438"/>
            <a:chOff x="107341" y="-11728"/>
            <a:chExt cx="3955377" cy="1102865"/>
          </a:xfrm>
        </p:grpSpPr>
        <p:sp>
          <p:nvSpPr>
            <p:cNvPr id="23" name="矩形 22"/>
            <p:cNvSpPr/>
            <p:nvPr/>
          </p:nvSpPr>
          <p:spPr>
            <a:xfrm>
              <a:off x="107341" y="-11728"/>
              <a:ext cx="565299" cy="1102865"/>
            </a:xfrm>
            <a:prstGeom prst="rect">
              <a:avLst/>
            </a:prstGeom>
          </p:spPr>
          <p:txBody>
            <a:bodyPr wrap="none">
              <a:spAutoFit/>
            </a:bodyPr>
            <a:lstStyle/>
            <a:p>
              <a:pPr lvl="0"/>
              <a:r>
                <a:rPr lang="en-US" altLang="zh-CN" sz="8000" dirty="0">
                  <a:solidFill>
                    <a:schemeClr val="bg1"/>
                  </a:solidFill>
                </a:rPr>
                <a:t>3</a:t>
              </a:r>
            </a:p>
          </p:txBody>
        </p:sp>
        <p:sp>
          <p:nvSpPr>
            <p:cNvPr id="25" name="文本框 8"/>
            <p:cNvSpPr txBox="1"/>
            <p:nvPr/>
          </p:nvSpPr>
          <p:spPr>
            <a:xfrm>
              <a:off x="729632" y="284504"/>
              <a:ext cx="3333086" cy="4873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smtClean="0">
                  <a:solidFill>
                    <a:srgbClr val="FFFFFF"/>
                  </a:solidFill>
                  <a:latin typeface="Century Gothic"/>
                  <a:ea typeface="微软雅黑"/>
                </a:rPr>
                <a:t>常用指令</a:t>
              </a:r>
              <a:endParaRPr lang="zh-CN" altLang="en-US" sz="3200" dirty="0">
                <a:solidFill>
                  <a:srgbClr val="FFFFFF"/>
                </a:solidFill>
                <a:latin typeface="Century Gothic"/>
                <a:ea typeface="微软雅黑"/>
              </a:endParaRPr>
            </a:p>
          </p:txBody>
        </p:sp>
      </p:grpSp>
      <p:grpSp>
        <p:nvGrpSpPr>
          <p:cNvPr id="26" name="组 25"/>
          <p:cNvGrpSpPr/>
          <p:nvPr/>
        </p:nvGrpSpPr>
        <p:grpSpPr>
          <a:xfrm>
            <a:off x="6699256" y="5122017"/>
            <a:ext cx="5273836" cy="1323438"/>
            <a:chOff x="107341" y="-11728"/>
            <a:chExt cx="3955377" cy="1102865"/>
          </a:xfrm>
        </p:grpSpPr>
        <p:sp>
          <p:nvSpPr>
            <p:cNvPr id="27" name="矩形 26"/>
            <p:cNvSpPr/>
            <p:nvPr/>
          </p:nvSpPr>
          <p:spPr>
            <a:xfrm>
              <a:off x="107341" y="-11728"/>
              <a:ext cx="565299" cy="1102865"/>
            </a:xfrm>
            <a:prstGeom prst="rect">
              <a:avLst/>
            </a:prstGeom>
          </p:spPr>
          <p:txBody>
            <a:bodyPr wrap="none">
              <a:spAutoFit/>
            </a:bodyPr>
            <a:lstStyle/>
            <a:p>
              <a:pPr lvl="0"/>
              <a:r>
                <a:rPr lang="en-US" altLang="zh-CN" sz="8000" dirty="0">
                  <a:solidFill>
                    <a:schemeClr val="bg1"/>
                  </a:solidFill>
                </a:rPr>
                <a:t>4</a:t>
              </a:r>
            </a:p>
          </p:txBody>
        </p:sp>
        <p:sp>
          <p:nvSpPr>
            <p:cNvPr id="29" name="文本框 8"/>
            <p:cNvSpPr txBox="1"/>
            <p:nvPr/>
          </p:nvSpPr>
          <p:spPr>
            <a:xfrm>
              <a:off x="729632" y="260765"/>
              <a:ext cx="3333086" cy="4873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smtClean="0">
                  <a:solidFill>
                    <a:srgbClr val="FFFFFF"/>
                  </a:solidFill>
                  <a:latin typeface="Century Gothic"/>
                  <a:ea typeface="微软雅黑"/>
                </a:rPr>
                <a:t>实战</a:t>
              </a:r>
              <a:r>
                <a:rPr lang="zh-CN" altLang="en-US" sz="3200" dirty="0">
                  <a:solidFill>
                    <a:srgbClr val="FFFFFF"/>
                  </a:solidFill>
                  <a:latin typeface="Century Gothic"/>
                  <a:ea typeface="微软雅黑"/>
                </a:rPr>
                <a:t>演练</a:t>
              </a:r>
              <a:endParaRPr lang="zh-CN" altLang="en-US" sz="3200" dirty="0">
                <a:solidFill>
                  <a:srgbClr val="FFFFFF"/>
                </a:solidFill>
                <a:latin typeface="Century Gothic"/>
                <a:ea typeface="微软雅黑"/>
              </a:endParaRPr>
            </a:p>
          </p:txBody>
        </p:sp>
      </p:grpSp>
    </p:spTree>
    <p:extLst>
      <p:ext uri="{BB962C8B-B14F-4D97-AF65-F5344CB8AC3E}">
        <p14:creationId xmlns:p14="http://schemas.microsoft.com/office/powerpoint/2010/main" val="73971191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grpSp>
        <p:nvGrpSpPr>
          <p:cNvPr id="26" name="组 25"/>
          <p:cNvGrpSpPr/>
          <p:nvPr/>
        </p:nvGrpSpPr>
        <p:grpSpPr>
          <a:xfrm>
            <a:off x="795" y="216397"/>
            <a:ext cx="2532024" cy="763321"/>
            <a:chOff x="0" y="180328"/>
            <a:chExt cx="1899016"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文本框 27"/>
            <p:cNvSpPr txBox="1"/>
            <p:nvPr/>
          </p:nvSpPr>
          <p:spPr>
            <a:xfrm>
              <a:off x="0" y="282381"/>
              <a:ext cx="482343" cy="446276"/>
            </a:xfrm>
            <a:prstGeom prst="rect">
              <a:avLst/>
            </a:prstGeom>
            <a:noFill/>
          </p:spPr>
          <p:txBody>
            <a:bodyPr wrap="none" rtlCol="0">
              <a:spAutoFit/>
            </a:bodyPr>
            <a:lstStyle/>
            <a:p>
              <a:pPr>
                <a:lnSpc>
                  <a:spcPct val="90000"/>
                </a:lnSpc>
              </a:pPr>
              <a:r>
                <a:rPr kumimoji="1" lang="en-US" altLang="zh-CN" sz="3200" b="1" dirty="0" smtClean="0">
                  <a:solidFill>
                    <a:schemeClr val="bg1"/>
                  </a:solidFill>
                </a:rPr>
                <a:t>04</a:t>
              </a:r>
              <a:endParaRPr kumimoji="1" lang="zh-CN" altLang="en-US" sz="3200" b="1" dirty="0">
                <a:solidFill>
                  <a:schemeClr val="bg1"/>
                </a:solidFill>
              </a:endParaRPr>
            </a:p>
          </p:txBody>
        </p:sp>
        <p:sp>
          <p:nvSpPr>
            <p:cNvPr id="29" name="文本框 28"/>
            <p:cNvSpPr txBox="1"/>
            <p:nvPr/>
          </p:nvSpPr>
          <p:spPr>
            <a:xfrm>
              <a:off x="529412" y="282381"/>
              <a:ext cx="1369604" cy="446276"/>
            </a:xfrm>
            <a:prstGeom prst="rect">
              <a:avLst/>
            </a:prstGeom>
            <a:noFill/>
          </p:spPr>
          <p:txBody>
            <a:bodyPr wrap="none" rtlCol="0">
              <a:spAutoFit/>
            </a:bodyPr>
            <a:lstStyle/>
            <a:p>
              <a:pPr>
                <a:lnSpc>
                  <a:spcPct val="90000"/>
                </a:lnSpc>
              </a:pPr>
              <a:r>
                <a:rPr kumimoji="1" lang="zh-CN" altLang="en-US" sz="3200" b="1" dirty="0" smtClean="0">
                  <a:solidFill>
                    <a:srgbClr val="51597B"/>
                  </a:solidFill>
                </a:rPr>
                <a:t>实战演练</a:t>
              </a:r>
              <a:endParaRPr kumimoji="1" lang="zh-CN" altLang="en-US" sz="3200" b="1" dirty="0">
                <a:solidFill>
                  <a:srgbClr val="51597B"/>
                </a:solidFill>
              </a:endParaRPr>
            </a:p>
          </p:txBody>
        </p:sp>
      </p:gr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008" y="1890625"/>
            <a:ext cx="5736393" cy="101368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572" y="3542109"/>
            <a:ext cx="5845263" cy="1620000"/>
          </a:xfrm>
          <a:prstGeom prst="rect">
            <a:avLst/>
          </a:prstGeom>
        </p:spPr>
      </p:pic>
      <p:sp>
        <p:nvSpPr>
          <p:cNvPr id="19" name="矩形 18"/>
          <p:cNvSpPr/>
          <p:nvPr/>
        </p:nvSpPr>
        <p:spPr>
          <a:xfrm>
            <a:off x="7216119" y="2232325"/>
            <a:ext cx="3580161" cy="330283"/>
          </a:xfrm>
          <a:prstGeom prst="rect">
            <a:avLst/>
          </a:prstGeom>
        </p:spPr>
        <p:txBody>
          <a:bodyPr wrap="square">
            <a:spAutoFit/>
          </a:bodyPr>
          <a:lstStyle/>
          <a:p>
            <a:pPr lvl="0">
              <a:lnSpc>
                <a:spcPct val="130000"/>
              </a:lnSpc>
            </a:pPr>
            <a:r>
              <a:rPr lang="zh-CN" altLang="en-US" sz="1333" dirty="0" smtClean="0">
                <a:solidFill>
                  <a:srgbClr val="51597B"/>
                </a:solidFill>
              </a:rPr>
              <a:t>未添加数据前</a:t>
            </a:r>
            <a:endParaRPr lang="zh-CN" altLang="en-US" sz="1333" dirty="0">
              <a:solidFill>
                <a:srgbClr val="51597B"/>
              </a:solidFill>
            </a:endParaRPr>
          </a:p>
        </p:txBody>
      </p:sp>
      <p:sp>
        <p:nvSpPr>
          <p:cNvPr id="20" name="矩形 19"/>
          <p:cNvSpPr/>
          <p:nvPr/>
        </p:nvSpPr>
        <p:spPr>
          <a:xfrm>
            <a:off x="7089845" y="4186967"/>
            <a:ext cx="3580161" cy="332527"/>
          </a:xfrm>
          <a:prstGeom prst="rect">
            <a:avLst/>
          </a:prstGeom>
        </p:spPr>
        <p:txBody>
          <a:bodyPr wrap="square">
            <a:spAutoFit/>
          </a:bodyPr>
          <a:lstStyle/>
          <a:p>
            <a:pPr lvl="0">
              <a:lnSpc>
                <a:spcPct val="130000"/>
              </a:lnSpc>
            </a:pPr>
            <a:r>
              <a:rPr lang="zh-CN" altLang="en-US" sz="1333" dirty="0" smtClean="0">
                <a:solidFill>
                  <a:srgbClr val="51597B"/>
                </a:solidFill>
              </a:rPr>
              <a:t>添加数据后（</a:t>
            </a:r>
            <a:r>
              <a:rPr lang="zh-CN" altLang="en-US" sz="1333" dirty="0" smtClean="0">
                <a:solidFill>
                  <a:srgbClr val="51597B"/>
                </a:solidFill>
              </a:rPr>
              <a:t>内容为</a:t>
            </a:r>
            <a:r>
              <a:rPr lang="en-US" altLang="zh-CN" sz="1333" dirty="0">
                <a:solidFill>
                  <a:srgbClr val="51597B"/>
                </a:solidFill>
              </a:rPr>
              <a:t>2222222222</a:t>
            </a:r>
            <a:r>
              <a:rPr lang="zh-CN" altLang="en-US" sz="1333" dirty="0" smtClean="0">
                <a:solidFill>
                  <a:srgbClr val="51597B"/>
                </a:solidFill>
              </a:rPr>
              <a:t>）</a:t>
            </a:r>
            <a:endParaRPr lang="zh-CN" altLang="en-US" sz="1333" dirty="0">
              <a:solidFill>
                <a:srgbClr val="51597B"/>
              </a:solidFill>
            </a:endParaRPr>
          </a:p>
        </p:txBody>
      </p:sp>
    </p:spTree>
    <p:extLst>
      <p:ext uri="{BB962C8B-B14F-4D97-AF65-F5344CB8AC3E}">
        <p14:creationId xmlns:p14="http://schemas.microsoft.com/office/powerpoint/2010/main" val="393505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grpSp>
        <p:nvGrpSpPr>
          <p:cNvPr id="26" name="组 25"/>
          <p:cNvGrpSpPr/>
          <p:nvPr/>
        </p:nvGrpSpPr>
        <p:grpSpPr>
          <a:xfrm>
            <a:off x="795" y="216397"/>
            <a:ext cx="2532024" cy="763321"/>
            <a:chOff x="0" y="180328"/>
            <a:chExt cx="1899016"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文本框 27"/>
            <p:cNvSpPr txBox="1"/>
            <p:nvPr/>
          </p:nvSpPr>
          <p:spPr>
            <a:xfrm>
              <a:off x="0" y="282381"/>
              <a:ext cx="482343" cy="446276"/>
            </a:xfrm>
            <a:prstGeom prst="rect">
              <a:avLst/>
            </a:prstGeom>
            <a:noFill/>
          </p:spPr>
          <p:txBody>
            <a:bodyPr wrap="none" rtlCol="0">
              <a:spAutoFit/>
            </a:bodyPr>
            <a:lstStyle/>
            <a:p>
              <a:pPr>
                <a:lnSpc>
                  <a:spcPct val="90000"/>
                </a:lnSpc>
              </a:pPr>
              <a:r>
                <a:rPr kumimoji="1" lang="en-US" altLang="zh-CN" sz="3200" b="1" dirty="0" smtClean="0">
                  <a:solidFill>
                    <a:schemeClr val="bg1"/>
                  </a:solidFill>
                </a:rPr>
                <a:t>04</a:t>
              </a:r>
              <a:endParaRPr kumimoji="1" lang="zh-CN" altLang="en-US" sz="3200" b="1" dirty="0">
                <a:solidFill>
                  <a:schemeClr val="bg1"/>
                </a:solidFill>
              </a:endParaRPr>
            </a:p>
          </p:txBody>
        </p:sp>
        <p:sp>
          <p:nvSpPr>
            <p:cNvPr id="29" name="文本框 28"/>
            <p:cNvSpPr txBox="1"/>
            <p:nvPr/>
          </p:nvSpPr>
          <p:spPr>
            <a:xfrm>
              <a:off x="529412" y="282381"/>
              <a:ext cx="1369604" cy="446276"/>
            </a:xfrm>
            <a:prstGeom prst="rect">
              <a:avLst/>
            </a:prstGeom>
            <a:noFill/>
          </p:spPr>
          <p:txBody>
            <a:bodyPr wrap="none" rtlCol="0">
              <a:spAutoFit/>
            </a:bodyPr>
            <a:lstStyle/>
            <a:p>
              <a:pPr>
                <a:lnSpc>
                  <a:spcPct val="90000"/>
                </a:lnSpc>
              </a:pPr>
              <a:r>
                <a:rPr kumimoji="1" lang="zh-CN" altLang="en-US" sz="3200" b="1" dirty="0" smtClean="0">
                  <a:solidFill>
                    <a:srgbClr val="51597B"/>
                  </a:solidFill>
                </a:rPr>
                <a:t>实战演练</a:t>
              </a:r>
              <a:endParaRPr kumimoji="1" lang="zh-CN" altLang="en-US" sz="3200" b="1" dirty="0">
                <a:solidFill>
                  <a:srgbClr val="51597B"/>
                </a:solidFill>
              </a:endParaRPr>
            </a:p>
          </p:txBody>
        </p:sp>
      </p:grpSp>
      <p:sp>
        <p:nvSpPr>
          <p:cNvPr id="19" name="矩形 18"/>
          <p:cNvSpPr/>
          <p:nvPr/>
        </p:nvSpPr>
        <p:spPr>
          <a:xfrm>
            <a:off x="7277079" y="2181554"/>
            <a:ext cx="3580161" cy="332527"/>
          </a:xfrm>
          <a:prstGeom prst="rect">
            <a:avLst/>
          </a:prstGeom>
        </p:spPr>
        <p:txBody>
          <a:bodyPr wrap="square">
            <a:spAutoFit/>
          </a:bodyPr>
          <a:lstStyle/>
          <a:p>
            <a:pPr lvl="0">
              <a:lnSpc>
                <a:spcPct val="130000"/>
              </a:lnSpc>
            </a:pPr>
            <a:r>
              <a:rPr lang="zh-CN" altLang="en-US" sz="1333" dirty="0" smtClean="0">
                <a:solidFill>
                  <a:srgbClr val="51597B"/>
                </a:solidFill>
              </a:rPr>
              <a:t>查看到底修改了什么内容</a:t>
            </a:r>
            <a:endParaRPr lang="zh-CN" altLang="en-US" sz="1333" dirty="0">
              <a:solidFill>
                <a:srgbClr val="51597B"/>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31" y="1571605"/>
            <a:ext cx="5793777" cy="155242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071" y="3366759"/>
            <a:ext cx="5854737" cy="2859870"/>
          </a:xfrm>
          <a:prstGeom prst="rect">
            <a:avLst/>
          </a:prstGeom>
        </p:spPr>
      </p:pic>
    </p:spTree>
    <p:extLst>
      <p:ext uri="{BB962C8B-B14F-4D97-AF65-F5344CB8AC3E}">
        <p14:creationId xmlns:p14="http://schemas.microsoft.com/office/powerpoint/2010/main" val="247334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grpSp>
        <p:nvGrpSpPr>
          <p:cNvPr id="26" name="组 25"/>
          <p:cNvGrpSpPr/>
          <p:nvPr/>
        </p:nvGrpSpPr>
        <p:grpSpPr>
          <a:xfrm>
            <a:off x="795" y="216397"/>
            <a:ext cx="2532024" cy="763321"/>
            <a:chOff x="0" y="180328"/>
            <a:chExt cx="1899016"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文本框 27"/>
            <p:cNvSpPr txBox="1"/>
            <p:nvPr/>
          </p:nvSpPr>
          <p:spPr>
            <a:xfrm>
              <a:off x="0" y="282381"/>
              <a:ext cx="482343" cy="446276"/>
            </a:xfrm>
            <a:prstGeom prst="rect">
              <a:avLst/>
            </a:prstGeom>
            <a:noFill/>
          </p:spPr>
          <p:txBody>
            <a:bodyPr wrap="none" rtlCol="0">
              <a:spAutoFit/>
            </a:bodyPr>
            <a:lstStyle/>
            <a:p>
              <a:pPr>
                <a:lnSpc>
                  <a:spcPct val="90000"/>
                </a:lnSpc>
              </a:pPr>
              <a:r>
                <a:rPr kumimoji="1" lang="en-US" altLang="zh-CN" sz="3200" b="1" dirty="0" smtClean="0">
                  <a:solidFill>
                    <a:schemeClr val="bg1"/>
                  </a:solidFill>
                </a:rPr>
                <a:t>04</a:t>
              </a:r>
              <a:endParaRPr kumimoji="1" lang="zh-CN" altLang="en-US" sz="3200" b="1" dirty="0">
                <a:solidFill>
                  <a:schemeClr val="bg1"/>
                </a:solidFill>
              </a:endParaRPr>
            </a:p>
          </p:txBody>
        </p:sp>
        <p:sp>
          <p:nvSpPr>
            <p:cNvPr id="29" name="文本框 28"/>
            <p:cNvSpPr txBox="1"/>
            <p:nvPr/>
          </p:nvSpPr>
          <p:spPr>
            <a:xfrm>
              <a:off x="529412" y="282381"/>
              <a:ext cx="1369604" cy="446276"/>
            </a:xfrm>
            <a:prstGeom prst="rect">
              <a:avLst/>
            </a:prstGeom>
            <a:noFill/>
          </p:spPr>
          <p:txBody>
            <a:bodyPr wrap="none" rtlCol="0">
              <a:spAutoFit/>
            </a:bodyPr>
            <a:lstStyle/>
            <a:p>
              <a:pPr>
                <a:lnSpc>
                  <a:spcPct val="90000"/>
                </a:lnSpc>
              </a:pPr>
              <a:r>
                <a:rPr kumimoji="1" lang="zh-CN" altLang="en-US" sz="3200" b="1" dirty="0" smtClean="0">
                  <a:solidFill>
                    <a:srgbClr val="51597B"/>
                  </a:solidFill>
                </a:rPr>
                <a:t>实战演练</a:t>
              </a:r>
              <a:endParaRPr kumimoji="1" lang="zh-CN" altLang="en-US" sz="3200" b="1" dirty="0">
                <a:solidFill>
                  <a:srgbClr val="51597B"/>
                </a:solidFill>
              </a:endParaRPr>
            </a:p>
          </p:txBody>
        </p:sp>
      </p:grpSp>
      <p:sp>
        <p:nvSpPr>
          <p:cNvPr id="19" name="矩形 18"/>
          <p:cNvSpPr/>
          <p:nvPr/>
        </p:nvSpPr>
        <p:spPr>
          <a:xfrm>
            <a:off x="7503502" y="2923102"/>
            <a:ext cx="3580161" cy="359009"/>
          </a:xfrm>
          <a:prstGeom prst="rect">
            <a:avLst/>
          </a:prstGeom>
        </p:spPr>
        <p:txBody>
          <a:bodyPr wrap="square">
            <a:spAutoFit/>
          </a:bodyPr>
          <a:lstStyle/>
          <a:p>
            <a:pPr lvl="0">
              <a:lnSpc>
                <a:spcPct val="130000"/>
              </a:lnSpc>
            </a:pPr>
            <a:r>
              <a:rPr lang="zh-CN" altLang="en-US" sz="1333" dirty="0" smtClean="0">
                <a:solidFill>
                  <a:srgbClr val="51597B"/>
                </a:solidFill>
              </a:rPr>
              <a:t>同样的，可以看到提交的历史记录。</a:t>
            </a:r>
            <a:endParaRPr lang="zh-CN" altLang="en-US" sz="1333" dirty="0">
              <a:solidFill>
                <a:srgbClr val="51597B"/>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821" y="1649366"/>
            <a:ext cx="5731579" cy="2880000"/>
          </a:xfrm>
          <a:prstGeom prst="rect">
            <a:avLst/>
          </a:prstGeom>
        </p:spPr>
      </p:pic>
    </p:spTree>
    <p:extLst>
      <p:ext uri="{BB962C8B-B14F-4D97-AF65-F5344CB8AC3E}">
        <p14:creationId xmlns:p14="http://schemas.microsoft.com/office/powerpoint/2010/main" val="90495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grpSp>
        <p:nvGrpSpPr>
          <p:cNvPr id="26" name="组 25"/>
          <p:cNvGrpSpPr/>
          <p:nvPr/>
        </p:nvGrpSpPr>
        <p:grpSpPr>
          <a:xfrm>
            <a:off x="795" y="216397"/>
            <a:ext cx="2532024" cy="763321"/>
            <a:chOff x="0" y="180328"/>
            <a:chExt cx="1899016"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文本框 27"/>
            <p:cNvSpPr txBox="1"/>
            <p:nvPr/>
          </p:nvSpPr>
          <p:spPr>
            <a:xfrm>
              <a:off x="0" y="282381"/>
              <a:ext cx="482343" cy="446276"/>
            </a:xfrm>
            <a:prstGeom prst="rect">
              <a:avLst/>
            </a:prstGeom>
            <a:noFill/>
          </p:spPr>
          <p:txBody>
            <a:bodyPr wrap="none" rtlCol="0">
              <a:spAutoFit/>
            </a:bodyPr>
            <a:lstStyle/>
            <a:p>
              <a:pPr>
                <a:lnSpc>
                  <a:spcPct val="90000"/>
                </a:lnSpc>
              </a:pPr>
              <a:r>
                <a:rPr kumimoji="1" lang="en-US" altLang="zh-CN" sz="3200" b="1" dirty="0" smtClean="0">
                  <a:solidFill>
                    <a:schemeClr val="bg1"/>
                  </a:solidFill>
                </a:rPr>
                <a:t>04</a:t>
              </a:r>
              <a:endParaRPr kumimoji="1" lang="zh-CN" altLang="en-US" sz="3200" b="1" dirty="0">
                <a:solidFill>
                  <a:schemeClr val="bg1"/>
                </a:solidFill>
              </a:endParaRPr>
            </a:p>
          </p:txBody>
        </p:sp>
        <p:sp>
          <p:nvSpPr>
            <p:cNvPr id="29" name="文本框 28"/>
            <p:cNvSpPr txBox="1"/>
            <p:nvPr/>
          </p:nvSpPr>
          <p:spPr>
            <a:xfrm>
              <a:off x="529412" y="282381"/>
              <a:ext cx="1369604" cy="446276"/>
            </a:xfrm>
            <a:prstGeom prst="rect">
              <a:avLst/>
            </a:prstGeom>
            <a:noFill/>
          </p:spPr>
          <p:txBody>
            <a:bodyPr wrap="none" rtlCol="0">
              <a:spAutoFit/>
            </a:bodyPr>
            <a:lstStyle/>
            <a:p>
              <a:pPr>
                <a:lnSpc>
                  <a:spcPct val="90000"/>
                </a:lnSpc>
              </a:pPr>
              <a:r>
                <a:rPr kumimoji="1" lang="zh-CN" altLang="en-US" sz="3200" b="1" dirty="0" smtClean="0">
                  <a:solidFill>
                    <a:srgbClr val="51597B"/>
                  </a:solidFill>
                </a:rPr>
                <a:t>实战演练</a:t>
              </a:r>
              <a:endParaRPr kumimoji="1" lang="zh-CN" altLang="en-US" sz="3200" b="1" dirty="0">
                <a:solidFill>
                  <a:srgbClr val="51597B"/>
                </a:solidFill>
              </a:endParaRPr>
            </a:p>
          </p:txBody>
        </p:sp>
      </p:grpSp>
      <p:sp>
        <p:nvSpPr>
          <p:cNvPr id="19" name="矩形 18"/>
          <p:cNvSpPr/>
          <p:nvPr/>
        </p:nvSpPr>
        <p:spPr>
          <a:xfrm>
            <a:off x="7163867" y="2497179"/>
            <a:ext cx="3580161" cy="332527"/>
          </a:xfrm>
          <a:prstGeom prst="rect">
            <a:avLst/>
          </a:prstGeom>
        </p:spPr>
        <p:txBody>
          <a:bodyPr wrap="square">
            <a:spAutoFit/>
          </a:bodyPr>
          <a:lstStyle/>
          <a:p>
            <a:pPr lvl="0">
              <a:lnSpc>
                <a:spcPct val="130000"/>
              </a:lnSpc>
            </a:pPr>
            <a:r>
              <a:rPr lang="zh-CN" altLang="en-US" sz="1333" dirty="0" smtClean="0">
                <a:solidFill>
                  <a:srgbClr val="51597B"/>
                </a:solidFill>
              </a:rPr>
              <a:t>回退到上一个版本</a:t>
            </a:r>
            <a:endParaRPr lang="zh-CN" altLang="en-US" sz="1333" dirty="0">
              <a:solidFill>
                <a:srgbClr val="51597B"/>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246" y="2166075"/>
            <a:ext cx="4367369" cy="99473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9245" y="3988502"/>
            <a:ext cx="4367369" cy="874326"/>
          </a:xfrm>
          <a:prstGeom prst="rect">
            <a:avLst/>
          </a:prstGeom>
        </p:spPr>
      </p:pic>
    </p:spTree>
    <p:extLst>
      <p:ext uri="{BB962C8B-B14F-4D97-AF65-F5344CB8AC3E}">
        <p14:creationId xmlns:p14="http://schemas.microsoft.com/office/powerpoint/2010/main" val="127238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grpSp>
        <p:nvGrpSpPr>
          <p:cNvPr id="26" name="组 25"/>
          <p:cNvGrpSpPr/>
          <p:nvPr/>
        </p:nvGrpSpPr>
        <p:grpSpPr>
          <a:xfrm>
            <a:off x="795" y="216397"/>
            <a:ext cx="2532024" cy="763321"/>
            <a:chOff x="0" y="180328"/>
            <a:chExt cx="1899016"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文本框 27"/>
            <p:cNvSpPr txBox="1"/>
            <p:nvPr/>
          </p:nvSpPr>
          <p:spPr>
            <a:xfrm>
              <a:off x="0" y="282381"/>
              <a:ext cx="482343" cy="446276"/>
            </a:xfrm>
            <a:prstGeom prst="rect">
              <a:avLst/>
            </a:prstGeom>
            <a:noFill/>
          </p:spPr>
          <p:txBody>
            <a:bodyPr wrap="none" rtlCol="0">
              <a:spAutoFit/>
            </a:bodyPr>
            <a:lstStyle/>
            <a:p>
              <a:pPr>
                <a:lnSpc>
                  <a:spcPct val="90000"/>
                </a:lnSpc>
              </a:pPr>
              <a:r>
                <a:rPr kumimoji="1" lang="en-US" altLang="zh-CN" sz="3200" b="1" dirty="0" smtClean="0">
                  <a:solidFill>
                    <a:schemeClr val="bg1"/>
                  </a:solidFill>
                </a:rPr>
                <a:t>04</a:t>
              </a:r>
              <a:endParaRPr kumimoji="1" lang="zh-CN" altLang="en-US" sz="3200" b="1" dirty="0">
                <a:solidFill>
                  <a:schemeClr val="bg1"/>
                </a:solidFill>
              </a:endParaRPr>
            </a:p>
          </p:txBody>
        </p:sp>
        <p:sp>
          <p:nvSpPr>
            <p:cNvPr id="29" name="文本框 28"/>
            <p:cNvSpPr txBox="1"/>
            <p:nvPr/>
          </p:nvSpPr>
          <p:spPr>
            <a:xfrm>
              <a:off x="529412" y="282381"/>
              <a:ext cx="1369604" cy="446276"/>
            </a:xfrm>
            <a:prstGeom prst="rect">
              <a:avLst/>
            </a:prstGeom>
            <a:noFill/>
          </p:spPr>
          <p:txBody>
            <a:bodyPr wrap="none" rtlCol="0">
              <a:spAutoFit/>
            </a:bodyPr>
            <a:lstStyle/>
            <a:p>
              <a:pPr>
                <a:lnSpc>
                  <a:spcPct val="90000"/>
                </a:lnSpc>
              </a:pPr>
              <a:r>
                <a:rPr kumimoji="1" lang="zh-CN" altLang="en-US" sz="3200" b="1" dirty="0" smtClean="0">
                  <a:solidFill>
                    <a:srgbClr val="51597B"/>
                  </a:solidFill>
                </a:rPr>
                <a:t>实战演练</a:t>
              </a:r>
              <a:endParaRPr kumimoji="1" lang="zh-CN" altLang="en-US" sz="3200" b="1" dirty="0">
                <a:solidFill>
                  <a:srgbClr val="51597B"/>
                </a:solidFill>
              </a:endParaRPr>
            </a:p>
          </p:txBody>
        </p:sp>
      </p:grpSp>
      <p:sp>
        <p:nvSpPr>
          <p:cNvPr id="19" name="矩形 18"/>
          <p:cNvSpPr/>
          <p:nvPr/>
        </p:nvSpPr>
        <p:spPr>
          <a:xfrm>
            <a:off x="7163867" y="2497179"/>
            <a:ext cx="3580161" cy="2225738"/>
          </a:xfrm>
          <a:prstGeom prst="rect">
            <a:avLst/>
          </a:prstGeom>
        </p:spPr>
        <p:txBody>
          <a:bodyPr wrap="square">
            <a:spAutoFit/>
          </a:bodyPr>
          <a:lstStyle/>
          <a:p>
            <a:pPr>
              <a:lnSpc>
                <a:spcPct val="130000"/>
              </a:lnSpc>
            </a:pPr>
            <a:r>
              <a:rPr lang="zh-CN" altLang="en-US" sz="1333" dirty="0">
                <a:solidFill>
                  <a:srgbClr val="51597B"/>
                </a:solidFill>
              </a:rPr>
              <a:t>使用</a:t>
            </a:r>
            <a:r>
              <a:rPr lang="en-US" altLang="zh-CN" sz="1333" dirty="0" err="1">
                <a:solidFill>
                  <a:srgbClr val="51597B"/>
                </a:solidFill>
              </a:rPr>
              <a:t>git</a:t>
            </a:r>
            <a:r>
              <a:rPr lang="en-US" altLang="zh-CN" sz="1333" dirty="0">
                <a:solidFill>
                  <a:srgbClr val="51597B"/>
                </a:solidFill>
              </a:rPr>
              <a:t> log </a:t>
            </a:r>
            <a:r>
              <a:rPr lang="zh-CN" altLang="en-US" sz="1333" dirty="0">
                <a:solidFill>
                  <a:srgbClr val="51597B"/>
                </a:solidFill>
              </a:rPr>
              <a:t>来查看下历史记录</a:t>
            </a:r>
            <a:r>
              <a:rPr lang="zh-CN" altLang="en-US" sz="1333" dirty="0">
                <a:solidFill>
                  <a:srgbClr val="51597B"/>
                </a:solidFill>
              </a:rPr>
              <a:t>信息，发现</a:t>
            </a:r>
            <a:r>
              <a:rPr lang="zh-CN" altLang="en-US" sz="1333" dirty="0">
                <a:solidFill>
                  <a:srgbClr val="51597B"/>
                </a:solidFill>
              </a:rPr>
              <a:t>增加</a:t>
            </a:r>
            <a:r>
              <a:rPr lang="en-US" altLang="zh-CN" sz="1333" dirty="0">
                <a:solidFill>
                  <a:srgbClr val="51597B"/>
                </a:solidFill>
              </a:rPr>
              <a:t>333333 </a:t>
            </a:r>
            <a:r>
              <a:rPr lang="zh-CN" altLang="en-US" sz="1333" dirty="0">
                <a:solidFill>
                  <a:srgbClr val="51597B"/>
                </a:solidFill>
              </a:rPr>
              <a:t>内容我们没有看到了，但是现在我想回退到最新的版本，如：有</a:t>
            </a:r>
            <a:r>
              <a:rPr lang="en-US" altLang="zh-CN" sz="1333" dirty="0">
                <a:solidFill>
                  <a:srgbClr val="51597B"/>
                </a:solidFill>
              </a:rPr>
              <a:t>333333</a:t>
            </a:r>
            <a:r>
              <a:rPr lang="zh-CN" altLang="en-US" sz="1333" dirty="0">
                <a:solidFill>
                  <a:srgbClr val="51597B"/>
                </a:solidFill>
              </a:rPr>
              <a:t>的内容要如何恢复呢？我们可以通过版本号回退，使用命令方法如下：</a:t>
            </a:r>
          </a:p>
          <a:p>
            <a:pPr>
              <a:lnSpc>
                <a:spcPct val="130000"/>
              </a:lnSpc>
            </a:pPr>
            <a:r>
              <a:rPr lang="en-US" altLang="zh-CN" sz="1333" dirty="0" err="1">
                <a:solidFill>
                  <a:srgbClr val="51597B"/>
                </a:solidFill>
              </a:rPr>
              <a:t>git</a:t>
            </a:r>
            <a:r>
              <a:rPr lang="en-US" altLang="zh-CN" sz="1333" dirty="0">
                <a:solidFill>
                  <a:srgbClr val="51597B"/>
                </a:solidFill>
              </a:rPr>
              <a:t> reset  –hard </a:t>
            </a:r>
            <a:r>
              <a:rPr lang="zh-CN" altLang="en-US" sz="1333" dirty="0">
                <a:solidFill>
                  <a:srgbClr val="51597B"/>
                </a:solidFill>
              </a:rPr>
              <a:t>版本号 </a:t>
            </a:r>
          </a:p>
          <a:p>
            <a:pPr lvl="0">
              <a:lnSpc>
                <a:spcPct val="130000"/>
              </a:lnSpc>
            </a:pPr>
            <a:r>
              <a:rPr lang="zh-CN" altLang="en-US" sz="1333" dirty="0" smtClean="0">
                <a:solidFill>
                  <a:srgbClr val="51597B"/>
                </a:solidFill>
              </a:rPr>
              <a:t>现在的问题是：要</a:t>
            </a:r>
            <a:r>
              <a:rPr lang="zh-CN" altLang="en-US" sz="1333" dirty="0">
                <a:solidFill>
                  <a:srgbClr val="51597B"/>
                </a:solidFill>
              </a:rPr>
              <a:t>如何知道增加</a:t>
            </a:r>
            <a:r>
              <a:rPr lang="en-US" altLang="zh-CN" sz="1333" dirty="0">
                <a:solidFill>
                  <a:srgbClr val="51597B"/>
                </a:solidFill>
              </a:rPr>
              <a:t>3333</a:t>
            </a:r>
            <a:r>
              <a:rPr lang="zh-CN" altLang="en-US" sz="1333" dirty="0">
                <a:solidFill>
                  <a:srgbClr val="51597B"/>
                </a:solidFill>
              </a:rPr>
              <a:t>内容的版本号呢？</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829" y="2305563"/>
            <a:ext cx="4876754" cy="2313568"/>
          </a:xfrm>
          <a:prstGeom prst="rect">
            <a:avLst/>
          </a:prstGeom>
        </p:spPr>
      </p:pic>
    </p:spTree>
    <p:extLst>
      <p:ext uri="{BB962C8B-B14F-4D97-AF65-F5344CB8AC3E}">
        <p14:creationId xmlns:p14="http://schemas.microsoft.com/office/powerpoint/2010/main" val="70929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grpSp>
        <p:nvGrpSpPr>
          <p:cNvPr id="26" name="组 25"/>
          <p:cNvGrpSpPr/>
          <p:nvPr/>
        </p:nvGrpSpPr>
        <p:grpSpPr>
          <a:xfrm>
            <a:off x="795" y="216397"/>
            <a:ext cx="2532024" cy="763321"/>
            <a:chOff x="0" y="180328"/>
            <a:chExt cx="1899016"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文本框 27"/>
            <p:cNvSpPr txBox="1"/>
            <p:nvPr/>
          </p:nvSpPr>
          <p:spPr>
            <a:xfrm>
              <a:off x="0" y="282381"/>
              <a:ext cx="482343" cy="446276"/>
            </a:xfrm>
            <a:prstGeom prst="rect">
              <a:avLst/>
            </a:prstGeom>
            <a:noFill/>
          </p:spPr>
          <p:txBody>
            <a:bodyPr wrap="none" rtlCol="0">
              <a:spAutoFit/>
            </a:bodyPr>
            <a:lstStyle/>
            <a:p>
              <a:pPr>
                <a:lnSpc>
                  <a:spcPct val="90000"/>
                </a:lnSpc>
              </a:pPr>
              <a:r>
                <a:rPr kumimoji="1" lang="en-US" altLang="zh-CN" sz="3200" b="1" dirty="0" smtClean="0">
                  <a:solidFill>
                    <a:schemeClr val="bg1"/>
                  </a:solidFill>
                </a:rPr>
                <a:t>04</a:t>
              </a:r>
              <a:endParaRPr kumimoji="1" lang="zh-CN" altLang="en-US" sz="3200" b="1" dirty="0">
                <a:solidFill>
                  <a:schemeClr val="bg1"/>
                </a:solidFill>
              </a:endParaRPr>
            </a:p>
          </p:txBody>
        </p:sp>
        <p:sp>
          <p:nvSpPr>
            <p:cNvPr id="29" name="文本框 28"/>
            <p:cNvSpPr txBox="1"/>
            <p:nvPr/>
          </p:nvSpPr>
          <p:spPr>
            <a:xfrm>
              <a:off x="529412" y="282381"/>
              <a:ext cx="1369604" cy="446276"/>
            </a:xfrm>
            <a:prstGeom prst="rect">
              <a:avLst/>
            </a:prstGeom>
            <a:noFill/>
          </p:spPr>
          <p:txBody>
            <a:bodyPr wrap="none" rtlCol="0">
              <a:spAutoFit/>
            </a:bodyPr>
            <a:lstStyle/>
            <a:p>
              <a:pPr>
                <a:lnSpc>
                  <a:spcPct val="90000"/>
                </a:lnSpc>
              </a:pPr>
              <a:r>
                <a:rPr kumimoji="1" lang="zh-CN" altLang="en-US" sz="3200" b="1" dirty="0" smtClean="0">
                  <a:solidFill>
                    <a:srgbClr val="51597B"/>
                  </a:solidFill>
                </a:rPr>
                <a:t>实战演练</a:t>
              </a:r>
              <a:endParaRPr kumimoji="1" lang="zh-CN" altLang="en-US" sz="3200" b="1" dirty="0">
                <a:solidFill>
                  <a:srgbClr val="51597B"/>
                </a:solidFill>
              </a:endParaRPr>
            </a:p>
          </p:txBody>
        </p:sp>
      </p:grpSp>
      <p:sp>
        <p:nvSpPr>
          <p:cNvPr id="19" name="矩形 18"/>
          <p:cNvSpPr/>
          <p:nvPr/>
        </p:nvSpPr>
        <p:spPr>
          <a:xfrm>
            <a:off x="6998404" y="2330915"/>
            <a:ext cx="3580161" cy="332527"/>
          </a:xfrm>
          <a:prstGeom prst="rect">
            <a:avLst/>
          </a:prstGeom>
        </p:spPr>
        <p:txBody>
          <a:bodyPr wrap="square">
            <a:spAutoFit/>
          </a:bodyPr>
          <a:lstStyle/>
          <a:p>
            <a:pPr>
              <a:lnSpc>
                <a:spcPct val="130000"/>
              </a:lnSpc>
            </a:pPr>
            <a:r>
              <a:rPr lang="en-US" altLang="zh-CN" sz="1333" dirty="0" err="1" smtClean="0">
                <a:solidFill>
                  <a:srgbClr val="51597B"/>
                </a:solidFill>
              </a:rPr>
              <a:t>git</a:t>
            </a:r>
            <a:r>
              <a:rPr lang="en-US" altLang="zh-CN" sz="1333" dirty="0" smtClean="0">
                <a:solidFill>
                  <a:srgbClr val="51597B"/>
                </a:solidFill>
              </a:rPr>
              <a:t> </a:t>
            </a:r>
            <a:r>
              <a:rPr lang="en-US" altLang="zh-CN" sz="1333" dirty="0" err="1" smtClean="0">
                <a:solidFill>
                  <a:srgbClr val="51597B"/>
                </a:solidFill>
              </a:rPr>
              <a:t>reflog</a:t>
            </a:r>
            <a:r>
              <a:rPr lang="zh-CN" altLang="en-US" sz="1333" dirty="0" smtClean="0">
                <a:solidFill>
                  <a:srgbClr val="51597B"/>
                </a:solidFill>
              </a:rPr>
              <a:t>获取版本号</a:t>
            </a:r>
            <a:endParaRPr lang="zh-CN" altLang="en-US" sz="1333" dirty="0">
              <a:solidFill>
                <a:srgbClr val="51597B"/>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850" y="1832202"/>
            <a:ext cx="4831579" cy="115579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850" y="3429000"/>
            <a:ext cx="4784211" cy="1449474"/>
          </a:xfrm>
          <a:prstGeom prst="rect">
            <a:avLst/>
          </a:prstGeom>
        </p:spPr>
      </p:pic>
      <p:sp>
        <p:nvSpPr>
          <p:cNvPr id="11" name="矩形 10"/>
          <p:cNvSpPr/>
          <p:nvPr/>
        </p:nvSpPr>
        <p:spPr>
          <a:xfrm>
            <a:off x="6998403" y="3987473"/>
            <a:ext cx="3580161" cy="599203"/>
          </a:xfrm>
          <a:prstGeom prst="rect">
            <a:avLst/>
          </a:prstGeom>
        </p:spPr>
        <p:txBody>
          <a:bodyPr wrap="square">
            <a:spAutoFit/>
          </a:bodyPr>
          <a:lstStyle/>
          <a:p>
            <a:pPr>
              <a:lnSpc>
                <a:spcPct val="130000"/>
              </a:lnSpc>
            </a:pPr>
            <a:r>
              <a:rPr lang="zh-CN" altLang="en-US" sz="1333" dirty="0">
                <a:solidFill>
                  <a:srgbClr val="51597B"/>
                </a:solidFill>
              </a:rPr>
              <a:t>通过命令 </a:t>
            </a:r>
            <a:r>
              <a:rPr lang="en-US" altLang="zh-CN" sz="1333" dirty="0" err="1">
                <a:solidFill>
                  <a:srgbClr val="51597B"/>
                </a:solidFill>
              </a:rPr>
              <a:t>git</a:t>
            </a:r>
            <a:r>
              <a:rPr lang="en-US" altLang="zh-CN" sz="1333" dirty="0">
                <a:solidFill>
                  <a:srgbClr val="51597B"/>
                </a:solidFill>
              </a:rPr>
              <a:t> reset  –hard </a:t>
            </a:r>
            <a:r>
              <a:rPr lang="en-US" altLang="zh-CN" sz="1333" dirty="0" smtClean="0">
                <a:solidFill>
                  <a:srgbClr val="51597B"/>
                </a:solidFill>
              </a:rPr>
              <a:t>6fcfc89</a:t>
            </a:r>
          </a:p>
          <a:p>
            <a:pPr>
              <a:lnSpc>
                <a:spcPct val="130000"/>
              </a:lnSpc>
            </a:pPr>
            <a:r>
              <a:rPr lang="zh-CN" altLang="en-US" sz="1333" dirty="0" smtClean="0">
                <a:solidFill>
                  <a:srgbClr val="51597B"/>
                </a:solidFill>
              </a:rPr>
              <a:t>恢复</a:t>
            </a:r>
            <a:r>
              <a:rPr lang="zh-CN" altLang="en-US" sz="1333" dirty="0">
                <a:solidFill>
                  <a:srgbClr val="51597B"/>
                </a:solidFill>
              </a:rPr>
              <a:t>最新版本</a:t>
            </a:r>
            <a:endParaRPr lang="zh-CN" altLang="en-US" sz="1333" dirty="0">
              <a:solidFill>
                <a:srgbClr val="51597B"/>
              </a:solidFill>
            </a:endParaRPr>
          </a:p>
        </p:txBody>
      </p:sp>
    </p:spTree>
    <p:extLst>
      <p:ext uri="{BB962C8B-B14F-4D97-AF65-F5344CB8AC3E}">
        <p14:creationId xmlns:p14="http://schemas.microsoft.com/office/powerpoint/2010/main" val="246263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flipH="1">
            <a:off x="794" y="5212273"/>
            <a:ext cx="12192000" cy="1645729"/>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9" name="矩形 28"/>
          <p:cNvSpPr/>
          <p:nvPr/>
        </p:nvSpPr>
        <p:spPr>
          <a:xfrm>
            <a:off x="1058217" y="2966939"/>
            <a:ext cx="1764064" cy="2087879"/>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2" name="矩形 21"/>
          <p:cNvSpPr/>
          <p:nvPr/>
        </p:nvSpPr>
        <p:spPr>
          <a:xfrm>
            <a:off x="794" y="6712085"/>
            <a:ext cx="12192000" cy="1459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sp>
        <p:nvSpPr>
          <p:cNvPr id="25" name="文本框 24"/>
          <p:cNvSpPr txBox="1"/>
          <p:nvPr/>
        </p:nvSpPr>
        <p:spPr>
          <a:xfrm>
            <a:off x="1058217" y="2755862"/>
            <a:ext cx="1702710" cy="2862322"/>
          </a:xfrm>
          <a:prstGeom prst="rect">
            <a:avLst/>
          </a:prstGeom>
          <a:noFill/>
        </p:spPr>
        <p:txBody>
          <a:bodyPr wrap="none" rtlCol="0">
            <a:spAutoFit/>
          </a:bodyPr>
          <a:lstStyle/>
          <a:p>
            <a:pPr>
              <a:lnSpc>
                <a:spcPct val="90000"/>
              </a:lnSpc>
            </a:pPr>
            <a:r>
              <a:rPr kumimoji="1" lang="en-US" altLang="zh-CN" sz="20000" dirty="0">
                <a:solidFill>
                  <a:schemeClr val="bg1"/>
                </a:solidFill>
              </a:rPr>
              <a:t>P</a:t>
            </a:r>
            <a:endParaRPr kumimoji="1" lang="zh-CN" altLang="en-US" sz="20000" dirty="0">
              <a:solidFill>
                <a:schemeClr val="bg1"/>
              </a:solidFill>
            </a:endParaRPr>
          </a:p>
        </p:txBody>
      </p:sp>
      <p:sp>
        <p:nvSpPr>
          <p:cNvPr id="26" name="文本框 25"/>
          <p:cNvSpPr txBox="1"/>
          <p:nvPr/>
        </p:nvSpPr>
        <p:spPr>
          <a:xfrm>
            <a:off x="2930377" y="3605320"/>
            <a:ext cx="4766048" cy="1077218"/>
          </a:xfrm>
          <a:prstGeom prst="rect">
            <a:avLst/>
          </a:prstGeom>
          <a:noFill/>
        </p:spPr>
        <p:txBody>
          <a:bodyPr wrap="none" rtlCol="0">
            <a:spAutoFit/>
          </a:bodyPr>
          <a:lstStyle/>
          <a:p>
            <a:r>
              <a:rPr kumimoji="1" lang="en-US" altLang="zh-CN" sz="6400" b="1" dirty="0">
                <a:solidFill>
                  <a:srgbClr val="51597B"/>
                </a:solidFill>
              </a:rPr>
              <a:t>THANK YOU</a:t>
            </a:r>
            <a:endParaRPr kumimoji="1" lang="zh-CN" altLang="en-US" sz="6400" b="1" dirty="0">
              <a:solidFill>
                <a:srgbClr val="51597B"/>
              </a:solidFill>
            </a:endParaRPr>
          </a:p>
        </p:txBody>
      </p:sp>
      <p:sp>
        <p:nvSpPr>
          <p:cNvPr id="27" name="文本框 26"/>
          <p:cNvSpPr txBox="1"/>
          <p:nvPr/>
        </p:nvSpPr>
        <p:spPr>
          <a:xfrm>
            <a:off x="2930377" y="4261968"/>
            <a:ext cx="6388287" cy="1077218"/>
          </a:xfrm>
          <a:prstGeom prst="rect">
            <a:avLst/>
          </a:prstGeom>
          <a:noFill/>
        </p:spPr>
        <p:txBody>
          <a:bodyPr wrap="none" rtlCol="0">
            <a:spAutoFit/>
          </a:bodyPr>
          <a:lstStyle/>
          <a:p>
            <a:r>
              <a:rPr kumimoji="1" lang="en-US" altLang="zh-CN" sz="6400" b="1" dirty="0">
                <a:solidFill>
                  <a:srgbClr val="51597B"/>
                </a:solidFill>
              </a:rPr>
              <a:t>FOR</a:t>
            </a:r>
            <a:r>
              <a:rPr kumimoji="1" lang="zh-CN" altLang="en-US" sz="6400" b="1" dirty="0">
                <a:solidFill>
                  <a:srgbClr val="51597B"/>
                </a:solidFill>
              </a:rPr>
              <a:t> </a:t>
            </a:r>
            <a:r>
              <a:rPr kumimoji="1" lang="en-US" altLang="zh-CN" sz="6400" b="1" dirty="0">
                <a:solidFill>
                  <a:srgbClr val="51597B"/>
                </a:solidFill>
              </a:rPr>
              <a:t>WATCHING</a:t>
            </a:r>
            <a:endParaRPr kumimoji="1" lang="zh-CN" altLang="en-US" sz="6400" b="1" dirty="0">
              <a:solidFill>
                <a:srgbClr val="51597B"/>
              </a:solidFill>
            </a:endParaRPr>
          </a:p>
        </p:txBody>
      </p:sp>
      <p:sp>
        <p:nvSpPr>
          <p:cNvPr id="28" name="文本框 27"/>
          <p:cNvSpPr txBox="1"/>
          <p:nvPr/>
        </p:nvSpPr>
        <p:spPr>
          <a:xfrm>
            <a:off x="2930377" y="2820711"/>
            <a:ext cx="3467616" cy="1077218"/>
          </a:xfrm>
          <a:prstGeom prst="rect">
            <a:avLst/>
          </a:prstGeom>
          <a:noFill/>
        </p:spPr>
        <p:txBody>
          <a:bodyPr wrap="none" rtlCol="0">
            <a:spAutoFit/>
          </a:bodyPr>
          <a:lstStyle/>
          <a:p>
            <a:r>
              <a:rPr kumimoji="1" lang="zh-CN" altLang="en-US" sz="6400" b="1" dirty="0">
                <a:solidFill>
                  <a:srgbClr val="51597B"/>
                </a:solidFill>
              </a:rPr>
              <a:t>感谢聆听</a:t>
            </a:r>
          </a:p>
        </p:txBody>
      </p:sp>
      <p:sp>
        <p:nvSpPr>
          <p:cNvPr id="30" name="矩形 29"/>
          <p:cNvSpPr/>
          <p:nvPr/>
        </p:nvSpPr>
        <p:spPr>
          <a:xfrm flipH="1">
            <a:off x="1002666" y="2966939"/>
            <a:ext cx="116507" cy="2087879"/>
          </a:xfrm>
          <a:prstGeom prst="rect">
            <a:avLst/>
          </a:prstGeom>
          <a:solidFill>
            <a:srgbClr val="ECBF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1" name="矩形 30"/>
          <p:cNvSpPr/>
          <p:nvPr/>
        </p:nvSpPr>
        <p:spPr>
          <a:xfrm flipH="1">
            <a:off x="886159" y="2966939"/>
            <a:ext cx="116507" cy="2087879"/>
          </a:xfrm>
          <a:prstGeom prst="rect">
            <a:avLst/>
          </a:prstGeom>
          <a:solidFill>
            <a:srgbClr val="67B2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2" name="矩形 31"/>
          <p:cNvSpPr/>
          <p:nvPr/>
        </p:nvSpPr>
        <p:spPr>
          <a:xfrm flipH="1">
            <a:off x="768869" y="2966939"/>
            <a:ext cx="116507" cy="2087879"/>
          </a:xfrm>
          <a:prstGeom prst="rect">
            <a:avLst/>
          </a:prstGeom>
          <a:solidFill>
            <a:srgbClr val="EE4B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3" name="矩形 32"/>
          <p:cNvSpPr/>
          <p:nvPr/>
        </p:nvSpPr>
        <p:spPr>
          <a:xfrm flipH="1">
            <a:off x="652362" y="2966939"/>
            <a:ext cx="116507" cy="2087879"/>
          </a:xfrm>
          <a:prstGeom prst="rect">
            <a:avLst/>
          </a:prstGeom>
          <a:solidFill>
            <a:srgbClr val="6BAFD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4" name="矩形 33"/>
          <p:cNvSpPr/>
          <p:nvPr/>
        </p:nvSpPr>
        <p:spPr>
          <a:xfrm flipH="1">
            <a:off x="794" y="2"/>
            <a:ext cx="12192000" cy="2820708"/>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Tree>
    <p:extLst>
      <p:ext uri="{BB962C8B-B14F-4D97-AF65-F5344CB8AC3E}">
        <p14:creationId xmlns:p14="http://schemas.microsoft.com/office/powerpoint/2010/main" val="18775885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flipH="1">
            <a:off x="794" y="0"/>
            <a:ext cx="7085949" cy="6858000"/>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nvGrpSpPr>
          <p:cNvPr id="12" name="组 11"/>
          <p:cNvGrpSpPr/>
          <p:nvPr/>
        </p:nvGrpSpPr>
        <p:grpSpPr>
          <a:xfrm>
            <a:off x="7086743" y="-515813"/>
            <a:ext cx="466811" cy="7631721"/>
            <a:chOff x="488676" y="2472447"/>
            <a:chExt cx="350108" cy="1739899"/>
          </a:xfrm>
        </p:grpSpPr>
        <p:sp>
          <p:nvSpPr>
            <p:cNvPr id="8" name="矩形 7"/>
            <p:cNvSpPr/>
            <p:nvPr/>
          </p:nvSpPr>
          <p:spPr>
            <a:xfrm flipH="1">
              <a:off x="751404" y="2472447"/>
              <a:ext cx="87380" cy="1739899"/>
            </a:xfrm>
            <a:prstGeom prst="rect">
              <a:avLst/>
            </a:prstGeom>
            <a:solidFill>
              <a:srgbClr val="ECBF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矩形 8"/>
            <p:cNvSpPr/>
            <p:nvPr/>
          </p:nvSpPr>
          <p:spPr>
            <a:xfrm flipH="1">
              <a:off x="664024" y="2472447"/>
              <a:ext cx="87380" cy="1739899"/>
            </a:xfrm>
            <a:prstGeom prst="rect">
              <a:avLst/>
            </a:prstGeom>
            <a:solidFill>
              <a:srgbClr val="67B2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0" name="矩形 9"/>
            <p:cNvSpPr/>
            <p:nvPr/>
          </p:nvSpPr>
          <p:spPr>
            <a:xfrm flipH="1">
              <a:off x="576056" y="2472447"/>
              <a:ext cx="87380" cy="1739899"/>
            </a:xfrm>
            <a:prstGeom prst="rect">
              <a:avLst/>
            </a:prstGeom>
            <a:solidFill>
              <a:srgbClr val="EE4B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1" name="矩形 10"/>
            <p:cNvSpPr/>
            <p:nvPr/>
          </p:nvSpPr>
          <p:spPr>
            <a:xfrm flipH="1">
              <a:off x="488676" y="2472447"/>
              <a:ext cx="87380" cy="1739899"/>
            </a:xfrm>
            <a:prstGeom prst="rect">
              <a:avLst/>
            </a:prstGeom>
            <a:solidFill>
              <a:srgbClr val="6BAFD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sp>
        <p:nvSpPr>
          <p:cNvPr id="6" name="矩形 5"/>
          <p:cNvSpPr/>
          <p:nvPr/>
        </p:nvSpPr>
        <p:spPr>
          <a:xfrm>
            <a:off x="794" y="6712085"/>
            <a:ext cx="7085949" cy="1459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sp>
        <p:nvSpPr>
          <p:cNvPr id="20" name="文本框 8"/>
          <p:cNvSpPr txBox="1"/>
          <p:nvPr/>
        </p:nvSpPr>
        <p:spPr>
          <a:xfrm>
            <a:off x="8232999" y="4393009"/>
            <a:ext cx="3180993" cy="6256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333" dirty="0" err="1" smtClean="0">
                <a:solidFill>
                  <a:schemeClr val="tx2">
                    <a:lumMod val="50000"/>
                  </a:schemeClr>
                </a:solidFill>
                <a:latin typeface="Century Gothic"/>
                <a:ea typeface="微软雅黑"/>
              </a:rPr>
              <a:t>Git</a:t>
            </a:r>
            <a:r>
              <a:rPr lang="zh-CN" altLang="en-US" sz="1333" dirty="0" smtClean="0">
                <a:solidFill>
                  <a:schemeClr val="tx2">
                    <a:lumMod val="50000"/>
                  </a:schemeClr>
                </a:solidFill>
                <a:latin typeface="Century Gothic"/>
                <a:ea typeface="微软雅黑"/>
              </a:rPr>
              <a:t>是目前世界上最先进的分布式版本控制</a:t>
            </a:r>
            <a:r>
              <a:rPr lang="zh-CN" altLang="en-US" sz="1333" dirty="0">
                <a:solidFill>
                  <a:schemeClr val="tx2">
                    <a:lumMod val="50000"/>
                  </a:schemeClr>
                </a:solidFill>
                <a:latin typeface="Century Gothic"/>
                <a:ea typeface="微软雅黑"/>
              </a:rPr>
              <a:t>系统</a:t>
            </a:r>
            <a:r>
              <a:rPr lang="zh-CN" altLang="en-US" sz="1333" dirty="0" smtClean="0">
                <a:solidFill>
                  <a:schemeClr val="tx2">
                    <a:lumMod val="50000"/>
                  </a:schemeClr>
                </a:solidFill>
                <a:latin typeface="Century Gothic"/>
                <a:ea typeface="微软雅黑"/>
              </a:rPr>
              <a:t>。</a:t>
            </a:r>
            <a:endParaRPr lang="zh-CN" altLang="en-US" sz="1333" dirty="0">
              <a:solidFill>
                <a:schemeClr val="tx2">
                  <a:lumMod val="50000"/>
                </a:schemeClr>
              </a:solidFill>
              <a:latin typeface="Century Gothic"/>
              <a:ea typeface="微软雅黑"/>
            </a:endParaRPr>
          </a:p>
        </p:txBody>
      </p:sp>
      <p:sp>
        <p:nvSpPr>
          <p:cNvPr id="21" name="矩形 20"/>
          <p:cNvSpPr/>
          <p:nvPr/>
        </p:nvSpPr>
        <p:spPr>
          <a:xfrm>
            <a:off x="8255501" y="3980588"/>
            <a:ext cx="1083951" cy="412421"/>
          </a:xfrm>
          <a:prstGeom prst="rect">
            <a:avLst/>
          </a:prstGeom>
        </p:spPr>
        <p:txBody>
          <a:bodyPr wrap="none">
            <a:spAutoFit/>
          </a:bodyPr>
          <a:lstStyle/>
          <a:p>
            <a:pPr lvl="0">
              <a:lnSpc>
                <a:spcPct val="130000"/>
              </a:lnSpc>
            </a:pPr>
            <a:r>
              <a:rPr lang="zh-CN" altLang="en-US" sz="1600" b="1" dirty="0" smtClean="0">
                <a:solidFill>
                  <a:schemeClr val="tx2">
                    <a:lumMod val="50000"/>
                  </a:schemeClr>
                </a:solidFill>
              </a:rPr>
              <a:t>什么是</a:t>
            </a:r>
            <a:r>
              <a:rPr lang="en-US" altLang="zh-CN" sz="1600" b="1" dirty="0" err="1" smtClean="0">
                <a:solidFill>
                  <a:schemeClr val="tx2">
                    <a:lumMod val="50000"/>
                  </a:schemeClr>
                </a:solidFill>
              </a:rPr>
              <a:t>Git</a:t>
            </a:r>
            <a:endParaRPr lang="en-US" altLang="zh-CN" sz="1600" b="1" dirty="0">
              <a:solidFill>
                <a:schemeClr val="tx2">
                  <a:lumMod val="50000"/>
                </a:schemeClr>
              </a:solidFill>
            </a:endParaRPr>
          </a:p>
        </p:txBody>
      </p:sp>
      <p:sp>
        <p:nvSpPr>
          <p:cNvPr id="22" name="矩形 21"/>
          <p:cNvSpPr/>
          <p:nvPr/>
        </p:nvSpPr>
        <p:spPr>
          <a:xfrm>
            <a:off x="8233000" y="2480186"/>
            <a:ext cx="3191899" cy="995209"/>
          </a:xfrm>
          <a:prstGeom prst="rect">
            <a:avLst/>
          </a:prstGeom>
        </p:spPr>
        <p:txBody>
          <a:bodyPr wrap="none">
            <a:spAutoFit/>
          </a:bodyPr>
          <a:lstStyle/>
          <a:p>
            <a:pPr lvl="0"/>
            <a:r>
              <a:rPr lang="zh-CN" altLang="en-US" sz="5867" b="1" dirty="0">
                <a:solidFill>
                  <a:srgbClr val="51597B"/>
                </a:solidFill>
              </a:rPr>
              <a:t>背景</a:t>
            </a:r>
            <a:r>
              <a:rPr lang="zh-CN" altLang="en-US" sz="5867" b="1" dirty="0" smtClean="0">
                <a:solidFill>
                  <a:srgbClr val="51597B"/>
                </a:solidFill>
              </a:rPr>
              <a:t>介绍</a:t>
            </a:r>
            <a:endParaRPr lang="en-US" altLang="zh-CN" sz="5867" b="1" dirty="0">
              <a:solidFill>
                <a:srgbClr val="51597B"/>
              </a:solidFill>
            </a:endParaRPr>
          </a:p>
        </p:txBody>
      </p:sp>
      <p:grpSp>
        <p:nvGrpSpPr>
          <p:cNvPr id="2" name="组合 1"/>
          <p:cNvGrpSpPr/>
          <p:nvPr/>
        </p:nvGrpSpPr>
        <p:grpSpPr>
          <a:xfrm>
            <a:off x="8232999" y="216398"/>
            <a:ext cx="3959795" cy="2862322"/>
            <a:chOff x="8232999" y="216398"/>
            <a:chExt cx="3959795" cy="2862322"/>
          </a:xfrm>
        </p:grpSpPr>
        <p:sp>
          <p:nvSpPr>
            <p:cNvPr id="13" name="矩形 12"/>
            <p:cNvSpPr/>
            <p:nvPr/>
          </p:nvSpPr>
          <p:spPr>
            <a:xfrm>
              <a:off x="8232999" y="427475"/>
              <a:ext cx="3959795" cy="2087879"/>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文本框 13"/>
            <p:cNvSpPr txBox="1"/>
            <p:nvPr/>
          </p:nvSpPr>
          <p:spPr>
            <a:xfrm>
              <a:off x="8233004" y="216398"/>
              <a:ext cx="3028393" cy="2862322"/>
            </a:xfrm>
            <a:prstGeom prst="rect">
              <a:avLst/>
            </a:prstGeom>
            <a:noFill/>
          </p:spPr>
          <p:txBody>
            <a:bodyPr wrap="none" rtlCol="0">
              <a:spAutoFit/>
            </a:bodyPr>
            <a:lstStyle/>
            <a:p>
              <a:pPr>
                <a:lnSpc>
                  <a:spcPct val="90000"/>
                </a:lnSpc>
              </a:pPr>
              <a:r>
                <a:rPr kumimoji="1" lang="en-US" altLang="zh-CN" sz="20000" dirty="0">
                  <a:solidFill>
                    <a:schemeClr val="bg1"/>
                  </a:solidFill>
                </a:rPr>
                <a:t>01</a:t>
              </a:r>
              <a:endParaRPr kumimoji="1" lang="zh-CN" altLang="en-US" sz="20000" dirty="0">
                <a:solidFill>
                  <a:schemeClr val="bg1"/>
                </a:solidFill>
              </a:endParaRPr>
            </a:p>
          </p:txBody>
        </p:sp>
      </p:grpSp>
    </p:spTree>
    <p:extLst>
      <p:ext uri="{BB962C8B-B14F-4D97-AF65-F5344CB8AC3E}">
        <p14:creationId xmlns:p14="http://schemas.microsoft.com/office/powerpoint/2010/main" val="15097666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graphicFrame>
        <p:nvGraphicFramePr>
          <p:cNvPr id="8" name="图表 7"/>
          <p:cNvGraphicFramePr>
            <a:graphicFrameLocks/>
          </p:cNvGraphicFramePr>
          <p:nvPr>
            <p:extLst>
              <p:ext uri="{D42A27DB-BD31-4B8C-83A1-F6EECF244321}">
                <p14:modId xmlns:p14="http://schemas.microsoft.com/office/powerpoint/2010/main" val="1910708508"/>
              </p:ext>
            </p:extLst>
          </p:nvPr>
        </p:nvGraphicFramePr>
        <p:xfrm>
          <a:off x="490046" y="1825074"/>
          <a:ext cx="7488832" cy="3839511"/>
        </p:xfrm>
        <a:graphic>
          <a:graphicData uri="http://schemas.openxmlformats.org/drawingml/2006/chart">
            <c:chart xmlns:c="http://schemas.openxmlformats.org/drawingml/2006/chart" xmlns:r="http://schemas.openxmlformats.org/officeDocument/2006/relationships" r:id="rId3"/>
          </a:graphicData>
        </a:graphic>
      </p:graphicFrame>
      <p:sp>
        <p:nvSpPr>
          <p:cNvPr id="9" name="矩形 8"/>
          <p:cNvSpPr/>
          <p:nvPr/>
        </p:nvSpPr>
        <p:spPr>
          <a:xfrm>
            <a:off x="7843412" y="2770093"/>
            <a:ext cx="135467" cy="121920"/>
          </a:xfrm>
          <a:prstGeom prst="rect">
            <a:avLst/>
          </a:prstGeom>
          <a:solidFill>
            <a:srgbClr val="86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11" name="矩形 10"/>
          <p:cNvSpPr/>
          <p:nvPr/>
        </p:nvSpPr>
        <p:spPr>
          <a:xfrm>
            <a:off x="7841002" y="3502361"/>
            <a:ext cx="135467" cy="121920"/>
          </a:xfrm>
          <a:prstGeom prst="rect">
            <a:avLst/>
          </a:prstGeom>
          <a:solidFill>
            <a:srgbClr val="DD6D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13" name="矩形 12"/>
          <p:cNvSpPr/>
          <p:nvPr/>
        </p:nvSpPr>
        <p:spPr>
          <a:xfrm>
            <a:off x="7887557" y="4552993"/>
            <a:ext cx="135467" cy="121920"/>
          </a:xfrm>
          <a:prstGeom prst="rect">
            <a:avLst/>
          </a:prstGeom>
          <a:solidFill>
            <a:srgbClr val="45B6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15" name="TextBox 13"/>
          <p:cNvSpPr txBox="1"/>
          <p:nvPr/>
        </p:nvSpPr>
        <p:spPr>
          <a:xfrm>
            <a:off x="7978879" y="2072968"/>
            <a:ext cx="1550424" cy="502766"/>
          </a:xfrm>
          <a:prstGeom prst="rect">
            <a:avLst/>
          </a:prstGeom>
          <a:noFill/>
        </p:spPr>
        <p:txBody>
          <a:bodyPr wrap="none" rtlCol="0">
            <a:spAutoFit/>
          </a:bodyPr>
          <a:lstStyle/>
          <a:p>
            <a:r>
              <a:rPr lang="zh-CN" altLang="en-US" sz="2667" b="1" dirty="0" smtClean="0">
                <a:solidFill>
                  <a:srgbClr val="51597B"/>
                </a:solidFill>
                <a:cs typeface="+mn-ea"/>
                <a:sym typeface="+mn-lt"/>
              </a:rPr>
              <a:t>版本控制</a:t>
            </a:r>
            <a:endParaRPr lang="zh-CN" altLang="en-US" sz="2667" b="1" dirty="0">
              <a:solidFill>
                <a:srgbClr val="51597B"/>
              </a:solidFill>
              <a:cs typeface="+mn-ea"/>
              <a:sym typeface="+mn-lt"/>
            </a:endParaRPr>
          </a:p>
        </p:txBody>
      </p:sp>
      <p:sp>
        <p:nvSpPr>
          <p:cNvPr id="16" name="TextBox 16"/>
          <p:cNvSpPr txBox="1"/>
          <p:nvPr/>
        </p:nvSpPr>
        <p:spPr>
          <a:xfrm>
            <a:off x="7978878" y="2632846"/>
            <a:ext cx="3587341" cy="625684"/>
          </a:xfrm>
          <a:prstGeom prst="rect">
            <a:avLst/>
          </a:prstGeom>
          <a:noFill/>
        </p:spPr>
        <p:txBody>
          <a:bodyPr wrap="square" rtlCol="0">
            <a:spAutoFit/>
          </a:bodyPr>
          <a:lstStyle/>
          <a:p>
            <a:pPr lvl="0">
              <a:lnSpc>
                <a:spcPct val="130000"/>
              </a:lnSpc>
              <a:defRPr/>
            </a:pPr>
            <a:r>
              <a:rPr lang="zh-CN" altLang="en-US" sz="1333" dirty="0" smtClean="0">
                <a:solidFill>
                  <a:srgbClr val="51597B"/>
                </a:solidFill>
                <a:latin typeface="+mn-ea"/>
                <a:cs typeface="+mn-ea"/>
                <a:sym typeface="+mn-lt"/>
              </a:rPr>
              <a:t>对于某份文档要还原到编辑前的状态，大家会怎么做呢？</a:t>
            </a:r>
            <a:endParaRPr lang="zh-CN" altLang="en-US" sz="1333" dirty="0">
              <a:solidFill>
                <a:srgbClr val="51597B"/>
              </a:solidFill>
              <a:latin typeface="+mn-ea"/>
              <a:cs typeface="+mn-ea"/>
              <a:sym typeface="+mn-lt"/>
            </a:endParaRPr>
          </a:p>
        </p:txBody>
      </p:sp>
      <p:sp>
        <p:nvSpPr>
          <p:cNvPr id="17" name="TextBox 17"/>
          <p:cNvSpPr txBox="1"/>
          <p:nvPr/>
        </p:nvSpPr>
        <p:spPr>
          <a:xfrm>
            <a:off x="7925733" y="3381081"/>
            <a:ext cx="3543195" cy="892360"/>
          </a:xfrm>
          <a:prstGeom prst="rect">
            <a:avLst/>
          </a:prstGeom>
          <a:noFill/>
        </p:spPr>
        <p:txBody>
          <a:bodyPr wrap="square" rtlCol="0">
            <a:spAutoFit/>
          </a:bodyPr>
          <a:lstStyle/>
          <a:p>
            <a:pPr lvl="0">
              <a:lnSpc>
                <a:spcPct val="130000"/>
              </a:lnSpc>
              <a:defRPr/>
            </a:pPr>
            <a:r>
              <a:rPr lang="zh-CN" altLang="en-US" sz="1333" dirty="0" smtClean="0">
                <a:solidFill>
                  <a:srgbClr val="51597B"/>
                </a:solidFill>
                <a:latin typeface="+mn-ea"/>
                <a:cs typeface="+mn-ea"/>
                <a:sym typeface="+mn-lt"/>
              </a:rPr>
              <a:t>有的人会先备份编辑前的文档。备份时，在文档前添加编辑的日期。这样做的唯一好处就是简单，但是非常麻烦，也很容易出错。</a:t>
            </a:r>
            <a:endParaRPr lang="zh-CN" altLang="en-US" sz="1333" dirty="0">
              <a:solidFill>
                <a:srgbClr val="51597B"/>
              </a:solidFill>
              <a:latin typeface="+mn-ea"/>
              <a:cs typeface="+mn-ea"/>
              <a:sym typeface="+mn-lt"/>
            </a:endParaRPr>
          </a:p>
        </p:txBody>
      </p:sp>
      <p:grpSp>
        <p:nvGrpSpPr>
          <p:cNvPr id="18" name="组 17"/>
          <p:cNvGrpSpPr/>
          <p:nvPr/>
        </p:nvGrpSpPr>
        <p:grpSpPr>
          <a:xfrm>
            <a:off x="795" y="216397"/>
            <a:ext cx="2532024" cy="763321"/>
            <a:chOff x="0" y="180328"/>
            <a:chExt cx="1899016" cy="636101"/>
          </a:xfrm>
        </p:grpSpPr>
        <p:sp>
          <p:nvSpPr>
            <p:cNvPr id="19" name="矩形 18"/>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0" name="文本框 19"/>
            <p:cNvSpPr txBox="1"/>
            <p:nvPr/>
          </p:nvSpPr>
          <p:spPr>
            <a:xfrm>
              <a:off x="0" y="282381"/>
              <a:ext cx="482344" cy="446276"/>
            </a:xfrm>
            <a:prstGeom prst="rect">
              <a:avLst/>
            </a:prstGeom>
            <a:noFill/>
          </p:spPr>
          <p:txBody>
            <a:bodyPr wrap="none" rtlCol="0">
              <a:spAutoFit/>
            </a:bodyPr>
            <a:lstStyle/>
            <a:p>
              <a:pPr>
                <a:lnSpc>
                  <a:spcPct val="90000"/>
                </a:lnSpc>
              </a:pPr>
              <a:r>
                <a:rPr kumimoji="1" lang="en-US" altLang="zh-CN" sz="3200" b="1" dirty="0">
                  <a:solidFill>
                    <a:schemeClr val="bg1"/>
                  </a:solidFill>
                </a:rPr>
                <a:t>01</a:t>
              </a:r>
              <a:endParaRPr kumimoji="1" lang="zh-CN" altLang="en-US" sz="3200" b="1" dirty="0">
                <a:solidFill>
                  <a:schemeClr val="bg1"/>
                </a:solidFill>
              </a:endParaRPr>
            </a:p>
          </p:txBody>
        </p:sp>
        <p:sp>
          <p:nvSpPr>
            <p:cNvPr id="21" name="文本框 20"/>
            <p:cNvSpPr txBox="1"/>
            <p:nvPr/>
          </p:nvSpPr>
          <p:spPr>
            <a:xfrm>
              <a:off x="529412" y="282381"/>
              <a:ext cx="1369604" cy="446276"/>
            </a:xfrm>
            <a:prstGeom prst="rect">
              <a:avLst/>
            </a:prstGeom>
            <a:noFill/>
          </p:spPr>
          <p:txBody>
            <a:bodyPr wrap="none" rtlCol="0">
              <a:spAutoFit/>
            </a:bodyPr>
            <a:lstStyle/>
            <a:p>
              <a:pPr>
                <a:lnSpc>
                  <a:spcPct val="90000"/>
                </a:lnSpc>
              </a:pPr>
              <a:r>
                <a:rPr kumimoji="1" lang="zh-CN" altLang="en-US" sz="3200" b="1" dirty="0">
                  <a:solidFill>
                    <a:srgbClr val="51597B"/>
                  </a:solidFill>
                </a:rPr>
                <a:t>背景</a:t>
              </a:r>
              <a:r>
                <a:rPr kumimoji="1" lang="zh-CN" altLang="en-US" sz="3200" b="1" dirty="0" smtClean="0">
                  <a:solidFill>
                    <a:srgbClr val="51597B"/>
                  </a:solidFill>
                </a:rPr>
                <a:t>介绍</a:t>
              </a:r>
              <a:endParaRPr kumimoji="1" lang="zh-CN" altLang="en-US" sz="3200" b="1" dirty="0">
                <a:solidFill>
                  <a:srgbClr val="51597B"/>
                </a:solidFill>
              </a:endParaRPr>
            </a:p>
          </p:txBody>
        </p:sp>
      </p:grpSp>
      <p:sp>
        <p:nvSpPr>
          <p:cNvPr id="24" name="TextBox 17"/>
          <p:cNvSpPr txBox="1"/>
          <p:nvPr/>
        </p:nvSpPr>
        <p:spPr>
          <a:xfrm>
            <a:off x="8023024" y="4430442"/>
            <a:ext cx="3543195" cy="1159035"/>
          </a:xfrm>
          <a:prstGeom prst="rect">
            <a:avLst/>
          </a:prstGeom>
          <a:noFill/>
        </p:spPr>
        <p:txBody>
          <a:bodyPr wrap="square" rtlCol="0">
            <a:spAutoFit/>
          </a:bodyPr>
          <a:lstStyle/>
          <a:p>
            <a:pPr lvl="0">
              <a:lnSpc>
                <a:spcPct val="130000"/>
              </a:lnSpc>
              <a:defRPr/>
            </a:pPr>
            <a:r>
              <a:rPr lang="zh-CN" altLang="en-US" sz="1333" dirty="0" smtClean="0">
                <a:solidFill>
                  <a:srgbClr val="51597B"/>
                </a:solidFill>
                <a:latin typeface="+mn-ea"/>
                <a:cs typeface="+mn-ea"/>
                <a:sym typeface="+mn-lt"/>
              </a:rPr>
              <a:t>如右图所示，命名毫无规则，无法区分哪一个文档是最新的，没有体现修改的内容。并且，如果是共享文件的话，同时编辑，先进行编辑的人所做修改会被覆盖。</a:t>
            </a:r>
            <a:endParaRPr lang="zh-CN" altLang="en-US" sz="1333" dirty="0">
              <a:solidFill>
                <a:srgbClr val="51597B"/>
              </a:solidFill>
              <a:latin typeface="+mn-ea"/>
              <a:cs typeface="+mn-ea"/>
              <a:sym typeface="+mn-lt"/>
            </a:endParaRPr>
          </a:p>
        </p:txBody>
      </p:sp>
    </p:spTree>
    <p:extLst>
      <p:ext uri="{BB962C8B-B14F-4D97-AF65-F5344CB8AC3E}">
        <p14:creationId xmlns:p14="http://schemas.microsoft.com/office/powerpoint/2010/main" val="2595228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sp>
        <p:nvSpPr>
          <p:cNvPr id="20" name="TextBox 17"/>
          <p:cNvSpPr txBox="1"/>
          <p:nvPr/>
        </p:nvSpPr>
        <p:spPr>
          <a:xfrm>
            <a:off x="7485117" y="1346993"/>
            <a:ext cx="2574744" cy="502766"/>
          </a:xfrm>
          <a:prstGeom prst="rect">
            <a:avLst/>
          </a:prstGeom>
          <a:noFill/>
        </p:spPr>
        <p:txBody>
          <a:bodyPr wrap="none" rtlCol="0">
            <a:spAutoFit/>
          </a:bodyPr>
          <a:lstStyle/>
          <a:p>
            <a:r>
              <a:rPr lang="zh-CN" altLang="en-US" sz="2667" b="1" dirty="0" smtClean="0">
                <a:solidFill>
                  <a:srgbClr val="51597B"/>
                </a:solidFill>
                <a:cs typeface="+mn-ea"/>
                <a:sym typeface="+mn-lt"/>
              </a:rPr>
              <a:t>集中式版本控制</a:t>
            </a:r>
            <a:endParaRPr lang="zh-CN" altLang="en-US" sz="2667" b="1" dirty="0">
              <a:solidFill>
                <a:srgbClr val="51597B"/>
              </a:solidFill>
              <a:cs typeface="+mn-ea"/>
              <a:sym typeface="+mn-lt"/>
            </a:endParaRPr>
          </a:p>
        </p:txBody>
      </p:sp>
      <p:sp>
        <p:nvSpPr>
          <p:cNvPr id="24" name="矩形 23"/>
          <p:cNvSpPr/>
          <p:nvPr/>
        </p:nvSpPr>
        <p:spPr>
          <a:xfrm>
            <a:off x="7505358" y="1980781"/>
            <a:ext cx="3580161" cy="892360"/>
          </a:xfrm>
          <a:prstGeom prst="rect">
            <a:avLst/>
          </a:prstGeom>
        </p:spPr>
        <p:txBody>
          <a:bodyPr wrap="square">
            <a:spAutoFit/>
          </a:bodyPr>
          <a:lstStyle/>
          <a:p>
            <a:pPr lvl="0">
              <a:lnSpc>
                <a:spcPct val="130000"/>
              </a:lnSpc>
            </a:pPr>
            <a:r>
              <a:rPr lang="zh-CN" altLang="en-US" sz="1333" dirty="0" smtClean="0">
                <a:solidFill>
                  <a:srgbClr val="51597B"/>
                </a:solidFill>
              </a:rPr>
              <a:t>有一个单一的集中管理服务器，保存所有文件的修订版本，而协同工作的人通过开户端连接到服务器，获取最新文档或提交更新</a:t>
            </a:r>
            <a:endParaRPr lang="zh-CN" altLang="en-US" sz="1333" dirty="0">
              <a:solidFill>
                <a:srgbClr val="51597B"/>
              </a:solidFill>
            </a:endParaRPr>
          </a:p>
        </p:txBody>
      </p:sp>
      <p:grpSp>
        <p:nvGrpSpPr>
          <p:cNvPr id="26" name="组 25"/>
          <p:cNvGrpSpPr/>
          <p:nvPr/>
        </p:nvGrpSpPr>
        <p:grpSpPr>
          <a:xfrm>
            <a:off x="795" y="216397"/>
            <a:ext cx="2532024" cy="763321"/>
            <a:chOff x="0" y="180328"/>
            <a:chExt cx="1899018"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文本框 27"/>
            <p:cNvSpPr txBox="1"/>
            <p:nvPr/>
          </p:nvSpPr>
          <p:spPr>
            <a:xfrm>
              <a:off x="0" y="282381"/>
              <a:ext cx="482344" cy="446276"/>
            </a:xfrm>
            <a:prstGeom prst="rect">
              <a:avLst/>
            </a:prstGeom>
            <a:noFill/>
          </p:spPr>
          <p:txBody>
            <a:bodyPr wrap="none" rtlCol="0">
              <a:spAutoFit/>
            </a:bodyPr>
            <a:lstStyle/>
            <a:p>
              <a:pPr>
                <a:lnSpc>
                  <a:spcPct val="90000"/>
                </a:lnSpc>
              </a:pPr>
              <a:r>
                <a:rPr kumimoji="1" lang="en-US" altLang="zh-CN" sz="3200" b="1" dirty="0">
                  <a:solidFill>
                    <a:schemeClr val="bg1"/>
                  </a:solidFill>
                </a:rPr>
                <a:t>01</a:t>
              </a:r>
              <a:endParaRPr kumimoji="1" lang="zh-CN" altLang="en-US" sz="3200" b="1" dirty="0">
                <a:solidFill>
                  <a:schemeClr val="bg1"/>
                </a:solidFill>
              </a:endParaRPr>
            </a:p>
          </p:txBody>
        </p:sp>
        <p:sp>
          <p:nvSpPr>
            <p:cNvPr id="29" name="文本框 28"/>
            <p:cNvSpPr txBox="1"/>
            <p:nvPr/>
          </p:nvSpPr>
          <p:spPr>
            <a:xfrm>
              <a:off x="529412" y="282381"/>
              <a:ext cx="1369606" cy="446276"/>
            </a:xfrm>
            <a:prstGeom prst="rect">
              <a:avLst/>
            </a:prstGeom>
            <a:noFill/>
          </p:spPr>
          <p:txBody>
            <a:bodyPr wrap="none" rtlCol="0">
              <a:spAutoFit/>
            </a:bodyPr>
            <a:lstStyle/>
            <a:p>
              <a:pPr>
                <a:lnSpc>
                  <a:spcPct val="90000"/>
                </a:lnSpc>
              </a:pPr>
              <a:r>
                <a:rPr kumimoji="1" lang="zh-CN" altLang="en-US" sz="3200" b="1" dirty="0">
                  <a:solidFill>
                    <a:srgbClr val="51597B"/>
                  </a:solidFill>
                </a:rPr>
                <a:t>背景</a:t>
              </a:r>
              <a:r>
                <a:rPr kumimoji="1" lang="zh-CN" altLang="en-US" sz="3200" b="1" dirty="0" smtClean="0">
                  <a:solidFill>
                    <a:srgbClr val="51597B"/>
                  </a:solidFill>
                </a:rPr>
                <a:t>介绍</a:t>
              </a:r>
              <a:endParaRPr kumimoji="1" lang="zh-CN" altLang="en-US" sz="3200" b="1" dirty="0">
                <a:solidFill>
                  <a:srgbClr val="51597B"/>
                </a:solidFill>
              </a:endParaRPr>
            </a:p>
          </p:txBody>
        </p: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736" y="1598376"/>
            <a:ext cx="5893768" cy="4096169"/>
          </a:xfrm>
          <a:prstGeom prst="rect">
            <a:avLst/>
          </a:prstGeom>
        </p:spPr>
      </p:pic>
      <p:sp>
        <p:nvSpPr>
          <p:cNvPr id="23" name="矩形 22"/>
          <p:cNvSpPr/>
          <p:nvPr/>
        </p:nvSpPr>
        <p:spPr>
          <a:xfrm>
            <a:off x="7505358" y="3069343"/>
            <a:ext cx="3580161" cy="892360"/>
          </a:xfrm>
          <a:prstGeom prst="rect">
            <a:avLst/>
          </a:prstGeom>
        </p:spPr>
        <p:txBody>
          <a:bodyPr wrap="square">
            <a:spAutoFit/>
          </a:bodyPr>
          <a:lstStyle/>
          <a:p>
            <a:pPr lvl="0">
              <a:lnSpc>
                <a:spcPct val="130000"/>
              </a:lnSpc>
            </a:pPr>
            <a:r>
              <a:rPr lang="zh-CN" altLang="en-US" sz="1333" dirty="0" smtClean="0">
                <a:solidFill>
                  <a:srgbClr val="51597B"/>
                </a:solidFill>
              </a:rPr>
              <a:t>优点是，可以在一定程度上看到项目中的其他人正在做些什么，而管理员可以轻松管理掌控每个开发者的权限。</a:t>
            </a:r>
            <a:endParaRPr lang="zh-CN" altLang="en-US" sz="1333" dirty="0">
              <a:solidFill>
                <a:srgbClr val="51597B"/>
              </a:solidFill>
            </a:endParaRPr>
          </a:p>
        </p:txBody>
      </p:sp>
      <p:sp>
        <p:nvSpPr>
          <p:cNvPr id="25" name="矩形 24"/>
          <p:cNvSpPr/>
          <p:nvPr/>
        </p:nvSpPr>
        <p:spPr>
          <a:xfrm>
            <a:off x="7485117" y="4086883"/>
            <a:ext cx="3580161" cy="892360"/>
          </a:xfrm>
          <a:prstGeom prst="rect">
            <a:avLst/>
          </a:prstGeom>
        </p:spPr>
        <p:txBody>
          <a:bodyPr wrap="square">
            <a:spAutoFit/>
          </a:bodyPr>
          <a:lstStyle/>
          <a:p>
            <a:pPr lvl="0">
              <a:lnSpc>
                <a:spcPct val="130000"/>
              </a:lnSpc>
            </a:pPr>
            <a:r>
              <a:rPr lang="zh-CN" altLang="en-US" sz="1333" dirty="0" smtClean="0">
                <a:solidFill>
                  <a:srgbClr val="51597B"/>
                </a:solidFill>
              </a:rPr>
              <a:t>缺点是，中央服务器的单点故障。如果宕机，无法提交更新，也无法协同工作。如果发生磁盘损坏，而又没有备份， 则会丢失所有数据。</a:t>
            </a:r>
            <a:endParaRPr lang="zh-CN" altLang="en-US" sz="1333" dirty="0">
              <a:solidFill>
                <a:srgbClr val="51597B"/>
              </a:solidFill>
            </a:endParaRPr>
          </a:p>
        </p:txBody>
      </p:sp>
    </p:spTree>
    <p:extLst>
      <p:ext uri="{BB962C8B-B14F-4D97-AF65-F5344CB8AC3E}">
        <p14:creationId xmlns:p14="http://schemas.microsoft.com/office/powerpoint/2010/main" val="2405241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sp>
        <p:nvSpPr>
          <p:cNvPr id="20" name="TextBox 17"/>
          <p:cNvSpPr txBox="1"/>
          <p:nvPr/>
        </p:nvSpPr>
        <p:spPr>
          <a:xfrm>
            <a:off x="7485117" y="1346993"/>
            <a:ext cx="2574744" cy="502766"/>
          </a:xfrm>
          <a:prstGeom prst="rect">
            <a:avLst/>
          </a:prstGeom>
          <a:noFill/>
        </p:spPr>
        <p:txBody>
          <a:bodyPr wrap="none" rtlCol="0">
            <a:spAutoFit/>
          </a:bodyPr>
          <a:lstStyle/>
          <a:p>
            <a:r>
              <a:rPr lang="zh-CN" altLang="en-US" sz="2667" b="1" dirty="0">
                <a:solidFill>
                  <a:srgbClr val="51597B"/>
                </a:solidFill>
                <a:cs typeface="+mn-ea"/>
                <a:sym typeface="+mn-lt"/>
              </a:rPr>
              <a:t>分布</a:t>
            </a:r>
            <a:r>
              <a:rPr lang="zh-CN" altLang="en-US" sz="2667" b="1" dirty="0" smtClean="0">
                <a:solidFill>
                  <a:srgbClr val="51597B"/>
                </a:solidFill>
                <a:cs typeface="+mn-ea"/>
                <a:sym typeface="+mn-lt"/>
              </a:rPr>
              <a:t>式版本控制</a:t>
            </a:r>
            <a:endParaRPr lang="zh-CN" altLang="en-US" sz="2667" b="1" dirty="0">
              <a:solidFill>
                <a:srgbClr val="51597B"/>
              </a:solidFill>
              <a:cs typeface="+mn-ea"/>
              <a:sym typeface="+mn-lt"/>
            </a:endParaRPr>
          </a:p>
        </p:txBody>
      </p:sp>
      <p:sp>
        <p:nvSpPr>
          <p:cNvPr id="24" name="矩形 23"/>
          <p:cNvSpPr/>
          <p:nvPr/>
        </p:nvSpPr>
        <p:spPr>
          <a:xfrm>
            <a:off x="7505358" y="1980781"/>
            <a:ext cx="3580161" cy="625684"/>
          </a:xfrm>
          <a:prstGeom prst="rect">
            <a:avLst/>
          </a:prstGeom>
        </p:spPr>
        <p:txBody>
          <a:bodyPr wrap="square">
            <a:spAutoFit/>
          </a:bodyPr>
          <a:lstStyle/>
          <a:p>
            <a:pPr lvl="0">
              <a:lnSpc>
                <a:spcPct val="130000"/>
              </a:lnSpc>
            </a:pPr>
            <a:r>
              <a:rPr lang="zh-CN" altLang="en-US" sz="1333" dirty="0">
                <a:solidFill>
                  <a:srgbClr val="51597B"/>
                </a:solidFill>
              </a:rPr>
              <a:t>客户端</a:t>
            </a:r>
            <a:r>
              <a:rPr lang="zh-CN" altLang="en-US" sz="1333" dirty="0" smtClean="0">
                <a:solidFill>
                  <a:srgbClr val="51597B"/>
                </a:solidFill>
              </a:rPr>
              <a:t>不止是获取最新版本的文件，而是把代码仓库完整的镜像下来。</a:t>
            </a:r>
            <a:endParaRPr lang="zh-CN" altLang="en-US" sz="1333" dirty="0">
              <a:solidFill>
                <a:srgbClr val="51597B"/>
              </a:solidFill>
            </a:endParaRPr>
          </a:p>
        </p:txBody>
      </p:sp>
      <p:grpSp>
        <p:nvGrpSpPr>
          <p:cNvPr id="26" name="组 25"/>
          <p:cNvGrpSpPr/>
          <p:nvPr/>
        </p:nvGrpSpPr>
        <p:grpSpPr>
          <a:xfrm>
            <a:off x="795" y="216397"/>
            <a:ext cx="2532024" cy="763321"/>
            <a:chOff x="0" y="180328"/>
            <a:chExt cx="1899018"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文本框 27"/>
            <p:cNvSpPr txBox="1"/>
            <p:nvPr/>
          </p:nvSpPr>
          <p:spPr>
            <a:xfrm>
              <a:off x="0" y="282381"/>
              <a:ext cx="482344" cy="446276"/>
            </a:xfrm>
            <a:prstGeom prst="rect">
              <a:avLst/>
            </a:prstGeom>
            <a:noFill/>
          </p:spPr>
          <p:txBody>
            <a:bodyPr wrap="none" rtlCol="0">
              <a:spAutoFit/>
            </a:bodyPr>
            <a:lstStyle/>
            <a:p>
              <a:pPr>
                <a:lnSpc>
                  <a:spcPct val="90000"/>
                </a:lnSpc>
              </a:pPr>
              <a:r>
                <a:rPr kumimoji="1" lang="en-US" altLang="zh-CN" sz="3200" b="1" dirty="0">
                  <a:solidFill>
                    <a:schemeClr val="bg1"/>
                  </a:solidFill>
                </a:rPr>
                <a:t>01</a:t>
              </a:r>
              <a:endParaRPr kumimoji="1" lang="zh-CN" altLang="en-US" sz="3200" b="1" dirty="0">
                <a:solidFill>
                  <a:schemeClr val="bg1"/>
                </a:solidFill>
              </a:endParaRPr>
            </a:p>
          </p:txBody>
        </p:sp>
        <p:sp>
          <p:nvSpPr>
            <p:cNvPr id="29" name="文本框 28"/>
            <p:cNvSpPr txBox="1"/>
            <p:nvPr/>
          </p:nvSpPr>
          <p:spPr>
            <a:xfrm>
              <a:off x="529412" y="282381"/>
              <a:ext cx="1369606" cy="446276"/>
            </a:xfrm>
            <a:prstGeom prst="rect">
              <a:avLst/>
            </a:prstGeom>
            <a:noFill/>
          </p:spPr>
          <p:txBody>
            <a:bodyPr wrap="none" rtlCol="0">
              <a:spAutoFit/>
            </a:bodyPr>
            <a:lstStyle/>
            <a:p>
              <a:pPr>
                <a:lnSpc>
                  <a:spcPct val="90000"/>
                </a:lnSpc>
              </a:pPr>
              <a:r>
                <a:rPr kumimoji="1" lang="zh-CN" altLang="en-US" sz="3200" b="1" dirty="0">
                  <a:solidFill>
                    <a:srgbClr val="51597B"/>
                  </a:solidFill>
                </a:rPr>
                <a:t>背景</a:t>
              </a:r>
              <a:r>
                <a:rPr kumimoji="1" lang="zh-CN" altLang="en-US" sz="3200" b="1" dirty="0" smtClean="0">
                  <a:solidFill>
                    <a:srgbClr val="51597B"/>
                  </a:solidFill>
                </a:rPr>
                <a:t>介绍</a:t>
              </a:r>
              <a:endParaRPr kumimoji="1" lang="zh-CN" altLang="en-US" sz="3200" b="1" dirty="0">
                <a:solidFill>
                  <a:srgbClr val="51597B"/>
                </a:solidFill>
              </a:endParaRPr>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49" y="1120653"/>
            <a:ext cx="5085473" cy="5008241"/>
          </a:xfrm>
          <a:prstGeom prst="rect">
            <a:avLst/>
          </a:prstGeom>
        </p:spPr>
      </p:pic>
      <p:sp>
        <p:nvSpPr>
          <p:cNvPr id="14" name="矩形 13"/>
          <p:cNvSpPr/>
          <p:nvPr/>
        </p:nvSpPr>
        <p:spPr>
          <a:xfrm>
            <a:off x="7485117" y="2850500"/>
            <a:ext cx="3580161" cy="1159035"/>
          </a:xfrm>
          <a:prstGeom prst="rect">
            <a:avLst/>
          </a:prstGeom>
        </p:spPr>
        <p:txBody>
          <a:bodyPr wrap="square">
            <a:spAutoFit/>
          </a:bodyPr>
          <a:lstStyle/>
          <a:p>
            <a:pPr lvl="0">
              <a:lnSpc>
                <a:spcPct val="130000"/>
              </a:lnSpc>
            </a:pPr>
            <a:r>
              <a:rPr lang="zh-CN" altLang="en-US" sz="1333" dirty="0" smtClean="0">
                <a:solidFill>
                  <a:srgbClr val="51597B"/>
                </a:solidFill>
              </a:rPr>
              <a:t>优点是，任何一处协同工作的服务器发生故障，事后都能用任何一个镜像出来的本地仓库恢复。因为每次的克隆操作，实际上都是一次对代码仓库的完整备份</a:t>
            </a:r>
            <a:endParaRPr lang="zh-CN" altLang="en-US" sz="1333" dirty="0">
              <a:solidFill>
                <a:srgbClr val="51597B"/>
              </a:solidFill>
            </a:endParaRPr>
          </a:p>
        </p:txBody>
      </p:sp>
    </p:spTree>
    <p:extLst>
      <p:ext uri="{BB962C8B-B14F-4D97-AF65-F5344CB8AC3E}">
        <p14:creationId xmlns:p14="http://schemas.microsoft.com/office/powerpoint/2010/main" val="11330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25"/>
          <p:cNvGrpSpPr/>
          <p:nvPr/>
        </p:nvGrpSpPr>
        <p:grpSpPr>
          <a:xfrm>
            <a:off x="795" y="216397"/>
            <a:ext cx="2532024" cy="763321"/>
            <a:chOff x="0" y="180328"/>
            <a:chExt cx="1899018" cy="636101"/>
          </a:xfrm>
        </p:grpSpPr>
        <p:sp>
          <p:nvSpPr>
            <p:cNvPr id="3" name="矩形 2"/>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文本框 3"/>
            <p:cNvSpPr txBox="1"/>
            <p:nvPr/>
          </p:nvSpPr>
          <p:spPr>
            <a:xfrm>
              <a:off x="0" y="282381"/>
              <a:ext cx="482344" cy="446276"/>
            </a:xfrm>
            <a:prstGeom prst="rect">
              <a:avLst/>
            </a:prstGeom>
            <a:noFill/>
          </p:spPr>
          <p:txBody>
            <a:bodyPr wrap="none" rtlCol="0">
              <a:spAutoFit/>
            </a:bodyPr>
            <a:lstStyle/>
            <a:p>
              <a:pPr>
                <a:lnSpc>
                  <a:spcPct val="90000"/>
                </a:lnSpc>
              </a:pPr>
              <a:r>
                <a:rPr kumimoji="1" lang="en-US" altLang="zh-CN" sz="3200" b="1" dirty="0">
                  <a:solidFill>
                    <a:schemeClr val="bg1"/>
                  </a:solidFill>
                </a:rPr>
                <a:t>01</a:t>
              </a:r>
              <a:endParaRPr kumimoji="1" lang="zh-CN" altLang="en-US" sz="3200" b="1" dirty="0">
                <a:solidFill>
                  <a:schemeClr val="bg1"/>
                </a:solidFill>
              </a:endParaRPr>
            </a:p>
          </p:txBody>
        </p:sp>
        <p:sp>
          <p:nvSpPr>
            <p:cNvPr id="5" name="文本框 4"/>
            <p:cNvSpPr txBox="1"/>
            <p:nvPr/>
          </p:nvSpPr>
          <p:spPr>
            <a:xfrm>
              <a:off x="529412" y="282381"/>
              <a:ext cx="1369606" cy="446276"/>
            </a:xfrm>
            <a:prstGeom prst="rect">
              <a:avLst/>
            </a:prstGeom>
            <a:noFill/>
          </p:spPr>
          <p:txBody>
            <a:bodyPr wrap="none" rtlCol="0">
              <a:spAutoFit/>
            </a:bodyPr>
            <a:lstStyle/>
            <a:p>
              <a:pPr>
                <a:lnSpc>
                  <a:spcPct val="90000"/>
                </a:lnSpc>
              </a:pPr>
              <a:r>
                <a:rPr kumimoji="1" lang="zh-CN" altLang="en-US" sz="3200" b="1" dirty="0">
                  <a:solidFill>
                    <a:srgbClr val="51597B"/>
                  </a:solidFill>
                </a:rPr>
                <a:t>背景</a:t>
              </a:r>
              <a:r>
                <a:rPr kumimoji="1" lang="zh-CN" altLang="en-US" sz="3200" b="1" dirty="0" smtClean="0">
                  <a:solidFill>
                    <a:srgbClr val="51597B"/>
                  </a:solidFill>
                </a:rPr>
                <a:t>介绍</a:t>
              </a:r>
              <a:endParaRPr kumimoji="1" lang="zh-CN" altLang="en-US" sz="3200" b="1" dirty="0">
                <a:solidFill>
                  <a:srgbClr val="51597B"/>
                </a:solidFill>
              </a:endParaRPr>
            </a:p>
          </p:txBody>
        </p:sp>
      </p:grpSp>
      <p:grpSp>
        <p:nvGrpSpPr>
          <p:cNvPr id="6" name="组合 5"/>
          <p:cNvGrpSpPr/>
          <p:nvPr/>
        </p:nvGrpSpPr>
        <p:grpSpPr>
          <a:xfrm>
            <a:off x="1159872" y="1693606"/>
            <a:ext cx="3369586" cy="2295225"/>
            <a:chOff x="1352362" y="7607300"/>
            <a:chExt cx="2484000" cy="1692000"/>
          </a:xfrm>
        </p:grpSpPr>
        <p:graphicFrame>
          <p:nvGraphicFramePr>
            <p:cNvPr id="7" name="图表 6"/>
            <p:cNvGraphicFramePr/>
            <p:nvPr>
              <p:extLst>
                <p:ext uri="{D42A27DB-BD31-4B8C-83A1-F6EECF244321}">
                  <p14:modId xmlns:p14="http://schemas.microsoft.com/office/powerpoint/2010/main" val="235897802"/>
                </p:ext>
              </p:extLst>
            </p:nvPr>
          </p:nvGraphicFramePr>
          <p:xfrm>
            <a:off x="1352362" y="7607300"/>
            <a:ext cx="2484000" cy="1692000"/>
          </p:xfrm>
          <a:graphic>
            <a:graphicData uri="http://schemas.openxmlformats.org/drawingml/2006/chart">
              <c:chart xmlns:c="http://schemas.openxmlformats.org/drawingml/2006/chart" xmlns:r="http://schemas.openxmlformats.org/officeDocument/2006/relationships" r:id="rId3"/>
            </a:graphicData>
          </a:graphic>
        </p:graphicFrame>
        <p:sp>
          <p:nvSpPr>
            <p:cNvPr id="8" name="文本框 7"/>
            <p:cNvSpPr txBox="1"/>
            <p:nvPr/>
          </p:nvSpPr>
          <p:spPr>
            <a:xfrm>
              <a:off x="1972706" y="8270790"/>
              <a:ext cx="1194941" cy="385709"/>
            </a:xfrm>
            <a:prstGeom prst="rect">
              <a:avLst/>
            </a:prstGeom>
            <a:noFill/>
          </p:spPr>
          <p:txBody>
            <a:bodyPr wrap="non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00B050"/>
                  </a:solidFill>
                  <a:effectLst/>
                  <a:uLnTx/>
                  <a:uFillTx/>
                </a:rPr>
                <a:t>黄金时代</a:t>
              </a:r>
              <a:endParaRPr kumimoji="0" lang="zh-CN" altLang="en-US" sz="2800" b="1" i="0" u="none" strike="noStrike" kern="0" cap="none" spc="0" normalizeH="0" baseline="0" noProof="0" dirty="0">
                <a:ln>
                  <a:noFill/>
                </a:ln>
                <a:solidFill>
                  <a:srgbClr val="00B050"/>
                </a:solidFill>
                <a:effectLst/>
                <a:uLnTx/>
                <a:uFillTx/>
              </a:endParaRPr>
            </a:p>
          </p:txBody>
        </p:sp>
      </p:grpSp>
      <p:grpSp>
        <p:nvGrpSpPr>
          <p:cNvPr id="10" name="组合 9"/>
          <p:cNvGrpSpPr/>
          <p:nvPr/>
        </p:nvGrpSpPr>
        <p:grpSpPr>
          <a:xfrm>
            <a:off x="4463842" y="1774269"/>
            <a:ext cx="3369586" cy="2295225"/>
            <a:chOff x="3627008" y="7452850"/>
            <a:chExt cx="2484000" cy="1692000"/>
          </a:xfrm>
        </p:grpSpPr>
        <p:graphicFrame>
          <p:nvGraphicFramePr>
            <p:cNvPr id="11" name="图表 10"/>
            <p:cNvGraphicFramePr/>
            <p:nvPr>
              <p:extLst>
                <p:ext uri="{D42A27DB-BD31-4B8C-83A1-F6EECF244321}">
                  <p14:modId xmlns:p14="http://schemas.microsoft.com/office/powerpoint/2010/main" val="2326897346"/>
                </p:ext>
              </p:extLst>
            </p:nvPr>
          </p:nvGraphicFramePr>
          <p:xfrm>
            <a:off x="3627008" y="7452850"/>
            <a:ext cx="2484000" cy="1692000"/>
          </p:xfrm>
          <a:graphic>
            <a:graphicData uri="http://schemas.openxmlformats.org/drawingml/2006/chart">
              <c:chart xmlns:c="http://schemas.openxmlformats.org/drawingml/2006/chart" xmlns:r="http://schemas.openxmlformats.org/officeDocument/2006/relationships" r:id="rId4"/>
            </a:graphicData>
          </a:graphic>
        </p:graphicFrame>
        <p:sp>
          <p:nvSpPr>
            <p:cNvPr id="12" name="文本框 11"/>
            <p:cNvSpPr txBox="1"/>
            <p:nvPr/>
          </p:nvSpPr>
          <p:spPr>
            <a:xfrm>
              <a:off x="4295723" y="8113978"/>
              <a:ext cx="1194941" cy="385709"/>
            </a:xfrm>
            <a:prstGeom prst="rect">
              <a:avLst/>
            </a:prstGeom>
            <a:noFill/>
          </p:spPr>
          <p:txBody>
            <a:bodyPr wrap="non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lang="zh-CN" altLang="en-US" sz="2800" b="1" kern="0" dirty="0" smtClean="0">
                  <a:solidFill>
                    <a:srgbClr val="007A37"/>
                  </a:solidFill>
                </a:rPr>
                <a:t>白银时代</a:t>
              </a:r>
              <a:endParaRPr kumimoji="0" lang="zh-CN" altLang="en-US" sz="2800" b="1" i="0" u="none" strike="noStrike" kern="0" cap="none" spc="0" normalizeH="0" baseline="0" noProof="0" dirty="0">
                <a:ln>
                  <a:noFill/>
                </a:ln>
                <a:solidFill>
                  <a:srgbClr val="007A37"/>
                </a:solidFill>
                <a:effectLst/>
                <a:uLnTx/>
                <a:uFillTx/>
              </a:endParaRPr>
            </a:p>
          </p:txBody>
        </p:sp>
      </p:grpSp>
      <p:grpSp>
        <p:nvGrpSpPr>
          <p:cNvPr id="16" name="组合 15"/>
          <p:cNvGrpSpPr/>
          <p:nvPr/>
        </p:nvGrpSpPr>
        <p:grpSpPr>
          <a:xfrm>
            <a:off x="7833428" y="1780318"/>
            <a:ext cx="3369586" cy="2295225"/>
            <a:chOff x="6390807" y="7473950"/>
            <a:chExt cx="2484000" cy="1692000"/>
          </a:xfrm>
        </p:grpSpPr>
        <p:graphicFrame>
          <p:nvGraphicFramePr>
            <p:cNvPr id="17" name="图表 16"/>
            <p:cNvGraphicFramePr/>
            <p:nvPr>
              <p:extLst>
                <p:ext uri="{D42A27DB-BD31-4B8C-83A1-F6EECF244321}">
                  <p14:modId xmlns:p14="http://schemas.microsoft.com/office/powerpoint/2010/main" val="1584254527"/>
                </p:ext>
              </p:extLst>
            </p:nvPr>
          </p:nvGraphicFramePr>
          <p:xfrm>
            <a:off x="6390807" y="7473950"/>
            <a:ext cx="2484000" cy="1692000"/>
          </p:xfrm>
          <a:graphic>
            <a:graphicData uri="http://schemas.openxmlformats.org/drawingml/2006/chart">
              <c:chart xmlns:c="http://schemas.openxmlformats.org/drawingml/2006/chart" xmlns:r="http://schemas.openxmlformats.org/officeDocument/2006/relationships" r:id="rId5"/>
            </a:graphicData>
          </a:graphic>
        </p:graphicFrame>
        <p:sp>
          <p:nvSpPr>
            <p:cNvPr id="18" name="文本框 17"/>
            <p:cNvSpPr txBox="1"/>
            <p:nvPr/>
          </p:nvSpPr>
          <p:spPr>
            <a:xfrm>
              <a:off x="7059522" y="8130619"/>
              <a:ext cx="1194941" cy="385709"/>
            </a:xfrm>
            <a:prstGeom prst="rect">
              <a:avLst/>
            </a:prstGeom>
            <a:noFill/>
          </p:spPr>
          <p:txBody>
            <a:bodyPr wrap="non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lang="zh-CN" altLang="en-US" sz="2800" b="1" kern="0" dirty="0" smtClean="0">
                  <a:solidFill>
                    <a:schemeClr val="tx2">
                      <a:lumMod val="75000"/>
                    </a:schemeClr>
                  </a:solidFill>
                </a:rPr>
                <a:t>青铜时代</a:t>
              </a:r>
              <a:endParaRPr kumimoji="0" lang="zh-CN" altLang="en-US" sz="2800" b="1" i="0" u="none" strike="noStrike" kern="0" cap="none" spc="0" normalizeH="0" baseline="0" noProof="0" dirty="0">
                <a:ln>
                  <a:noFill/>
                </a:ln>
                <a:solidFill>
                  <a:schemeClr val="tx2">
                    <a:lumMod val="75000"/>
                  </a:schemeClr>
                </a:solidFill>
                <a:effectLst/>
                <a:uLnTx/>
                <a:uFillTx/>
              </a:endParaRPr>
            </a:p>
          </p:txBody>
        </p:sp>
      </p:grpSp>
      <p:sp>
        <p:nvSpPr>
          <p:cNvPr id="19" name="矩形 18"/>
          <p:cNvSpPr/>
          <p:nvPr/>
        </p:nvSpPr>
        <p:spPr>
          <a:xfrm>
            <a:off x="1410200" y="4374501"/>
            <a:ext cx="2803313" cy="1425711"/>
          </a:xfrm>
          <a:prstGeom prst="rect">
            <a:avLst/>
          </a:prstGeom>
        </p:spPr>
        <p:txBody>
          <a:bodyPr wrap="square">
            <a:spAutoFit/>
          </a:bodyPr>
          <a:lstStyle/>
          <a:p>
            <a:pPr lvl="0">
              <a:lnSpc>
                <a:spcPct val="130000"/>
              </a:lnSpc>
            </a:pPr>
            <a:r>
              <a:rPr lang="en-US" altLang="zh-CN" sz="1333" dirty="0" smtClean="0">
                <a:solidFill>
                  <a:srgbClr val="51597B"/>
                </a:solidFill>
              </a:rPr>
              <a:t>Linus</a:t>
            </a:r>
            <a:r>
              <a:rPr lang="zh-CN" altLang="en-US" sz="1333" dirty="0" smtClean="0">
                <a:solidFill>
                  <a:srgbClr val="51597B"/>
                </a:solidFill>
              </a:rPr>
              <a:t>创建了</a:t>
            </a:r>
            <a:r>
              <a:rPr lang="en-US" altLang="zh-CN" sz="1333" dirty="0" smtClean="0">
                <a:solidFill>
                  <a:srgbClr val="51597B"/>
                </a:solidFill>
              </a:rPr>
              <a:t>Linux</a:t>
            </a:r>
            <a:r>
              <a:rPr lang="zh-CN" altLang="en-US" sz="1333" dirty="0" smtClean="0">
                <a:solidFill>
                  <a:srgbClr val="51597B"/>
                </a:solidFill>
              </a:rPr>
              <a:t>，它的壮大是靠全世界为数众多的志愿者参与完成的。在</a:t>
            </a:r>
            <a:r>
              <a:rPr lang="en-US" altLang="zh-CN" sz="1333" dirty="0" smtClean="0">
                <a:solidFill>
                  <a:srgbClr val="51597B"/>
                </a:solidFill>
              </a:rPr>
              <a:t>2002</a:t>
            </a:r>
            <a:r>
              <a:rPr lang="zh-CN" altLang="en-US" sz="1333" dirty="0" smtClean="0">
                <a:solidFill>
                  <a:srgbClr val="51597B"/>
                </a:solidFill>
              </a:rPr>
              <a:t>年以前，志愿者通过</a:t>
            </a:r>
            <a:r>
              <a:rPr lang="en-US" altLang="zh-CN" sz="1333" dirty="0" smtClean="0">
                <a:solidFill>
                  <a:srgbClr val="51597B"/>
                </a:solidFill>
              </a:rPr>
              <a:t>diff</a:t>
            </a:r>
            <a:r>
              <a:rPr lang="zh-CN" altLang="en-US" sz="1333" dirty="0" smtClean="0">
                <a:solidFill>
                  <a:srgbClr val="51597B"/>
                </a:solidFill>
              </a:rPr>
              <a:t>方式把源码文件发给</a:t>
            </a:r>
            <a:r>
              <a:rPr lang="en-US" altLang="zh-CN" sz="1333" dirty="0" smtClean="0">
                <a:solidFill>
                  <a:srgbClr val="51597B"/>
                </a:solidFill>
              </a:rPr>
              <a:t>Linus</a:t>
            </a:r>
            <a:r>
              <a:rPr lang="zh-CN" altLang="en-US" sz="1333" dirty="0" smtClean="0">
                <a:solidFill>
                  <a:srgbClr val="51597B"/>
                </a:solidFill>
              </a:rPr>
              <a:t>，然后由他本人通过手工方式合并代码。</a:t>
            </a:r>
            <a:endParaRPr lang="zh-CN" altLang="en-US" sz="1333" dirty="0">
              <a:solidFill>
                <a:srgbClr val="51597B"/>
              </a:solidFill>
            </a:endParaRPr>
          </a:p>
        </p:txBody>
      </p:sp>
      <p:sp>
        <p:nvSpPr>
          <p:cNvPr id="21" name="矩形 20"/>
          <p:cNvSpPr/>
          <p:nvPr/>
        </p:nvSpPr>
        <p:spPr>
          <a:xfrm>
            <a:off x="4746978" y="4374500"/>
            <a:ext cx="2803313" cy="1425711"/>
          </a:xfrm>
          <a:prstGeom prst="rect">
            <a:avLst/>
          </a:prstGeom>
        </p:spPr>
        <p:txBody>
          <a:bodyPr wrap="square">
            <a:spAutoFit/>
          </a:bodyPr>
          <a:lstStyle/>
          <a:p>
            <a:pPr lvl="0">
              <a:lnSpc>
                <a:spcPct val="130000"/>
              </a:lnSpc>
            </a:pPr>
            <a:r>
              <a:rPr lang="zh-CN" altLang="en-US" sz="1333" dirty="0" smtClean="0">
                <a:solidFill>
                  <a:srgbClr val="51597B"/>
                </a:solidFill>
              </a:rPr>
              <a:t>到</a:t>
            </a:r>
            <a:r>
              <a:rPr lang="en-US" altLang="zh-CN" sz="1333" dirty="0" smtClean="0">
                <a:solidFill>
                  <a:srgbClr val="51597B"/>
                </a:solidFill>
              </a:rPr>
              <a:t>2002</a:t>
            </a:r>
            <a:r>
              <a:rPr lang="zh-CN" altLang="en-US" sz="1333" dirty="0" smtClean="0">
                <a:solidFill>
                  <a:srgbClr val="51597B"/>
                </a:solidFill>
              </a:rPr>
              <a:t>年，</a:t>
            </a:r>
            <a:r>
              <a:rPr lang="en-US" altLang="zh-CN" sz="1333" dirty="0" smtClean="0">
                <a:solidFill>
                  <a:srgbClr val="51597B"/>
                </a:solidFill>
              </a:rPr>
              <a:t>Linux</a:t>
            </a:r>
            <a:r>
              <a:rPr lang="zh-CN" altLang="en-US" sz="1333" dirty="0" smtClean="0">
                <a:solidFill>
                  <a:srgbClr val="51597B"/>
                </a:solidFill>
              </a:rPr>
              <a:t>代码库太大了以至于</a:t>
            </a:r>
            <a:r>
              <a:rPr lang="en-US" altLang="zh-CN" sz="1333" dirty="0" smtClean="0">
                <a:solidFill>
                  <a:srgbClr val="51597B"/>
                </a:solidFill>
              </a:rPr>
              <a:t>Linus</a:t>
            </a:r>
            <a:r>
              <a:rPr lang="zh-CN" altLang="en-US" sz="1333" dirty="0" smtClean="0">
                <a:solidFill>
                  <a:srgbClr val="51597B"/>
                </a:solidFill>
              </a:rPr>
              <a:t>很难通过手工的方式管理。</a:t>
            </a:r>
            <a:r>
              <a:rPr lang="zh-CN" altLang="en-US" sz="1333" dirty="0">
                <a:solidFill>
                  <a:srgbClr val="51597B"/>
                </a:solidFill>
              </a:rPr>
              <a:t>项目</a:t>
            </a:r>
            <a:r>
              <a:rPr lang="zh-CN" altLang="en-US" sz="1333" dirty="0" smtClean="0">
                <a:solidFill>
                  <a:srgbClr val="51597B"/>
                </a:solidFill>
              </a:rPr>
              <a:t>组开始启用了一个专有的分布式版本控制系统</a:t>
            </a:r>
            <a:r>
              <a:rPr lang="en-US" altLang="zh-CN" sz="1333" dirty="0" err="1" smtClean="0">
                <a:solidFill>
                  <a:srgbClr val="51597B"/>
                </a:solidFill>
              </a:rPr>
              <a:t>BitKeeper</a:t>
            </a:r>
            <a:r>
              <a:rPr lang="zh-CN" altLang="en-US" sz="1333" dirty="0" smtClean="0">
                <a:solidFill>
                  <a:srgbClr val="51597B"/>
                </a:solidFill>
              </a:rPr>
              <a:t>来管理和维护代码</a:t>
            </a:r>
            <a:endParaRPr lang="zh-CN" altLang="en-US" sz="1333" dirty="0">
              <a:solidFill>
                <a:srgbClr val="51597B"/>
              </a:solidFill>
            </a:endParaRPr>
          </a:p>
        </p:txBody>
      </p:sp>
      <p:sp>
        <p:nvSpPr>
          <p:cNvPr id="22" name="矩形 21"/>
          <p:cNvSpPr/>
          <p:nvPr/>
        </p:nvSpPr>
        <p:spPr>
          <a:xfrm>
            <a:off x="8116564" y="4349566"/>
            <a:ext cx="2803313" cy="1692386"/>
          </a:xfrm>
          <a:prstGeom prst="rect">
            <a:avLst/>
          </a:prstGeom>
        </p:spPr>
        <p:txBody>
          <a:bodyPr wrap="square">
            <a:spAutoFit/>
          </a:bodyPr>
          <a:lstStyle/>
          <a:p>
            <a:pPr lvl="0">
              <a:lnSpc>
                <a:spcPct val="130000"/>
              </a:lnSpc>
            </a:pPr>
            <a:r>
              <a:rPr lang="zh-CN" altLang="en-US" sz="1333" dirty="0">
                <a:solidFill>
                  <a:srgbClr val="51597B"/>
                </a:solidFill>
              </a:rPr>
              <a:t>到</a:t>
            </a:r>
            <a:r>
              <a:rPr lang="zh-CN" altLang="en-US" sz="1333" dirty="0" smtClean="0">
                <a:solidFill>
                  <a:srgbClr val="51597B"/>
                </a:solidFill>
              </a:rPr>
              <a:t>了</a:t>
            </a:r>
            <a:r>
              <a:rPr lang="en-US" altLang="zh-CN" sz="1333" dirty="0" smtClean="0">
                <a:solidFill>
                  <a:srgbClr val="51597B"/>
                </a:solidFill>
              </a:rPr>
              <a:t>2005</a:t>
            </a:r>
            <a:r>
              <a:rPr lang="zh-CN" altLang="en-US" sz="1333" dirty="0" smtClean="0">
                <a:solidFill>
                  <a:srgbClr val="51597B"/>
                </a:solidFill>
              </a:rPr>
              <a:t>年，开发</a:t>
            </a:r>
            <a:r>
              <a:rPr lang="en-US" altLang="zh-CN" sz="1333" dirty="0" err="1" smtClean="0">
                <a:solidFill>
                  <a:srgbClr val="51597B"/>
                </a:solidFill>
              </a:rPr>
              <a:t>BitKeeper</a:t>
            </a:r>
            <a:r>
              <a:rPr lang="zh-CN" altLang="en-US" sz="1333" dirty="0" smtClean="0">
                <a:solidFill>
                  <a:srgbClr val="51597B"/>
                </a:solidFill>
              </a:rPr>
              <a:t>的商业公司收回了免费试用的权力。于是，</a:t>
            </a:r>
            <a:r>
              <a:rPr lang="en-US" altLang="zh-CN" sz="1333" dirty="0" smtClean="0">
                <a:solidFill>
                  <a:srgbClr val="51597B"/>
                </a:solidFill>
              </a:rPr>
              <a:t>Linus</a:t>
            </a:r>
            <a:r>
              <a:rPr lang="zh-CN" altLang="en-US" sz="1333" dirty="0" smtClean="0">
                <a:solidFill>
                  <a:srgbClr val="51597B"/>
                </a:solidFill>
              </a:rPr>
              <a:t>花了两周时间自己开发了一个分布式版本控制系统</a:t>
            </a:r>
            <a:r>
              <a:rPr lang="en-US" altLang="zh-CN" sz="1333" dirty="0" smtClean="0">
                <a:solidFill>
                  <a:srgbClr val="51597B"/>
                </a:solidFill>
              </a:rPr>
              <a:t>-</a:t>
            </a:r>
            <a:r>
              <a:rPr lang="en-US" altLang="zh-CN" sz="1333" dirty="0" err="1" smtClean="0">
                <a:solidFill>
                  <a:srgbClr val="51597B"/>
                </a:solidFill>
              </a:rPr>
              <a:t>Git</a:t>
            </a:r>
            <a:r>
              <a:rPr lang="zh-CN" altLang="en-US" sz="1333" dirty="0" smtClean="0">
                <a:solidFill>
                  <a:srgbClr val="51597B"/>
                </a:solidFill>
              </a:rPr>
              <a:t>。</a:t>
            </a:r>
            <a:r>
              <a:rPr lang="en-US" altLang="zh-CN" sz="1333" dirty="0" err="1" smtClean="0">
                <a:solidFill>
                  <a:srgbClr val="51597B"/>
                </a:solidFill>
              </a:rPr>
              <a:t>Git</a:t>
            </a:r>
            <a:r>
              <a:rPr lang="zh-CN" altLang="en-US" sz="1333" dirty="0" smtClean="0">
                <a:solidFill>
                  <a:srgbClr val="51597B"/>
                </a:solidFill>
              </a:rPr>
              <a:t>迅速成为了最流行的分布式版本控制系统。</a:t>
            </a:r>
            <a:endParaRPr lang="zh-CN" altLang="en-US" sz="1333" dirty="0">
              <a:solidFill>
                <a:srgbClr val="51597B"/>
              </a:solidFill>
            </a:endParaRPr>
          </a:p>
        </p:txBody>
      </p:sp>
    </p:spTree>
    <p:extLst>
      <p:ext uri="{BB962C8B-B14F-4D97-AF65-F5344CB8AC3E}">
        <p14:creationId xmlns:p14="http://schemas.microsoft.com/office/powerpoint/2010/main" val="3488621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flipH="1">
            <a:off x="794" y="0"/>
            <a:ext cx="7085949" cy="6858000"/>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nvGrpSpPr>
          <p:cNvPr id="12" name="组 11"/>
          <p:cNvGrpSpPr/>
          <p:nvPr/>
        </p:nvGrpSpPr>
        <p:grpSpPr>
          <a:xfrm>
            <a:off x="7086743" y="-515813"/>
            <a:ext cx="466811" cy="7631721"/>
            <a:chOff x="488676" y="2472447"/>
            <a:chExt cx="350108" cy="1739899"/>
          </a:xfrm>
        </p:grpSpPr>
        <p:sp>
          <p:nvSpPr>
            <p:cNvPr id="8" name="矩形 7"/>
            <p:cNvSpPr/>
            <p:nvPr/>
          </p:nvSpPr>
          <p:spPr>
            <a:xfrm flipH="1">
              <a:off x="751404" y="2472447"/>
              <a:ext cx="87380" cy="1739899"/>
            </a:xfrm>
            <a:prstGeom prst="rect">
              <a:avLst/>
            </a:prstGeom>
            <a:solidFill>
              <a:srgbClr val="ECBF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矩形 8"/>
            <p:cNvSpPr/>
            <p:nvPr/>
          </p:nvSpPr>
          <p:spPr>
            <a:xfrm flipH="1">
              <a:off x="664024" y="2472447"/>
              <a:ext cx="87380" cy="1739899"/>
            </a:xfrm>
            <a:prstGeom prst="rect">
              <a:avLst/>
            </a:prstGeom>
            <a:solidFill>
              <a:srgbClr val="67B2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0" name="矩形 9"/>
            <p:cNvSpPr/>
            <p:nvPr/>
          </p:nvSpPr>
          <p:spPr>
            <a:xfrm flipH="1">
              <a:off x="576056" y="2472447"/>
              <a:ext cx="87380" cy="1739899"/>
            </a:xfrm>
            <a:prstGeom prst="rect">
              <a:avLst/>
            </a:prstGeom>
            <a:solidFill>
              <a:srgbClr val="EE4B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1" name="矩形 10"/>
            <p:cNvSpPr/>
            <p:nvPr/>
          </p:nvSpPr>
          <p:spPr>
            <a:xfrm flipH="1">
              <a:off x="488676" y="2472447"/>
              <a:ext cx="87380" cy="1739899"/>
            </a:xfrm>
            <a:prstGeom prst="rect">
              <a:avLst/>
            </a:prstGeom>
            <a:solidFill>
              <a:srgbClr val="6BAFD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sp>
        <p:nvSpPr>
          <p:cNvPr id="6" name="矩形 5"/>
          <p:cNvSpPr/>
          <p:nvPr/>
        </p:nvSpPr>
        <p:spPr>
          <a:xfrm>
            <a:off x="794" y="6712085"/>
            <a:ext cx="7085949" cy="1459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grpSp>
        <p:nvGrpSpPr>
          <p:cNvPr id="2" name="组合 1"/>
          <p:cNvGrpSpPr/>
          <p:nvPr/>
        </p:nvGrpSpPr>
        <p:grpSpPr>
          <a:xfrm>
            <a:off x="8232999" y="216398"/>
            <a:ext cx="3959795" cy="2862322"/>
            <a:chOff x="8232999" y="216398"/>
            <a:chExt cx="3959795" cy="2862322"/>
          </a:xfrm>
        </p:grpSpPr>
        <p:sp>
          <p:nvSpPr>
            <p:cNvPr id="13" name="矩形 12"/>
            <p:cNvSpPr/>
            <p:nvPr/>
          </p:nvSpPr>
          <p:spPr>
            <a:xfrm>
              <a:off x="8232999" y="427475"/>
              <a:ext cx="3959795" cy="2087879"/>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文本框 13"/>
            <p:cNvSpPr txBox="1"/>
            <p:nvPr/>
          </p:nvSpPr>
          <p:spPr>
            <a:xfrm>
              <a:off x="8233004" y="216398"/>
              <a:ext cx="3028393" cy="2862322"/>
            </a:xfrm>
            <a:prstGeom prst="rect">
              <a:avLst/>
            </a:prstGeom>
            <a:noFill/>
          </p:spPr>
          <p:txBody>
            <a:bodyPr wrap="none" rtlCol="0">
              <a:spAutoFit/>
            </a:bodyPr>
            <a:lstStyle/>
            <a:p>
              <a:pPr>
                <a:lnSpc>
                  <a:spcPct val="90000"/>
                </a:lnSpc>
              </a:pPr>
              <a:r>
                <a:rPr kumimoji="1" lang="en-US" altLang="zh-CN" sz="20000" dirty="0">
                  <a:solidFill>
                    <a:schemeClr val="bg1"/>
                  </a:solidFill>
                </a:rPr>
                <a:t>02</a:t>
              </a:r>
              <a:endParaRPr kumimoji="1" lang="zh-CN" altLang="en-US" sz="20000" dirty="0">
                <a:solidFill>
                  <a:schemeClr val="bg1"/>
                </a:solidFill>
              </a:endParaRPr>
            </a:p>
          </p:txBody>
        </p:sp>
      </p:grpSp>
      <p:sp>
        <p:nvSpPr>
          <p:cNvPr id="22" name="矩形 21"/>
          <p:cNvSpPr/>
          <p:nvPr/>
        </p:nvSpPr>
        <p:spPr>
          <a:xfrm>
            <a:off x="8233000" y="2480186"/>
            <a:ext cx="2727029" cy="995209"/>
          </a:xfrm>
          <a:prstGeom prst="rect">
            <a:avLst/>
          </a:prstGeom>
        </p:spPr>
        <p:txBody>
          <a:bodyPr wrap="none">
            <a:spAutoFit/>
          </a:bodyPr>
          <a:lstStyle/>
          <a:p>
            <a:pPr lvl="0"/>
            <a:r>
              <a:rPr lang="en-US" altLang="zh-CN" sz="5867" b="1" dirty="0" err="1" smtClean="0">
                <a:solidFill>
                  <a:srgbClr val="51597B"/>
                </a:solidFill>
              </a:rPr>
              <a:t>Git</a:t>
            </a:r>
            <a:r>
              <a:rPr lang="zh-CN" altLang="en-US" sz="5867" b="1" dirty="0" smtClean="0">
                <a:solidFill>
                  <a:srgbClr val="51597B"/>
                </a:solidFill>
              </a:rPr>
              <a:t>基础</a:t>
            </a:r>
            <a:endParaRPr lang="en-US" altLang="zh-CN" sz="5867" b="1" dirty="0">
              <a:solidFill>
                <a:srgbClr val="51597B"/>
              </a:solidFill>
            </a:endParaRPr>
          </a:p>
        </p:txBody>
      </p:sp>
      <p:sp>
        <p:nvSpPr>
          <p:cNvPr id="17" name="矩形 16"/>
          <p:cNvSpPr/>
          <p:nvPr/>
        </p:nvSpPr>
        <p:spPr>
          <a:xfrm>
            <a:off x="8406502" y="3844469"/>
            <a:ext cx="3506823" cy="892360"/>
          </a:xfrm>
          <a:prstGeom prst="rect">
            <a:avLst/>
          </a:prstGeom>
        </p:spPr>
        <p:txBody>
          <a:bodyPr wrap="square">
            <a:spAutoFit/>
          </a:bodyPr>
          <a:lstStyle/>
          <a:p>
            <a:pPr lvl="0">
              <a:lnSpc>
                <a:spcPct val="130000"/>
              </a:lnSpc>
            </a:pPr>
            <a:r>
              <a:rPr lang="en-US" altLang="zh-CN" sz="1333" dirty="0" err="1" smtClean="0">
                <a:solidFill>
                  <a:srgbClr val="51597B"/>
                </a:solidFill>
              </a:rPr>
              <a:t>Git</a:t>
            </a:r>
            <a:r>
              <a:rPr lang="zh-CN" altLang="en-US" sz="1333" dirty="0" smtClean="0">
                <a:solidFill>
                  <a:srgbClr val="51597B"/>
                </a:solidFill>
              </a:rPr>
              <a:t>和其它版本控制系统</a:t>
            </a:r>
            <a:r>
              <a:rPr lang="en-US" altLang="zh-CN" sz="1333" dirty="0" smtClean="0">
                <a:solidFill>
                  <a:srgbClr val="51597B"/>
                </a:solidFill>
              </a:rPr>
              <a:t>(</a:t>
            </a:r>
            <a:r>
              <a:rPr lang="zh-CN" altLang="en-US" sz="1333" dirty="0" smtClean="0">
                <a:solidFill>
                  <a:srgbClr val="51597B"/>
                </a:solidFill>
              </a:rPr>
              <a:t>包括</a:t>
            </a:r>
            <a:r>
              <a:rPr lang="en-US" altLang="zh-CN" sz="1333" dirty="0" err="1" smtClean="0">
                <a:solidFill>
                  <a:srgbClr val="51597B"/>
                </a:solidFill>
              </a:rPr>
              <a:t>Subvesion</a:t>
            </a:r>
            <a:r>
              <a:rPr lang="zh-CN" altLang="en-US" sz="1333" dirty="0" smtClean="0">
                <a:solidFill>
                  <a:srgbClr val="51597B"/>
                </a:solidFill>
              </a:rPr>
              <a:t>和近似工具</a:t>
            </a:r>
            <a:r>
              <a:rPr lang="en-US" altLang="zh-CN" sz="1333" dirty="0" smtClean="0">
                <a:solidFill>
                  <a:srgbClr val="51597B"/>
                </a:solidFill>
              </a:rPr>
              <a:t>)</a:t>
            </a:r>
            <a:r>
              <a:rPr lang="zh-CN" altLang="en-US" sz="1333" dirty="0" smtClean="0">
                <a:solidFill>
                  <a:srgbClr val="51597B"/>
                </a:solidFill>
              </a:rPr>
              <a:t>的主要区别在于</a:t>
            </a:r>
            <a:r>
              <a:rPr lang="en-US" altLang="zh-CN" sz="1333" dirty="0" err="1" smtClean="0">
                <a:solidFill>
                  <a:srgbClr val="51597B"/>
                </a:solidFill>
              </a:rPr>
              <a:t>Git</a:t>
            </a:r>
            <a:r>
              <a:rPr lang="zh-CN" altLang="en-US" sz="1333" dirty="0" smtClean="0">
                <a:solidFill>
                  <a:srgbClr val="51597B"/>
                </a:solidFill>
              </a:rPr>
              <a:t>对待数据的方法</a:t>
            </a:r>
            <a:endParaRPr lang="zh-CN" altLang="en-US" sz="1333" dirty="0">
              <a:solidFill>
                <a:srgbClr val="51597B"/>
              </a:solidFill>
            </a:endParaRPr>
          </a:p>
        </p:txBody>
      </p:sp>
    </p:spTree>
    <p:extLst>
      <p:ext uri="{BB962C8B-B14F-4D97-AF65-F5344CB8AC3E}">
        <p14:creationId xmlns:p14="http://schemas.microsoft.com/office/powerpoint/2010/main" val="39079551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sp>
        <p:nvSpPr>
          <p:cNvPr id="20" name="TextBox 17"/>
          <p:cNvSpPr txBox="1"/>
          <p:nvPr/>
        </p:nvSpPr>
        <p:spPr>
          <a:xfrm>
            <a:off x="7485117" y="1346993"/>
            <a:ext cx="2574744" cy="502766"/>
          </a:xfrm>
          <a:prstGeom prst="rect">
            <a:avLst/>
          </a:prstGeom>
          <a:noFill/>
        </p:spPr>
        <p:txBody>
          <a:bodyPr wrap="none" rtlCol="0">
            <a:spAutoFit/>
          </a:bodyPr>
          <a:lstStyle/>
          <a:p>
            <a:r>
              <a:rPr lang="zh-CN" altLang="en-US" sz="2667" b="1" dirty="0" smtClean="0">
                <a:solidFill>
                  <a:srgbClr val="51597B"/>
                </a:solidFill>
                <a:cs typeface="+mn-ea"/>
                <a:sym typeface="+mn-lt"/>
              </a:rPr>
              <a:t>其它版本控制器</a:t>
            </a:r>
            <a:endParaRPr lang="zh-CN" altLang="en-US" sz="2667" b="1" dirty="0">
              <a:solidFill>
                <a:srgbClr val="51597B"/>
              </a:solidFill>
              <a:cs typeface="+mn-ea"/>
              <a:sym typeface="+mn-lt"/>
            </a:endParaRPr>
          </a:p>
        </p:txBody>
      </p:sp>
      <p:sp>
        <p:nvSpPr>
          <p:cNvPr id="24" name="矩形 23"/>
          <p:cNvSpPr/>
          <p:nvPr/>
        </p:nvSpPr>
        <p:spPr>
          <a:xfrm>
            <a:off x="7485117" y="2085284"/>
            <a:ext cx="3580161" cy="1159035"/>
          </a:xfrm>
          <a:prstGeom prst="rect">
            <a:avLst/>
          </a:prstGeom>
        </p:spPr>
        <p:txBody>
          <a:bodyPr wrap="square">
            <a:spAutoFit/>
          </a:bodyPr>
          <a:lstStyle/>
          <a:p>
            <a:pPr lvl="0">
              <a:lnSpc>
                <a:spcPct val="130000"/>
              </a:lnSpc>
            </a:pPr>
            <a:r>
              <a:rPr lang="zh-CN" altLang="en-US" sz="1333" dirty="0" smtClean="0">
                <a:solidFill>
                  <a:srgbClr val="51597B"/>
                </a:solidFill>
              </a:rPr>
              <a:t>以文件变更列表的方法存储信息，这类系统将它们保存的信息看成是一组基本文件和每个文件随时间逐步积累的差异。存储每个文件与初始版本的差异。</a:t>
            </a:r>
            <a:endParaRPr lang="zh-CN" altLang="en-US" sz="1333" dirty="0">
              <a:solidFill>
                <a:srgbClr val="51597B"/>
              </a:solidFill>
            </a:endParaRPr>
          </a:p>
        </p:txBody>
      </p:sp>
      <p:grpSp>
        <p:nvGrpSpPr>
          <p:cNvPr id="26" name="组 25"/>
          <p:cNvGrpSpPr/>
          <p:nvPr/>
        </p:nvGrpSpPr>
        <p:grpSpPr>
          <a:xfrm>
            <a:off x="795" y="216397"/>
            <a:ext cx="2277147" cy="763321"/>
            <a:chOff x="0" y="180328"/>
            <a:chExt cx="1707859"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文本框 27"/>
            <p:cNvSpPr txBox="1"/>
            <p:nvPr/>
          </p:nvSpPr>
          <p:spPr>
            <a:xfrm>
              <a:off x="0" y="282381"/>
              <a:ext cx="482343" cy="446276"/>
            </a:xfrm>
            <a:prstGeom prst="rect">
              <a:avLst/>
            </a:prstGeom>
            <a:noFill/>
          </p:spPr>
          <p:txBody>
            <a:bodyPr wrap="none" rtlCol="0">
              <a:spAutoFit/>
            </a:bodyPr>
            <a:lstStyle/>
            <a:p>
              <a:pPr>
                <a:lnSpc>
                  <a:spcPct val="90000"/>
                </a:lnSpc>
              </a:pPr>
              <a:r>
                <a:rPr kumimoji="1" lang="en-US" altLang="zh-CN" sz="3200" b="1" dirty="0" smtClean="0">
                  <a:solidFill>
                    <a:schemeClr val="bg1"/>
                  </a:solidFill>
                </a:rPr>
                <a:t>02</a:t>
              </a:r>
              <a:endParaRPr kumimoji="1" lang="zh-CN" altLang="en-US" sz="3200" b="1" dirty="0">
                <a:solidFill>
                  <a:schemeClr val="bg1"/>
                </a:solidFill>
              </a:endParaRPr>
            </a:p>
          </p:txBody>
        </p:sp>
        <p:sp>
          <p:nvSpPr>
            <p:cNvPr id="29" name="文本框 28"/>
            <p:cNvSpPr txBox="1"/>
            <p:nvPr/>
          </p:nvSpPr>
          <p:spPr>
            <a:xfrm>
              <a:off x="529412" y="282381"/>
              <a:ext cx="1178447" cy="446276"/>
            </a:xfrm>
            <a:prstGeom prst="rect">
              <a:avLst/>
            </a:prstGeom>
            <a:noFill/>
          </p:spPr>
          <p:txBody>
            <a:bodyPr wrap="none" rtlCol="0">
              <a:spAutoFit/>
            </a:bodyPr>
            <a:lstStyle/>
            <a:p>
              <a:pPr>
                <a:lnSpc>
                  <a:spcPct val="90000"/>
                </a:lnSpc>
              </a:pPr>
              <a:r>
                <a:rPr kumimoji="1" lang="en-US" altLang="zh-CN" sz="3200" b="1" dirty="0" err="1" smtClean="0">
                  <a:solidFill>
                    <a:srgbClr val="51597B"/>
                  </a:solidFill>
                </a:rPr>
                <a:t>Git</a:t>
              </a:r>
              <a:r>
                <a:rPr kumimoji="1" lang="zh-CN" altLang="en-US" sz="3200" b="1" dirty="0" smtClean="0">
                  <a:solidFill>
                    <a:srgbClr val="51597B"/>
                  </a:solidFill>
                </a:rPr>
                <a:t>基础</a:t>
              </a:r>
              <a:endParaRPr kumimoji="1" lang="zh-CN" altLang="en-US" sz="3200" b="1" dirty="0">
                <a:solidFill>
                  <a:srgbClr val="51597B"/>
                </a:solidFill>
              </a:endParaRPr>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537" y="1849759"/>
            <a:ext cx="6221480" cy="2952750"/>
          </a:xfrm>
          <a:prstGeom prst="rect">
            <a:avLst/>
          </a:prstGeom>
        </p:spPr>
      </p:pic>
    </p:spTree>
    <p:extLst>
      <p:ext uri="{BB962C8B-B14F-4D97-AF65-F5344CB8AC3E}">
        <p14:creationId xmlns:p14="http://schemas.microsoft.com/office/powerpoint/2010/main" val="269787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8">
    <a:dk1>
      <a:sysClr val="windowText" lastClr="000000"/>
    </a:dk1>
    <a:lt1>
      <a:sysClr val="window" lastClr="FFFFFF"/>
    </a:lt1>
    <a:dk2>
      <a:srgbClr val="44546A"/>
    </a:dk2>
    <a:lt2>
      <a:srgbClr val="E7E6E6"/>
    </a:lt2>
    <a:accent1>
      <a:srgbClr val="E55948"/>
    </a:accent1>
    <a:accent2>
      <a:srgbClr val="1BBA9E"/>
    </a:accent2>
    <a:accent3>
      <a:srgbClr val="FAA31E"/>
    </a:accent3>
    <a:accent4>
      <a:srgbClr val="3ABDDB"/>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自定义 18">
    <a:dk1>
      <a:sysClr val="windowText" lastClr="000000"/>
    </a:dk1>
    <a:lt1>
      <a:sysClr val="window" lastClr="FFFFFF"/>
    </a:lt1>
    <a:dk2>
      <a:srgbClr val="44546A"/>
    </a:dk2>
    <a:lt2>
      <a:srgbClr val="E7E6E6"/>
    </a:lt2>
    <a:accent1>
      <a:srgbClr val="E55948"/>
    </a:accent1>
    <a:accent2>
      <a:srgbClr val="1BBA9E"/>
    </a:accent2>
    <a:accent3>
      <a:srgbClr val="FAA31E"/>
    </a:accent3>
    <a:accent4>
      <a:srgbClr val="3ABDDB"/>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自定义 18">
    <a:dk1>
      <a:sysClr val="windowText" lastClr="000000"/>
    </a:dk1>
    <a:lt1>
      <a:sysClr val="window" lastClr="FFFFFF"/>
    </a:lt1>
    <a:dk2>
      <a:srgbClr val="44546A"/>
    </a:dk2>
    <a:lt2>
      <a:srgbClr val="E7E6E6"/>
    </a:lt2>
    <a:accent1>
      <a:srgbClr val="E55948"/>
    </a:accent1>
    <a:accent2>
      <a:srgbClr val="1BBA9E"/>
    </a:accent2>
    <a:accent3>
      <a:srgbClr val="FAA31E"/>
    </a:accent3>
    <a:accent4>
      <a:srgbClr val="3ABDDB"/>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1100</TotalTime>
  <Words>1459</Words>
  <Application>Microsoft Office PowerPoint</Application>
  <PresentationFormat>自定义</PresentationFormat>
  <Paragraphs>170</Paragraphs>
  <Slides>26</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华文细黑</vt:lpstr>
      <vt:lpstr>宋体</vt:lpstr>
      <vt:lpstr>微软雅黑</vt:lpstr>
      <vt:lpstr>Arial</vt:lpstr>
      <vt:lpstr>Calibri</vt:lpstr>
      <vt:lpstr>Century Gothic</vt:lpstr>
      <vt:lpstr>Microsoft Tai Le</vt:lpstr>
      <vt:lpstr>Segoe UI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 PLUS</dc:creator>
  <cp:keywords/>
  <dc:description/>
  <cp:lastModifiedBy>Windows 用户</cp:lastModifiedBy>
  <cp:revision>415</cp:revision>
  <dcterms:created xsi:type="dcterms:W3CDTF">2010-04-12T23:12:02Z</dcterms:created>
  <dcterms:modified xsi:type="dcterms:W3CDTF">2017-12-14T16:49:37Z</dcterms:modified>
  <cp:category/>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