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Lst>
  <p:sldIdLst>
    <p:sldId id="256" r:id="rId14"/>
    <p:sldId id="292" r:id="rId15"/>
    <p:sldId id="289" r:id="rId16"/>
    <p:sldId id="290" r:id="rId17"/>
    <p:sldId id="291" r:id="rId18"/>
    <p:sldId id="279" r:id="rId19"/>
    <p:sldId id="281" r:id="rId20"/>
    <p:sldId id="283" r:id="rId21"/>
    <p:sldId id="284" r:id="rId22"/>
    <p:sldId id="285" r:id="rId23"/>
    <p:sldId id="287" r:id="rId24"/>
    <p:sldId id="258" r:id="rId25"/>
    <p:sldId id="263" r:id="rId26"/>
    <p:sldId id="272" r:id="rId27"/>
    <p:sldId id="267" r:id="rId28"/>
    <p:sldId id="265" r:id="rId29"/>
    <p:sldId id="262" r:id="rId30"/>
  </p:sldIdLst>
  <p:sldSz cx="12192000" cy="6858000"/>
  <p:notesSz cx="6858000" cy="9144000"/>
  <p:defaultTextStyle>
    <a:defPPr>
      <a:defRPr lang="zh-CN"/>
    </a:defPPr>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Calibri" panose="020F0502020204030204" pitchFamily="2"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9B9"/>
    <a:srgbClr val="FFCC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228"/>
        <p:guide pos="382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3" Type="http://schemas.openxmlformats.org/officeDocument/2006/relationships/theme" Target="../theme/theme10.xml"/><Relationship Id="rId12" Type="http://schemas.openxmlformats.org/officeDocument/2006/relationships/image" Target="../media/image1.jpe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1.xml"/><Relationship Id="rId12" Type="http://schemas.openxmlformats.org/officeDocument/2006/relationships/image" Target="../media/image1.jpe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3" Type="http://schemas.openxmlformats.org/officeDocument/2006/relationships/theme" Target="../theme/theme12.xml"/><Relationship Id="rId12" Type="http://schemas.openxmlformats.org/officeDocument/2006/relationships/image" Target="../media/image1.jpe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jpe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1.jpe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42"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10243" name="日期占位符 4"/>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10244" name="页脚占位符 5"/>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10245" name="灯片编号占位符 6"/>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1266"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11267"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11268"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11269"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2290"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12291"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12292"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12293"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2050"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2051"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2052"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2053"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3074"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3075"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3076"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3077"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4098"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4099"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4100"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4101"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5122"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5123" name="日期占位符 4"/>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5124" name="页脚占位符 5"/>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5125" name="灯片编号占位符 6"/>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6146"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6147" name="日期占位符 6"/>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6148" name="页脚占位符 7"/>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6149" name="灯片编号占位符 8"/>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7170"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7171" name="日期占位符 2"/>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7172" name="页脚占位符 3"/>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7173" name="灯片编号占位符 4"/>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8194"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8195" name="日期占位符 1"/>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8196" name="页脚占位符 2"/>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8197" name="灯片编号占位符 3"/>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9218"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9219" name="日期占位符 4"/>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9220" name="页脚占位符 5"/>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9221" name="灯片编号占位符 6"/>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4340" name="直接连接符 7"/>
          <p:cNvCxnSpPr/>
          <p:nvPr/>
        </p:nvCxnSpPr>
        <p:spPr>
          <a:xfrm>
            <a:off x="1143000" y="4103688"/>
            <a:ext cx="11049000" cy="0"/>
          </a:xfrm>
          <a:prstGeom prst="line">
            <a:avLst/>
          </a:prstGeom>
          <a:ln w="12700" cap="flat" cmpd="sng">
            <a:solidFill>
              <a:srgbClr val="595959"/>
            </a:solidFill>
            <a:prstDash val="solid"/>
            <a:headEnd type="none" w="med" len="med"/>
            <a:tailEnd type="none" w="med" len="med"/>
          </a:ln>
        </p:spPr>
      </p:cxnSp>
      <p:sp>
        <p:nvSpPr>
          <p:cNvPr id="14342" name="矩形 9"/>
          <p:cNvSpPr/>
          <p:nvPr/>
        </p:nvSpPr>
        <p:spPr>
          <a:xfrm>
            <a:off x="0" y="3590925"/>
            <a:ext cx="438150" cy="981075"/>
          </a:xfrm>
          <a:prstGeom prst="rect">
            <a:avLst/>
          </a:prstGeom>
          <a:solidFill>
            <a:srgbClr val="595959"/>
          </a:solidFill>
          <a:ln w="12700" cap="flat" cmpd="sng">
            <a:solidFill>
              <a:srgbClr val="595959"/>
            </a:solidFill>
            <a:prstDash val="solid"/>
            <a:miter/>
            <a:headEnd type="none" w="med" len="med"/>
            <a:tailEnd type="none" w="med" len="med"/>
          </a:ln>
        </p:spPr>
        <p:txBody>
          <a:bodyPr anchor="ctr"/>
          <a:p>
            <a:pPr lvl="0" algn="ctr" eaLnBrk="1" hangingPunct="1"/>
            <a:endParaRPr lang="zh-CN" altLang="en-US" dirty="0">
              <a:solidFill>
                <a:srgbClr val="FFFFFF"/>
              </a:solidFill>
              <a:latin typeface="Calibri" panose="020F0502020204030204" pitchFamily="2"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426085" y="534035"/>
            <a:ext cx="10994390" cy="579120"/>
          </a:xfrm>
          <a:prstGeom prst="rect">
            <a:avLst/>
          </a:prstGeom>
          <a:noFill/>
          <a:ln w="9525">
            <a:noFill/>
            <a:miter/>
          </a:ln>
        </p:spPr>
        <p:txBody>
          <a:bodyPr wrap="square">
            <a:spAutoFit/>
          </a:bodyPr>
          <a:p>
            <a:pPr lvl="0" eaLnBrk="1" hangingPunct="1"/>
            <a:r>
              <a:rPr lang="en-US" sz="3200" dirty="0">
                <a:latin typeface="楷体" panose="02010609060101010101" charset="-122"/>
                <a:ea typeface="楷体" panose="02010609060101010101" charset="-122"/>
              </a:rPr>
              <a:t>9</a:t>
            </a:r>
            <a:r>
              <a:rPr sz="3200" dirty="0">
                <a:latin typeface="楷体" panose="02010609060101010101" charset="-122"/>
                <a:ea typeface="楷体" panose="02010609060101010101" charset="-122"/>
              </a:rPr>
              <a:t>.Autofocus 属性 (Autofocus Attribute)</a:t>
            </a:r>
            <a:endParaRPr sz="3200" dirty="0">
              <a:latin typeface="楷体" panose="02010609060101010101" charset="-122"/>
              <a:ea typeface="楷体" panose="02010609060101010101" charset="-122"/>
            </a:endParaRPr>
          </a:p>
        </p:txBody>
      </p:sp>
      <p:sp>
        <p:nvSpPr>
          <p:cNvPr id="16391" name="文本框 1"/>
          <p:cNvSpPr txBox="1"/>
          <p:nvPr/>
        </p:nvSpPr>
        <p:spPr>
          <a:xfrm>
            <a:off x="508000" y="1286510"/>
            <a:ext cx="11501120" cy="914400"/>
          </a:xfrm>
          <a:prstGeom prst="rect">
            <a:avLst/>
          </a:prstGeom>
          <a:noFill/>
          <a:ln w="9525">
            <a:noFill/>
            <a:miter/>
          </a:ln>
        </p:spPr>
        <p:txBody>
          <a:bodyPr wrap="square">
            <a:spAutoFit/>
          </a:bodyPr>
          <a:p>
            <a:pPr lvl="0" eaLnBrk="1" hangingPunct="1">
              <a:lnSpc>
                <a:spcPct val="150000"/>
              </a:lnSpc>
            </a:pPr>
            <a:r>
              <a:rPr dirty="0">
                <a:latin typeface="楷体" panose="02010609060101010101" charset="-122"/>
                <a:ea typeface="楷体" panose="02010609060101010101" charset="-122"/>
              </a:rPr>
              <a:t>自动聚焦属性</a:t>
            </a:r>
            <a:r>
              <a:rPr lang="en-US" dirty="0">
                <a:latin typeface="楷体" panose="02010609060101010101" charset="-122"/>
                <a:ea typeface="楷体" panose="02010609060101010101" charset="-122"/>
              </a:rPr>
              <a:t>:</a:t>
            </a:r>
            <a:r>
              <a:rPr dirty="0">
                <a:latin typeface="楷体" panose="02010609060101010101" charset="-122"/>
                <a:ea typeface="楷体" panose="02010609060101010101" charset="-122"/>
              </a:rPr>
              <a:t>&lt;input type="text" name="someInput" placeholder="Douglas Quaid" required autofocus&gt;</a:t>
            </a:r>
            <a:endParaRPr dirty="0">
              <a:latin typeface="楷体" panose="02010609060101010101" charset="-122"/>
              <a:ea typeface="楷体" panose="02010609060101010101" charset="-122"/>
            </a:endParaRPr>
          </a:p>
          <a:p>
            <a:pPr lvl="0" eaLnBrk="1" hangingPunct="1">
              <a:lnSpc>
                <a:spcPct val="150000"/>
              </a:lnSpc>
            </a:pPr>
            <a:r>
              <a:rPr dirty="0">
                <a:latin typeface="楷体" panose="02010609060101010101" charset="-122"/>
                <a:ea typeface="楷体" panose="02010609060101010101" charset="-122"/>
              </a:rPr>
              <a:t> </a:t>
            </a:r>
            <a:endParaRPr dirty="0">
              <a:latin typeface="楷体" panose="02010609060101010101" charset="-122"/>
              <a:ea typeface="楷体" panose="02010609060101010101" charset="-122"/>
            </a:endParaRPr>
          </a:p>
        </p:txBody>
      </p:sp>
      <p:sp>
        <p:nvSpPr>
          <p:cNvPr id="2" name="矩形 27"/>
          <p:cNvSpPr/>
          <p:nvPr/>
        </p:nvSpPr>
        <p:spPr>
          <a:xfrm>
            <a:off x="314325" y="2928620"/>
            <a:ext cx="11301095" cy="579120"/>
          </a:xfrm>
          <a:prstGeom prst="rect">
            <a:avLst/>
          </a:prstGeom>
          <a:noFill/>
          <a:ln w="9525">
            <a:noFill/>
            <a:miter/>
          </a:ln>
        </p:spPr>
        <p:txBody>
          <a:bodyPr wrap="square">
            <a:spAutoFit/>
          </a:bodyPr>
          <a:p>
            <a:pPr lvl="0" eaLnBrk="1" hangingPunct="1"/>
            <a:r>
              <a:rPr sz="3200" dirty="0">
                <a:latin typeface="楷体" panose="02010609060101010101" charset="-122"/>
                <a:ea typeface="楷体" panose="02010609060101010101" charset="-122"/>
              </a:rPr>
              <a:t>1</a:t>
            </a:r>
            <a:r>
              <a:rPr lang="en-US" sz="3200" dirty="0">
                <a:latin typeface="楷体" panose="02010609060101010101" charset="-122"/>
                <a:ea typeface="楷体" panose="02010609060101010101" charset="-122"/>
              </a:rPr>
              <a:t>0</a:t>
            </a:r>
            <a:r>
              <a:rPr sz="3200" dirty="0">
                <a:latin typeface="楷体" panose="02010609060101010101" charset="-122"/>
                <a:ea typeface="楷体" panose="02010609060101010101" charset="-122"/>
              </a:rPr>
              <a:t>.Audio 支持 (Audio Support)</a:t>
            </a:r>
            <a:endParaRPr sz="3200" dirty="0">
              <a:latin typeface="楷体" panose="02010609060101010101" charset="-122"/>
              <a:ea typeface="楷体" panose="02010609060101010101" charset="-122"/>
            </a:endParaRPr>
          </a:p>
        </p:txBody>
      </p:sp>
      <p:sp>
        <p:nvSpPr>
          <p:cNvPr id="3" name="文本框 2"/>
          <p:cNvSpPr txBox="1"/>
          <p:nvPr/>
        </p:nvSpPr>
        <p:spPr>
          <a:xfrm>
            <a:off x="626110" y="3657600"/>
            <a:ext cx="10897235" cy="2560320"/>
          </a:xfrm>
          <a:prstGeom prst="rect">
            <a:avLst/>
          </a:prstGeom>
          <a:noFill/>
        </p:spPr>
        <p:txBody>
          <a:bodyPr wrap="square" rtlCol="0">
            <a:spAutoFit/>
          </a:bodyPr>
          <a:p>
            <a:pPr algn="l" eaLnBrk="1" hangingPunct="1">
              <a:lnSpc>
                <a:spcPct val="150000"/>
              </a:lnSpc>
            </a:pPr>
            <a:r>
              <a:rPr dirty="0">
                <a:latin typeface="楷体" panose="02010609060101010101" charset="-122"/>
                <a:ea typeface="楷体" panose="02010609060101010101" charset="-122"/>
                <a:cs typeface="+mn-ea"/>
              </a:rPr>
              <a:t>&lt;audio autoplay="autoplay" controls="controls"&gt;</a:t>
            </a:r>
            <a:endParaRPr dirty="0">
              <a:latin typeface="楷体" panose="02010609060101010101" charset="-122"/>
              <a:ea typeface="楷体" panose="02010609060101010101" charset="-122"/>
              <a:cs typeface="+mn-ea"/>
            </a:endParaRPr>
          </a:p>
          <a:p>
            <a:pPr algn="l" eaLnBrk="1" hangingPunct="1">
              <a:lnSpc>
                <a:spcPct val="150000"/>
              </a:lnSpc>
            </a:pPr>
            <a:r>
              <a:rPr lang="en-US" dirty="0">
                <a:latin typeface="楷体" panose="02010609060101010101" charset="-122"/>
                <a:ea typeface="楷体" panose="02010609060101010101" charset="-122"/>
                <a:cs typeface="+mn-ea"/>
              </a:rPr>
              <a:t>	</a:t>
            </a:r>
            <a:r>
              <a:rPr dirty="0">
                <a:latin typeface="楷体" panose="02010609060101010101" charset="-122"/>
                <a:ea typeface="楷体" panose="02010609060101010101" charset="-122"/>
                <a:cs typeface="+mn-ea"/>
              </a:rPr>
              <a:t>&lt;source src="file.ogg"/&gt; </a:t>
            </a:r>
            <a:endParaRPr dirty="0">
              <a:latin typeface="楷体" panose="02010609060101010101" charset="-122"/>
              <a:ea typeface="楷体" panose="02010609060101010101" charset="-122"/>
              <a:cs typeface="+mn-ea"/>
            </a:endParaRPr>
          </a:p>
          <a:p>
            <a:pPr algn="l" eaLnBrk="1" hangingPunct="1">
              <a:lnSpc>
                <a:spcPct val="150000"/>
              </a:lnSpc>
            </a:pPr>
            <a:r>
              <a:rPr lang="en-US" dirty="0">
                <a:latin typeface="楷体" panose="02010609060101010101" charset="-122"/>
                <a:ea typeface="楷体" panose="02010609060101010101" charset="-122"/>
                <a:cs typeface="+mn-ea"/>
              </a:rPr>
              <a:t>	</a:t>
            </a:r>
            <a:r>
              <a:rPr dirty="0">
                <a:latin typeface="楷体" panose="02010609060101010101" charset="-122"/>
                <a:ea typeface="楷体" panose="02010609060101010101" charset="-122"/>
                <a:cs typeface="+mn-ea"/>
              </a:rPr>
              <a:t>&lt;source src="file.mp3"/&gt;&lt;a href="file.mp3"&gt;Download this file.&lt;/a&gt;</a:t>
            </a:r>
            <a:endParaRPr dirty="0">
              <a:latin typeface="楷体" panose="02010609060101010101" charset="-122"/>
              <a:ea typeface="楷体" panose="02010609060101010101" charset="-122"/>
              <a:cs typeface="+mn-ea"/>
            </a:endParaRPr>
          </a:p>
          <a:p>
            <a:pPr algn="l" eaLnBrk="1" hangingPunct="1">
              <a:lnSpc>
                <a:spcPct val="150000"/>
              </a:lnSpc>
            </a:pPr>
            <a:r>
              <a:rPr dirty="0">
                <a:latin typeface="楷体" panose="02010609060101010101" charset="-122"/>
                <a:ea typeface="楷体" panose="02010609060101010101" charset="-122"/>
                <a:cs typeface="+mn-ea"/>
              </a:rPr>
              <a:t>&lt;/audio&gt;</a:t>
            </a:r>
            <a:endParaRPr dirty="0">
              <a:latin typeface="楷体" panose="02010609060101010101" charset="-122"/>
              <a:ea typeface="楷体" panose="02010609060101010101" charset="-122"/>
              <a:cs typeface="+mn-ea"/>
            </a:endParaRPr>
          </a:p>
          <a:p>
            <a:pPr algn="l" eaLnBrk="1" hangingPunct="1">
              <a:lnSpc>
                <a:spcPct val="150000"/>
              </a:lnSpc>
            </a:pPr>
            <a:r>
              <a:rPr dirty="0">
                <a:latin typeface="楷体" panose="02010609060101010101" charset="-122"/>
                <a:ea typeface="楷体" panose="02010609060101010101" charset="-122"/>
                <a:cs typeface="+mn-ea"/>
              </a:rPr>
              <a:t>当使用&lt;audio&gt;元素时请记得包含两种音频格式。FireFox想要.ogg格式的文件，而Webkit浏览器则需要.mp3格式的。和往常一样，IE是不支持的，且Opera 10及以下版本只支持.wav格式。</a:t>
            </a:r>
            <a:endParaRPr dirty="0">
              <a:latin typeface="楷体" panose="02010609060101010101" charset="-122"/>
              <a:ea typeface="楷体" panose="02010609060101010101" charset="-122"/>
              <a:cs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404495" y="1037590"/>
            <a:ext cx="10994390" cy="579120"/>
          </a:xfrm>
          <a:prstGeom prst="rect">
            <a:avLst/>
          </a:prstGeom>
          <a:noFill/>
          <a:ln w="9525">
            <a:noFill/>
            <a:miter/>
          </a:ln>
        </p:spPr>
        <p:txBody>
          <a:bodyPr wrap="square">
            <a:spAutoFit/>
          </a:bodyPr>
          <a:p>
            <a:pPr lvl="0" eaLnBrk="1" hangingPunct="1"/>
            <a:r>
              <a:rPr lang="en-US" sz="3200" dirty="0">
                <a:latin typeface="楷体" panose="02010609060101010101" charset="-122"/>
                <a:ea typeface="楷体" panose="02010609060101010101" charset="-122"/>
              </a:rPr>
              <a:t>11</a:t>
            </a:r>
            <a:r>
              <a:rPr sz="3200" dirty="0">
                <a:latin typeface="楷体" panose="02010609060101010101" charset="-122"/>
                <a:ea typeface="楷体" panose="02010609060101010101" charset="-122"/>
              </a:rPr>
              <a:t>.Autofocus 属性 (Autofocus Attribute)</a:t>
            </a:r>
            <a:endParaRPr sz="3200" dirty="0">
              <a:latin typeface="楷体" panose="02010609060101010101" charset="-122"/>
              <a:ea typeface="楷体" panose="02010609060101010101" charset="-122"/>
            </a:endParaRPr>
          </a:p>
        </p:txBody>
      </p:sp>
      <p:sp>
        <p:nvSpPr>
          <p:cNvPr id="16391" name="文本框 1"/>
          <p:cNvSpPr txBox="1"/>
          <p:nvPr/>
        </p:nvSpPr>
        <p:spPr>
          <a:xfrm>
            <a:off x="398780" y="2348865"/>
            <a:ext cx="11501120" cy="1645920"/>
          </a:xfrm>
          <a:prstGeom prst="rect">
            <a:avLst/>
          </a:prstGeom>
          <a:noFill/>
          <a:ln w="9525">
            <a:noFill/>
            <a:miter/>
          </a:ln>
        </p:spPr>
        <p:txBody>
          <a:bodyPr wrap="square">
            <a:spAutoFit/>
          </a:bodyPr>
          <a:p>
            <a:pPr lvl="0" eaLnBrk="1" hangingPunct="1">
              <a:lnSpc>
                <a:spcPct val="150000"/>
              </a:lnSpc>
            </a:pPr>
            <a:r>
              <a:rPr sz="3200" dirty="0">
                <a:latin typeface="楷体" panose="02010609060101010101" charset="-122"/>
                <a:ea typeface="楷体" panose="02010609060101010101" charset="-122"/>
              </a:rPr>
              <a:t>1</a:t>
            </a:r>
            <a:r>
              <a:rPr lang="en-US" sz="3200" dirty="0">
                <a:latin typeface="楷体" panose="02010609060101010101" charset="-122"/>
                <a:ea typeface="楷体" panose="02010609060101010101" charset="-122"/>
              </a:rPr>
              <a:t>2</a:t>
            </a:r>
            <a:r>
              <a:rPr sz="3200" dirty="0">
                <a:latin typeface="楷体" panose="02010609060101010101" charset="-122"/>
                <a:ea typeface="楷体" panose="02010609060101010101" charset="-122"/>
              </a:rPr>
              <a:t>.视频预载 (Preload attribute in Videos element)</a:t>
            </a:r>
            <a:endParaRPr sz="3200" dirty="0">
              <a:latin typeface="楷体" panose="02010609060101010101" charset="-122"/>
              <a:ea typeface="楷体" panose="02010609060101010101" charset="-122"/>
            </a:endParaRPr>
          </a:p>
          <a:p>
            <a:pPr lvl="0" eaLnBrk="1" hangingPunct="1">
              <a:lnSpc>
                <a:spcPct val="150000"/>
              </a:lnSpc>
            </a:pPr>
            <a:r>
              <a:rPr lang="en-US" dirty="0">
                <a:latin typeface="楷体" panose="02010609060101010101" charset="-122"/>
                <a:ea typeface="楷体" panose="02010609060101010101" charset="-122"/>
              </a:rPr>
              <a:t>	</a:t>
            </a:r>
            <a:r>
              <a:rPr dirty="0">
                <a:latin typeface="楷体" panose="02010609060101010101" charset="-122"/>
                <a:ea typeface="楷体" panose="02010609060101010101" charset="-122"/>
              </a:rPr>
              <a:t>当用户访问页面时这一属性使得视频得以预载。为了实现这个功能，可以在&lt;video&gt;元素中加上</a:t>
            </a:r>
            <a:r>
              <a:rPr lang="en-US" dirty="0">
                <a:latin typeface="楷体" panose="02010609060101010101" charset="-122"/>
                <a:ea typeface="楷体" panose="02010609060101010101" charset="-122"/>
              </a:rPr>
              <a:t>	</a:t>
            </a:r>
            <a:r>
              <a:rPr dirty="0">
                <a:latin typeface="楷体" panose="02010609060101010101" charset="-122"/>
                <a:ea typeface="楷体" panose="02010609060101010101" charset="-122"/>
              </a:rPr>
              <a:t>preload="preload"或者只是preload。</a:t>
            </a:r>
            <a:r>
              <a:rPr lang="en-US" dirty="0">
                <a:latin typeface="楷体" panose="02010609060101010101" charset="-122"/>
                <a:ea typeface="楷体" panose="02010609060101010101" charset="-122"/>
              </a:rPr>
              <a:t>(</a:t>
            </a:r>
            <a:r>
              <a:rPr lang="zh-CN" altLang="en-US" dirty="0">
                <a:latin typeface="楷体" panose="02010609060101010101" charset="-122"/>
                <a:ea typeface="楷体" panose="02010609060101010101" charset="-122"/>
              </a:rPr>
              <a:t>例：&lt;</a:t>
            </a:r>
            <a:r>
              <a:rPr lang="en-US" dirty="0">
                <a:latin typeface="楷体" panose="02010609060101010101" charset="-122"/>
                <a:ea typeface="楷体" panose="02010609060101010101" charset="-122"/>
              </a:rPr>
              <a:t>video preload&gt;)</a:t>
            </a:r>
            <a:endParaRPr lang="en-US" dirty="0">
              <a:latin typeface="楷体" panose="02010609060101010101" charset="-122"/>
              <a:ea typeface="楷体" panose="02010609060101010101" charset="-122"/>
            </a:endParaRPr>
          </a:p>
        </p:txBody>
      </p:sp>
      <p:sp>
        <p:nvSpPr>
          <p:cNvPr id="4" name="文本框 3"/>
          <p:cNvSpPr txBox="1"/>
          <p:nvPr/>
        </p:nvSpPr>
        <p:spPr>
          <a:xfrm>
            <a:off x="919480" y="4994910"/>
            <a:ext cx="7733665" cy="1008380"/>
          </a:xfrm>
          <a:prstGeom prst="rect">
            <a:avLst/>
          </a:prstGeom>
          <a:noFill/>
        </p:spPr>
        <p:txBody>
          <a:bodyPr wrap="square" rtlCol="0">
            <a:spAutoFit/>
          </a:bodyPr>
          <a:p>
            <a:r>
              <a:rPr lang="zh-CN" altLang="en-US" sz="2000"/>
              <a:t>http://www.csdn.net/article/2012-02-21/312179</a:t>
            </a:r>
            <a:endParaRPr lang="zh-CN" altLang="en-US" sz="2000"/>
          </a:p>
          <a:p>
            <a:endParaRPr lang="zh-CN" altLang="en-US" sz="2000"/>
          </a:p>
          <a:p>
            <a:r>
              <a:rPr lang="zh-CN" altLang="en-US" sz="2000"/>
              <a:t>http://blog.csdn.net/yhawaii/article/details/7246106</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842645" y="2112010"/>
            <a:ext cx="10151745" cy="1066800"/>
          </a:xfrm>
          <a:prstGeom prst="rect">
            <a:avLst/>
          </a:prstGeom>
          <a:noFill/>
          <a:ln w="9525">
            <a:noFill/>
            <a:miter/>
          </a:ln>
        </p:spPr>
        <p:txBody>
          <a:bodyPr wrap="square">
            <a:spAutoFit/>
          </a:bodyPr>
          <a:p>
            <a:pPr lvl="0" eaLnBrk="1" hangingPunct="1"/>
            <a:r>
              <a:rPr sz="3200" dirty="0">
                <a:latin typeface="楷体" panose="02010609060101010101" charset="-122"/>
                <a:ea typeface="楷体" panose="02010609060101010101" charset="-122"/>
              </a:rPr>
              <a:t>1.DOCTYPE作用？严格模式与混杂模式如何区分？它们有何意义?</a:t>
            </a:r>
            <a:endParaRPr sz="3200" dirty="0">
              <a:latin typeface="楷体" panose="02010609060101010101" charset="-122"/>
              <a:ea typeface="楷体" panose="02010609060101010101" charset="-122"/>
            </a:endParaRPr>
          </a:p>
        </p:txBody>
      </p:sp>
      <p:sp>
        <p:nvSpPr>
          <p:cNvPr id="16391" name="文本框 1"/>
          <p:cNvSpPr txBox="1"/>
          <p:nvPr/>
        </p:nvSpPr>
        <p:spPr>
          <a:xfrm>
            <a:off x="954405" y="3495040"/>
            <a:ext cx="10374630" cy="256032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1）&lt;!DOCTYPE&gt;声明位于文档中的最前面，处于&lt;html&gt;标签之前，告诉浏览器的解析器，用什么文档类型来规范解析这个文档。</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2）严格模式的排版和js运作模式是以该浏览器支持的最高标准运行。</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3）在混杂模式中，页面以宽松的向后兼容的方式显示，模拟老式浏览器的行为以防止站点无法工作。</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DOCTYPE不存在 或格式不正确会导致文档以混杂模式呈现</a:t>
            </a:r>
            <a:endParaRPr lang="zh-CN" altLang="en-US" dirty="0">
              <a:latin typeface="楷体" panose="02010609060101010101" charset="-122"/>
              <a:ea typeface="楷体" panose="02010609060101010101" charset="-122"/>
            </a:endParaRPr>
          </a:p>
          <a:p>
            <a:pPr lvl="0" eaLnBrk="1" hangingPunct="1">
              <a:lnSpc>
                <a:spcPct val="150000"/>
              </a:lnSpc>
            </a:pPr>
            <a:endParaRPr lang="zh-CN" altLang="en-US" dirty="0">
              <a:latin typeface="微软雅黑" panose="020B0503020204020204" pitchFamily="2" charset="-122"/>
              <a:ea typeface="微软雅黑" panose="020B0503020204020204" pitchFamily="2" charset="-122"/>
            </a:endParaRPr>
          </a:p>
        </p:txBody>
      </p:sp>
      <p:sp>
        <p:nvSpPr>
          <p:cNvPr id="2" name="文本框 1"/>
          <p:cNvSpPr txBox="1"/>
          <p:nvPr/>
        </p:nvSpPr>
        <p:spPr>
          <a:xfrm>
            <a:off x="892810" y="454025"/>
            <a:ext cx="8773795" cy="1005840"/>
          </a:xfrm>
          <a:prstGeom prst="rect">
            <a:avLst/>
          </a:prstGeom>
          <a:noFill/>
          <a:ln w="9525">
            <a:noFill/>
            <a:miter/>
          </a:ln>
        </p:spPr>
        <p:txBody>
          <a:bodyPr wrap="square">
            <a:spAutoFit/>
            <a:scene3d>
              <a:camera prst="orthographicFront"/>
              <a:lightRig rig="threePt" dir="t"/>
            </a:scene3d>
          </a:bodyPr>
          <a:p>
            <a:pPr lvl="0" algn="ctr" eaLnBrk="1" hangingPunct="1">
              <a:lnSpc>
                <a:spcPct val="150000"/>
              </a:lnSpc>
            </a:pPr>
            <a:r>
              <a:rPr lang="en-US" altLang="zh-CN" sz="4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rPr>
              <a:t>HTML5</a:t>
            </a:r>
            <a:r>
              <a:rPr lang="zh-CN" altLang="en-US" sz="4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rPr>
              <a:t>前端面试题</a:t>
            </a:r>
            <a:endParaRPr lang="zh-CN" altLang="en-US" sz="4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686435" y="627380"/>
            <a:ext cx="10151745" cy="579120"/>
          </a:xfrm>
          <a:prstGeom prst="rect">
            <a:avLst/>
          </a:prstGeom>
          <a:noFill/>
          <a:ln w="9525">
            <a:noFill/>
            <a:miter/>
          </a:ln>
        </p:spPr>
        <p:txBody>
          <a:bodyPr wrap="square">
            <a:spAutoFit/>
          </a:bodyPr>
          <a:p>
            <a:pPr lvl="0" eaLnBrk="1" hangingPunct="1"/>
            <a:r>
              <a:rPr sz="3200" dirty="0">
                <a:latin typeface="楷体" panose="02010609060101010101" charset="-122"/>
                <a:ea typeface="楷体" panose="02010609060101010101" charset="-122"/>
              </a:rPr>
              <a:t>2.HTML5 为什么只需要写 &lt;!DOCTYPE HTML&gt;？</a:t>
            </a:r>
            <a:endParaRPr sz="3200" dirty="0">
              <a:latin typeface="楷体" panose="02010609060101010101" charset="-122"/>
              <a:ea typeface="楷体" panose="02010609060101010101" charset="-122"/>
            </a:endParaRPr>
          </a:p>
        </p:txBody>
      </p:sp>
      <p:sp>
        <p:nvSpPr>
          <p:cNvPr id="16391" name="文本框 1"/>
          <p:cNvSpPr txBox="1"/>
          <p:nvPr/>
        </p:nvSpPr>
        <p:spPr>
          <a:xfrm>
            <a:off x="847090" y="1351915"/>
            <a:ext cx="8983980" cy="132588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html5不基于SGML(标准通用语言)，因此不需要对DTD（文档类型定义）进行引用，但需要doctype来规范浏览器的行为（让浏览器按照它们应该的方式运行）</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而html4.01基于SGML，所以需要对DTD进行应用，才能告知浏览器文档所使用的文档类型。</a:t>
            </a:r>
            <a:endParaRPr lang="zh-CN" altLang="en-US" dirty="0">
              <a:latin typeface="楷体" panose="02010609060101010101" charset="-122"/>
              <a:ea typeface="楷体" panose="02010609060101010101" charset="-122"/>
            </a:endParaRPr>
          </a:p>
        </p:txBody>
      </p:sp>
      <p:sp>
        <p:nvSpPr>
          <p:cNvPr id="3" name="矩形 27"/>
          <p:cNvSpPr/>
          <p:nvPr/>
        </p:nvSpPr>
        <p:spPr>
          <a:xfrm>
            <a:off x="667385" y="3228975"/>
            <a:ext cx="10151745" cy="579120"/>
          </a:xfrm>
          <a:prstGeom prst="rect">
            <a:avLst/>
          </a:prstGeom>
          <a:noFill/>
          <a:ln w="9525">
            <a:noFill/>
            <a:miter/>
          </a:ln>
        </p:spPr>
        <p:txBody>
          <a:bodyPr wrap="square">
            <a:spAutoFit/>
          </a:bodyPr>
          <a:p>
            <a:pPr lvl="0" eaLnBrk="1" hangingPunct="1"/>
            <a:r>
              <a:rPr sz="3200" dirty="0">
                <a:latin typeface="楷体" panose="02010609060101010101" charset="-122"/>
                <a:ea typeface="楷体" panose="02010609060101010101" charset="-122"/>
              </a:rPr>
              <a:t>3.</a:t>
            </a:r>
            <a:r>
              <a:rPr lang="zh-CN" sz="3200" dirty="0">
                <a:latin typeface="楷体" panose="02010609060101010101" charset="-122"/>
                <a:ea typeface="楷体" panose="02010609060101010101" charset="-122"/>
              </a:rPr>
              <a:t>什么是盒模型？</a:t>
            </a:r>
            <a:endParaRPr lang="zh-CN" sz="3200" dirty="0">
              <a:latin typeface="楷体" panose="02010609060101010101" charset="-122"/>
              <a:ea typeface="楷体" panose="02010609060101010101" charset="-122"/>
            </a:endParaRPr>
          </a:p>
        </p:txBody>
      </p:sp>
      <p:sp>
        <p:nvSpPr>
          <p:cNvPr id="4" name="文本框 1"/>
          <p:cNvSpPr txBox="1"/>
          <p:nvPr/>
        </p:nvSpPr>
        <p:spPr>
          <a:xfrm>
            <a:off x="1010285" y="3938270"/>
            <a:ext cx="10374630" cy="256032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在网页中，一个元素占有空间的大小由几个部分构成：</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元素的内容（</a:t>
            </a:r>
            <a:r>
              <a:rPr lang="en-US" altLang="zh-CN" dirty="0">
                <a:latin typeface="楷体" panose="02010609060101010101" charset="-122"/>
                <a:ea typeface="楷体" panose="02010609060101010101" charset="-122"/>
              </a:rPr>
              <a:t>content</a:t>
            </a:r>
            <a:r>
              <a:rPr lang="zh-CN" altLang="en-US" dirty="0">
                <a:latin typeface="楷体" panose="02010609060101010101" charset="-122"/>
                <a:ea typeface="楷体" panose="02010609060101010101" charset="-122"/>
              </a:rPr>
              <a:t>）</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元素内边距（</a:t>
            </a:r>
            <a:r>
              <a:rPr lang="en-US" altLang="zh-CN" dirty="0">
                <a:latin typeface="楷体" panose="02010609060101010101" charset="-122"/>
                <a:ea typeface="楷体" panose="02010609060101010101" charset="-122"/>
              </a:rPr>
              <a:t>padding</a:t>
            </a:r>
            <a:r>
              <a:rPr lang="zh-CN" altLang="en-US" dirty="0">
                <a:latin typeface="楷体" panose="02010609060101010101" charset="-122"/>
                <a:ea typeface="楷体" panose="02010609060101010101" charset="-122"/>
              </a:rPr>
              <a:t>）</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sym typeface="+mn-ea"/>
              </a:rPr>
              <a:t>元素外边距（</a:t>
            </a:r>
            <a:r>
              <a:rPr lang="en-US" altLang="zh-CN" dirty="0">
                <a:latin typeface="楷体" panose="02010609060101010101" charset="-122"/>
                <a:ea typeface="楷体" panose="02010609060101010101" charset="-122"/>
                <a:sym typeface="+mn-ea"/>
              </a:rPr>
              <a:t>margin</a:t>
            </a:r>
            <a:r>
              <a:rPr lang="zh-CN" altLang="en-US" dirty="0">
                <a:latin typeface="楷体" panose="02010609060101010101" charset="-122"/>
                <a:ea typeface="楷体" panose="02010609060101010101" charset="-122"/>
                <a:sym typeface="+mn-ea"/>
              </a:rPr>
              <a:t>）</a:t>
            </a:r>
            <a:endParaRPr lang="zh-CN" altLang="en-US" dirty="0">
              <a:latin typeface="楷体" panose="02010609060101010101" charset="-122"/>
              <a:ea typeface="楷体" panose="02010609060101010101" charset="-122"/>
              <a:sym typeface="+mn-ea"/>
            </a:endParaRPr>
          </a:p>
          <a:p>
            <a:pPr lvl="0" eaLnBrk="1" hangingPunct="1">
              <a:lnSpc>
                <a:spcPct val="150000"/>
              </a:lnSpc>
            </a:pPr>
            <a:r>
              <a:rPr lang="zh-CN" altLang="en-US" dirty="0">
                <a:latin typeface="楷体" panose="02010609060101010101" charset="-122"/>
                <a:ea typeface="楷体" panose="02010609060101010101" charset="-122"/>
              </a:rPr>
              <a:t>元素边框（</a:t>
            </a:r>
            <a:r>
              <a:rPr lang="en-US" altLang="zh-CN" dirty="0">
                <a:latin typeface="楷体" panose="02010609060101010101" charset="-122"/>
                <a:ea typeface="楷体" panose="02010609060101010101" charset="-122"/>
              </a:rPr>
              <a:t>border</a:t>
            </a:r>
            <a:r>
              <a:rPr lang="zh-CN" altLang="en-US" dirty="0">
                <a:latin typeface="楷体" panose="02010609060101010101" charset="-122"/>
                <a:ea typeface="楷体" panose="02010609060101010101" charset="-122"/>
              </a:rPr>
              <a:t>）</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这四个部分占有的空间中，有的部分可以显示相应的内容，而有的只能用来分隔相邻的区域。</a:t>
            </a:r>
            <a:endParaRPr lang="zh-CN" altLang="en-US" dirty="0">
              <a:latin typeface="楷体" panose="02010609060101010101" charset="-122"/>
              <a:ea typeface="楷体"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721995" y="643890"/>
            <a:ext cx="10151745" cy="1066800"/>
          </a:xfrm>
          <a:prstGeom prst="rect">
            <a:avLst/>
          </a:prstGeom>
          <a:noFill/>
          <a:ln w="9525">
            <a:noFill/>
            <a:miter/>
          </a:ln>
        </p:spPr>
        <p:txBody>
          <a:bodyPr wrap="square">
            <a:spAutoFit/>
          </a:bodyPr>
          <a:p>
            <a:pPr lvl="0" eaLnBrk="1" hangingPunct="1"/>
            <a:r>
              <a:rPr lang="en-US" sz="3200" dirty="0">
                <a:latin typeface="楷体" panose="02010609060101010101" charset="-122"/>
                <a:ea typeface="楷体" panose="02010609060101010101" charset="-122"/>
              </a:rPr>
              <a:t>4</a:t>
            </a:r>
            <a:r>
              <a:rPr sz="3200" dirty="0">
                <a:latin typeface="楷体" panose="02010609060101010101" charset="-122"/>
                <a:ea typeface="楷体" panose="02010609060101010101" charset="-122"/>
              </a:rPr>
              <a:t>.行内元素有哪些？块级元素有哪些？空（void）元素有哪些？</a:t>
            </a:r>
            <a:endParaRPr sz="3200" dirty="0">
              <a:latin typeface="楷体" panose="02010609060101010101" charset="-122"/>
              <a:ea typeface="楷体" panose="02010609060101010101" charset="-122"/>
            </a:endParaRPr>
          </a:p>
        </p:txBody>
      </p:sp>
      <p:sp>
        <p:nvSpPr>
          <p:cNvPr id="16391" name="文本框 1"/>
          <p:cNvSpPr txBox="1"/>
          <p:nvPr/>
        </p:nvSpPr>
        <p:spPr>
          <a:xfrm>
            <a:off x="749935" y="1670050"/>
            <a:ext cx="10374630" cy="214884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1）.css规范规定，每个元素都有display 属性，配档该元素的类型，每个元素都有默认的display值。</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2）.行内元素有：a b s</a:t>
            </a:r>
            <a:r>
              <a:rPr lang="en-US" altLang="zh-CN" dirty="0">
                <a:latin typeface="楷体" panose="02010609060101010101" charset="-122"/>
                <a:ea typeface="楷体" panose="02010609060101010101" charset="-122"/>
              </a:rPr>
              <a:t>p</a:t>
            </a:r>
            <a:r>
              <a:rPr lang="zh-CN" altLang="en-US" dirty="0">
                <a:latin typeface="楷体" panose="02010609060101010101" charset="-122"/>
                <a:ea typeface="楷体" panose="02010609060101010101" charset="-122"/>
              </a:rPr>
              <a:t>an img input select strong（强调的语气）</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    块级元素有：div ul li ol dl dt dd h1 h2 h3... p</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    空元素(没有内容的HTML内容被称为空元素，空元素是在开始标签中关闭的)有: img input br hr link meta</a:t>
            </a:r>
            <a:endParaRPr lang="zh-CN" altLang="en-US" dirty="0">
              <a:latin typeface="楷体" panose="02010609060101010101" charset="-122"/>
              <a:ea typeface="楷体" panose="02010609060101010101" charset="-122"/>
            </a:endParaRPr>
          </a:p>
        </p:txBody>
      </p:sp>
      <p:sp>
        <p:nvSpPr>
          <p:cNvPr id="2" name="矩形 27"/>
          <p:cNvSpPr/>
          <p:nvPr/>
        </p:nvSpPr>
        <p:spPr>
          <a:xfrm>
            <a:off x="603885" y="4018280"/>
            <a:ext cx="9785985" cy="579120"/>
          </a:xfrm>
          <a:prstGeom prst="rect">
            <a:avLst/>
          </a:prstGeom>
          <a:noFill/>
          <a:ln w="9525">
            <a:noFill/>
            <a:miter/>
          </a:ln>
        </p:spPr>
        <p:txBody>
          <a:bodyPr wrap="square">
            <a:spAutoFit/>
          </a:bodyPr>
          <a:p>
            <a:pPr lvl="0" eaLnBrk="1" hangingPunct="1"/>
            <a:r>
              <a:rPr lang="en-US" sz="3200" dirty="0">
                <a:latin typeface="楷体" panose="02010609060101010101" charset="-122"/>
                <a:ea typeface="楷体" panose="02010609060101010101" charset="-122"/>
              </a:rPr>
              <a:t>5</a:t>
            </a:r>
            <a:r>
              <a:rPr sz="3200" dirty="0">
                <a:latin typeface="楷体" panose="02010609060101010101" charset="-122"/>
                <a:ea typeface="楷体" panose="02010609060101010101" charset="-122"/>
              </a:rPr>
              <a:t>.页面导入样式时，使用link和@import有什么区别？</a:t>
            </a:r>
            <a:endParaRPr sz="3200" dirty="0">
              <a:latin typeface="楷体" panose="02010609060101010101" charset="-122"/>
              <a:ea typeface="楷体" panose="02010609060101010101" charset="-122"/>
            </a:endParaRPr>
          </a:p>
        </p:txBody>
      </p:sp>
      <p:sp>
        <p:nvSpPr>
          <p:cNvPr id="3" name="文本框 1"/>
          <p:cNvSpPr txBox="1"/>
          <p:nvPr/>
        </p:nvSpPr>
        <p:spPr>
          <a:xfrm>
            <a:off x="693420" y="4836160"/>
            <a:ext cx="10374630" cy="173736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1）.link属于XHTML标签，而@import是CSS提供的；</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2）.页面被加载的时，link会同时被加载，而@import引用的CSS会等到页面被加载完再加载；</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3）.import只有在IE5以上才能被识别，而link是XHTML标签，无兼容问题;</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4）.link 方式的样式的权重&gt;@import的权重</a:t>
            </a:r>
            <a:endParaRPr lang="zh-CN" altLang="en-US" dirty="0">
              <a:latin typeface="楷体" panose="02010609060101010101" charset="-122"/>
              <a:ea typeface="楷体"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525145" y="906780"/>
            <a:ext cx="10151745" cy="579120"/>
          </a:xfrm>
          <a:prstGeom prst="rect">
            <a:avLst/>
          </a:prstGeom>
          <a:noFill/>
          <a:ln w="9525">
            <a:noFill/>
            <a:miter/>
          </a:ln>
        </p:spPr>
        <p:txBody>
          <a:bodyPr wrap="square">
            <a:spAutoFit/>
          </a:bodyPr>
          <a:p>
            <a:pPr lvl="0" eaLnBrk="1" hangingPunct="1"/>
            <a:r>
              <a:rPr lang="en-US" sz="3200" dirty="0">
                <a:latin typeface="楷体" panose="02010609060101010101" charset="-122"/>
                <a:ea typeface="楷体" panose="02010609060101010101" charset="-122"/>
              </a:rPr>
              <a:t>6</a:t>
            </a:r>
            <a:r>
              <a:rPr sz="3200" dirty="0">
                <a:latin typeface="楷体" panose="02010609060101010101" charset="-122"/>
                <a:ea typeface="楷体" panose="02010609060101010101" charset="-122"/>
              </a:rPr>
              <a:t>.常见的浏览器内核有哪些？</a:t>
            </a:r>
            <a:endParaRPr sz="3200" dirty="0">
              <a:latin typeface="楷体" panose="02010609060101010101" charset="-122"/>
              <a:ea typeface="楷体" panose="02010609060101010101" charset="-122"/>
            </a:endParaRPr>
          </a:p>
        </p:txBody>
      </p:sp>
      <p:sp>
        <p:nvSpPr>
          <p:cNvPr id="16391" name="文本框 1"/>
          <p:cNvSpPr txBox="1"/>
          <p:nvPr/>
        </p:nvSpPr>
        <p:spPr>
          <a:xfrm>
            <a:off x="1087120" y="1645920"/>
            <a:ext cx="8576310" cy="173736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IE浏览器的内核：Trident、</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Mozilla的Gecko、</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Chrome的Blink（WebKit的分支）、</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Opera内核原为Presto，现为Blink</a:t>
            </a:r>
            <a:endParaRPr lang="zh-CN" altLang="en-US" dirty="0">
              <a:latin typeface="楷体" panose="02010609060101010101" charset="-122"/>
              <a:ea typeface="楷体" panose="02010609060101010101" charset="-122"/>
            </a:endParaRPr>
          </a:p>
        </p:txBody>
      </p:sp>
      <p:sp>
        <p:nvSpPr>
          <p:cNvPr id="2" name="矩形 27"/>
          <p:cNvSpPr/>
          <p:nvPr/>
        </p:nvSpPr>
        <p:spPr>
          <a:xfrm>
            <a:off x="509905" y="3695700"/>
            <a:ext cx="10151745" cy="579120"/>
          </a:xfrm>
          <a:prstGeom prst="rect">
            <a:avLst/>
          </a:prstGeom>
          <a:noFill/>
          <a:ln w="9525">
            <a:noFill/>
            <a:miter/>
          </a:ln>
        </p:spPr>
        <p:txBody>
          <a:bodyPr wrap="square">
            <a:spAutoFit/>
          </a:bodyPr>
          <a:p>
            <a:pPr lvl="0" eaLnBrk="1" hangingPunct="1"/>
            <a:r>
              <a:rPr lang="en-US" sz="3200" dirty="0">
                <a:latin typeface="楷体" panose="02010609060101010101" charset="-122"/>
                <a:ea typeface="楷体" panose="02010609060101010101" charset="-122"/>
              </a:rPr>
              <a:t>7</a:t>
            </a:r>
            <a:r>
              <a:rPr sz="3200" dirty="0">
                <a:latin typeface="楷体" panose="02010609060101010101" charset="-122"/>
                <a:ea typeface="楷体" panose="02010609060101010101" charset="-122"/>
              </a:rPr>
              <a:t>.HTML5的离线储存怎么使用？</a:t>
            </a:r>
            <a:endParaRPr sz="3200" dirty="0">
              <a:latin typeface="楷体" panose="02010609060101010101" charset="-122"/>
              <a:ea typeface="楷体" panose="02010609060101010101" charset="-122"/>
            </a:endParaRPr>
          </a:p>
        </p:txBody>
      </p:sp>
      <p:sp>
        <p:nvSpPr>
          <p:cNvPr id="3" name="文本框 1"/>
          <p:cNvSpPr txBox="1"/>
          <p:nvPr/>
        </p:nvSpPr>
        <p:spPr>
          <a:xfrm>
            <a:off x="1033780" y="4419600"/>
            <a:ext cx="10374630" cy="132588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离线存储局势将一些源代码文件保存在本地，这样后续的页面重新加载将使用本地资源文件，在离线情况下可以继续访问。</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web应用，同时通过一定的手法(更新相关文件或者使用相关 API)，可以更新、删除离线存储等操作。</a:t>
            </a:r>
            <a:endParaRPr lang="zh-CN" altLang="en-US" dirty="0">
              <a:latin typeface="楷体" panose="02010609060101010101" charset="-122"/>
              <a:ea typeface="楷体"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981075" y="708660"/>
            <a:ext cx="10151745" cy="579120"/>
          </a:xfrm>
          <a:prstGeom prst="rect">
            <a:avLst/>
          </a:prstGeom>
          <a:noFill/>
          <a:ln w="9525">
            <a:noFill/>
            <a:miter/>
          </a:ln>
        </p:spPr>
        <p:txBody>
          <a:bodyPr wrap="square">
            <a:spAutoFit/>
          </a:bodyPr>
          <a:p>
            <a:pPr lvl="0" eaLnBrk="1" hangingPunct="1"/>
            <a:r>
              <a:rPr lang="en-US" sz="3200" dirty="0">
                <a:latin typeface="楷体" panose="02010609060101010101" charset="-122"/>
                <a:ea typeface="楷体" panose="02010609060101010101" charset="-122"/>
              </a:rPr>
              <a:t>8</a:t>
            </a:r>
            <a:r>
              <a:rPr sz="3200" dirty="0">
                <a:latin typeface="楷体" panose="02010609060101010101" charset="-122"/>
                <a:ea typeface="楷体" panose="02010609060101010101" charset="-122"/>
              </a:rPr>
              <a:t>.简述一下你对HTML语义化的理解？</a:t>
            </a:r>
            <a:endParaRPr sz="3200" dirty="0">
              <a:latin typeface="楷体" panose="02010609060101010101" charset="-122"/>
              <a:ea typeface="楷体" panose="02010609060101010101" charset="-122"/>
            </a:endParaRPr>
          </a:p>
        </p:txBody>
      </p:sp>
      <p:sp>
        <p:nvSpPr>
          <p:cNvPr id="16391" name="文本框 1"/>
          <p:cNvSpPr txBox="1"/>
          <p:nvPr/>
        </p:nvSpPr>
        <p:spPr>
          <a:xfrm>
            <a:off x="812800" y="1569720"/>
            <a:ext cx="10374630" cy="338328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HTML语义化是指根据内容的结构化（内容语义化），选择合适的标签（代码语义化）便于开发者阅读和写出更优雅的代码的同时让浏览器的爬虫和机器很好地解析。</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HTML语义化的主要目的是：</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1).为了在没有css的情况下，页面也能呈现出很好地内容结构、代码结构</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2).有利于用户体验</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3).有利于SEO和搜索引擎建立良好的沟通。</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4).方便其他设备解析以意义的方式来渲染网页、</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5).便于团队开发和维护，增加可读性。</a:t>
            </a:r>
            <a:endParaRPr lang="zh-CN" altLang="en-US" dirty="0">
              <a:latin typeface="楷体" panose="02010609060101010101" charset="-122"/>
              <a:ea typeface="楷体" panose="020106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9459" name="直接连接符 8"/>
          <p:cNvCxnSpPr/>
          <p:nvPr/>
        </p:nvCxnSpPr>
        <p:spPr>
          <a:xfrm>
            <a:off x="3434080" y="3390265"/>
            <a:ext cx="2997200" cy="23495"/>
          </a:xfrm>
          <a:prstGeom prst="line">
            <a:avLst/>
          </a:prstGeom>
          <a:ln w="12700" cap="flat" cmpd="sng">
            <a:solidFill>
              <a:srgbClr val="595959"/>
            </a:solidFill>
            <a:prstDash val="soli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6475" y="1795780"/>
            <a:ext cx="10527030" cy="5791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sz="3200">
                <a:solidFill>
                  <a:schemeClr val="accent4"/>
                </a:solidFill>
                <a:effectLst/>
                <a:latin typeface="楷体" panose="02010609060101010101" charset="-122"/>
                <a:ea typeface="楷体" panose="02010609060101010101" charset="-122"/>
              </a:rPr>
              <a:t>HTML5</a:t>
            </a:r>
            <a:r>
              <a:rPr lang="zh-CN" altLang="en-US" sz="3200">
                <a:solidFill>
                  <a:schemeClr val="accent4"/>
                </a:solidFill>
                <a:effectLst/>
                <a:latin typeface="楷体" panose="02010609060101010101" charset="-122"/>
                <a:ea typeface="楷体" panose="02010609060101010101" charset="-122"/>
              </a:rPr>
              <a:t>的新特性</a:t>
            </a:r>
            <a:r>
              <a:rPr lang="zh-CN" altLang="en-US" sz="3200">
                <a:solidFill>
                  <a:schemeClr val="accent4"/>
                </a:solidFill>
                <a:latin typeface="楷体" panose="02010609060101010101" charset="-122"/>
                <a:ea typeface="楷体" panose="02010609060101010101" charset="-122"/>
              </a:rPr>
              <a:t>：</a:t>
            </a:r>
            <a:endParaRPr lang="zh-CN" altLang="en-US" sz="3200">
              <a:solidFill>
                <a:schemeClr val="accent4"/>
              </a:solidFill>
              <a:latin typeface="楷体" panose="02010609060101010101" charset="-122"/>
              <a:ea typeface="楷体" panose="02010609060101010101" charset="-122"/>
            </a:endParaRPr>
          </a:p>
        </p:txBody>
      </p:sp>
      <p:sp>
        <p:nvSpPr>
          <p:cNvPr id="4" name="文本框 3"/>
          <p:cNvSpPr txBox="1"/>
          <p:nvPr/>
        </p:nvSpPr>
        <p:spPr>
          <a:xfrm>
            <a:off x="2047240" y="3209290"/>
            <a:ext cx="6463030" cy="2194560"/>
          </a:xfrm>
          <a:prstGeom prst="rect">
            <a:avLst/>
          </a:prstGeom>
          <a:noFill/>
        </p:spPr>
        <p:txBody>
          <a:bodyPr wrap="square" rtlCol="0">
            <a:spAutoFit/>
          </a:bodyPr>
          <a:p>
            <a:r>
              <a:rPr lang="zh-CN" altLang="en-US" sz="2400">
                <a:latin typeface="楷体" panose="02010609060101010101" charset="-122"/>
                <a:ea typeface="楷体" panose="02010609060101010101" charset="-122"/>
                <a:sym typeface="+mn-ea"/>
              </a:rPr>
              <a:t>特性一：正则表达式</a:t>
            </a:r>
            <a:endParaRPr lang="zh-CN" altLang="en-US" sz="2400">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sym typeface="+mn-ea"/>
              </a:rPr>
              <a:t>特性二：数据列表元素</a:t>
            </a:r>
            <a:endParaRPr lang="zh-CN" altLang="en-US" sz="2400">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sym typeface="+mn-ea"/>
              </a:rPr>
              <a:t>特性三：下载属性</a:t>
            </a:r>
            <a:endParaRPr lang="zh-CN" altLang="en-US" sz="2400">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sym typeface="+mn-ea"/>
              </a:rPr>
              <a:t>特性四：DNS的预先加载处理</a:t>
            </a:r>
            <a:endParaRPr lang="zh-CN" altLang="en-US" sz="2400">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sym typeface="+mn-ea"/>
              </a:rPr>
              <a:t>特性五：链接网页的预先加载处理</a:t>
            </a:r>
            <a:endParaRPr lang="zh-CN" altLang="en-US" sz="2400">
              <a:latin typeface="楷体" panose="02010609060101010101" charset="-122"/>
              <a:ea typeface="楷体" panose="02010609060101010101" charset="-122"/>
            </a:endParaRP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5940" y="623570"/>
            <a:ext cx="5882640" cy="579120"/>
          </a:xfrm>
          <a:prstGeom prst="rect">
            <a:avLst/>
          </a:prstGeom>
          <a:noFill/>
        </p:spPr>
        <p:txBody>
          <a:bodyPr wrap="square" rtlCol="0">
            <a:spAutoFit/>
          </a:bodyPr>
          <a:p>
            <a:r>
              <a:rPr lang="zh-CN" altLang="en-US" sz="3200">
                <a:latin typeface="楷体" panose="02010609060101010101" charset="-122"/>
                <a:ea typeface="楷体" panose="02010609060101010101" charset="-122"/>
              </a:rPr>
              <a:t>特性一：正则表达式</a:t>
            </a:r>
            <a:endParaRPr lang="zh-CN" altLang="en-US" sz="3200">
              <a:latin typeface="楷体" panose="02010609060101010101" charset="-122"/>
              <a:ea typeface="楷体" panose="02010609060101010101" charset="-122"/>
            </a:endParaRPr>
          </a:p>
        </p:txBody>
      </p:sp>
      <p:sp>
        <p:nvSpPr>
          <p:cNvPr id="3" name="文本框 2"/>
          <p:cNvSpPr txBox="1"/>
          <p:nvPr/>
        </p:nvSpPr>
        <p:spPr>
          <a:xfrm>
            <a:off x="1137920" y="1379855"/>
            <a:ext cx="9267190" cy="914400"/>
          </a:xfrm>
          <a:prstGeom prst="rect">
            <a:avLst/>
          </a:prstGeom>
          <a:noFill/>
        </p:spPr>
        <p:txBody>
          <a:bodyPr wrap="square" rtlCol="0">
            <a:spAutoFit/>
          </a:bodyPr>
          <a:p>
            <a:r>
              <a:rPr lang="zh-CN" altLang="en-US">
                <a:latin typeface="楷体" panose="02010609060101010101" charset="-122"/>
                <a:ea typeface="楷体" panose="02010609060101010101" charset="-122"/>
              </a:rPr>
              <a:t>无须服务器端的检测，使用浏览器的本地功能就可以帮助你判断电子邮件的格式，URL，或者是电话格式，防止用户输入错误的信息，通过使用HTML5的pattern属性。</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例：&lt;input type="email" pattern="[^ @]*@[^ @]*" value=""&gt;</a:t>
            </a:r>
            <a:endParaRPr lang="zh-CN" altLang="en-US">
              <a:latin typeface="楷体" panose="02010609060101010101" charset="-122"/>
              <a:ea typeface="楷体" panose="02010609060101010101" charset="-122"/>
            </a:endParaRPr>
          </a:p>
        </p:txBody>
      </p:sp>
      <p:sp>
        <p:nvSpPr>
          <p:cNvPr id="4" name="文本框 3"/>
          <p:cNvSpPr txBox="1"/>
          <p:nvPr/>
        </p:nvSpPr>
        <p:spPr>
          <a:xfrm>
            <a:off x="569595" y="3023235"/>
            <a:ext cx="7546975" cy="579120"/>
          </a:xfrm>
          <a:prstGeom prst="rect">
            <a:avLst/>
          </a:prstGeom>
          <a:noFill/>
        </p:spPr>
        <p:txBody>
          <a:bodyPr wrap="square" rtlCol="0">
            <a:spAutoFit/>
          </a:bodyPr>
          <a:p>
            <a:r>
              <a:rPr lang="zh-CN" altLang="en-US" sz="3200">
                <a:latin typeface="楷体" panose="02010609060101010101" charset="-122"/>
                <a:ea typeface="楷体" panose="02010609060101010101" charset="-122"/>
              </a:rPr>
              <a:t>特性二：数据列表元素</a:t>
            </a:r>
            <a:endParaRPr lang="zh-CN" altLang="en-US" sz="3200">
              <a:latin typeface="楷体" panose="02010609060101010101" charset="-122"/>
              <a:ea typeface="楷体" panose="02010609060101010101" charset="-122"/>
            </a:endParaRPr>
          </a:p>
        </p:txBody>
      </p:sp>
      <p:sp>
        <p:nvSpPr>
          <p:cNvPr id="5" name="文本框 4"/>
          <p:cNvSpPr txBox="1"/>
          <p:nvPr/>
        </p:nvSpPr>
        <p:spPr>
          <a:xfrm>
            <a:off x="1203960" y="3658870"/>
            <a:ext cx="9628505" cy="3108960"/>
          </a:xfrm>
          <a:prstGeom prst="rect">
            <a:avLst/>
          </a:prstGeom>
          <a:noFill/>
        </p:spPr>
        <p:txBody>
          <a:bodyPr wrap="square" rtlCol="0">
            <a:spAutoFit/>
          </a:bodyPr>
          <a:p>
            <a:r>
              <a:rPr lang="zh-CN" altLang="en-US">
                <a:latin typeface="楷体" panose="02010609060101010101" charset="-122"/>
                <a:ea typeface="楷体" panose="02010609060101010101" charset="-122"/>
              </a:rPr>
              <a:t>直接使用datalist元素，实现自动补齐的功能：</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&lt;form action="/server" method="post"&gt;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    &lt;input list="jslib" name="jslib" &gt;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    &lt;datalist id="jslib"&gt;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        &lt;option value="jQuery"&gt;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        &lt;option value="Dojo"&gt;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        &lt;option value="Prototype"&gt;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        &lt;option value="Augular"&gt;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    &lt;/datalist&gt;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    &lt;input type="submit" value="完成" /&gt;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&lt;/form&gt;</a:t>
            </a:r>
            <a:endParaRPr lang="zh-CN" altLang="en-US">
              <a:latin typeface="楷体" panose="02010609060101010101" charset="-122"/>
              <a:ea typeface="楷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0550" y="612775"/>
            <a:ext cx="5882640" cy="579120"/>
          </a:xfrm>
          <a:prstGeom prst="rect">
            <a:avLst/>
          </a:prstGeom>
          <a:noFill/>
        </p:spPr>
        <p:txBody>
          <a:bodyPr wrap="square" rtlCol="0">
            <a:spAutoFit/>
          </a:bodyPr>
          <a:p>
            <a:r>
              <a:rPr lang="zh-CN" altLang="en-US" sz="3200">
                <a:latin typeface="楷体" panose="02010609060101010101" charset="-122"/>
                <a:ea typeface="楷体" panose="02010609060101010101" charset="-122"/>
              </a:rPr>
              <a:t>特性三：下载属性</a:t>
            </a:r>
            <a:endParaRPr lang="zh-CN" altLang="en-US" sz="3200">
              <a:latin typeface="楷体" panose="02010609060101010101" charset="-122"/>
              <a:ea typeface="楷体" panose="02010609060101010101" charset="-122"/>
            </a:endParaRPr>
          </a:p>
        </p:txBody>
      </p:sp>
      <p:sp>
        <p:nvSpPr>
          <p:cNvPr id="3" name="文本框 2"/>
          <p:cNvSpPr txBox="1"/>
          <p:nvPr/>
        </p:nvSpPr>
        <p:spPr>
          <a:xfrm>
            <a:off x="940435" y="1346835"/>
            <a:ext cx="9267190" cy="914400"/>
          </a:xfrm>
          <a:prstGeom prst="rect">
            <a:avLst/>
          </a:prstGeom>
          <a:noFill/>
        </p:spPr>
        <p:txBody>
          <a:bodyPr wrap="square" rtlCol="0">
            <a:spAutoFit/>
          </a:bodyPr>
          <a:p>
            <a:r>
              <a:rPr lang="zh-CN" altLang="en-US">
                <a:latin typeface="楷体" panose="02010609060101010101" charset="-122"/>
                <a:ea typeface="楷体" panose="02010609060101010101" charset="-122"/>
              </a:rPr>
              <a:t>HTML5的下载属性可以允许开发者强制下载一个页面，而非加载那个页面。例：</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&lt;a href="download_pdf.php" download="somefile.pdf"&gt;下载PDF文件&lt;/a&gt;</a:t>
            </a:r>
            <a:endParaRPr lang="zh-CN" altLang="en-US">
              <a:latin typeface="楷体" panose="02010609060101010101" charset="-122"/>
              <a:ea typeface="楷体" panose="02010609060101010101" charset="-122"/>
            </a:endParaRPr>
          </a:p>
        </p:txBody>
      </p:sp>
      <p:sp>
        <p:nvSpPr>
          <p:cNvPr id="4" name="文本框 3"/>
          <p:cNvSpPr txBox="1"/>
          <p:nvPr/>
        </p:nvSpPr>
        <p:spPr>
          <a:xfrm>
            <a:off x="569595" y="3023235"/>
            <a:ext cx="7546975" cy="579120"/>
          </a:xfrm>
          <a:prstGeom prst="rect">
            <a:avLst/>
          </a:prstGeom>
          <a:noFill/>
        </p:spPr>
        <p:txBody>
          <a:bodyPr wrap="square" rtlCol="0">
            <a:spAutoFit/>
          </a:bodyPr>
          <a:p>
            <a:r>
              <a:rPr lang="zh-CN" altLang="en-US" sz="3200">
                <a:latin typeface="楷体" panose="02010609060101010101" charset="-122"/>
                <a:ea typeface="楷体" panose="02010609060101010101" charset="-122"/>
              </a:rPr>
              <a:t>特性四：DNS的预先加载处理</a:t>
            </a:r>
            <a:endParaRPr lang="zh-CN" altLang="en-US" sz="3200">
              <a:latin typeface="楷体" panose="02010609060101010101" charset="-122"/>
              <a:ea typeface="楷体" panose="02010609060101010101" charset="-122"/>
            </a:endParaRPr>
          </a:p>
        </p:txBody>
      </p:sp>
      <p:sp>
        <p:nvSpPr>
          <p:cNvPr id="5" name="文本框 4"/>
          <p:cNvSpPr txBox="1"/>
          <p:nvPr/>
        </p:nvSpPr>
        <p:spPr>
          <a:xfrm>
            <a:off x="1148715" y="3921760"/>
            <a:ext cx="9628505" cy="2286000"/>
          </a:xfrm>
          <a:prstGeom prst="rect">
            <a:avLst/>
          </a:prstGeom>
          <a:noFill/>
        </p:spPr>
        <p:txBody>
          <a:bodyPr wrap="square" rtlCol="0">
            <a:spAutoFit/>
          </a:bodyPr>
          <a:p>
            <a:r>
              <a:rPr lang="zh-CN" altLang="en-US">
                <a:latin typeface="楷体" panose="02010609060101010101" charset="-122"/>
                <a:ea typeface="楷体" panose="02010609060101010101" charset="-122"/>
              </a:rPr>
              <a:t>DNS的解析成本很高，往往导致了网站加载速度慢。现在浏览器针对这个问题开发了更智能的处理方式，它将域名缓存后，当用户点击其它页面地址后自动的获取。</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如果你希望预先获取NDS，你可以控制你的浏览器来解析域名，例如：</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&lt;link rel="dns-prefetch" href="//www.gbtags.com"&gt;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&lt;link rel="dns-prefetch" href="//www.gbin1.com"&gt;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&lt;link rel="dns-prefetch" href="//m.gbin1.com"&gt;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&lt;link rel="dns-prefetch" href="//s.gbin1.com"&gt;</a:t>
            </a:r>
            <a:endParaRPr lang="zh-CN" altLang="en-US">
              <a:latin typeface="楷体" panose="02010609060101010101" charset="-122"/>
              <a:ea typeface="楷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6575" y="1073150"/>
            <a:ext cx="8446135" cy="579120"/>
          </a:xfrm>
          <a:prstGeom prst="rect">
            <a:avLst/>
          </a:prstGeom>
          <a:noFill/>
        </p:spPr>
        <p:txBody>
          <a:bodyPr wrap="square" rtlCol="0">
            <a:spAutoFit/>
          </a:bodyPr>
          <a:p>
            <a:r>
              <a:rPr lang="zh-CN" altLang="en-US" sz="3200">
                <a:latin typeface="楷体" panose="02010609060101010101" charset="-122"/>
                <a:ea typeface="楷体" panose="02010609060101010101" charset="-122"/>
              </a:rPr>
              <a:t>特性五：链接网页的预先加载处理</a:t>
            </a:r>
            <a:endParaRPr lang="zh-CN" altLang="en-US" sz="3200">
              <a:latin typeface="楷体" panose="02010609060101010101" charset="-122"/>
              <a:ea typeface="楷体" panose="02010609060101010101" charset="-122"/>
            </a:endParaRPr>
          </a:p>
        </p:txBody>
      </p:sp>
      <p:sp>
        <p:nvSpPr>
          <p:cNvPr id="3" name="文本框 2"/>
          <p:cNvSpPr txBox="1"/>
          <p:nvPr/>
        </p:nvSpPr>
        <p:spPr>
          <a:xfrm>
            <a:off x="1006475" y="2234565"/>
            <a:ext cx="9267190" cy="2560320"/>
          </a:xfrm>
          <a:prstGeom prst="rect">
            <a:avLst/>
          </a:prstGeom>
          <a:noFill/>
        </p:spPr>
        <p:txBody>
          <a:bodyPr wrap="square" rtlCol="0">
            <a:spAutoFit/>
          </a:bodyPr>
          <a:p>
            <a:pPr algn="l" eaLnBrk="1" hangingPunct="1">
              <a:lnSpc>
                <a:spcPct val="150000"/>
              </a:lnSpc>
            </a:pPr>
            <a:r>
              <a:rPr dirty="0">
                <a:latin typeface="楷体" panose="02010609060101010101" charset="-122"/>
                <a:ea typeface="楷体" panose="02010609060101010101" charset="-122"/>
                <a:cs typeface="+mn-ea"/>
              </a:rPr>
              <a:t>使用如下HTML5的prefetch属性可以帮助你针对指定的地址预加载页面或者页面中的特定资源，这样用户点击的时候，会发现页面加载速度提高了。</a:t>
            </a:r>
            <a:endParaRPr dirty="0">
              <a:latin typeface="楷体" panose="02010609060101010101" charset="-122"/>
              <a:ea typeface="楷体" panose="02010609060101010101" charset="-122"/>
              <a:cs typeface="+mn-ea"/>
            </a:endParaRPr>
          </a:p>
          <a:p>
            <a:pPr algn="l" eaLnBrk="1" hangingPunct="1">
              <a:lnSpc>
                <a:spcPct val="150000"/>
              </a:lnSpc>
            </a:pPr>
            <a:r>
              <a:rPr dirty="0">
                <a:latin typeface="楷体" panose="02010609060101010101" charset="-122"/>
                <a:ea typeface="楷体" panose="02010609060101010101" charset="-122"/>
                <a:cs typeface="+mn-ea"/>
              </a:rPr>
              <a:t>&lt;link rel="prefetch" href="http://www.gbtags.com/gb/users.htm" /&gt;</a:t>
            </a:r>
            <a:endParaRPr dirty="0">
              <a:latin typeface="楷体" panose="02010609060101010101" charset="-122"/>
              <a:ea typeface="楷体" panose="02010609060101010101" charset="-122"/>
              <a:cs typeface="+mn-ea"/>
            </a:endParaRPr>
          </a:p>
          <a:p>
            <a:pPr algn="l" eaLnBrk="1" hangingPunct="1">
              <a:lnSpc>
                <a:spcPct val="150000"/>
              </a:lnSpc>
            </a:pPr>
            <a:endParaRPr dirty="0">
              <a:latin typeface="楷体" panose="02010609060101010101" charset="-122"/>
              <a:ea typeface="楷体" panose="02010609060101010101" charset="-122"/>
              <a:cs typeface="+mn-ea"/>
            </a:endParaRPr>
          </a:p>
          <a:p>
            <a:pPr algn="l" eaLnBrk="1" hangingPunct="1">
              <a:lnSpc>
                <a:spcPct val="150000"/>
              </a:lnSpc>
            </a:pPr>
            <a:r>
              <a:rPr dirty="0">
                <a:latin typeface="楷体" panose="02010609060101010101" charset="-122"/>
                <a:ea typeface="楷体" panose="02010609060101010101" charset="-122"/>
                <a:cs typeface="+mn-ea"/>
              </a:rPr>
              <a:t>或者可以使用prerender属性，这个属性能够帮助你提前加载整个页面，如下：</a:t>
            </a:r>
            <a:endParaRPr dirty="0">
              <a:latin typeface="楷体" panose="02010609060101010101" charset="-122"/>
              <a:ea typeface="楷体" panose="02010609060101010101" charset="-122"/>
              <a:cs typeface="+mn-ea"/>
            </a:endParaRPr>
          </a:p>
          <a:p>
            <a:pPr algn="l" eaLnBrk="1" hangingPunct="1">
              <a:lnSpc>
                <a:spcPct val="150000"/>
              </a:lnSpc>
            </a:pPr>
            <a:r>
              <a:rPr dirty="0">
                <a:latin typeface="楷体" panose="02010609060101010101" charset="-122"/>
                <a:ea typeface="楷体" panose="02010609060101010101" charset="-122"/>
                <a:cs typeface="+mn-ea"/>
              </a:rPr>
              <a:t>&lt;link rel="prerender" href="http://www.gbtags.com/gb/search.htm" /&gt;</a:t>
            </a:r>
            <a:endParaRPr dirty="0">
              <a:latin typeface="楷体" panose="02010609060101010101" charset="-122"/>
              <a:ea typeface="楷体" panose="02010609060101010101" charset="-122"/>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448310" y="347980"/>
            <a:ext cx="10151745" cy="518160"/>
          </a:xfrm>
          <a:prstGeom prst="rect">
            <a:avLst/>
          </a:prstGeom>
          <a:noFill/>
          <a:ln w="9525">
            <a:noFill/>
            <a:miter/>
          </a:ln>
        </p:spPr>
        <p:txBody>
          <a:bodyPr wrap="square">
            <a:spAutoFit/>
          </a:bodyPr>
          <a:p>
            <a:pPr lvl="0" eaLnBrk="1" hangingPunct="1"/>
            <a:r>
              <a:rPr sz="2800" dirty="0">
                <a:latin typeface="楷体" panose="02010609060101010101" charset="-122"/>
                <a:ea typeface="楷体" panose="02010609060101010101" charset="-122"/>
              </a:rPr>
              <a:t>1.新的文档类型  (New Doctype)</a:t>
            </a:r>
            <a:endParaRPr sz="2800" dirty="0">
              <a:latin typeface="楷体" panose="02010609060101010101" charset="-122"/>
              <a:ea typeface="楷体" panose="02010609060101010101" charset="-122"/>
            </a:endParaRPr>
          </a:p>
        </p:txBody>
      </p:sp>
      <p:sp>
        <p:nvSpPr>
          <p:cNvPr id="16391" name="文本框 1"/>
          <p:cNvSpPr txBox="1"/>
          <p:nvPr/>
        </p:nvSpPr>
        <p:spPr>
          <a:xfrm>
            <a:off x="913765" y="1067435"/>
            <a:ext cx="10374630" cy="173736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&lt;!DOCTYPE html PUBLIC "-//W3C//DTD XHTML 1.0 Transitional//EN" "http://www.w3.org/TR/xhtml1/DTD/xhtml1-transitional.dtd"&gt;</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在HTML5中，上面那种声明方式将失效。下面是HTML5中的声明方式：</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&lt;!DOCTYPE html&gt;</a:t>
            </a:r>
            <a:endParaRPr lang="zh-CN" altLang="en-US" dirty="0">
              <a:latin typeface="楷体" panose="02010609060101010101" charset="-122"/>
              <a:ea typeface="楷体" panose="02010609060101010101" charset="-122"/>
            </a:endParaRPr>
          </a:p>
        </p:txBody>
      </p:sp>
      <p:sp>
        <p:nvSpPr>
          <p:cNvPr id="2" name="矩形 27"/>
          <p:cNvSpPr/>
          <p:nvPr/>
        </p:nvSpPr>
        <p:spPr>
          <a:xfrm>
            <a:off x="171450" y="3256915"/>
            <a:ext cx="11301095" cy="518160"/>
          </a:xfrm>
          <a:prstGeom prst="rect">
            <a:avLst/>
          </a:prstGeom>
          <a:noFill/>
          <a:ln w="9525">
            <a:noFill/>
            <a:miter/>
          </a:ln>
        </p:spPr>
        <p:txBody>
          <a:bodyPr wrap="square">
            <a:spAutoFit/>
          </a:bodyPr>
          <a:p>
            <a:pPr lvl="0" eaLnBrk="1" hangingPunct="1"/>
            <a:r>
              <a:rPr lang="en-US" sz="2800" dirty="0">
                <a:latin typeface="楷体" panose="02010609060101010101" charset="-122"/>
                <a:ea typeface="楷体" panose="02010609060101010101" charset="-122"/>
              </a:rPr>
              <a:t>2.</a:t>
            </a:r>
            <a:r>
              <a:rPr sz="2800" dirty="0">
                <a:latin typeface="楷体" panose="02010609060101010101" charset="-122"/>
                <a:ea typeface="楷体" panose="02010609060101010101" charset="-122"/>
              </a:rPr>
              <a:t>脚本和链接无需type(No More Types for Scripts and Links)</a:t>
            </a:r>
            <a:endParaRPr sz="2800" dirty="0">
              <a:latin typeface="楷体" panose="02010609060101010101" charset="-122"/>
              <a:ea typeface="楷体" panose="02010609060101010101" charset="-122"/>
            </a:endParaRPr>
          </a:p>
        </p:txBody>
      </p:sp>
      <p:sp>
        <p:nvSpPr>
          <p:cNvPr id="3" name="文本框 2"/>
          <p:cNvSpPr txBox="1"/>
          <p:nvPr/>
        </p:nvSpPr>
        <p:spPr>
          <a:xfrm>
            <a:off x="1083945" y="3986530"/>
            <a:ext cx="9704070" cy="2148840"/>
          </a:xfrm>
          <a:prstGeom prst="rect">
            <a:avLst/>
          </a:prstGeom>
          <a:noFill/>
        </p:spPr>
        <p:txBody>
          <a:bodyPr wrap="square" rtlCol="0">
            <a:spAutoFit/>
          </a:bodyPr>
          <a:p>
            <a:pPr algn="l" eaLnBrk="1" hangingPunct="1">
              <a:lnSpc>
                <a:spcPct val="150000"/>
              </a:lnSpc>
            </a:pPr>
            <a:r>
              <a:rPr lang="zh-CN" altLang="en-US" dirty="0">
                <a:latin typeface="楷体" panose="02010609060101010101" charset="-122"/>
                <a:ea typeface="楷体" panose="02010609060101010101" charset="-122"/>
                <a:cs typeface="+mn-ea"/>
              </a:rPr>
              <a:t>&lt;link rel="stylesheet" href="path/to/stylesheet.css" type="text/css"/&gt;</a:t>
            </a:r>
            <a:endParaRPr lang="zh-CN" altLang="en-US" dirty="0">
              <a:latin typeface="楷体" panose="02010609060101010101" charset="-122"/>
              <a:ea typeface="楷体" panose="02010609060101010101" charset="-122"/>
              <a:cs typeface="+mn-ea"/>
            </a:endParaRPr>
          </a:p>
          <a:p>
            <a:pPr algn="l" eaLnBrk="1" hangingPunct="1">
              <a:lnSpc>
                <a:spcPct val="150000"/>
              </a:lnSpc>
            </a:pPr>
            <a:r>
              <a:rPr lang="zh-CN" altLang="en-US" dirty="0">
                <a:latin typeface="楷体" panose="02010609060101010101" charset="-122"/>
                <a:ea typeface="楷体" panose="02010609060101010101" charset="-122"/>
                <a:cs typeface="+mn-ea"/>
              </a:rPr>
              <a:t>&lt;script type="text/javascript" src="path/to/script.js"&gt;&lt;/script&gt;</a:t>
            </a:r>
            <a:endParaRPr lang="zh-CN" altLang="en-US" dirty="0">
              <a:latin typeface="楷体" panose="02010609060101010101" charset="-122"/>
              <a:ea typeface="楷体" panose="02010609060101010101" charset="-122"/>
              <a:cs typeface="+mn-ea"/>
            </a:endParaRPr>
          </a:p>
          <a:p>
            <a:pPr algn="l" eaLnBrk="1" hangingPunct="1">
              <a:lnSpc>
                <a:spcPct val="150000"/>
              </a:lnSpc>
            </a:pPr>
            <a:r>
              <a:rPr lang="zh-CN" altLang="en-US" dirty="0">
                <a:latin typeface="楷体" panose="02010609060101010101" charset="-122"/>
                <a:ea typeface="楷体" panose="02010609060101010101" charset="-122"/>
                <a:cs typeface="+mn-ea"/>
              </a:rPr>
              <a:t>而在HTML5中，你不再需要指定类型属性。因此，代码可以简化如下：</a:t>
            </a:r>
            <a:endParaRPr lang="zh-CN" altLang="en-US" dirty="0">
              <a:latin typeface="楷体" panose="02010609060101010101" charset="-122"/>
              <a:ea typeface="楷体" panose="02010609060101010101" charset="-122"/>
              <a:cs typeface="+mn-ea"/>
            </a:endParaRPr>
          </a:p>
          <a:p>
            <a:pPr algn="l" eaLnBrk="1" hangingPunct="1">
              <a:lnSpc>
                <a:spcPct val="150000"/>
              </a:lnSpc>
            </a:pPr>
            <a:r>
              <a:rPr lang="zh-CN" altLang="en-US" dirty="0">
                <a:latin typeface="楷体" panose="02010609060101010101" charset="-122"/>
                <a:ea typeface="楷体" panose="02010609060101010101" charset="-122"/>
                <a:cs typeface="+mn-ea"/>
              </a:rPr>
              <a:t>&lt;link rel="stylesheet" href="path/to/stylesheet.css" /&gt;</a:t>
            </a:r>
            <a:endParaRPr lang="zh-CN" altLang="en-US" dirty="0">
              <a:latin typeface="楷体" panose="02010609060101010101" charset="-122"/>
              <a:ea typeface="楷体" panose="02010609060101010101" charset="-122"/>
              <a:cs typeface="+mn-ea"/>
            </a:endParaRPr>
          </a:p>
          <a:p>
            <a:pPr algn="l" eaLnBrk="1" hangingPunct="1">
              <a:lnSpc>
                <a:spcPct val="150000"/>
              </a:lnSpc>
            </a:pPr>
            <a:r>
              <a:rPr lang="zh-CN" altLang="en-US" dirty="0">
                <a:latin typeface="楷体" panose="02010609060101010101" charset="-122"/>
                <a:ea typeface="楷体" panose="02010609060101010101" charset="-122"/>
                <a:cs typeface="+mn-ea"/>
              </a:rPr>
              <a:t>&lt;script src="path/to/script.js"&gt;&lt;/script&gt;</a:t>
            </a:r>
            <a:endParaRPr lang="zh-CN" altLang="en-US" dirty="0">
              <a:latin typeface="楷体" panose="02010609060101010101" charset="-122"/>
              <a:ea typeface="楷体" panose="02010609060101010101" charset="-122"/>
              <a:cs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371475" y="730885"/>
            <a:ext cx="10994390" cy="518160"/>
          </a:xfrm>
          <a:prstGeom prst="rect">
            <a:avLst/>
          </a:prstGeom>
          <a:noFill/>
          <a:ln w="9525">
            <a:noFill/>
            <a:miter/>
          </a:ln>
        </p:spPr>
        <p:txBody>
          <a:bodyPr wrap="square">
            <a:spAutoFit/>
          </a:bodyPr>
          <a:p>
            <a:pPr lvl="0" eaLnBrk="1" hangingPunct="1"/>
            <a:r>
              <a:rPr sz="2800" dirty="0">
                <a:latin typeface="楷体" panose="02010609060101010101" charset="-122"/>
                <a:ea typeface="楷体" panose="02010609060101010101" charset="-122"/>
              </a:rPr>
              <a:t>3.语义Header和Footer (The Semantic Header and Footer)</a:t>
            </a:r>
            <a:endParaRPr sz="2800" dirty="0">
              <a:latin typeface="楷体" panose="02010609060101010101" charset="-122"/>
              <a:ea typeface="楷体" panose="02010609060101010101" charset="-122"/>
            </a:endParaRPr>
          </a:p>
        </p:txBody>
      </p:sp>
      <p:sp>
        <p:nvSpPr>
          <p:cNvPr id="16391" name="文本框 1"/>
          <p:cNvSpPr txBox="1"/>
          <p:nvPr/>
        </p:nvSpPr>
        <p:spPr>
          <a:xfrm>
            <a:off x="934720" y="1593850"/>
            <a:ext cx="10374630" cy="1737360"/>
          </a:xfrm>
          <a:prstGeom prst="rect">
            <a:avLst/>
          </a:prstGeom>
          <a:noFill/>
          <a:ln w="9525">
            <a:noFill/>
            <a:miter/>
          </a:ln>
        </p:spPr>
        <p:txBody>
          <a:bodyPr wrap="square">
            <a:spAutoFit/>
          </a:bodyPr>
          <a:p>
            <a:pPr lvl="0" eaLnBrk="1" hangingPunct="1">
              <a:lnSpc>
                <a:spcPct val="150000"/>
              </a:lnSpc>
            </a:pPr>
            <a:r>
              <a:rPr lang="zh-CN" altLang="en-US" dirty="0">
                <a:latin typeface="楷体" panose="02010609060101010101" charset="-122"/>
                <a:ea typeface="楷体" panose="02010609060101010101" charset="-122"/>
              </a:rPr>
              <a:t>在HTML4或XHTML中，你需要用</a:t>
            </a:r>
            <a:r>
              <a:rPr lang="en-US" altLang="zh-CN" dirty="0">
                <a:latin typeface="楷体" panose="02010609060101010101" charset="-122"/>
                <a:ea typeface="楷体" panose="02010609060101010101" charset="-122"/>
              </a:rPr>
              <a:t>div</a:t>
            </a:r>
            <a:r>
              <a:rPr lang="zh-CN" altLang="en-US" dirty="0">
                <a:latin typeface="楷体" panose="02010609060101010101" charset="-122"/>
                <a:ea typeface="楷体" panose="02010609060101010101" charset="-122"/>
              </a:rPr>
              <a:t>来声明"Header"和"Footer"。</a:t>
            </a:r>
            <a:endParaRPr lang="zh-CN" altLang="en-US" dirty="0">
              <a:latin typeface="楷体" panose="02010609060101010101" charset="-122"/>
              <a:ea typeface="楷体" panose="02010609060101010101" charset="-122"/>
            </a:endParaRPr>
          </a:p>
          <a:p>
            <a:pPr lvl="0" eaLnBrk="1" hangingPunct="1">
              <a:lnSpc>
                <a:spcPct val="150000"/>
              </a:lnSpc>
            </a:pPr>
            <a:r>
              <a:rPr lang="zh-CN" altLang="en-US" dirty="0">
                <a:latin typeface="楷体" panose="02010609060101010101" charset="-122"/>
                <a:ea typeface="楷体" panose="02010609060101010101" charset="-122"/>
              </a:rPr>
              <a:t>在HTML5中，有两个可以替代上述声明的元素，这可以使代码更简洁</a:t>
            </a:r>
            <a:r>
              <a:rPr lang="en-US" altLang="zh-CN" dirty="0">
                <a:latin typeface="楷体" panose="02010609060101010101" charset="-122"/>
                <a:ea typeface="楷体" panose="02010609060101010101" charset="-122"/>
              </a:rPr>
              <a:t>:</a:t>
            </a:r>
            <a:endParaRPr lang="en-US" altLang="zh-CN" dirty="0">
              <a:latin typeface="楷体" panose="02010609060101010101" charset="-122"/>
              <a:ea typeface="楷体" panose="02010609060101010101" charset="-122"/>
            </a:endParaRPr>
          </a:p>
          <a:p>
            <a:pPr lvl="0" eaLnBrk="1" hangingPunct="1">
              <a:lnSpc>
                <a:spcPct val="150000"/>
              </a:lnSpc>
            </a:pPr>
            <a:r>
              <a:rPr lang="en-US" altLang="zh-CN" dirty="0">
                <a:latin typeface="楷体" panose="02010609060101010101" charset="-122"/>
                <a:ea typeface="楷体" panose="02010609060101010101" charset="-122"/>
              </a:rPr>
              <a:t>&lt;header&gt; ... &lt;/header&gt;</a:t>
            </a:r>
            <a:endParaRPr lang="en-US" altLang="zh-CN" dirty="0">
              <a:latin typeface="楷体" panose="02010609060101010101" charset="-122"/>
              <a:ea typeface="楷体" panose="02010609060101010101" charset="-122"/>
            </a:endParaRPr>
          </a:p>
          <a:p>
            <a:pPr lvl="0" eaLnBrk="1" hangingPunct="1">
              <a:lnSpc>
                <a:spcPct val="150000"/>
              </a:lnSpc>
            </a:pPr>
            <a:r>
              <a:rPr lang="en-US" altLang="zh-CN" dirty="0">
                <a:latin typeface="楷体" panose="02010609060101010101" charset="-122"/>
                <a:ea typeface="楷体" panose="02010609060101010101" charset="-122"/>
              </a:rPr>
              <a:t>&lt;footer&gt; ... &lt;/footer&gt;</a:t>
            </a:r>
            <a:endParaRPr lang="en-US" altLang="zh-CN" dirty="0">
              <a:latin typeface="楷体" panose="02010609060101010101" charset="-122"/>
              <a:ea typeface="楷体" panose="02010609060101010101" charset="-122"/>
            </a:endParaRPr>
          </a:p>
        </p:txBody>
      </p:sp>
      <p:sp>
        <p:nvSpPr>
          <p:cNvPr id="2" name="矩形 27"/>
          <p:cNvSpPr/>
          <p:nvPr/>
        </p:nvSpPr>
        <p:spPr>
          <a:xfrm>
            <a:off x="544830" y="3696335"/>
            <a:ext cx="7599045" cy="518160"/>
          </a:xfrm>
          <a:prstGeom prst="rect">
            <a:avLst/>
          </a:prstGeom>
          <a:noFill/>
          <a:ln w="9525">
            <a:noFill/>
            <a:miter/>
          </a:ln>
        </p:spPr>
        <p:txBody>
          <a:bodyPr wrap="square">
            <a:spAutoFit/>
          </a:bodyPr>
          <a:p>
            <a:pPr lvl="0" eaLnBrk="1" hangingPunct="1"/>
            <a:r>
              <a:rPr lang="en-US" sz="2800" dirty="0">
                <a:latin typeface="楷体" panose="02010609060101010101" charset="-122"/>
                <a:ea typeface="楷体" panose="02010609060101010101" charset="-122"/>
              </a:rPr>
              <a:t>4</a:t>
            </a:r>
            <a:r>
              <a:rPr sz="2800" dirty="0">
                <a:latin typeface="楷体" panose="02010609060101010101" charset="-122"/>
                <a:ea typeface="楷体" panose="02010609060101010101" charset="-122"/>
              </a:rPr>
              <a:t>.标记元素 (Mark Element)</a:t>
            </a:r>
            <a:endParaRPr sz="2800" dirty="0">
              <a:latin typeface="楷体" panose="02010609060101010101" charset="-122"/>
              <a:ea typeface="楷体" panose="02010609060101010101" charset="-122"/>
            </a:endParaRPr>
          </a:p>
        </p:txBody>
      </p:sp>
      <p:sp>
        <p:nvSpPr>
          <p:cNvPr id="3" name="文本框 2"/>
          <p:cNvSpPr txBox="1"/>
          <p:nvPr/>
        </p:nvSpPr>
        <p:spPr>
          <a:xfrm>
            <a:off x="900430" y="4577715"/>
            <a:ext cx="10897235" cy="1737360"/>
          </a:xfrm>
          <a:prstGeom prst="rect">
            <a:avLst/>
          </a:prstGeom>
          <a:noFill/>
        </p:spPr>
        <p:txBody>
          <a:bodyPr wrap="square" rtlCol="0">
            <a:spAutoFit/>
          </a:bodyPr>
          <a:p>
            <a:pPr algn="l" eaLnBrk="1" hangingPunct="1">
              <a:lnSpc>
                <a:spcPct val="150000"/>
              </a:lnSpc>
            </a:pPr>
            <a:r>
              <a:rPr lang="zh-CN" altLang="en-US" dirty="0">
                <a:latin typeface="楷体" panose="02010609060101010101" charset="-122"/>
                <a:ea typeface="楷体" panose="02010609060101010101" charset="-122"/>
                <a:cs typeface="+mn-ea"/>
              </a:rPr>
              <a:t>你可以把它当做高亮标签。被这个标签修饰的字符串应当和用户当前的行动相关。比如说，当我在某博客中搜索“Open your Mind”时，我可以利用一些JavaScript将出现的词组用&lt;mark&gt;修饰一下</a:t>
            </a:r>
            <a:r>
              <a:rPr lang="en-US" altLang="zh-CN" dirty="0">
                <a:latin typeface="楷体" panose="02010609060101010101" charset="-122"/>
                <a:ea typeface="楷体" panose="02010609060101010101" charset="-122"/>
                <a:cs typeface="+mn-ea"/>
              </a:rPr>
              <a:t>:</a:t>
            </a:r>
            <a:endParaRPr lang="en-US" altLang="zh-CN" dirty="0">
              <a:latin typeface="楷体" panose="02010609060101010101" charset="-122"/>
              <a:ea typeface="楷体" panose="02010609060101010101" charset="-122"/>
              <a:cs typeface="+mn-ea"/>
            </a:endParaRPr>
          </a:p>
          <a:p>
            <a:pPr algn="l" eaLnBrk="1" hangingPunct="1">
              <a:lnSpc>
                <a:spcPct val="150000"/>
              </a:lnSpc>
            </a:pPr>
            <a:r>
              <a:rPr lang="zh-CN" altLang="en-US" dirty="0">
                <a:latin typeface="楷体" panose="02010609060101010101" charset="-122"/>
                <a:ea typeface="楷体" panose="02010609060101010101" charset="-122"/>
                <a:cs typeface="+mn-ea"/>
              </a:rPr>
              <a:t>&lt;h3&gt; Search Results &lt;/h3&gt;</a:t>
            </a:r>
            <a:endParaRPr lang="zh-CN" altLang="en-US" dirty="0">
              <a:latin typeface="楷体" panose="02010609060101010101" charset="-122"/>
              <a:ea typeface="楷体" panose="02010609060101010101" charset="-122"/>
              <a:cs typeface="+mn-ea"/>
            </a:endParaRPr>
          </a:p>
          <a:p>
            <a:pPr algn="l" eaLnBrk="1" hangingPunct="1">
              <a:lnSpc>
                <a:spcPct val="150000"/>
              </a:lnSpc>
            </a:pPr>
            <a:r>
              <a:rPr lang="zh-CN" altLang="en-US" dirty="0">
                <a:latin typeface="楷体" panose="02010609060101010101" charset="-122"/>
                <a:ea typeface="楷体" panose="02010609060101010101" charset="-122"/>
                <a:cs typeface="+mn-ea"/>
              </a:rPr>
              <a:t>&lt;p&gt; They were interrupted, just after Quato said, &lt;mark&gt;"Open your Mind"&lt;/mark&gt;&lt;/p&gt;</a:t>
            </a:r>
            <a:endParaRPr lang="zh-CN" altLang="en-US" dirty="0">
              <a:latin typeface="楷体" panose="02010609060101010101" charset="-122"/>
              <a:ea typeface="楷体" panose="02010609060101010101" charset="-122"/>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404495" y="577850"/>
            <a:ext cx="10994390" cy="518160"/>
          </a:xfrm>
          <a:prstGeom prst="rect">
            <a:avLst/>
          </a:prstGeom>
          <a:noFill/>
          <a:ln w="9525">
            <a:noFill/>
            <a:miter/>
          </a:ln>
        </p:spPr>
        <p:txBody>
          <a:bodyPr wrap="square">
            <a:spAutoFit/>
          </a:bodyPr>
          <a:p>
            <a:pPr lvl="0" eaLnBrk="1" hangingPunct="1"/>
            <a:r>
              <a:rPr lang="en-US" sz="2800" dirty="0">
                <a:latin typeface="楷体" panose="02010609060101010101" charset="-122"/>
                <a:ea typeface="楷体" panose="02010609060101010101" charset="-122"/>
              </a:rPr>
              <a:t>5</a:t>
            </a:r>
            <a:r>
              <a:rPr sz="2800" dirty="0">
                <a:latin typeface="楷体" panose="02010609060101010101" charset="-122"/>
                <a:ea typeface="楷体" panose="02010609060101010101" charset="-122"/>
              </a:rPr>
              <a:t>.图形元素 (Figure Element)</a:t>
            </a:r>
            <a:endParaRPr sz="2800" dirty="0">
              <a:latin typeface="楷体" panose="02010609060101010101" charset="-122"/>
              <a:ea typeface="楷体" panose="02010609060101010101" charset="-122"/>
            </a:endParaRPr>
          </a:p>
        </p:txBody>
      </p:sp>
      <p:sp>
        <p:nvSpPr>
          <p:cNvPr id="16391" name="文本框 1"/>
          <p:cNvSpPr txBox="1"/>
          <p:nvPr/>
        </p:nvSpPr>
        <p:spPr>
          <a:xfrm>
            <a:off x="321945" y="1286510"/>
            <a:ext cx="11501120" cy="2148840"/>
          </a:xfrm>
          <a:prstGeom prst="rect">
            <a:avLst/>
          </a:prstGeom>
          <a:noFill/>
          <a:ln w="9525">
            <a:noFill/>
            <a:miter/>
          </a:ln>
        </p:spPr>
        <p:txBody>
          <a:bodyPr wrap="square">
            <a:spAutoFit/>
          </a:bodyPr>
          <a:p>
            <a:pPr lvl="0" eaLnBrk="1" hangingPunct="1">
              <a:lnSpc>
                <a:spcPct val="150000"/>
              </a:lnSpc>
            </a:pPr>
            <a:r>
              <a:rPr dirty="0">
                <a:latin typeface="楷体" panose="02010609060101010101" charset="-122"/>
                <a:ea typeface="楷体" panose="02010609060101010101" charset="-122"/>
              </a:rPr>
              <a:t>HTML5引入了&lt;figure&gt;元素。当和&lt;figcaption&gt;结合起来后，我们可以语义化地将注释和相应的图片联系起来。</a:t>
            </a:r>
            <a:endParaRPr dirty="0">
              <a:latin typeface="楷体" panose="02010609060101010101" charset="-122"/>
              <a:ea typeface="楷体" panose="02010609060101010101" charset="-122"/>
            </a:endParaRPr>
          </a:p>
          <a:p>
            <a:pPr lvl="0" eaLnBrk="1" hangingPunct="1">
              <a:lnSpc>
                <a:spcPct val="150000"/>
              </a:lnSpc>
            </a:pPr>
            <a:r>
              <a:rPr dirty="0">
                <a:latin typeface="楷体" panose="02010609060101010101" charset="-122"/>
                <a:ea typeface="楷体" panose="02010609060101010101" charset="-122"/>
              </a:rPr>
              <a:t>&lt;figure&gt;</a:t>
            </a:r>
            <a:endParaRPr dirty="0">
              <a:latin typeface="楷体" panose="02010609060101010101" charset="-122"/>
              <a:ea typeface="楷体" panose="02010609060101010101" charset="-122"/>
            </a:endParaRPr>
          </a:p>
          <a:p>
            <a:pPr lvl="0" eaLnBrk="1" hangingPunct="1">
              <a:lnSpc>
                <a:spcPct val="150000"/>
              </a:lnSpc>
            </a:pPr>
            <a:r>
              <a:rPr lang="en-US" dirty="0">
                <a:latin typeface="楷体" panose="02010609060101010101" charset="-122"/>
                <a:ea typeface="楷体" panose="02010609060101010101" charset="-122"/>
              </a:rPr>
              <a:t>	</a:t>
            </a:r>
            <a:r>
              <a:rPr dirty="0">
                <a:latin typeface="楷体" panose="02010609060101010101" charset="-122"/>
                <a:ea typeface="楷体" panose="02010609060101010101" charset="-122"/>
              </a:rPr>
              <a:t>&lt;img src="path/to/image" alt="About image"/&gt;</a:t>
            </a:r>
            <a:endParaRPr dirty="0">
              <a:latin typeface="楷体" panose="02010609060101010101" charset="-122"/>
              <a:ea typeface="楷体" panose="02010609060101010101" charset="-122"/>
            </a:endParaRPr>
          </a:p>
          <a:p>
            <a:pPr lvl="0" eaLnBrk="1" hangingPunct="1">
              <a:lnSpc>
                <a:spcPct val="150000"/>
              </a:lnSpc>
            </a:pPr>
            <a:r>
              <a:rPr lang="en-US" dirty="0">
                <a:latin typeface="楷体" panose="02010609060101010101" charset="-122"/>
                <a:ea typeface="楷体" panose="02010609060101010101" charset="-122"/>
              </a:rPr>
              <a:t>	</a:t>
            </a:r>
            <a:r>
              <a:rPr dirty="0">
                <a:latin typeface="楷体" panose="02010609060101010101" charset="-122"/>
                <a:ea typeface="楷体" panose="02010609060101010101" charset="-122"/>
              </a:rPr>
              <a:t>&lt;figcaption&gt;&lt;p&gt;This is an image of something interesting. &lt;/p&gt;&lt;/figcaption&gt;</a:t>
            </a:r>
            <a:endParaRPr dirty="0">
              <a:latin typeface="楷体" panose="02010609060101010101" charset="-122"/>
              <a:ea typeface="楷体" panose="02010609060101010101" charset="-122"/>
            </a:endParaRPr>
          </a:p>
          <a:p>
            <a:pPr lvl="0" eaLnBrk="1" hangingPunct="1">
              <a:lnSpc>
                <a:spcPct val="150000"/>
              </a:lnSpc>
            </a:pPr>
            <a:r>
              <a:rPr dirty="0">
                <a:latin typeface="楷体" panose="02010609060101010101" charset="-122"/>
                <a:ea typeface="楷体" panose="02010609060101010101" charset="-122"/>
              </a:rPr>
              <a:t>&lt;/figure&gt;</a:t>
            </a:r>
            <a:endParaRPr dirty="0">
              <a:latin typeface="楷体" panose="02010609060101010101" charset="-122"/>
              <a:ea typeface="楷体" panose="02010609060101010101" charset="-122"/>
            </a:endParaRPr>
          </a:p>
        </p:txBody>
      </p:sp>
      <p:sp>
        <p:nvSpPr>
          <p:cNvPr id="2" name="矩形 27"/>
          <p:cNvSpPr/>
          <p:nvPr/>
        </p:nvSpPr>
        <p:spPr>
          <a:xfrm>
            <a:off x="325755" y="4352925"/>
            <a:ext cx="11301095" cy="518160"/>
          </a:xfrm>
          <a:prstGeom prst="rect">
            <a:avLst/>
          </a:prstGeom>
          <a:noFill/>
          <a:ln w="9525">
            <a:noFill/>
            <a:miter/>
          </a:ln>
        </p:spPr>
        <p:txBody>
          <a:bodyPr wrap="square">
            <a:spAutoFit/>
          </a:bodyPr>
          <a:p>
            <a:pPr lvl="0" eaLnBrk="1" hangingPunct="1"/>
            <a:r>
              <a:rPr lang="en-US" sz="2800" dirty="0">
                <a:latin typeface="楷体" panose="02010609060101010101" charset="-122"/>
                <a:ea typeface="楷体" panose="02010609060101010101" charset="-122"/>
              </a:rPr>
              <a:t>6</a:t>
            </a:r>
            <a:r>
              <a:rPr sz="2800" dirty="0">
                <a:latin typeface="楷体" panose="02010609060101010101" charset="-122"/>
                <a:ea typeface="楷体" panose="02010609060101010101" charset="-122"/>
              </a:rPr>
              <a:t>.重新定义&lt;small&gt; (Small Element redefined)</a:t>
            </a:r>
            <a:endParaRPr sz="2800" dirty="0">
              <a:latin typeface="楷体" panose="02010609060101010101" charset="-122"/>
              <a:ea typeface="楷体" panose="02010609060101010101" charset="-122"/>
            </a:endParaRPr>
          </a:p>
        </p:txBody>
      </p:sp>
      <p:sp>
        <p:nvSpPr>
          <p:cNvPr id="3" name="文本框 2"/>
          <p:cNvSpPr txBox="1"/>
          <p:nvPr/>
        </p:nvSpPr>
        <p:spPr>
          <a:xfrm>
            <a:off x="802640" y="5026025"/>
            <a:ext cx="10897235" cy="1325880"/>
          </a:xfrm>
          <a:prstGeom prst="rect">
            <a:avLst/>
          </a:prstGeom>
          <a:noFill/>
        </p:spPr>
        <p:txBody>
          <a:bodyPr wrap="square" rtlCol="0">
            <a:spAutoFit/>
          </a:bodyPr>
          <a:p>
            <a:pPr algn="l" eaLnBrk="1" hangingPunct="1">
              <a:lnSpc>
                <a:spcPct val="150000"/>
              </a:lnSpc>
            </a:pPr>
            <a:r>
              <a:rPr dirty="0">
                <a:latin typeface="楷体" panose="02010609060101010101" charset="-122"/>
                <a:ea typeface="楷体" panose="02010609060101010101" charset="-122"/>
                <a:cs typeface="+mn-ea"/>
              </a:rPr>
              <a:t>在HTML4或XHTML中，&lt;small&gt;元素已经存在。然而，却没有如何正确使用这一元素的完整说明。</a:t>
            </a:r>
            <a:endParaRPr dirty="0">
              <a:latin typeface="楷体" panose="02010609060101010101" charset="-122"/>
              <a:ea typeface="楷体" panose="02010609060101010101" charset="-122"/>
              <a:cs typeface="+mn-ea"/>
            </a:endParaRPr>
          </a:p>
          <a:p>
            <a:pPr algn="l" eaLnBrk="1" hangingPunct="1">
              <a:lnSpc>
                <a:spcPct val="150000"/>
              </a:lnSpc>
            </a:pPr>
            <a:r>
              <a:rPr dirty="0">
                <a:latin typeface="楷体" panose="02010609060101010101" charset="-122"/>
                <a:ea typeface="楷体" panose="02010609060101010101" charset="-122"/>
                <a:cs typeface="+mn-ea"/>
              </a:rPr>
              <a:t>在HTML5中，&lt;small&gt;被用来定义小字。试想下你网站底部的版权状态，根据对此元素新的HTML5定义，&lt;small&gt;可以正确地诠释这些信息。 </a:t>
            </a:r>
            <a:endParaRPr dirty="0">
              <a:latin typeface="楷体" panose="02010609060101010101" charset="-122"/>
              <a:ea typeface="楷体" panose="02010609060101010101" charset="-122"/>
              <a:cs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矩形 27"/>
          <p:cNvSpPr/>
          <p:nvPr/>
        </p:nvSpPr>
        <p:spPr>
          <a:xfrm>
            <a:off x="339090" y="698500"/>
            <a:ext cx="10994390" cy="579120"/>
          </a:xfrm>
          <a:prstGeom prst="rect">
            <a:avLst/>
          </a:prstGeom>
          <a:noFill/>
          <a:ln w="9525">
            <a:noFill/>
            <a:miter/>
          </a:ln>
        </p:spPr>
        <p:txBody>
          <a:bodyPr wrap="square">
            <a:spAutoFit/>
          </a:bodyPr>
          <a:p>
            <a:pPr lvl="0" eaLnBrk="1" hangingPunct="1"/>
            <a:r>
              <a:rPr lang="en-US" sz="3200" dirty="0">
                <a:latin typeface="楷体" panose="02010609060101010101" charset="-122"/>
                <a:ea typeface="楷体" panose="02010609060101010101" charset="-122"/>
              </a:rPr>
              <a:t>7</a:t>
            </a:r>
            <a:r>
              <a:rPr sz="3200" dirty="0">
                <a:latin typeface="楷体" panose="02010609060101010101" charset="-122"/>
                <a:ea typeface="楷体" panose="02010609060101010101" charset="-122"/>
              </a:rPr>
              <a:t>.占位符 (Placeholder)</a:t>
            </a:r>
            <a:endParaRPr sz="3200" dirty="0">
              <a:latin typeface="楷体" panose="02010609060101010101" charset="-122"/>
              <a:ea typeface="楷体" panose="02010609060101010101" charset="-122"/>
            </a:endParaRPr>
          </a:p>
        </p:txBody>
      </p:sp>
      <p:sp>
        <p:nvSpPr>
          <p:cNvPr id="16391" name="文本框 1"/>
          <p:cNvSpPr txBox="1"/>
          <p:nvPr/>
        </p:nvSpPr>
        <p:spPr>
          <a:xfrm>
            <a:off x="464820" y="1583055"/>
            <a:ext cx="11501120" cy="1325880"/>
          </a:xfrm>
          <a:prstGeom prst="rect">
            <a:avLst/>
          </a:prstGeom>
          <a:noFill/>
          <a:ln w="9525">
            <a:noFill/>
            <a:miter/>
          </a:ln>
        </p:spPr>
        <p:txBody>
          <a:bodyPr wrap="square">
            <a:spAutoFit/>
          </a:bodyPr>
          <a:p>
            <a:pPr lvl="0" eaLnBrk="1" hangingPunct="1">
              <a:lnSpc>
                <a:spcPct val="150000"/>
              </a:lnSpc>
            </a:pPr>
            <a:r>
              <a:rPr dirty="0">
                <a:latin typeface="楷体" panose="02010609060101010101" charset="-122"/>
                <a:ea typeface="楷体" panose="02010609060101010101" charset="-122"/>
              </a:rPr>
              <a:t>在HTML4或XHTML中，你需要用JavaScript来给文本框添加占位符。比如，你可以提前设置好一些信息，当用户开始输入时，文本框中的文字就消失。</a:t>
            </a:r>
            <a:endParaRPr dirty="0">
              <a:latin typeface="楷体" panose="02010609060101010101" charset="-122"/>
              <a:ea typeface="楷体" panose="02010609060101010101" charset="-122"/>
            </a:endParaRPr>
          </a:p>
          <a:p>
            <a:pPr lvl="0" eaLnBrk="1" hangingPunct="1">
              <a:lnSpc>
                <a:spcPct val="150000"/>
              </a:lnSpc>
            </a:pPr>
            <a:r>
              <a:rPr dirty="0">
                <a:latin typeface="楷体" panose="02010609060101010101" charset="-122"/>
                <a:ea typeface="楷体" panose="02010609060101010101" charset="-122"/>
              </a:rPr>
              <a:t>而在HTML5中，新的“placeholder”就简化了这个问题。</a:t>
            </a:r>
            <a:endParaRPr dirty="0">
              <a:latin typeface="楷体" panose="02010609060101010101" charset="-122"/>
              <a:ea typeface="楷体" panose="02010609060101010101" charset="-122"/>
            </a:endParaRPr>
          </a:p>
        </p:txBody>
      </p:sp>
      <p:sp>
        <p:nvSpPr>
          <p:cNvPr id="2" name="矩形 27"/>
          <p:cNvSpPr/>
          <p:nvPr/>
        </p:nvSpPr>
        <p:spPr>
          <a:xfrm>
            <a:off x="391160" y="3608070"/>
            <a:ext cx="11301095" cy="579120"/>
          </a:xfrm>
          <a:prstGeom prst="rect">
            <a:avLst/>
          </a:prstGeom>
          <a:noFill/>
          <a:ln w="9525">
            <a:noFill/>
            <a:miter/>
          </a:ln>
        </p:spPr>
        <p:txBody>
          <a:bodyPr wrap="square">
            <a:spAutoFit/>
          </a:bodyPr>
          <a:p>
            <a:pPr lvl="0" eaLnBrk="1" hangingPunct="1"/>
            <a:r>
              <a:rPr lang="en-US" sz="3200" dirty="0">
                <a:latin typeface="楷体" panose="02010609060101010101" charset="-122"/>
                <a:ea typeface="楷体" panose="02010609060101010101" charset="-122"/>
              </a:rPr>
              <a:t>8</a:t>
            </a:r>
            <a:r>
              <a:rPr sz="3200" dirty="0">
                <a:latin typeface="楷体" panose="02010609060101010101" charset="-122"/>
                <a:ea typeface="楷体" panose="02010609060101010101" charset="-122"/>
              </a:rPr>
              <a:t>.必要属性 (Required Attribute)</a:t>
            </a:r>
            <a:endParaRPr sz="3200" dirty="0">
              <a:latin typeface="楷体" panose="02010609060101010101" charset="-122"/>
              <a:ea typeface="楷体" panose="02010609060101010101" charset="-122"/>
            </a:endParaRPr>
          </a:p>
        </p:txBody>
      </p:sp>
      <p:sp>
        <p:nvSpPr>
          <p:cNvPr id="3" name="文本框 2"/>
          <p:cNvSpPr txBox="1"/>
          <p:nvPr/>
        </p:nvSpPr>
        <p:spPr>
          <a:xfrm>
            <a:off x="659765" y="4434840"/>
            <a:ext cx="10897235" cy="1325880"/>
          </a:xfrm>
          <a:prstGeom prst="rect">
            <a:avLst/>
          </a:prstGeom>
          <a:noFill/>
        </p:spPr>
        <p:txBody>
          <a:bodyPr wrap="square" rtlCol="0">
            <a:spAutoFit/>
          </a:bodyPr>
          <a:p>
            <a:pPr algn="l" eaLnBrk="1" hangingPunct="1">
              <a:lnSpc>
                <a:spcPct val="150000"/>
              </a:lnSpc>
            </a:pPr>
            <a:r>
              <a:rPr dirty="0">
                <a:latin typeface="楷体" panose="02010609060101010101" charset="-122"/>
                <a:ea typeface="楷体" panose="02010609060101010101" charset="-122"/>
                <a:cs typeface="+mn-ea"/>
              </a:rPr>
              <a:t>HTML5中的新属性“required”指定了某一输入是否必需。有两种方法声明这一属性。</a:t>
            </a:r>
            <a:endParaRPr dirty="0">
              <a:latin typeface="楷体" panose="02010609060101010101" charset="-122"/>
              <a:ea typeface="楷体" panose="02010609060101010101" charset="-122"/>
              <a:cs typeface="+mn-ea"/>
            </a:endParaRPr>
          </a:p>
          <a:p>
            <a:pPr algn="l" eaLnBrk="1" hangingPunct="1">
              <a:lnSpc>
                <a:spcPct val="150000"/>
              </a:lnSpc>
            </a:pPr>
            <a:r>
              <a:rPr dirty="0">
                <a:latin typeface="楷体" panose="02010609060101010101" charset="-122"/>
                <a:ea typeface="楷体" panose="02010609060101010101" charset="-122"/>
                <a:cs typeface="+mn-ea"/>
              </a:rPr>
              <a:t>&lt;input type="text" name="someInput" required&gt;</a:t>
            </a:r>
            <a:endParaRPr dirty="0">
              <a:latin typeface="楷体" panose="02010609060101010101" charset="-122"/>
              <a:ea typeface="楷体" panose="02010609060101010101" charset="-122"/>
              <a:cs typeface="+mn-ea"/>
            </a:endParaRPr>
          </a:p>
          <a:p>
            <a:pPr algn="l" eaLnBrk="1" hangingPunct="1">
              <a:lnSpc>
                <a:spcPct val="150000"/>
              </a:lnSpc>
            </a:pPr>
            <a:r>
              <a:rPr dirty="0">
                <a:latin typeface="楷体" panose="02010609060101010101" charset="-122"/>
                <a:ea typeface="楷体" panose="02010609060101010101" charset="-122"/>
                <a:cs typeface="+mn-ea"/>
              </a:rPr>
              <a:t>&lt;input type="text" name="someInput" required="required"&gt;</a:t>
            </a:r>
            <a:endParaRPr dirty="0">
              <a:latin typeface="楷体" panose="02010609060101010101" charset="-122"/>
              <a:ea typeface="楷体" panose="02010609060101010101" charset="-122"/>
              <a:cs typeface="+mn-ea"/>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4827</Words>
  <Application>WPS 演示</Application>
  <PresentationFormat>宽屏</PresentationFormat>
  <Paragraphs>185</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12</vt:i4>
      </vt:variant>
      <vt:variant>
        <vt:lpstr>幻灯片标题</vt:lpstr>
      </vt:variant>
      <vt:variant>
        <vt:i4>17</vt:i4>
      </vt:variant>
    </vt:vector>
  </HeadingPairs>
  <TitlesOfParts>
    <vt:vector size="35" baseType="lpstr">
      <vt:lpstr>Arial</vt:lpstr>
      <vt:lpstr>宋体</vt:lpstr>
      <vt:lpstr>Wingdings</vt:lpstr>
      <vt:lpstr>Calibri</vt:lpstr>
      <vt:lpstr>楷体</vt:lpstr>
      <vt:lpstr>微软雅黑</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Administrator</cp:lastModifiedBy>
  <cp:revision>31</cp:revision>
  <dcterms:created xsi:type="dcterms:W3CDTF">2013-11-19T02:36:00Z</dcterms:created>
  <dcterms:modified xsi:type="dcterms:W3CDTF">2016-11-08T16:26:47Z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