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Source Sans Pr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416efe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416efe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16efef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16efef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12" name="Google Shape;12;p2"/>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endParaRPr/>
          </a:p>
        </p:txBody>
      </p:sp>
      <p:sp>
        <p:nvSpPr>
          <p:cNvPr id="13" name="Google Shape;13;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33" name="Google Shape;33;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1pPr>
            <a:lvl2pPr marR="0" lvl="1"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2pPr>
            <a:lvl3pPr marR="0" lvl="2"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3pPr>
            <a:lvl4pPr marR="0" lvl="3"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4pPr>
            <a:lvl5pPr marR="0" lvl="4"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5pPr>
            <a:lvl6pPr marR="0" lvl="5"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6pPr>
            <a:lvl7pPr marR="0" lvl="6"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7pPr>
            <a:lvl8pPr marR="0" lvl="7"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8pPr>
            <a:lvl9pPr marR="0" lvl="8"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9pPr>
          </a:lstStyle>
          <a:p>
            <a:endParaRPr/>
          </a:p>
        </p:txBody>
      </p:sp>
      <p:sp>
        <p:nvSpPr>
          <p:cNvPr id="41" name="Google Shape;41;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9pPr>
          </a:lstStyle>
          <a:p>
            <a:endParaRPr/>
          </a:p>
        </p:txBody>
      </p:sp>
      <p:sp>
        <p:nvSpPr>
          <p:cNvPr id="42" name="Google Shape;4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hyperlink" Target="https://help.github.com/articles/github-glossary/" TargetMode="External"/><Relationship Id="rId3" Type="http://schemas.openxmlformats.org/officeDocument/2006/relationships/hyperlink" Target="https://education.github.com/pack" TargetMode="External"/><Relationship Id="rId7" Type="http://schemas.openxmlformats.org/officeDocument/2006/relationships/hyperlink" Target="https://desktop.github.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scm.com/download/win" TargetMode="External"/><Relationship Id="rId5" Type="http://schemas.openxmlformats.org/officeDocument/2006/relationships/hyperlink" Target="https://github.com/" TargetMode="External"/><Relationship Id="rId4" Type="http://schemas.openxmlformats.org/officeDocument/2006/relationships/hyperlink" Target="https://education.github.com/" TargetMode="External"/><Relationship Id="rId9" Type="http://schemas.openxmlformats.org/officeDocument/2006/relationships/hyperlink" Target="https://www.youtube.com/user/GitHubGuid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n" sz="4200" b="1" i="0" u="none" strike="noStrike" cap="none" dirty="0">
                <a:solidFill>
                  <a:schemeClr val="dk2"/>
                </a:solidFill>
                <a:latin typeface="Raleway"/>
                <a:ea typeface="Raleway"/>
                <a:cs typeface="Raleway"/>
                <a:sym typeface="Raleway"/>
              </a:rPr>
              <a:t>GitHub, Student </a:t>
            </a:r>
            <a:r>
              <a:rPr lang="en" sz="2800" b="1" i="0" u="none" strike="noStrike" cap="none" dirty="0">
                <a:solidFill>
                  <a:schemeClr val="dk2"/>
                </a:solidFill>
                <a:latin typeface="Raleway"/>
                <a:ea typeface="Raleway"/>
                <a:cs typeface="Raleway"/>
                <a:sym typeface="Raleway"/>
              </a:rPr>
              <a:t>(</a:t>
            </a:r>
            <a:r>
              <a:rPr lang="en-US" sz="2800" b="1" i="0" u="none" strike="noStrike" cap="none" dirty="0">
                <a:solidFill>
                  <a:schemeClr val="dk2"/>
                </a:solidFill>
                <a:latin typeface="Raleway"/>
                <a:ea typeface="Raleway"/>
                <a:cs typeface="Raleway"/>
                <a:sym typeface="Raleway"/>
              </a:rPr>
              <a:t>updated Nov 2018)</a:t>
            </a:r>
            <a:r>
              <a:rPr lang="en" sz="2800" b="1" i="0" u="none" strike="noStrike" cap="none" dirty="0">
                <a:solidFill>
                  <a:schemeClr val="dk2"/>
                </a:solidFill>
                <a:latin typeface="Raleway"/>
                <a:ea typeface="Raleway"/>
                <a:cs typeface="Raleway"/>
                <a:sym typeface="Raleway"/>
              </a:rPr>
              <a:t> </a:t>
            </a:r>
            <a:endParaRPr sz="2800" b="1" i="0" u="none" strike="noStrike" cap="none" dirty="0">
              <a:solidFill>
                <a:schemeClr val="dk2"/>
              </a:solidFill>
              <a:latin typeface="Raleway"/>
              <a:ea typeface="Raleway"/>
              <a:cs typeface="Raleway"/>
              <a:sym typeface="Raleway"/>
            </a:endParaRPr>
          </a:p>
        </p:txBody>
      </p:sp>
      <p:sp>
        <p:nvSpPr>
          <p:cNvPr id="59" name="Google Shape;59;p13"/>
          <p:cNvSpPr txBox="1">
            <a:spLocks noGrp="1"/>
          </p:cNvSpPr>
          <p:nvPr>
            <p:ph type="subTitle" idx="1"/>
          </p:nvPr>
        </p:nvSpPr>
        <p:spPr>
          <a:xfrm>
            <a:off x="273450" y="3141075"/>
            <a:ext cx="8183700" cy="8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What is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create Private Repository? </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GitBash and desktop version?</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endParaRPr sz="2400" b="0" i="0" u="none" strike="noStrike" cap="none">
              <a:solidFill>
                <a:schemeClr val="lt2"/>
              </a:solidFill>
              <a:latin typeface="Source Sans Pro"/>
              <a:ea typeface="Source Sans Pro"/>
              <a:cs typeface="Source Sans Pro"/>
              <a:sym typeface="Source Sans Pro"/>
            </a:endParaRPr>
          </a:p>
        </p:txBody>
      </p:sp>
      <p:sp>
        <p:nvSpPr>
          <p:cNvPr id="60" name="Google Shape;60;p13"/>
          <p:cNvSpPr txBox="1"/>
          <p:nvPr/>
        </p:nvSpPr>
        <p:spPr>
          <a:xfrm>
            <a:off x="273450" y="2696125"/>
            <a:ext cx="5325900" cy="55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rgbClr val="FFFFFF"/>
                </a:solidFill>
                <a:latin typeface="Source Sans Pro"/>
                <a:ea typeface="Source Sans Pro"/>
                <a:cs typeface="Source Sans Pro"/>
                <a:sym typeface="Source Sans Pro"/>
              </a:rPr>
              <a:t>These Slides Will Answer the Following Questions:</a:t>
            </a:r>
            <a:endParaRPr sz="18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a:stretch/>
        </p:blipFill>
        <p:spPr>
          <a:xfrm>
            <a:off x="444000" y="0"/>
            <a:ext cx="8470025" cy="5075625"/>
          </a:xfrm>
          <a:prstGeom prst="rect">
            <a:avLst/>
          </a:prstGeom>
          <a:noFill/>
          <a:ln>
            <a:noFill/>
          </a:ln>
        </p:spPr>
      </p:pic>
      <p:cxnSp>
        <p:nvCxnSpPr>
          <p:cNvPr id="129" name="Google Shape;129;p22"/>
          <p:cNvCxnSpPr/>
          <p:nvPr/>
        </p:nvCxnSpPr>
        <p:spPr>
          <a:xfrm flipH="1">
            <a:off x="7161950" y="2882400"/>
            <a:ext cx="929400" cy="426000"/>
          </a:xfrm>
          <a:prstGeom prst="straightConnector1">
            <a:avLst/>
          </a:prstGeom>
          <a:noFill/>
          <a:ln w="19050" cap="flat" cmpd="sng">
            <a:solidFill>
              <a:schemeClr val="dk2"/>
            </a:solidFill>
            <a:prstDash val="solid"/>
            <a:round/>
            <a:headEnd type="none" w="sm" len="sm"/>
            <a:tailEnd type="triangle" w="med" len="med"/>
          </a:ln>
        </p:spPr>
      </p:cxnSp>
      <p:sp>
        <p:nvSpPr>
          <p:cNvPr id="130" name="Google Shape;130;p22"/>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txBox="1"/>
          <p:nvPr/>
        </p:nvSpPr>
        <p:spPr>
          <a:xfrm>
            <a:off x="70850" y="105475"/>
            <a:ext cx="3810600" cy="70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Fill in the information as seen and submit your request. </a:t>
            </a:r>
            <a:endParaRPr sz="1400" b="0" i="0" u="none" strike="noStrike" cap="none">
              <a:solidFill>
                <a:srgbClr val="666666"/>
              </a:solidFill>
              <a:latin typeface="Source Sans Pro"/>
              <a:ea typeface="Source Sans Pro"/>
              <a:cs typeface="Source Sans Pro"/>
              <a:sym typeface="Source Sans Pro"/>
            </a:endParaRPr>
          </a:p>
        </p:txBody>
      </p:sp>
      <p:pic>
        <p:nvPicPr>
          <p:cNvPr id="137" name="Google Shape;137;p23"/>
          <p:cNvPicPr preferRelativeResize="0"/>
          <p:nvPr/>
        </p:nvPicPr>
        <p:blipFill rotWithShape="1">
          <a:blip r:embed="rId3">
            <a:alphaModFix/>
          </a:blip>
          <a:srcRect/>
          <a:stretch/>
        </p:blipFill>
        <p:spPr>
          <a:xfrm>
            <a:off x="143650" y="833475"/>
            <a:ext cx="3922350" cy="3913574"/>
          </a:xfrm>
          <a:prstGeom prst="rect">
            <a:avLst/>
          </a:prstGeom>
          <a:noFill/>
          <a:ln>
            <a:noFill/>
          </a:ln>
        </p:spPr>
      </p:pic>
      <p:sp>
        <p:nvSpPr>
          <p:cNvPr id="138" name="Google Shape;138;p23"/>
          <p:cNvSpPr txBox="1"/>
          <p:nvPr/>
        </p:nvSpPr>
        <p:spPr>
          <a:xfrm>
            <a:off x="333425" y="1357975"/>
            <a:ext cx="839400" cy="2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gadsone</a:t>
            </a:r>
            <a:endParaRPr sz="600" b="0" i="0" u="none" strike="noStrike" cap="none">
              <a:solidFill>
                <a:srgbClr val="000000"/>
              </a:solidFill>
              <a:latin typeface="Arial"/>
              <a:ea typeface="Arial"/>
              <a:cs typeface="Arial"/>
              <a:sym typeface="Arial"/>
            </a:endParaRPr>
          </a:p>
        </p:txBody>
      </p:sp>
      <p:sp>
        <p:nvSpPr>
          <p:cNvPr id="139" name="Google Shape;139;p23"/>
          <p:cNvSpPr txBox="1"/>
          <p:nvPr/>
        </p:nvSpPr>
        <p:spPr>
          <a:xfrm>
            <a:off x="4455900" y="0"/>
            <a:ext cx="4367400" cy="8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Check college email to see when you have leveled up to student pack.  </a:t>
            </a:r>
            <a:endParaRPr sz="1400" b="0" i="0" u="none" strike="noStrike" cap="none">
              <a:solidFill>
                <a:srgbClr val="666666"/>
              </a:solidFill>
              <a:latin typeface="Source Sans Pro"/>
              <a:ea typeface="Source Sans Pro"/>
              <a:cs typeface="Source Sans Pro"/>
              <a:sym typeface="Source Sans Pro"/>
            </a:endParaRPr>
          </a:p>
        </p:txBody>
      </p:sp>
      <p:pic>
        <p:nvPicPr>
          <p:cNvPr id="140" name="Google Shape;140;p23"/>
          <p:cNvPicPr preferRelativeResize="0"/>
          <p:nvPr/>
        </p:nvPicPr>
        <p:blipFill rotWithShape="1">
          <a:blip r:embed="rId4">
            <a:alphaModFix/>
          </a:blip>
          <a:srcRect/>
          <a:stretch/>
        </p:blipFill>
        <p:spPr>
          <a:xfrm>
            <a:off x="4678425" y="833475"/>
            <a:ext cx="3922350" cy="391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txBox="1"/>
          <p:nvPr/>
        </p:nvSpPr>
        <p:spPr>
          <a:xfrm>
            <a:off x="144000" y="603925"/>
            <a:ext cx="8759100" cy="15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After submitting your request go to the billings tab on github and you should see your coupon.</a:t>
            </a:r>
            <a:endParaRPr sz="1400" b="0" i="0" u="none" strike="noStrike" cap="none">
              <a:solidFill>
                <a:srgbClr val="666666"/>
              </a:solidFill>
              <a:latin typeface="Source Sans Pro"/>
              <a:ea typeface="Source Sans Pro"/>
              <a:cs typeface="Source Sans Pro"/>
              <a:sym typeface="Source Sans Pro"/>
            </a:endParaRPr>
          </a:p>
        </p:txBody>
      </p:sp>
      <p:pic>
        <p:nvPicPr>
          <p:cNvPr id="147" name="Google Shape;147;p24"/>
          <p:cNvPicPr preferRelativeResize="0"/>
          <p:nvPr/>
        </p:nvPicPr>
        <p:blipFill rotWithShape="1">
          <a:blip r:embed="rId3">
            <a:alphaModFix/>
          </a:blip>
          <a:srcRect/>
          <a:stretch/>
        </p:blipFill>
        <p:spPr>
          <a:xfrm>
            <a:off x="144000" y="1123750"/>
            <a:ext cx="2513200" cy="3686375"/>
          </a:xfrm>
          <a:prstGeom prst="rect">
            <a:avLst/>
          </a:prstGeom>
          <a:noFill/>
          <a:ln>
            <a:noFill/>
          </a:ln>
        </p:spPr>
      </p:pic>
      <p:pic>
        <p:nvPicPr>
          <p:cNvPr id="148" name="Google Shape;148;p24"/>
          <p:cNvPicPr preferRelativeResize="0"/>
          <p:nvPr/>
        </p:nvPicPr>
        <p:blipFill rotWithShape="1">
          <a:blip r:embed="rId4">
            <a:alphaModFix/>
          </a:blip>
          <a:srcRect r="78013"/>
          <a:stretch/>
        </p:blipFill>
        <p:spPr>
          <a:xfrm>
            <a:off x="2700025" y="1123750"/>
            <a:ext cx="1445474" cy="3549450"/>
          </a:xfrm>
          <a:prstGeom prst="rect">
            <a:avLst/>
          </a:prstGeom>
          <a:noFill/>
          <a:ln>
            <a:noFill/>
          </a:ln>
        </p:spPr>
      </p:pic>
      <p:pic>
        <p:nvPicPr>
          <p:cNvPr id="149" name="Google Shape;149;p24"/>
          <p:cNvPicPr preferRelativeResize="0"/>
          <p:nvPr/>
        </p:nvPicPr>
        <p:blipFill rotWithShape="1">
          <a:blip r:embed="rId5">
            <a:alphaModFix/>
          </a:blip>
          <a:srcRect/>
          <a:stretch/>
        </p:blipFill>
        <p:spPr>
          <a:xfrm>
            <a:off x="4231650" y="1123750"/>
            <a:ext cx="4965475" cy="3938025"/>
          </a:xfrm>
          <a:prstGeom prst="rect">
            <a:avLst/>
          </a:prstGeom>
          <a:noFill/>
          <a:ln>
            <a:noFill/>
          </a:ln>
        </p:spPr>
      </p:pic>
      <p:sp>
        <p:nvSpPr>
          <p:cNvPr id="150" name="Google Shape;150;p24"/>
          <p:cNvSpPr/>
          <p:nvPr/>
        </p:nvSpPr>
        <p:spPr>
          <a:xfrm>
            <a:off x="5402600" y="2842325"/>
            <a:ext cx="3063900" cy="33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151" name="Google Shape;151;p24"/>
          <p:cNvCxnSpPr/>
          <p:nvPr/>
        </p:nvCxnSpPr>
        <p:spPr>
          <a:xfrm flipH="1">
            <a:off x="1151250" y="3539200"/>
            <a:ext cx="393000" cy="339300"/>
          </a:xfrm>
          <a:prstGeom prst="straightConnector1">
            <a:avLst/>
          </a:prstGeom>
          <a:noFill/>
          <a:ln w="9525" cap="flat" cmpd="sng">
            <a:solidFill>
              <a:schemeClr val="dk2"/>
            </a:solidFill>
            <a:prstDash val="solid"/>
            <a:round/>
            <a:headEnd type="none" w="sm" len="sm"/>
            <a:tailEnd type="triangle" w="med" len="med"/>
          </a:ln>
        </p:spPr>
      </p:cxnSp>
      <p:cxnSp>
        <p:nvCxnSpPr>
          <p:cNvPr id="152" name="Google Shape;152;p24"/>
          <p:cNvCxnSpPr/>
          <p:nvPr/>
        </p:nvCxnSpPr>
        <p:spPr>
          <a:xfrm flipH="1">
            <a:off x="3247925" y="2182425"/>
            <a:ext cx="393000" cy="33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3000"/>
              <a:buFont typeface="Raleway"/>
              <a:buNone/>
            </a:pPr>
            <a:r>
              <a:rPr lang="en"/>
              <a:t>Repository </a:t>
            </a:r>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400">
                <a:solidFill>
                  <a:srgbClr val="222222"/>
                </a:solidFill>
                <a:highlight>
                  <a:srgbClr val="FFFFFF"/>
                </a:highlight>
                <a:latin typeface="Times New Roman"/>
                <a:ea typeface="Times New Roman"/>
                <a:cs typeface="Times New Roman"/>
                <a:sym typeface="Times New Roman"/>
              </a:rPr>
              <a:t>A software repository, colloquially known as a "repo" for short, is a storage location from which software packages may be retrieved and installed on a computer.</a:t>
            </a:r>
            <a:endParaRPr sz="2400">
              <a:solidFill>
                <a:srgbClr val="222222"/>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2600">
              <a:solidFill>
                <a:srgbClr val="222222"/>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 sz="2600">
                <a:solidFill>
                  <a:srgbClr val="222222"/>
                </a:solidFill>
                <a:highlight>
                  <a:srgbClr val="FFFFFF"/>
                </a:highlight>
                <a:latin typeface="Times New Roman"/>
                <a:ea typeface="Times New Roman"/>
                <a:cs typeface="Times New Roman"/>
                <a:sym typeface="Times New Roman"/>
              </a:rPr>
              <a:t>If you have the student developer </a:t>
            </a:r>
            <a:r>
              <a:rPr lang="en" sz="2600" i="1">
                <a:solidFill>
                  <a:srgbClr val="222222"/>
                </a:solidFill>
                <a:highlight>
                  <a:srgbClr val="FFFFFF"/>
                </a:highlight>
                <a:latin typeface="Times New Roman"/>
                <a:ea typeface="Times New Roman"/>
                <a:cs typeface="Times New Roman"/>
                <a:sym typeface="Times New Roman"/>
              </a:rPr>
              <a:t>activated </a:t>
            </a:r>
            <a:r>
              <a:rPr lang="en" sz="2600">
                <a:solidFill>
                  <a:srgbClr val="222222"/>
                </a:solidFill>
                <a:highlight>
                  <a:srgbClr val="FFFFFF"/>
                </a:highlight>
                <a:latin typeface="Times New Roman"/>
                <a:ea typeface="Times New Roman"/>
                <a:cs typeface="Times New Roman"/>
                <a:sym typeface="Times New Roman"/>
              </a:rPr>
              <a:t>and </a:t>
            </a:r>
            <a:r>
              <a:rPr lang="en" sz="2600" i="1">
                <a:solidFill>
                  <a:srgbClr val="222222"/>
                </a:solidFill>
                <a:highlight>
                  <a:srgbClr val="FFFFFF"/>
                </a:highlight>
                <a:latin typeface="Times New Roman"/>
                <a:ea typeface="Times New Roman"/>
                <a:cs typeface="Times New Roman"/>
                <a:sym typeface="Times New Roman"/>
              </a:rPr>
              <a:t>confirmed, </a:t>
            </a:r>
            <a:r>
              <a:rPr lang="en" sz="2600">
                <a:solidFill>
                  <a:srgbClr val="222222"/>
                </a:solidFill>
                <a:highlight>
                  <a:srgbClr val="FFFFFF"/>
                </a:highlight>
                <a:latin typeface="Times New Roman"/>
                <a:ea typeface="Times New Roman"/>
                <a:cs typeface="Times New Roman"/>
                <a:sym typeface="Times New Roman"/>
              </a:rPr>
              <a:t>you can create hidden/private repository else you can make only make a public visible repository for free.</a:t>
            </a:r>
            <a:endParaRPr sz="2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a:t>Let’s </a:t>
            </a:r>
            <a:r>
              <a:rPr lang="en" sz="3000" b="1" i="0" u="none" strike="noStrike" cap="none">
                <a:solidFill>
                  <a:schemeClr val="dk2"/>
                </a:solidFill>
                <a:latin typeface="Raleway"/>
                <a:ea typeface="Raleway"/>
                <a:cs typeface="Raleway"/>
                <a:sym typeface="Raleway"/>
              </a:rPr>
              <a:t>Create a Repository </a:t>
            </a:r>
            <a:endParaRPr sz="3000" b="1" i="0" u="none" strike="noStrike" cap="none">
              <a:solidFill>
                <a:schemeClr val="dk2"/>
              </a:solidFill>
              <a:latin typeface="Raleway"/>
              <a:ea typeface="Raleway"/>
              <a:cs typeface="Raleway"/>
              <a:sym typeface="Raleway"/>
            </a:endParaRPr>
          </a:p>
        </p:txBody>
      </p:sp>
      <p:sp>
        <p:nvSpPr>
          <p:cNvPr id="164" name="Google Shape;16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Click on Start a Project to create a repository.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457200" marR="0" lvl="0" indent="-342900" algn="l" rtl="0">
              <a:lnSpc>
                <a:spcPct val="115000"/>
              </a:lnSpc>
              <a:spcBef>
                <a:spcPts val="160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After naming your repository, choose the private option for your repository. </a:t>
            </a:r>
            <a:endParaRPr sz="1800" b="0" i="0" u="none" strike="noStrike" cap="none">
              <a:solidFill>
                <a:srgbClr val="666666"/>
              </a:solidFill>
              <a:latin typeface="Source Sans Pro"/>
              <a:ea typeface="Source Sans Pro"/>
              <a:cs typeface="Source Sans Pro"/>
              <a:sym typeface="Source Sans Pro"/>
            </a:endParaRPr>
          </a:p>
        </p:txBody>
      </p:sp>
      <p:pic>
        <p:nvPicPr>
          <p:cNvPr id="165" name="Google Shape;165;p26" descr="rep1.PNG"/>
          <p:cNvPicPr preferRelativeResize="0"/>
          <p:nvPr/>
        </p:nvPicPr>
        <p:blipFill rotWithShape="1">
          <a:blip r:embed="rId3">
            <a:alphaModFix/>
          </a:blip>
          <a:srcRect/>
          <a:stretch/>
        </p:blipFill>
        <p:spPr>
          <a:xfrm>
            <a:off x="5303744" y="1285775"/>
            <a:ext cx="2736375" cy="883000"/>
          </a:xfrm>
          <a:prstGeom prst="rect">
            <a:avLst/>
          </a:prstGeom>
          <a:noFill/>
          <a:ln>
            <a:noFill/>
          </a:ln>
        </p:spPr>
      </p:pic>
      <p:sp>
        <p:nvSpPr>
          <p:cNvPr id="166" name="Google Shape;166;p26"/>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txBox="1"/>
          <p:nvPr/>
        </p:nvSpPr>
        <p:spPr>
          <a:xfrm>
            <a:off x="762950" y="243800"/>
            <a:ext cx="71778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Name repository and select either public or private.  Next, check initialize README box. Then, click “create repository”</a:t>
            </a:r>
            <a:endParaRPr sz="1800" b="0" i="0" u="none" strike="noStrike" cap="none">
              <a:solidFill>
                <a:srgbClr val="666666"/>
              </a:solidFill>
              <a:latin typeface="Source Sans Pro"/>
              <a:ea typeface="Source Sans Pro"/>
              <a:cs typeface="Source Sans Pro"/>
              <a:sym typeface="Source Sans Pro"/>
            </a:endParaRPr>
          </a:p>
        </p:txBody>
      </p:sp>
      <p:pic>
        <p:nvPicPr>
          <p:cNvPr id="173" name="Google Shape;173;p27"/>
          <p:cNvPicPr preferRelativeResize="0"/>
          <p:nvPr/>
        </p:nvPicPr>
        <p:blipFill rotWithShape="1">
          <a:blip r:embed="rId3">
            <a:alphaModFix/>
          </a:blip>
          <a:srcRect/>
          <a:stretch/>
        </p:blipFill>
        <p:spPr>
          <a:xfrm>
            <a:off x="1762075" y="920000"/>
            <a:ext cx="5169851" cy="4013525"/>
          </a:xfrm>
          <a:prstGeom prst="rect">
            <a:avLst/>
          </a:prstGeom>
          <a:noFill/>
          <a:ln>
            <a:noFill/>
          </a:ln>
        </p:spPr>
      </p:pic>
      <p:cxnSp>
        <p:nvCxnSpPr>
          <p:cNvPr id="174" name="Google Shape;174;p27"/>
          <p:cNvCxnSpPr/>
          <p:nvPr/>
        </p:nvCxnSpPr>
        <p:spPr>
          <a:xfrm flipH="1">
            <a:off x="4308700" y="1640925"/>
            <a:ext cx="575700" cy="163200"/>
          </a:xfrm>
          <a:prstGeom prst="straightConnector1">
            <a:avLst/>
          </a:prstGeom>
          <a:noFill/>
          <a:ln w="19050" cap="flat" cmpd="sng">
            <a:solidFill>
              <a:schemeClr val="dk2"/>
            </a:solidFill>
            <a:prstDash val="solid"/>
            <a:round/>
            <a:headEnd type="none" w="sm" len="sm"/>
            <a:tailEnd type="triangle" w="med" len="med"/>
          </a:ln>
        </p:spPr>
      </p:cxnSp>
      <p:cxnSp>
        <p:nvCxnSpPr>
          <p:cNvPr id="175" name="Google Shape;175;p27"/>
          <p:cNvCxnSpPr/>
          <p:nvPr/>
        </p:nvCxnSpPr>
        <p:spPr>
          <a:xfrm flipH="1">
            <a:off x="4308700" y="2974475"/>
            <a:ext cx="700500" cy="86400"/>
          </a:xfrm>
          <a:prstGeom prst="straightConnector1">
            <a:avLst/>
          </a:prstGeom>
          <a:noFill/>
          <a:ln w="19050" cap="flat" cmpd="sng">
            <a:solidFill>
              <a:schemeClr val="dk2"/>
            </a:solidFill>
            <a:prstDash val="solid"/>
            <a:round/>
            <a:headEnd type="none" w="sm" len="sm"/>
            <a:tailEnd type="triangle" w="med" len="med"/>
          </a:ln>
        </p:spPr>
      </p:cxnSp>
      <p:cxnSp>
        <p:nvCxnSpPr>
          <p:cNvPr id="176" name="Google Shape;176;p27"/>
          <p:cNvCxnSpPr/>
          <p:nvPr/>
        </p:nvCxnSpPr>
        <p:spPr>
          <a:xfrm flipH="1">
            <a:off x="3675350" y="3684900"/>
            <a:ext cx="1353000" cy="172800"/>
          </a:xfrm>
          <a:prstGeom prst="straightConnector1">
            <a:avLst/>
          </a:prstGeom>
          <a:noFill/>
          <a:ln w="19050" cap="flat" cmpd="sng">
            <a:solidFill>
              <a:schemeClr val="dk2"/>
            </a:solidFill>
            <a:prstDash val="solid"/>
            <a:round/>
            <a:headEnd type="none" w="sm" len="sm"/>
            <a:tailEnd type="triangle" w="med" len="med"/>
          </a:ln>
        </p:spPr>
      </p:cxnSp>
      <p:cxnSp>
        <p:nvCxnSpPr>
          <p:cNvPr id="177" name="Google Shape;177;p27"/>
          <p:cNvCxnSpPr/>
          <p:nvPr/>
        </p:nvCxnSpPr>
        <p:spPr>
          <a:xfrm flipH="1">
            <a:off x="2792325" y="4615725"/>
            <a:ext cx="1046100" cy="134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1600" b="0" i="0" u="none" strike="noStrike" cap="none">
                <a:solidFill>
                  <a:srgbClr val="666666"/>
                </a:solidFill>
                <a:latin typeface="Source Sans Pro"/>
                <a:ea typeface="Source Sans Pro"/>
                <a:cs typeface="Source Sans Pro"/>
                <a:sym typeface="Source Sans Pro"/>
              </a:rPr>
              <a:t>You have successfully created a repository. You can now add files and invite others.</a:t>
            </a:r>
            <a:endParaRPr sz="1600" b="0" i="0" u="none" strike="noStrike" cap="none">
              <a:solidFill>
                <a:srgbClr val="666666"/>
              </a:solidFill>
              <a:latin typeface="Source Sans Pro"/>
              <a:ea typeface="Source Sans Pro"/>
              <a:cs typeface="Source Sans Pro"/>
              <a:sym typeface="Source Sans Pro"/>
            </a:endParaRPr>
          </a:p>
        </p:txBody>
      </p:sp>
      <p:pic>
        <p:nvPicPr>
          <p:cNvPr id="183" name="Google Shape;183;p28"/>
          <p:cNvPicPr preferRelativeResize="0"/>
          <p:nvPr/>
        </p:nvPicPr>
        <p:blipFill rotWithShape="1">
          <a:blip r:embed="rId3">
            <a:alphaModFix/>
          </a:blip>
          <a:srcRect/>
          <a:stretch/>
        </p:blipFill>
        <p:spPr>
          <a:xfrm>
            <a:off x="1316425" y="1030025"/>
            <a:ext cx="6511144" cy="3770274"/>
          </a:xfrm>
          <a:prstGeom prst="rect">
            <a:avLst/>
          </a:prstGeom>
          <a:noFill/>
          <a:ln>
            <a:noFill/>
          </a:ln>
        </p:spPr>
      </p:pic>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292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Interactions with the repo</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59525" y="8429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Web:</a:t>
            </a:r>
            <a:endParaRPr sz="3000"/>
          </a:p>
          <a:p>
            <a:pPr marL="914400" lvl="1" indent="-419100" algn="l" rtl="0">
              <a:spcBef>
                <a:spcPts val="0"/>
              </a:spcBef>
              <a:spcAft>
                <a:spcPts val="0"/>
              </a:spcAft>
              <a:buSzPts val="3000"/>
              <a:buChar char="○"/>
            </a:pPr>
            <a:r>
              <a:rPr lang="en" sz="3000"/>
              <a:t>Simple and limited manageability of the repo</a:t>
            </a:r>
            <a:endParaRPr sz="3000"/>
          </a:p>
          <a:p>
            <a:pPr marL="457200" lvl="0" indent="-419100" algn="l" rtl="0">
              <a:spcBef>
                <a:spcPts val="0"/>
              </a:spcBef>
              <a:spcAft>
                <a:spcPts val="0"/>
              </a:spcAft>
              <a:buSzPts val="3000"/>
              <a:buChar char="●"/>
            </a:pPr>
            <a:r>
              <a:rPr lang="en" sz="3000"/>
              <a:t>Desktop GUI:</a:t>
            </a:r>
            <a:endParaRPr sz="3000"/>
          </a:p>
          <a:p>
            <a:pPr marL="914400" lvl="1" indent="-419100" algn="l" rtl="0">
              <a:spcBef>
                <a:spcPts val="0"/>
              </a:spcBef>
              <a:spcAft>
                <a:spcPts val="0"/>
              </a:spcAft>
              <a:buSzPts val="3000"/>
              <a:buChar char="○"/>
            </a:pPr>
            <a:r>
              <a:rPr lang="en" sz="3000"/>
              <a:t>Still very simple but intermediate manageability of the repo (Recommended)</a:t>
            </a:r>
            <a:endParaRPr sz="3000"/>
          </a:p>
          <a:p>
            <a:pPr marL="457200" lvl="0" indent="-419100" algn="l" rtl="0">
              <a:spcBef>
                <a:spcPts val="0"/>
              </a:spcBef>
              <a:spcAft>
                <a:spcPts val="0"/>
              </a:spcAft>
              <a:buSzPts val="3000"/>
              <a:buChar char="●"/>
            </a:pPr>
            <a:r>
              <a:rPr lang="en" sz="3000"/>
              <a:t>Terminal:</a:t>
            </a:r>
            <a:endParaRPr sz="3000"/>
          </a:p>
          <a:p>
            <a:pPr marL="914400" lvl="1" indent="-419100" algn="l" rtl="0">
              <a:spcBef>
                <a:spcPts val="0"/>
              </a:spcBef>
              <a:spcAft>
                <a:spcPts val="0"/>
              </a:spcAft>
              <a:buSzPts val="3000"/>
              <a:buChar char="○"/>
            </a:pPr>
            <a:r>
              <a:rPr lang="en" sz="3000"/>
              <a:t>Advance manageability of the repo, however there is an learning curve</a:t>
            </a:r>
            <a:endParaRPr sz="3000"/>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Download GitHub Desktop</a:t>
            </a:r>
            <a:endParaRPr sz="3000" b="1" i="0" u="none" strike="noStrike" cap="none">
              <a:solidFill>
                <a:schemeClr val="dk2"/>
              </a:solidFill>
              <a:latin typeface="Raleway"/>
              <a:ea typeface="Raleway"/>
              <a:cs typeface="Raleway"/>
              <a:sym typeface="Raleway"/>
            </a:endParaRPr>
          </a:p>
        </p:txBody>
      </p:sp>
      <p:sp>
        <p:nvSpPr>
          <p:cNvPr id="196" name="Google Shape;19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Download GitHub desktop to manage your workflow for Windows and macOS. </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https://desktop.github.com/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Then complete the following installation steps:</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197" name="Google Shape;197;p3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a:stretch/>
        </p:blipFill>
        <p:spPr>
          <a:xfrm>
            <a:off x="419125" y="641363"/>
            <a:ext cx="8082374" cy="3860774"/>
          </a:xfrm>
          <a:prstGeom prst="rect">
            <a:avLst/>
          </a:prstGeom>
          <a:noFill/>
          <a:ln>
            <a:noFill/>
          </a:ln>
        </p:spPr>
      </p:pic>
      <p:cxnSp>
        <p:nvCxnSpPr>
          <p:cNvPr id="204" name="Google Shape;204;p31"/>
          <p:cNvCxnSpPr/>
          <p:nvPr/>
        </p:nvCxnSpPr>
        <p:spPr>
          <a:xfrm flipH="1">
            <a:off x="5034700" y="3045000"/>
            <a:ext cx="357600" cy="534900"/>
          </a:xfrm>
          <a:prstGeom prst="straightConnector1">
            <a:avLst/>
          </a:prstGeom>
          <a:noFill/>
          <a:ln w="19050" cap="flat" cmpd="sng">
            <a:solidFill>
              <a:schemeClr val="lt1"/>
            </a:solidFill>
            <a:prstDash val="solid"/>
            <a:round/>
            <a:headEnd type="none" w="sm" len="sm"/>
            <a:tailEnd type="triangle" w="med" len="med"/>
          </a:ln>
        </p:spPr>
      </p:cxnSp>
      <p:sp>
        <p:nvSpPr>
          <p:cNvPr id="205" name="Google Shape;205;p31"/>
          <p:cNvSpPr txBox="1"/>
          <p:nvPr/>
        </p:nvSpPr>
        <p:spPr>
          <a:xfrm>
            <a:off x="239900" y="0"/>
            <a:ext cx="6141600" cy="825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000000"/>
                </a:solidFill>
                <a:latin typeface="Raleway"/>
                <a:ea typeface="Raleway"/>
                <a:cs typeface="Raleway"/>
                <a:sym typeface="Raleway"/>
              </a:rPr>
              <a:t>Download the 64-bit version for Windows or macOS.</a:t>
            </a:r>
            <a:endParaRPr sz="1800" b="1" i="0" u="none" strike="noStrike" cap="none">
              <a:solidFill>
                <a:srgbClr val="000000"/>
              </a:solidFill>
              <a:latin typeface="Raleway"/>
              <a:ea typeface="Raleway"/>
              <a:cs typeface="Raleway"/>
              <a:sym typeface="Raleway"/>
            </a:endParaRPr>
          </a:p>
        </p:txBody>
      </p:sp>
      <p:cxnSp>
        <p:nvCxnSpPr>
          <p:cNvPr id="206" name="Google Shape;206;p31"/>
          <p:cNvCxnSpPr/>
          <p:nvPr/>
        </p:nvCxnSpPr>
        <p:spPr>
          <a:xfrm flipH="1">
            <a:off x="4510500" y="3860125"/>
            <a:ext cx="633000" cy="174900"/>
          </a:xfrm>
          <a:prstGeom prst="straightConnector1">
            <a:avLst/>
          </a:prstGeom>
          <a:noFill/>
          <a:ln w="19050" cap="flat" cmpd="sng">
            <a:solidFill>
              <a:schemeClr val="lt1"/>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What is GitHub?</a:t>
            </a:r>
            <a:endParaRPr sz="3000" b="1" i="0" u="none" strike="noStrike" cap="none">
              <a:solidFill>
                <a:schemeClr val="dk2"/>
              </a:solidFill>
              <a:latin typeface="Raleway"/>
              <a:ea typeface="Raleway"/>
              <a:cs typeface="Raleway"/>
              <a:sym typeface="Raleway"/>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is a </a:t>
            </a:r>
            <a:r>
              <a:rPr lang="en" sz="1800" b="0" i="1" u="none" strike="noStrike" cap="none">
                <a:solidFill>
                  <a:srgbClr val="666666"/>
                </a:solidFill>
                <a:latin typeface="Source Sans Pro"/>
                <a:ea typeface="Source Sans Pro"/>
                <a:cs typeface="Source Sans Pro"/>
                <a:sym typeface="Source Sans Pro"/>
              </a:rPr>
              <a:t>version control system that (VCS)</a:t>
            </a:r>
            <a:r>
              <a:rPr lang="en" sz="1800" b="0" i="0" u="none" strike="noStrike" cap="none">
                <a:solidFill>
                  <a:srgbClr val="666666"/>
                </a:solidFill>
                <a:latin typeface="Source Sans Pro"/>
                <a:ea typeface="Source Sans Pro"/>
                <a:cs typeface="Source Sans Pro"/>
                <a:sym typeface="Source Sans Pro"/>
              </a:rPr>
              <a:t> that lets users save their code online, track changes of their code (versions), and collaborate with others on a particular project. A version control system records changes to files over time and let’s users review this changes later. </a:t>
            </a:r>
            <a:endParaRPr sz="1800" b="0" i="0" u="none" strike="noStrike" cap="none">
              <a:solidFill>
                <a:srgbClr val="666666"/>
              </a:solidFill>
              <a:latin typeface="Source Sans Pro"/>
              <a:ea typeface="Source Sans Pro"/>
              <a:cs typeface="Source Sans Pro"/>
              <a:sym typeface="Source Sans Pro"/>
            </a:endParaRPr>
          </a:p>
        </p:txBody>
      </p:sp>
      <p:sp>
        <p:nvSpPr>
          <p:cNvPr id="67" name="Google Shape;67;p14"/>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4736550" y="2915225"/>
            <a:ext cx="4095750" cy="142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a:stretch/>
        </p:blipFill>
        <p:spPr>
          <a:xfrm>
            <a:off x="0" y="1434038"/>
            <a:ext cx="3930300" cy="2864800"/>
          </a:xfrm>
          <a:prstGeom prst="rect">
            <a:avLst/>
          </a:prstGeom>
          <a:noFill/>
          <a:ln>
            <a:noFill/>
          </a:ln>
        </p:spPr>
      </p:pic>
      <p:cxnSp>
        <p:nvCxnSpPr>
          <p:cNvPr id="212" name="Google Shape;212;p32"/>
          <p:cNvCxnSpPr/>
          <p:nvPr/>
        </p:nvCxnSpPr>
        <p:spPr>
          <a:xfrm>
            <a:off x="1435650" y="2818025"/>
            <a:ext cx="681900" cy="247800"/>
          </a:xfrm>
          <a:prstGeom prst="straightConnector1">
            <a:avLst/>
          </a:prstGeom>
          <a:noFill/>
          <a:ln w="19050" cap="flat" cmpd="sng">
            <a:solidFill>
              <a:schemeClr val="dk2"/>
            </a:solidFill>
            <a:prstDash val="solid"/>
            <a:round/>
            <a:headEnd type="none" w="sm" len="sm"/>
            <a:tailEnd type="triangle" w="med" len="med"/>
          </a:ln>
        </p:spPr>
      </p:cxnSp>
      <p:pic>
        <p:nvPicPr>
          <p:cNvPr id="213" name="Google Shape;213;p32"/>
          <p:cNvPicPr preferRelativeResize="0"/>
          <p:nvPr/>
        </p:nvPicPr>
        <p:blipFill rotWithShape="1">
          <a:blip r:embed="rId4">
            <a:alphaModFix/>
          </a:blip>
          <a:srcRect/>
          <a:stretch/>
        </p:blipFill>
        <p:spPr>
          <a:xfrm>
            <a:off x="3990475" y="1434038"/>
            <a:ext cx="5153525" cy="2864800"/>
          </a:xfrm>
          <a:prstGeom prst="rect">
            <a:avLst/>
          </a:prstGeom>
          <a:noFill/>
          <a:ln>
            <a:noFill/>
          </a:ln>
        </p:spPr>
      </p:pic>
      <p:cxnSp>
        <p:nvCxnSpPr>
          <p:cNvPr id="214" name="Google Shape;214;p32"/>
          <p:cNvCxnSpPr/>
          <p:nvPr/>
        </p:nvCxnSpPr>
        <p:spPr>
          <a:xfrm flipH="1">
            <a:off x="8035000" y="2981100"/>
            <a:ext cx="256800" cy="300600"/>
          </a:xfrm>
          <a:prstGeom prst="straightConnector1">
            <a:avLst/>
          </a:prstGeom>
          <a:noFill/>
          <a:ln w="19050" cap="flat" cmpd="sng">
            <a:solidFill>
              <a:schemeClr val="dk2"/>
            </a:solidFill>
            <a:prstDash val="solid"/>
            <a:round/>
            <a:headEnd type="none" w="sm" len="sm"/>
            <a:tailEnd type="triangle" w="med" len="med"/>
          </a:ln>
        </p:spPr>
      </p:cxnSp>
      <p:sp>
        <p:nvSpPr>
          <p:cNvPr id="215" name="Google Shape;215;p32"/>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Run GitHub Desktop for Windows or macOS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Arial"/>
              <a:buNone/>
            </a:pPr>
            <a:r>
              <a:rPr lang="en" sz="1800" b="0" i="0" u="none" strike="noStrike" cap="none">
                <a:solidFill>
                  <a:schemeClr val="lt2"/>
                </a:solidFill>
                <a:latin typeface="Source Sans Pro"/>
                <a:ea typeface="Source Sans Pro"/>
                <a:cs typeface="Source Sans Pro"/>
                <a:sym typeface="Source Sans Pro"/>
              </a:rPr>
              <a:t>In macOS,  open the GitHub desktop application. </a:t>
            </a:r>
            <a:endParaRPr sz="1800" b="0" i="0" u="none" strike="noStrike" cap="none">
              <a:solidFill>
                <a:schemeClr val="lt2"/>
              </a:solidFill>
              <a:latin typeface="Source Sans Pro"/>
              <a:ea typeface="Source Sans Pro"/>
              <a:cs typeface="Source Sans Pro"/>
              <a:sym typeface="Source Sans Pro"/>
            </a:endParaRPr>
          </a:p>
        </p:txBody>
      </p:sp>
      <p:pic>
        <p:nvPicPr>
          <p:cNvPr id="222" name="Google Shape;222;p33"/>
          <p:cNvPicPr preferRelativeResize="0"/>
          <p:nvPr/>
        </p:nvPicPr>
        <p:blipFill rotWithShape="1">
          <a:blip r:embed="rId3">
            <a:alphaModFix/>
          </a:blip>
          <a:srcRect/>
          <a:stretch/>
        </p:blipFill>
        <p:spPr>
          <a:xfrm>
            <a:off x="1103350" y="1110350"/>
            <a:ext cx="7220499" cy="3351350"/>
          </a:xfrm>
          <a:prstGeom prst="rect">
            <a:avLst/>
          </a:prstGeom>
          <a:noFill/>
          <a:ln>
            <a:noFill/>
          </a:ln>
        </p:spPr>
      </p:pic>
      <p:sp>
        <p:nvSpPr>
          <p:cNvPr id="223" name="Google Shape;223;p3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body" idx="1"/>
          </p:nvPr>
        </p:nvSpPr>
        <p:spPr>
          <a:xfrm>
            <a:off x="311700" y="159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“Sign into GitHub.com” for both Windows and macOS</a:t>
            </a:r>
            <a:endParaRPr sz="1800" b="0" i="0" u="none" strike="noStrike" cap="none">
              <a:solidFill>
                <a:schemeClr val="lt2"/>
              </a:solidFill>
              <a:latin typeface="Source Sans Pro"/>
              <a:ea typeface="Source Sans Pro"/>
              <a:cs typeface="Source Sans Pro"/>
              <a:sym typeface="Source Sans Pro"/>
            </a:endParaRPr>
          </a:p>
        </p:txBody>
      </p:sp>
      <p:sp>
        <p:nvSpPr>
          <p:cNvPr id="229" name="Google Shape;229;p3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34"/>
          <p:cNvPicPr preferRelativeResize="0"/>
          <p:nvPr/>
        </p:nvPicPr>
        <p:blipFill rotWithShape="1">
          <a:blip r:embed="rId3">
            <a:alphaModFix/>
          </a:blip>
          <a:srcRect r="49557"/>
          <a:stretch/>
        </p:blipFill>
        <p:spPr>
          <a:xfrm>
            <a:off x="1694450" y="731925"/>
            <a:ext cx="4922925" cy="3779925"/>
          </a:xfrm>
          <a:prstGeom prst="rect">
            <a:avLst/>
          </a:prstGeom>
          <a:noFill/>
          <a:ln>
            <a:noFill/>
          </a:ln>
        </p:spPr>
      </p:pic>
      <p:cxnSp>
        <p:nvCxnSpPr>
          <p:cNvPr id="231" name="Google Shape;231;p34"/>
          <p:cNvCxnSpPr/>
          <p:nvPr/>
        </p:nvCxnSpPr>
        <p:spPr>
          <a:xfrm flipH="1">
            <a:off x="3559100" y="2877550"/>
            <a:ext cx="551700" cy="2505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35"/>
          <p:cNvPicPr preferRelativeResize="0"/>
          <p:nvPr/>
        </p:nvPicPr>
        <p:blipFill rotWithShape="1">
          <a:blip r:embed="rId3">
            <a:alphaModFix/>
          </a:blip>
          <a:srcRect r="49949"/>
          <a:stretch/>
        </p:blipFill>
        <p:spPr>
          <a:xfrm>
            <a:off x="6170000" y="651700"/>
            <a:ext cx="2922325" cy="4256100"/>
          </a:xfrm>
          <a:prstGeom prst="rect">
            <a:avLst/>
          </a:prstGeom>
          <a:noFill/>
          <a:ln>
            <a:noFill/>
          </a:ln>
        </p:spPr>
      </p:pic>
      <p:pic>
        <p:nvPicPr>
          <p:cNvPr id="238" name="Google Shape;238;p35"/>
          <p:cNvPicPr preferRelativeResize="0"/>
          <p:nvPr/>
        </p:nvPicPr>
        <p:blipFill rotWithShape="1">
          <a:blip r:embed="rId4">
            <a:alphaModFix/>
          </a:blip>
          <a:srcRect l="1897" r="50542"/>
          <a:stretch/>
        </p:blipFill>
        <p:spPr>
          <a:xfrm>
            <a:off x="3357975" y="654000"/>
            <a:ext cx="2705900" cy="4256100"/>
          </a:xfrm>
          <a:prstGeom prst="rect">
            <a:avLst/>
          </a:prstGeom>
          <a:noFill/>
          <a:ln>
            <a:noFill/>
          </a:ln>
        </p:spPr>
      </p:pic>
      <p:pic>
        <p:nvPicPr>
          <p:cNvPr id="239" name="Google Shape;239;p35"/>
          <p:cNvPicPr preferRelativeResize="0"/>
          <p:nvPr/>
        </p:nvPicPr>
        <p:blipFill rotWithShape="1">
          <a:blip r:embed="rId5">
            <a:alphaModFix/>
          </a:blip>
          <a:srcRect l="2589" r="49187"/>
          <a:stretch/>
        </p:blipFill>
        <p:spPr>
          <a:xfrm>
            <a:off x="165325" y="651700"/>
            <a:ext cx="3078974" cy="4256100"/>
          </a:xfrm>
          <a:prstGeom prst="rect">
            <a:avLst/>
          </a:prstGeom>
          <a:noFill/>
          <a:ln>
            <a:noFill/>
          </a:ln>
        </p:spPr>
      </p:pic>
      <p:cxnSp>
        <p:nvCxnSpPr>
          <p:cNvPr id="240" name="Google Shape;240;p35"/>
          <p:cNvCxnSpPr/>
          <p:nvPr/>
        </p:nvCxnSpPr>
        <p:spPr>
          <a:xfrm flipH="1">
            <a:off x="728000" y="2913200"/>
            <a:ext cx="227400" cy="320400"/>
          </a:xfrm>
          <a:prstGeom prst="straightConnector1">
            <a:avLst/>
          </a:prstGeom>
          <a:noFill/>
          <a:ln w="9525" cap="flat" cmpd="sng">
            <a:solidFill>
              <a:schemeClr val="dk2"/>
            </a:solidFill>
            <a:prstDash val="solid"/>
            <a:round/>
            <a:headEnd type="none" w="sm" len="sm"/>
            <a:tailEnd type="triangle" w="med" len="med"/>
          </a:ln>
        </p:spPr>
      </p:cxnSp>
      <p:cxnSp>
        <p:nvCxnSpPr>
          <p:cNvPr id="241" name="Google Shape;241;p35"/>
          <p:cNvCxnSpPr/>
          <p:nvPr/>
        </p:nvCxnSpPr>
        <p:spPr>
          <a:xfrm flipH="1">
            <a:off x="3913650" y="3293775"/>
            <a:ext cx="201900" cy="933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35"/>
          <p:cNvCxnSpPr/>
          <p:nvPr/>
        </p:nvCxnSpPr>
        <p:spPr>
          <a:xfrm flipH="1">
            <a:off x="6691625" y="3441125"/>
            <a:ext cx="241500" cy="1008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35"/>
          <p:cNvSpPr txBox="1">
            <a:spLocks noGrp="1"/>
          </p:cNvSpPr>
          <p:nvPr>
            <p:ph type="title"/>
          </p:nvPr>
        </p:nvSpPr>
        <p:spPr>
          <a:xfrm>
            <a:off x="311700" y="11417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Login to GitHub Desktop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6"/>
          <p:cNvSpPr txBox="1">
            <a:spLocks noGrp="1"/>
          </p:cNvSpPr>
          <p:nvPr>
            <p:ph type="title"/>
          </p:nvPr>
        </p:nvSpPr>
        <p:spPr>
          <a:xfrm>
            <a:off x="323575" y="1207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Source Sans Pro"/>
                <a:ea typeface="Source Sans Pro"/>
                <a:cs typeface="Source Sans Pro"/>
                <a:sym typeface="Source Sans Pro"/>
              </a:rPr>
              <a:t>Choose Repository</a:t>
            </a:r>
            <a:endParaRPr sz="1800" b="1" i="0" u="none" strike="noStrike" cap="none">
              <a:solidFill>
                <a:srgbClr val="666666"/>
              </a:solidFill>
              <a:latin typeface="Source Sans Pro"/>
              <a:ea typeface="Source Sans Pro"/>
              <a:cs typeface="Source Sans Pro"/>
              <a:sym typeface="Source Sans Pro"/>
            </a:endParaRPr>
          </a:p>
        </p:txBody>
      </p:sp>
      <p:sp>
        <p:nvSpPr>
          <p:cNvPr id="250" name="Google Shape;250;p36"/>
          <p:cNvSpPr txBox="1">
            <a:spLocks noGrp="1"/>
          </p:cNvSpPr>
          <p:nvPr>
            <p:ph type="body" idx="1"/>
          </p:nvPr>
        </p:nvSpPr>
        <p:spPr>
          <a:xfrm>
            <a:off x="311700" y="6133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“Add a Local Repository” to clone a repository from GitHub.com. You can also create a repository and clone one from your computer. </a:t>
            </a:r>
            <a:endParaRPr sz="1800" b="0" i="0" u="none" strike="noStrike" cap="none">
              <a:solidFill>
                <a:schemeClr val="lt2"/>
              </a:solidFill>
              <a:latin typeface="Source Sans Pro"/>
              <a:ea typeface="Source Sans Pro"/>
              <a:cs typeface="Source Sans Pro"/>
              <a:sym typeface="Source Sans Pro"/>
            </a:endParaRPr>
          </a:p>
        </p:txBody>
      </p:sp>
      <p:pic>
        <p:nvPicPr>
          <p:cNvPr id="251" name="Google Shape;251;p36"/>
          <p:cNvPicPr preferRelativeResize="0"/>
          <p:nvPr/>
        </p:nvPicPr>
        <p:blipFill rotWithShape="1">
          <a:blip r:embed="rId3">
            <a:alphaModFix/>
          </a:blip>
          <a:srcRect/>
          <a:stretch/>
        </p:blipFill>
        <p:spPr>
          <a:xfrm>
            <a:off x="530550" y="1323475"/>
            <a:ext cx="8313625" cy="3355676"/>
          </a:xfrm>
          <a:prstGeom prst="rect">
            <a:avLst/>
          </a:prstGeom>
          <a:noFill/>
          <a:ln>
            <a:noFill/>
          </a:ln>
        </p:spPr>
      </p:pic>
      <p:cxnSp>
        <p:nvCxnSpPr>
          <p:cNvPr id="252" name="Google Shape;252;p36"/>
          <p:cNvCxnSpPr/>
          <p:nvPr/>
        </p:nvCxnSpPr>
        <p:spPr>
          <a:xfrm flipH="1">
            <a:off x="5484700" y="3919375"/>
            <a:ext cx="231900" cy="110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a:stretch/>
        </p:blipFill>
        <p:spPr>
          <a:xfrm>
            <a:off x="59575" y="699225"/>
            <a:ext cx="3038025" cy="3165025"/>
          </a:xfrm>
          <a:prstGeom prst="rect">
            <a:avLst/>
          </a:prstGeom>
          <a:noFill/>
          <a:ln>
            <a:noFill/>
          </a:ln>
        </p:spPr>
      </p:pic>
      <p:pic>
        <p:nvPicPr>
          <p:cNvPr id="258" name="Google Shape;258;p37"/>
          <p:cNvPicPr preferRelativeResize="0"/>
          <p:nvPr/>
        </p:nvPicPr>
        <p:blipFill rotWithShape="1">
          <a:blip r:embed="rId4">
            <a:alphaModFix/>
          </a:blip>
          <a:srcRect/>
          <a:stretch/>
        </p:blipFill>
        <p:spPr>
          <a:xfrm>
            <a:off x="3097600" y="699225"/>
            <a:ext cx="2740100" cy="3165025"/>
          </a:xfrm>
          <a:prstGeom prst="rect">
            <a:avLst/>
          </a:prstGeom>
          <a:noFill/>
          <a:ln>
            <a:noFill/>
          </a:ln>
        </p:spPr>
      </p:pic>
      <p:pic>
        <p:nvPicPr>
          <p:cNvPr id="259" name="Google Shape;259;p37"/>
          <p:cNvPicPr preferRelativeResize="0"/>
          <p:nvPr/>
        </p:nvPicPr>
        <p:blipFill rotWithShape="1">
          <a:blip r:embed="rId5">
            <a:alphaModFix/>
          </a:blip>
          <a:srcRect b="3511"/>
          <a:stretch/>
        </p:blipFill>
        <p:spPr>
          <a:xfrm>
            <a:off x="5837700" y="699225"/>
            <a:ext cx="3089325" cy="3051375"/>
          </a:xfrm>
          <a:prstGeom prst="rect">
            <a:avLst/>
          </a:prstGeom>
          <a:noFill/>
          <a:ln>
            <a:noFill/>
          </a:ln>
        </p:spPr>
      </p:pic>
      <p:sp>
        <p:nvSpPr>
          <p:cNvPr id="260" name="Google Shape;260;p37"/>
          <p:cNvSpPr txBox="1"/>
          <p:nvPr/>
        </p:nvSpPr>
        <p:spPr>
          <a:xfrm>
            <a:off x="185975" y="151575"/>
            <a:ext cx="24591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a repository from GitHub.com</a:t>
            </a:r>
            <a:endParaRPr sz="1400" b="0" i="0" u="none" strike="noStrike" cap="none">
              <a:solidFill>
                <a:srgbClr val="666666"/>
              </a:solidFill>
              <a:latin typeface="Source Sans Pro"/>
              <a:ea typeface="Source Sans Pro"/>
              <a:cs typeface="Source Sans Pro"/>
              <a:sym typeface="Source Sans Pro"/>
            </a:endParaRPr>
          </a:p>
        </p:txBody>
      </p:sp>
      <p:sp>
        <p:nvSpPr>
          <p:cNvPr id="261" name="Google Shape;261;p37"/>
          <p:cNvSpPr txBox="1"/>
          <p:nvPr/>
        </p:nvSpPr>
        <p:spPr>
          <a:xfrm>
            <a:off x="3176150" y="151575"/>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Choose local path on your computer</a:t>
            </a:r>
            <a:endParaRPr sz="1400" b="0" i="0" u="none" strike="noStrike" cap="none">
              <a:solidFill>
                <a:srgbClr val="666666"/>
              </a:solidFill>
              <a:latin typeface="Source Sans Pro"/>
              <a:ea typeface="Source Sans Pro"/>
              <a:cs typeface="Source Sans Pro"/>
              <a:sym typeface="Source Sans Pro"/>
            </a:endParaRPr>
          </a:p>
        </p:txBody>
      </p:sp>
      <p:sp>
        <p:nvSpPr>
          <p:cNvPr id="262" name="Google Shape;262;p37"/>
          <p:cNvSpPr txBox="1"/>
          <p:nvPr/>
        </p:nvSpPr>
        <p:spPr>
          <a:xfrm>
            <a:off x="6090863" y="84400"/>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“Clone”</a:t>
            </a:r>
            <a:endParaRPr sz="1400" b="0" i="0" u="none" strike="noStrike" cap="none">
              <a:solidFill>
                <a:srgbClr val="666666"/>
              </a:solidFill>
              <a:latin typeface="Source Sans Pro"/>
              <a:ea typeface="Source Sans Pro"/>
              <a:cs typeface="Source Sans Pro"/>
              <a:sym typeface="Source Sans Pro"/>
            </a:endParaRPr>
          </a:p>
        </p:txBody>
      </p:sp>
      <p:sp>
        <p:nvSpPr>
          <p:cNvPr id="263" name="Google Shape;263;p37"/>
          <p:cNvSpPr/>
          <p:nvPr/>
        </p:nvSpPr>
        <p:spPr>
          <a:xfrm>
            <a:off x="103325" y="1777150"/>
            <a:ext cx="2459100" cy="227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097600" y="3004100"/>
            <a:ext cx="2661600" cy="395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37"/>
          <p:cNvCxnSpPr/>
          <p:nvPr/>
        </p:nvCxnSpPr>
        <p:spPr>
          <a:xfrm flipH="1">
            <a:off x="7749025" y="3048000"/>
            <a:ext cx="341100" cy="402900"/>
          </a:xfrm>
          <a:prstGeom prst="straightConnector1">
            <a:avLst/>
          </a:prstGeom>
          <a:noFill/>
          <a:ln w="19050" cap="flat" cmpd="sng">
            <a:solidFill>
              <a:schemeClr val="dk2"/>
            </a:solidFill>
            <a:prstDash val="solid"/>
            <a:round/>
            <a:headEnd type="none" w="sm" len="sm"/>
            <a:tailEnd type="triangle" w="med" len="med"/>
          </a:ln>
        </p:spPr>
      </p:cxnSp>
      <p:sp>
        <p:nvSpPr>
          <p:cNvPr id="266" name="Google Shape;266;p37"/>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03500"/>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Source Sans Pro"/>
                <a:ea typeface="Source Sans Pro"/>
                <a:cs typeface="Source Sans Pro"/>
                <a:sym typeface="Source Sans Pro"/>
              </a:rPr>
              <a:t>How to Use GitHub Desktop</a:t>
            </a:r>
            <a:endParaRPr sz="3000" b="1" i="0" u="none" strike="noStrike" cap="none">
              <a:solidFill>
                <a:schemeClr val="dk2"/>
              </a:solidFill>
              <a:latin typeface="Source Sans Pro"/>
              <a:ea typeface="Source Sans Pro"/>
              <a:cs typeface="Source Sans Pro"/>
              <a:sym typeface="Source Sans Pro"/>
            </a:endParaRPr>
          </a:p>
        </p:txBody>
      </p:sp>
      <p:sp>
        <p:nvSpPr>
          <p:cNvPr id="272" name="Google Shape;272;p38"/>
          <p:cNvSpPr txBox="1">
            <a:spLocks noGrp="1"/>
          </p:cNvSpPr>
          <p:nvPr>
            <p:ph type="body" idx="1"/>
          </p:nvPr>
        </p:nvSpPr>
        <p:spPr>
          <a:xfrm>
            <a:off x="198050" y="1080150"/>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“fetch origin” to git pull (all information from GitHub.com</a:t>
            </a:r>
            <a:endParaRPr sz="18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Locate folder where your repository is located and add or change files. </a:t>
            </a:r>
            <a:r>
              <a:rPr lang="en" sz="1800" b="0" i="1" u="none" strike="noStrike" cap="none">
                <a:solidFill>
                  <a:srgbClr val="000000"/>
                </a:solidFill>
                <a:latin typeface="Source Sans Pro"/>
                <a:ea typeface="Source Sans Pro"/>
                <a:cs typeface="Source Sans Pro"/>
                <a:sym typeface="Source Sans Pro"/>
              </a:rPr>
              <a:t>(Remember local path on your computer )</a:t>
            </a:r>
            <a:endParaRPr sz="1800" b="0" i="1" u="none" strike="noStrike" cap="none">
              <a:solidFill>
                <a:srgbClr val="000000"/>
              </a:solidFill>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chemeClr val="lt2"/>
              </a:buClr>
              <a:buSzPts val="1800"/>
              <a:buFont typeface="Source Sans Pro"/>
              <a:buNone/>
            </a:pPr>
            <a:endParaRPr sz="1800" b="0" i="1" u="none" strike="noStrike" cap="none">
              <a:solidFill>
                <a:srgbClr val="000000"/>
              </a:solidFill>
              <a:latin typeface="Source Sans Pro"/>
              <a:ea typeface="Source Sans Pro"/>
              <a:cs typeface="Source Sans Pro"/>
              <a:sym typeface="Source Sans Pro"/>
            </a:endParaRPr>
          </a:p>
        </p:txBody>
      </p:sp>
      <p:pic>
        <p:nvPicPr>
          <p:cNvPr id="273" name="Google Shape;273;p38"/>
          <p:cNvPicPr preferRelativeResize="0"/>
          <p:nvPr/>
        </p:nvPicPr>
        <p:blipFill rotWithShape="1">
          <a:blip r:embed="rId3">
            <a:alphaModFix/>
          </a:blip>
          <a:srcRect b="79278"/>
          <a:stretch/>
        </p:blipFill>
        <p:spPr>
          <a:xfrm>
            <a:off x="1103500" y="1504125"/>
            <a:ext cx="5343776" cy="572700"/>
          </a:xfrm>
          <a:prstGeom prst="rect">
            <a:avLst/>
          </a:prstGeom>
          <a:noFill/>
          <a:ln>
            <a:noFill/>
          </a:ln>
        </p:spPr>
      </p:pic>
      <p:sp>
        <p:nvSpPr>
          <p:cNvPr id="274" name="Google Shape;274;p38"/>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p39"/>
          <p:cNvPicPr preferRelativeResize="0"/>
          <p:nvPr/>
        </p:nvPicPr>
        <p:blipFill rotWithShape="1">
          <a:blip r:embed="rId3">
            <a:alphaModFix/>
          </a:blip>
          <a:srcRect/>
          <a:stretch/>
        </p:blipFill>
        <p:spPr>
          <a:xfrm>
            <a:off x="5122225" y="526925"/>
            <a:ext cx="3877150" cy="4368575"/>
          </a:xfrm>
          <a:prstGeom prst="rect">
            <a:avLst/>
          </a:prstGeom>
          <a:noFill/>
          <a:ln>
            <a:noFill/>
          </a:ln>
        </p:spPr>
      </p:pic>
      <p:sp>
        <p:nvSpPr>
          <p:cNvPr id="281" name="Google Shape;281;p39"/>
          <p:cNvSpPr txBox="1"/>
          <p:nvPr/>
        </p:nvSpPr>
        <p:spPr>
          <a:xfrm>
            <a:off x="516625" y="144675"/>
            <a:ext cx="5672400" cy="45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Files added/changes will show under “Changes” tab. </a:t>
            </a:r>
            <a:endParaRPr sz="1800" b="0" i="0" u="none" strike="noStrike" cap="none">
              <a:solidFill>
                <a:srgbClr val="666666"/>
              </a:solidFill>
              <a:latin typeface="Source Sans Pro"/>
              <a:ea typeface="Source Sans Pro"/>
              <a:cs typeface="Source Sans Pro"/>
              <a:sym typeface="Source Sans Pro"/>
            </a:endParaRPr>
          </a:p>
        </p:txBody>
      </p:sp>
      <p:sp>
        <p:nvSpPr>
          <p:cNvPr id="282" name="Google Shape;282;p39"/>
          <p:cNvSpPr txBox="1"/>
          <p:nvPr/>
        </p:nvSpPr>
        <p:spPr>
          <a:xfrm>
            <a:off x="206650" y="692200"/>
            <a:ext cx="4742400" cy="4203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Add a summary of what was changed (a message)</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You can add a description but it is not necessary</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“Commit to [branch]”</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Select “Push Origin” to push changes to GitHub.com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3" name="Google Shape;283;p39"/>
          <p:cNvCxnSpPr/>
          <p:nvPr/>
        </p:nvCxnSpPr>
        <p:spPr>
          <a:xfrm flipH="1">
            <a:off x="7614875" y="2789700"/>
            <a:ext cx="847200" cy="774900"/>
          </a:xfrm>
          <a:prstGeom prst="straightConnector1">
            <a:avLst/>
          </a:prstGeom>
          <a:noFill/>
          <a:ln w="19050" cap="flat" cmpd="sng">
            <a:solidFill>
              <a:schemeClr val="dk2"/>
            </a:solidFill>
            <a:prstDash val="solid"/>
            <a:round/>
            <a:headEnd type="none" w="sm" len="sm"/>
            <a:tailEnd type="triangle" w="med" len="med"/>
          </a:ln>
        </p:spPr>
      </p:cxnSp>
      <p:cxnSp>
        <p:nvCxnSpPr>
          <p:cNvPr id="284" name="Google Shape;284;p39"/>
          <p:cNvCxnSpPr/>
          <p:nvPr/>
        </p:nvCxnSpPr>
        <p:spPr>
          <a:xfrm flipH="1">
            <a:off x="7759575" y="3678275"/>
            <a:ext cx="640500" cy="702600"/>
          </a:xfrm>
          <a:prstGeom prst="straightConnector1">
            <a:avLst/>
          </a:prstGeom>
          <a:noFill/>
          <a:ln w="19050" cap="flat" cmpd="sng">
            <a:solidFill>
              <a:schemeClr val="dk2"/>
            </a:solidFill>
            <a:prstDash val="solid"/>
            <a:round/>
            <a:headEnd type="none" w="sm" len="sm"/>
            <a:tailEnd type="triangle" w="med" len="med"/>
          </a:ln>
        </p:spPr>
      </p:cxnSp>
      <p:pic>
        <p:nvPicPr>
          <p:cNvPr id="285" name="Google Shape;285;p39"/>
          <p:cNvPicPr preferRelativeResize="0"/>
          <p:nvPr/>
        </p:nvPicPr>
        <p:blipFill rotWithShape="1">
          <a:blip r:embed="rId4">
            <a:alphaModFix/>
          </a:blip>
          <a:srcRect l="32801" t="32709" r="5269"/>
          <a:stretch/>
        </p:blipFill>
        <p:spPr>
          <a:xfrm>
            <a:off x="697400" y="2717375"/>
            <a:ext cx="3760900" cy="519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References &amp; Quick Links</a:t>
            </a:r>
            <a:endParaRPr sz="3000" b="1" i="0" u="none" strike="noStrike" cap="none">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291" name="Google Shape;291;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Educational Resources for Students: </a:t>
            </a:r>
            <a:r>
              <a:rPr lang="en" sz="1800" b="0" i="0" u="sng" strike="noStrike" cap="none">
                <a:solidFill>
                  <a:schemeClr val="hlink"/>
                </a:solidFill>
                <a:latin typeface="Source Sans Pro"/>
                <a:ea typeface="Source Sans Pro"/>
                <a:cs typeface="Source Sans Pro"/>
                <a:sym typeface="Source Sans Pro"/>
                <a:hlinkClick r:id="rId3"/>
              </a:rPr>
              <a:t>https://education.github.com/pack</a:t>
            </a:r>
            <a:r>
              <a:rPr lang="en" sz="1800" b="0" i="0" u="none" strike="noStrike" cap="none">
                <a:solidFill>
                  <a:schemeClr val="lt2"/>
                </a:solidFill>
                <a:latin typeface="Source Sans Pro"/>
                <a:ea typeface="Source Sans Pro"/>
                <a:cs typeface="Source Sans Pro"/>
                <a:sym typeface="Source Sans Pro"/>
              </a:rPr>
              <a:t> , </a:t>
            </a:r>
            <a:r>
              <a:rPr lang="en" sz="1800" b="0" i="0" u="sng" strike="noStrike" cap="none">
                <a:solidFill>
                  <a:schemeClr val="hlink"/>
                </a:solidFill>
                <a:latin typeface="Source Sans Pro"/>
                <a:ea typeface="Source Sans Pro"/>
                <a:cs typeface="Source Sans Pro"/>
                <a:sym typeface="Source Sans Pro"/>
                <a:hlinkClick r:id="rId4"/>
              </a:rPr>
              <a:t>https://education.github.com/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a:t>
            </a:r>
            <a:r>
              <a:rPr lang="en" sz="1800" b="0" i="0" u="sng" strike="noStrike" cap="none">
                <a:solidFill>
                  <a:schemeClr val="hlink"/>
                </a:solidFill>
                <a:latin typeface="Source Sans Pro"/>
                <a:ea typeface="Source Sans Pro"/>
                <a:cs typeface="Source Sans Pro"/>
                <a:sym typeface="Source Sans Pro"/>
                <a:hlinkClick r:id="rId5"/>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GitBash: </a:t>
            </a:r>
            <a:r>
              <a:rPr lang="en" sz="1800" b="0" i="0" u="sng" strike="noStrike" cap="none">
                <a:solidFill>
                  <a:schemeClr val="hlink"/>
                </a:solidFill>
                <a:latin typeface="Source Sans Pro"/>
                <a:ea typeface="Source Sans Pro"/>
                <a:cs typeface="Source Sans Pro"/>
                <a:sym typeface="Source Sans Pro"/>
                <a:hlinkClick r:id="rId6"/>
              </a:rPr>
              <a:t>https://git-scm.com/download/win</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Desktop: </a:t>
            </a:r>
            <a:r>
              <a:rPr lang="en" sz="1800" b="0" i="0" u="sng" strike="noStrike" cap="none">
                <a:solidFill>
                  <a:schemeClr val="hlink"/>
                </a:solidFill>
                <a:latin typeface="Source Sans Pro"/>
                <a:ea typeface="Source Sans Pro"/>
                <a:cs typeface="Source Sans Pro"/>
                <a:sym typeface="Source Sans Pro"/>
                <a:hlinkClick r:id="rId7"/>
              </a:rPr>
              <a:t>https://desktop.github.com/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Golassary: </a:t>
            </a:r>
            <a:r>
              <a:rPr lang="en" sz="1800" b="0" i="0" u="sng" strike="noStrike" cap="none">
                <a:solidFill>
                  <a:schemeClr val="hlink"/>
                </a:solidFill>
                <a:latin typeface="Source Sans Pro"/>
                <a:ea typeface="Source Sans Pro"/>
                <a:cs typeface="Source Sans Pro"/>
                <a:sym typeface="Source Sans Pro"/>
                <a:hlinkClick r:id="rId8"/>
              </a:rPr>
              <a:t>https://help.github.com/articles/github-glossary/</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GitHub Youtube Channel: </a:t>
            </a:r>
            <a:r>
              <a:rPr lang="en" sz="1800" b="0" i="0" u="sng" strike="noStrike" cap="none">
                <a:solidFill>
                  <a:schemeClr val="hlink"/>
                </a:solidFill>
                <a:latin typeface="Source Sans Pro"/>
                <a:ea typeface="Source Sans Pro"/>
                <a:cs typeface="Source Sans Pro"/>
                <a:sym typeface="Source Sans Pro"/>
                <a:hlinkClick r:id="rId9"/>
              </a:rPr>
              <a:t>https://www.youtube.com/user/GitHubGuides</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292" name="Google Shape;292;p4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a:stretch/>
        </p:blipFill>
        <p:spPr>
          <a:xfrm>
            <a:off x="2937800" y="0"/>
            <a:ext cx="3305899" cy="5143500"/>
          </a:xfrm>
          <a:prstGeom prst="rect">
            <a:avLst/>
          </a:prstGeom>
          <a:noFill/>
          <a:ln>
            <a:noFill/>
          </a:ln>
        </p:spPr>
      </p:pic>
      <p:sp>
        <p:nvSpPr>
          <p:cNvPr id="298" name="Google Shape;298;p4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The End </a:t>
            </a:r>
            <a:endParaRPr sz="3000" b="1" i="0" u="none" strike="noStrike" cap="none">
              <a:solidFill>
                <a:schemeClr val="dk2"/>
              </a:solidFill>
              <a:latin typeface="Raleway"/>
              <a:ea typeface="Raleway"/>
              <a:cs typeface="Raleway"/>
              <a:sym typeface="Raleway"/>
            </a:endParaRPr>
          </a:p>
        </p:txBody>
      </p:sp>
      <p:pic>
        <p:nvPicPr>
          <p:cNvPr id="299" name="Google Shape;299;p41"/>
          <p:cNvPicPr preferRelativeResize="0"/>
          <p:nvPr/>
        </p:nvPicPr>
        <p:blipFill rotWithShape="1">
          <a:blip r:embed="rId3">
            <a:alphaModFix/>
          </a:blip>
          <a:srcRect/>
          <a:stretch/>
        </p:blipFill>
        <p:spPr>
          <a:xfrm>
            <a:off x="0" y="0"/>
            <a:ext cx="2937799" cy="5143500"/>
          </a:xfrm>
          <a:prstGeom prst="rect">
            <a:avLst/>
          </a:prstGeom>
          <a:noFill/>
          <a:ln>
            <a:noFill/>
          </a:ln>
        </p:spPr>
      </p:pic>
      <p:pic>
        <p:nvPicPr>
          <p:cNvPr id="300" name="Google Shape;300;p41"/>
          <p:cNvPicPr preferRelativeResize="0"/>
          <p:nvPr/>
        </p:nvPicPr>
        <p:blipFill rotWithShape="1">
          <a:blip r:embed="rId4">
            <a:alphaModFix/>
          </a:blip>
          <a:srcRect/>
          <a:stretch/>
        </p:blipFill>
        <p:spPr>
          <a:xfrm>
            <a:off x="2930925" y="1126975"/>
            <a:ext cx="3306000" cy="3306000"/>
          </a:xfrm>
          <a:prstGeom prst="ellipse">
            <a:avLst/>
          </a:prstGeom>
          <a:noFill/>
          <a:ln>
            <a:noFill/>
          </a:ln>
        </p:spPr>
      </p:pic>
      <p:pic>
        <p:nvPicPr>
          <p:cNvPr id="301" name="Google Shape;301;p41"/>
          <p:cNvPicPr preferRelativeResize="0"/>
          <p:nvPr/>
        </p:nvPicPr>
        <p:blipFill rotWithShape="1">
          <a:blip r:embed="rId3">
            <a:alphaModFix/>
          </a:blip>
          <a:srcRect/>
          <a:stretch/>
        </p:blipFill>
        <p:spPr>
          <a:xfrm>
            <a:off x="6236825" y="0"/>
            <a:ext cx="2937799" cy="5143500"/>
          </a:xfrm>
          <a:prstGeom prst="rect">
            <a:avLst/>
          </a:prstGeom>
          <a:noFill/>
          <a:ln>
            <a:noFill/>
          </a:ln>
        </p:spPr>
      </p:pic>
      <p:sp>
        <p:nvSpPr>
          <p:cNvPr id="302" name="Google Shape;302;p41"/>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 vs. GitHub</a:t>
            </a:r>
            <a:endParaRPr sz="3000" b="1" i="0" u="none" strike="noStrike" cap="none">
              <a:solidFill>
                <a:schemeClr val="dk2"/>
              </a:solidFill>
              <a:latin typeface="Raleway"/>
              <a:ea typeface="Raleway"/>
              <a:cs typeface="Raleway"/>
              <a:sym typeface="Raleway"/>
            </a:endParaRPr>
          </a:p>
        </p:txBody>
      </p:sp>
      <p:sp>
        <p:nvSpPr>
          <p:cNvPr id="74" name="Google Shape;7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rgbClr val="666666"/>
                </a:solidFill>
                <a:latin typeface="Source Sans Pro"/>
                <a:ea typeface="Source Sans Pro"/>
                <a:cs typeface="Source Sans Pro"/>
                <a:sym typeface="Source Sans Pro"/>
              </a:rPr>
              <a:t> It was built off of </a:t>
            </a:r>
            <a:r>
              <a:rPr lang="en" sz="1800" b="1" i="0" u="none" strike="noStrike" cap="none">
                <a:solidFill>
                  <a:srgbClr val="666666"/>
                </a:solidFill>
                <a:latin typeface="Source Sans Pro"/>
                <a:ea typeface="Source Sans Pro"/>
                <a:cs typeface="Source Sans Pro"/>
                <a:sym typeface="Source Sans Pro"/>
              </a:rPr>
              <a:t>Git </a:t>
            </a:r>
            <a:r>
              <a:rPr lang="en" sz="1800" b="0" i="0" u="none" strike="noStrike" cap="none">
                <a:solidFill>
                  <a:srgbClr val="666666"/>
                </a:solidFill>
                <a:latin typeface="Source Sans Pro"/>
                <a:ea typeface="Source Sans Pro"/>
                <a:cs typeface="Source Sans Pro"/>
                <a:sym typeface="Source Sans Pro"/>
              </a:rPr>
              <a:t>which is also a VCS; however, Git only uses the command line tool when making changes to a project. </a:t>
            </a: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allows users to make changes online,  using the command tool (GitBash or the terminal), and in GitHub Desktop.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75" name="Google Shape;75;p15"/>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664150" y="2429075"/>
            <a:ext cx="1905000" cy="1905000"/>
          </a:xfrm>
          <a:prstGeom prst="rect">
            <a:avLst/>
          </a:prstGeom>
          <a:noFill/>
          <a:ln>
            <a:noFill/>
          </a:ln>
        </p:spPr>
      </p:pic>
      <p:pic>
        <p:nvPicPr>
          <p:cNvPr id="77" name="Google Shape;77;p15"/>
          <p:cNvPicPr preferRelativeResize="0"/>
          <p:nvPr/>
        </p:nvPicPr>
        <p:blipFill rotWithShape="1">
          <a:blip r:embed="rId4">
            <a:alphaModFix/>
          </a:blip>
          <a:srcRect/>
          <a:stretch/>
        </p:blipFill>
        <p:spPr>
          <a:xfrm>
            <a:off x="4011700" y="2429075"/>
            <a:ext cx="1905000" cy="1905000"/>
          </a:xfrm>
          <a:prstGeom prst="ellipse">
            <a:avLst/>
          </a:prstGeom>
          <a:noFill/>
          <a:ln>
            <a:noFill/>
          </a:ln>
        </p:spPr>
      </p:pic>
      <p:sp>
        <p:nvSpPr>
          <p:cNvPr id="78" name="Google Shape;78;p15"/>
          <p:cNvSpPr txBox="1"/>
          <p:nvPr/>
        </p:nvSpPr>
        <p:spPr>
          <a:xfrm>
            <a:off x="2967625" y="3310975"/>
            <a:ext cx="645600" cy="42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Raleway"/>
                <a:ea typeface="Raleway"/>
                <a:cs typeface="Raleway"/>
                <a:sym typeface="Raleway"/>
              </a:rPr>
              <a:t>vs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GitHub Terms</a:t>
            </a:r>
            <a:endParaRPr sz="3000" b="1" i="0" u="none" strike="noStrike" cap="none">
              <a:solidFill>
                <a:schemeClr val="dk2"/>
              </a:solidFill>
              <a:latin typeface="Raleway"/>
              <a:ea typeface="Raleway"/>
              <a:cs typeface="Raleway"/>
              <a:sym typeface="Raleway"/>
            </a:endParaRPr>
          </a:p>
        </p:txBody>
      </p:sp>
      <p:sp>
        <p:nvSpPr>
          <p:cNvPr id="84" name="Google Shape;8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Repository </a:t>
            </a:r>
            <a:r>
              <a:rPr lang="en" sz="1800" b="0" i="0" u="none" strike="noStrike" cap="none">
                <a:solidFill>
                  <a:srgbClr val="666666"/>
                </a:solidFill>
                <a:latin typeface="Source Sans Pro"/>
                <a:ea typeface="Source Sans Pro"/>
                <a:cs typeface="Source Sans Pro"/>
                <a:sym typeface="Source Sans Pro"/>
              </a:rPr>
              <a:t>is where all files are stored for a particular project. Each project has its own repository where multiple versions and branches are created and tracked.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Branches </a:t>
            </a:r>
            <a:r>
              <a:rPr lang="en" sz="1800" b="0" i="0" u="none" strike="noStrike" cap="none">
                <a:solidFill>
                  <a:srgbClr val="666666"/>
                </a:solidFill>
                <a:latin typeface="Source Sans Pro"/>
                <a:ea typeface="Source Sans Pro"/>
                <a:cs typeface="Source Sans Pro"/>
                <a:sym typeface="Source Sans Pro"/>
              </a:rPr>
              <a:t>are the versions of a user’s code inside a repository that is created without altering original state of the project (usually the master branch).</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Master branch</a:t>
            </a:r>
            <a:r>
              <a:rPr lang="en" sz="1800" b="0" i="0" u="none" strike="noStrike" cap="none">
                <a:solidFill>
                  <a:srgbClr val="666666"/>
                </a:solidFill>
                <a:latin typeface="Source Sans Pro"/>
                <a:ea typeface="Source Sans Pro"/>
                <a:cs typeface="Source Sans Pro"/>
                <a:sym typeface="Source Sans Pro"/>
              </a:rPr>
              <a:t> is created once a repository is created and can store all versions of a project when branches merge into it.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Cloning </a:t>
            </a:r>
            <a:r>
              <a:rPr lang="en" sz="1800" b="0" i="0" u="none" strike="noStrike" cap="none">
                <a:solidFill>
                  <a:srgbClr val="666666"/>
                </a:solidFill>
                <a:latin typeface="Source Sans Pro"/>
                <a:ea typeface="Source Sans Pro"/>
                <a:cs typeface="Source Sans Pro"/>
                <a:sym typeface="Source Sans Pro"/>
              </a:rPr>
              <a:t>allows for the online repository to be downloaded locally on a user’s computer.</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85" name="Google Shape;85;p16"/>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Public vs. Private Repositories</a:t>
            </a:r>
            <a:endParaRPr sz="3000" b="1" i="0" u="none" strike="noStrike" cap="none">
              <a:solidFill>
                <a:schemeClr val="dk2"/>
              </a:solidFill>
              <a:latin typeface="Raleway"/>
              <a:ea typeface="Raleway"/>
              <a:cs typeface="Raleway"/>
              <a:sym typeface="Raleway"/>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Public repositories</a:t>
            </a:r>
            <a:r>
              <a:rPr lang="en" sz="1800" b="0" i="0" u="none" strike="noStrike" cap="none">
                <a:solidFill>
                  <a:srgbClr val="666666"/>
                </a:solidFill>
                <a:latin typeface="Source Sans Pro"/>
                <a:ea typeface="Source Sans Pro"/>
                <a:cs typeface="Source Sans Pro"/>
                <a:sym typeface="Source Sans Pro"/>
              </a:rPr>
              <a:t> are projects are visible to the entire GitHub community is great for collaborating with users all over the world. </a:t>
            </a:r>
            <a:r>
              <a:rPr lang="en" sz="1800" b="1" i="0" u="none" strike="noStrike" cap="none">
                <a:solidFill>
                  <a:srgbClr val="666666"/>
                </a:solidFill>
                <a:latin typeface="Source Sans Pro"/>
                <a:ea typeface="Source Sans Pro"/>
                <a:cs typeface="Source Sans Pro"/>
                <a:sym typeface="Source Sans Pro"/>
              </a:rPr>
              <a:t>Private repositories</a:t>
            </a:r>
            <a:r>
              <a:rPr lang="en" sz="1800" b="0" i="0" u="none" strike="noStrike" cap="none">
                <a:solidFill>
                  <a:srgbClr val="666666"/>
                </a:solidFill>
                <a:latin typeface="Source Sans Pro"/>
                <a:ea typeface="Source Sans Pro"/>
                <a:cs typeface="Source Sans Pro"/>
                <a:sym typeface="Source Sans Pro"/>
              </a:rPr>
              <a:t>, however, are only visible to the user that creates it unless they decide to add collaborators are on the project. Repositories that have lock represent private while the public repositories have an open source symbol. </a:t>
            </a:r>
            <a:endParaRPr sz="1800" b="0" i="0" u="none" strike="noStrike" cap="none">
              <a:solidFill>
                <a:srgbClr val="666666"/>
              </a:solidFill>
              <a:latin typeface="Source Sans Pro"/>
              <a:ea typeface="Source Sans Pro"/>
              <a:cs typeface="Source Sans Pro"/>
              <a:sym typeface="Source Sans Pro"/>
            </a:endParaRPr>
          </a:p>
        </p:txBody>
      </p:sp>
      <p:pic>
        <p:nvPicPr>
          <p:cNvPr id="92" name="Google Shape;92;p17"/>
          <p:cNvPicPr preferRelativeResize="0"/>
          <p:nvPr/>
        </p:nvPicPr>
        <p:blipFill rotWithShape="1">
          <a:blip r:embed="rId3">
            <a:alphaModFix/>
          </a:blip>
          <a:srcRect/>
          <a:stretch/>
        </p:blipFill>
        <p:spPr>
          <a:xfrm>
            <a:off x="5882825" y="2617700"/>
            <a:ext cx="2828925" cy="24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Create a GitHub Account </a:t>
            </a:r>
            <a:endParaRPr sz="3000" b="1" i="0" u="none" strike="noStrike" cap="none">
              <a:solidFill>
                <a:schemeClr val="dk2"/>
              </a:solidFill>
              <a:latin typeface="Raleway"/>
              <a:ea typeface="Raleway"/>
              <a:cs typeface="Raleway"/>
              <a:sym typeface="Raleway"/>
            </a:endParaRPr>
          </a:p>
        </p:txBody>
      </p:sp>
      <p:sp>
        <p:nvSpPr>
          <p:cNvPr id="98" name="Google Shape;98;p18"/>
          <p:cNvSpPr txBox="1">
            <a:spLocks noGrp="1"/>
          </p:cNvSpPr>
          <p:nvPr>
            <p:ph type="body" idx="1"/>
          </p:nvPr>
        </p:nvSpPr>
        <p:spPr>
          <a:xfrm>
            <a:off x="256150" y="97720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Create your GitHub account using your Montgomery College Email (MYMCID@montgomerycollege.edu):</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With a valid student email, you are able to create private repositories for free. </a:t>
            </a:r>
            <a:endParaRPr sz="1800" b="0" i="0" u="none" strike="noStrike" cap="none">
              <a:solidFill>
                <a:schemeClr val="lt2"/>
              </a:solidFill>
              <a:latin typeface="Source Sans Pro"/>
              <a:ea typeface="Source Sans Pro"/>
              <a:cs typeface="Source Sans Pro"/>
              <a:sym typeface="Source Sans Pro"/>
            </a:endParaRPr>
          </a:p>
        </p:txBody>
      </p:sp>
      <p:sp>
        <p:nvSpPr>
          <p:cNvPr id="99" name="Google Shape;99;p18"/>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8" descr="13.PNG"/>
          <p:cNvPicPr preferRelativeResize="0"/>
          <p:nvPr/>
        </p:nvPicPr>
        <p:blipFill rotWithShape="1">
          <a:blip r:embed="rId4">
            <a:alphaModFix/>
          </a:blip>
          <a:srcRect/>
          <a:stretch/>
        </p:blipFill>
        <p:spPr>
          <a:xfrm>
            <a:off x="6033525" y="2764850"/>
            <a:ext cx="1966250" cy="21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445500" y="1450938"/>
            <a:ext cx="8698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After signing up for github go to </a:t>
            </a:r>
            <a:r>
              <a:rPr lang="en" sz="1400" b="0" i="0" u="sng" strike="noStrike" cap="none">
                <a:solidFill>
                  <a:schemeClr val="hlink"/>
                </a:solidFill>
                <a:latin typeface="Arial"/>
                <a:ea typeface="Arial"/>
                <a:cs typeface="Arial"/>
                <a:sym typeface="Arial"/>
                <a:hlinkClick r:id="rId3"/>
              </a:rPr>
              <a:t>https://education.github.com</a:t>
            </a:r>
            <a:r>
              <a:rPr lang="en" sz="1400" b="0" i="0" u="none" strike="noStrike" cap="none">
                <a:solidFill>
                  <a:srgbClr val="000000"/>
                </a:solidFill>
                <a:latin typeface="Arial"/>
                <a:ea typeface="Arial"/>
                <a:cs typeface="Arial"/>
                <a:sym typeface="Arial"/>
              </a:rPr>
              <a:t> to request a free 2 year discount. GitHub is a open source software that allows users to create multiple public repositories, but users need to request a discount for unlimited private repositories. This is free with student verification!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Follow the next steps to activate student development pack.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b="1" i="1"/>
              <a:t>NOTE:- This may take 0-5 business days</a:t>
            </a:r>
            <a:endParaRPr b="1" i="1"/>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txBox="1"/>
          <p:nvPr/>
        </p:nvSpPr>
        <p:spPr>
          <a:xfrm>
            <a:off x="684875" y="468425"/>
            <a:ext cx="7468200" cy="8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3600" b="1" i="0" u="none" strike="noStrike" cap="none">
                <a:solidFill>
                  <a:srgbClr val="000000"/>
                </a:solidFill>
                <a:latin typeface="Raleway"/>
                <a:ea typeface="Raleway"/>
                <a:cs typeface="Raleway"/>
                <a:sym typeface="Raleway"/>
              </a:rPr>
              <a:t>Request a discount</a:t>
            </a:r>
            <a:endParaRPr sz="3600" b="1" i="0" u="none" strike="noStrike" cap="none">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113" name="Google Shape;11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pic>
        <p:nvPicPr>
          <p:cNvPr id="114" name="Google Shape;114;p20"/>
          <p:cNvPicPr preferRelativeResize="0"/>
          <p:nvPr/>
        </p:nvPicPr>
        <p:blipFill rotWithShape="1">
          <a:blip r:embed="rId3">
            <a:alphaModFix/>
          </a:blip>
          <a:srcRect/>
          <a:stretch/>
        </p:blipFill>
        <p:spPr>
          <a:xfrm>
            <a:off x="0" y="0"/>
            <a:ext cx="9144002" cy="4568876"/>
          </a:xfrm>
          <a:prstGeom prst="rect">
            <a:avLst/>
          </a:prstGeom>
          <a:noFill/>
          <a:ln>
            <a:noFill/>
          </a:ln>
        </p:spPr>
      </p:pic>
      <p:cxnSp>
        <p:nvCxnSpPr>
          <p:cNvPr id="115" name="Google Shape;115;p20"/>
          <p:cNvCxnSpPr/>
          <p:nvPr/>
        </p:nvCxnSpPr>
        <p:spPr>
          <a:xfrm flipH="1">
            <a:off x="1625075" y="3188375"/>
            <a:ext cx="540600" cy="483900"/>
          </a:xfrm>
          <a:prstGeom prst="straightConnector1">
            <a:avLst/>
          </a:prstGeom>
          <a:noFill/>
          <a:ln w="19050" cap="flat" cmpd="sng">
            <a:solidFill>
              <a:schemeClr val="dk2"/>
            </a:solidFill>
            <a:prstDash val="solid"/>
            <a:round/>
            <a:headEnd type="none" w="sm" len="sm"/>
            <a:tailEnd type="triangle" w="med" len="med"/>
          </a:ln>
        </p:spPr>
      </p:cxnSp>
      <p:sp>
        <p:nvSpPr>
          <p:cNvPr id="116" name="Google Shape;116;p20"/>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r="5526"/>
          <a:stretch/>
        </p:blipFill>
        <p:spPr>
          <a:xfrm>
            <a:off x="0" y="0"/>
            <a:ext cx="9143999" cy="4364650"/>
          </a:xfrm>
          <a:prstGeom prst="rect">
            <a:avLst/>
          </a:prstGeom>
          <a:noFill/>
          <a:ln>
            <a:noFill/>
          </a:ln>
        </p:spPr>
      </p:pic>
      <p:cxnSp>
        <p:nvCxnSpPr>
          <p:cNvPr id="122" name="Google Shape;122;p21"/>
          <p:cNvCxnSpPr/>
          <p:nvPr/>
        </p:nvCxnSpPr>
        <p:spPr>
          <a:xfrm flipH="1">
            <a:off x="5339150" y="3900225"/>
            <a:ext cx="927300" cy="216000"/>
          </a:xfrm>
          <a:prstGeom prst="straightConnector1">
            <a:avLst/>
          </a:prstGeom>
          <a:noFill/>
          <a:ln w="19050" cap="flat" cmpd="sng">
            <a:solidFill>
              <a:schemeClr val="dk2"/>
            </a:solidFill>
            <a:prstDash val="solid"/>
            <a:round/>
            <a:headEnd type="none" w="sm" len="sm"/>
            <a:tailEnd type="triangle" w="med" len="med"/>
          </a:ln>
        </p:spPr>
      </p:cxnSp>
      <p:sp>
        <p:nvSpPr>
          <p:cNvPr id="123" name="Google Shape;123;p21"/>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(16:9)</PresentationFormat>
  <Paragraphs>93</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Source Sans Pro</vt:lpstr>
      <vt:lpstr>Raleway</vt:lpstr>
      <vt:lpstr>Times New Roman</vt:lpstr>
      <vt:lpstr>Arial</vt:lpstr>
      <vt:lpstr>Plum</vt:lpstr>
      <vt:lpstr>GitHub, Student (updated Nov 2018) </vt:lpstr>
      <vt:lpstr>What is GitHub?</vt:lpstr>
      <vt:lpstr>Git vs. GitHub</vt:lpstr>
      <vt:lpstr>GitHub Terms</vt:lpstr>
      <vt:lpstr>Public vs. Private Repositories</vt:lpstr>
      <vt:lpstr>Create a GitHub Account </vt:lpstr>
      <vt:lpstr>PowerPoint Presentation</vt:lpstr>
      <vt:lpstr>PowerPoint Presentation</vt:lpstr>
      <vt:lpstr>PowerPoint Presentation</vt:lpstr>
      <vt:lpstr>PowerPoint Presentation</vt:lpstr>
      <vt:lpstr>PowerPoint Presentation</vt:lpstr>
      <vt:lpstr>PowerPoint Presentation</vt:lpstr>
      <vt:lpstr>Repository </vt:lpstr>
      <vt:lpstr>Let’s Create a Repository </vt:lpstr>
      <vt:lpstr>PowerPoint Presentation</vt:lpstr>
      <vt:lpstr>You have successfully created a repository. You can now add files and invite others.</vt:lpstr>
      <vt:lpstr>Interactions with the repo </vt:lpstr>
      <vt:lpstr>Download GitHub Desktop</vt:lpstr>
      <vt:lpstr>PowerPoint Presentation</vt:lpstr>
      <vt:lpstr>Run GitHub Desktop for Windows or macOS </vt:lpstr>
      <vt:lpstr>In macOS,  open the GitHub desktop application. </vt:lpstr>
      <vt:lpstr>PowerPoint Presentation</vt:lpstr>
      <vt:lpstr>Login to GitHub Desktop </vt:lpstr>
      <vt:lpstr>Choose Repository</vt:lpstr>
      <vt:lpstr>PowerPoint Presentation</vt:lpstr>
      <vt:lpstr>How to Use GitHub Desktop</vt:lpstr>
      <vt:lpstr>PowerPoint Presentation</vt:lpstr>
      <vt:lpstr>References &amp; Quick Links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Student (updated Nov 2018) </dc:title>
  <cp:lastModifiedBy>Alla Webb</cp:lastModifiedBy>
  <cp:revision>2</cp:revision>
  <dcterms:modified xsi:type="dcterms:W3CDTF">2018-11-15T22:49:32Z</dcterms:modified>
</cp:coreProperties>
</file>