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7" r:id="rId2"/>
    <p:sldId id="261"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9/11/2023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30313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9/11/2023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69896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9/11/2023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731407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9/11/2023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989115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9/11/2023</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3414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9/11/2023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71021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9/11/2023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70160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9/11/2023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88947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9/11/2023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65664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9/11/2023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6638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9/11/2023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415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9/11/2023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899976036"/>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6" name="Straight Connector 9">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37" name="Group 11">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3" name="Group 12">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38"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40"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41" name="Rectangle 17">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44A9609-C8CF-91C8-2597-210F32E222D9}"/>
              </a:ext>
            </a:extLst>
          </p:cNvPr>
          <p:cNvPicPr>
            <a:picLocks noChangeAspect="1"/>
          </p:cNvPicPr>
          <p:nvPr/>
        </p:nvPicPr>
        <p:blipFill rotWithShape="1">
          <a:blip r:embed="rId2"/>
          <a:srcRect r="11111"/>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42" name="Rectangle 19">
            <a:extLst>
              <a:ext uri="{FF2B5EF4-FFF2-40B4-BE49-F238E27FC236}">
                <a16:creationId xmlns:a16="http://schemas.microsoft.com/office/drawing/2014/main" id="{3092D32E-B1E6-4335-BD86-8461882A7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20600" y="-1013389"/>
            <a:ext cx="6857999" cy="8884800"/>
          </a:xfrm>
          <a:prstGeom prst="rect">
            <a:avLst/>
          </a:prstGeom>
          <a:gradFill flip="none" rotWithShape="1">
            <a:gsLst>
              <a:gs pos="0">
                <a:srgbClr val="000000">
                  <a:alpha val="35000"/>
                </a:srgbClr>
              </a:gs>
              <a:gs pos="100000">
                <a:srgbClr val="000000">
                  <a:alpha val="0"/>
                </a:srgbClr>
              </a:gs>
              <a:gs pos="60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100B51B-1FEA-D7B3-8F9E-E606F17F2AFF}"/>
              </a:ext>
            </a:extLst>
          </p:cNvPr>
          <p:cNvSpPr>
            <a:spLocks noGrp="1"/>
          </p:cNvSpPr>
          <p:nvPr>
            <p:ph type="title"/>
          </p:nvPr>
        </p:nvSpPr>
        <p:spPr>
          <a:xfrm>
            <a:off x="7106396" y="395289"/>
            <a:ext cx="4075200" cy="2226688"/>
          </a:xfrm>
        </p:spPr>
        <p:txBody>
          <a:bodyPr vert="horz" lIns="91440" tIns="45720" rIns="91440" bIns="45720" rtlCol="0" anchor="b" anchorCtr="0">
            <a:normAutofit/>
          </a:bodyPr>
          <a:lstStyle/>
          <a:p>
            <a:pPr algn="ctr"/>
            <a:r>
              <a:rPr lang="en-US" sz="4400">
                <a:solidFill>
                  <a:srgbClr val="FFFFFF"/>
                </a:solidFill>
              </a:rPr>
              <a:t>MATERNAL HEALTH RISKS ANALYSIS</a:t>
            </a:r>
          </a:p>
        </p:txBody>
      </p:sp>
      <p:grpSp>
        <p:nvGrpSpPr>
          <p:cNvPr id="43" name="Group 21">
            <a:extLst>
              <a:ext uri="{FF2B5EF4-FFF2-40B4-BE49-F238E27FC236}">
                <a16:creationId xmlns:a16="http://schemas.microsoft.com/office/drawing/2014/main" id="{DF3051BA-EC19-4D8D-B5E3-10AF20026F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35921" y="2840038"/>
            <a:ext cx="2216150" cy="1177924"/>
            <a:chOff x="4987925" y="2840038"/>
            <a:chExt cx="2216150" cy="1177924"/>
          </a:xfrm>
        </p:grpSpPr>
        <p:sp>
          <p:nvSpPr>
            <p:cNvPr id="44" name="Rectangle 22">
              <a:extLst>
                <a:ext uri="{FF2B5EF4-FFF2-40B4-BE49-F238E27FC236}">
                  <a16:creationId xmlns:a16="http://schemas.microsoft.com/office/drawing/2014/main" id="{FD78C318-2188-4C14-8EEF-F9F6C8CC3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64B20085-9D92-406D-8A76-E698EA9189A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5" name="Group 24">
                <a:extLst>
                  <a:ext uri="{FF2B5EF4-FFF2-40B4-BE49-F238E27FC236}">
                    <a16:creationId xmlns:a16="http://schemas.microsoft.com/office/drawing/2014/main" id="{9C553453-D3A3-4D6C-AB29-56E1D615F6E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45" name="Freeform 68">
                  <a:extLst>
                    <a:ext uri="{FF2B5EF4-FFF2-40B4-BE49-F238E27FC236}">
                      <a16:creationId xmlns:a16="http://schemas.microsoft.com/office/drawing/2014/main" id="{7AAE47F8-C3A8-4034-9064-8C3241A964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69">
                  <a:extLst>
                    <a:ext uri="{FF2B5EF4-FFF2-40B4-BE49-F238E27FC236}">
                      <a16:creationId xmlns:a16="http://schemas.microsoft.com/office/drawing/2014/main" id="{A1BD09C1-6EAB-4FD0-8E3E-5395370F4C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7" name="Line 70">
                  <a:extLst>
                    <a:ext uri="{FF2B5EF4-FFF2-40B4-BE49-F238E27FC236}">
                      <a16:creationId xmlns:a16="http://schemas.microsoft.com/office/drawing/2014/main" id="{3A35D392-3E6C-44DF-8AE9-9623BC0EB24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6" name="Group 25">
                <a:extLst>
                  <a:ext uri="{FF2B5EF4-FFF2-40B4-BE49-F238E27FC236}">
                    <a16:creationId xmlns:a16="http://schemas.microsoft.com/office/drawing/2014/main" id="{B3DA3B67-52C7-4832-9866-8D5A5235974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48" name="Freeform 68">
                  <a:extLst>
                    <a:ext uri="{FF2B5EF4-FFF2-40B4-BE49-F238E27FC236}">
                      <a16:creationId xmlns:a16="http://schemas.microsoft.com/office/drawing/2014/main" id="{996787C3-F164-4304-9FBF-244518346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69">
                  <a:extLst>
                    <a:ext uri="{FF2B5EF4-FFF2-40B4-BE49-F238E27FC236}">
                      <a16:creationId xmlns:a16="http://schemas.microsoft.com/office/drawing/2014/main" id="{8E004CCF-6644-4C43-B8CA-1BCC5C46A2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0" name="Line 70">
                  <a:extLst>
                    <a:ext uri="{FF2B5EF4-FFF2-40B4-BE49-F238E27FC236}">
                      <a16:creationId xmlns:a16="http://schemas.microsoft.com/office/drawing/2014/main" id="{3824467A-05FD-4A66-8B5A-A544E930456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37003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9504C2BC-EADE-F4CD-3859-5D3DAD3A8DC5}"/>
                  </a:ext>
                </a:extLst>
              </p:cNvPr>
              <p:cNvGraphicFramePr>
                <a:graphicFrameLocks noGrp="1"/>
              </p:cNvGraphicFramePr>
              <p:nvPr>
                <p:extLst>
                  <p:ext uri="{D42A27DB-BD31-4B8C-83A1-F6EECF244321}">
                    <p14:modId xmlns:p14="http://schemas.microsoft.com/office/powerpoint/2010/main" val="3272071142"/>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a:extLst>
                  <a:ext uri="{FF2B5EF4-FFF2-40B4-BE49-F238E27FC236}">
                    <a16:creationId xmlns:a16="http://schemas.microsoft.com/office/drawing/2014/main" id="{9504C2BC-EADE-F4CD-3859-5D3DAD3A8DC5}"/>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3274018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B01B5D-E51E-580D-A75B-141C6AE5A780}"/>
              </a:ext>
            </a:extLst>
          </p:cNvPr>
          <p:cNvSpPr txBox="1"/>
          <p:nvPr/>
        </p:nvSpPr>
        <p:spPr>
          <a:xfrm>
            <a:off x="447040" y="182880"/>
            <a:ext cx="11257280" cy="5755422"/>
          </a:xfrm>
          <a:prstGeom prst="rect">
            <a:avLst/>
          </a:prstGeom>
          <a:noFill/>
        </p:spPr>
        <p:txBody>
          <a:bodyPr wrap="square" rtlCol="0">
            <a:spAutoFit/>
          </a:bodyPr>
          <a:lstStyle/>
          <a:p>
            <a:pPr algn="l"/>
            <a:r>
              <a:rPr lang="en-GB" sz="1400" b="0" i="0" dirty="0">
                <a:solidFill>
                  <a:srgbClr val="252423"/>
                </a:solidFill>
                <a:effectLst/>
                <a:latin typeface="Segoe UI" panose="020B0502040204020203" pitchFamily="34" charset="0"/>
              </a:rPr>
              <a:t>The primary objective of the analysis was to comprehensively evaluate potential health risks faced by pregnant women based on critical factors, including age, blood pressure (both systolic and diastolic), blood glucose levels, resting heart rate, and the predictive risk intensity level.</a:t>
            </a:r>
            <a:br>
              <a:rPr lang="en-GB" sz="1400" b="0" i="0" dirty="0">
                <a:solidFill>
                  <a:srgbClr val="252423"/>
                </a:solidFill>
                <a:effectLst/>
                <a:latin typeface="Segoe UI" panose="020B0502040204020203" pitchFamily="34" charset="0"/>
              </a:rPr>
            </a:br>
            <a:endParaRPr lang="en-GB" sz="1400" b="0" i="0" dirty="0">
              <a:solidFill>
                <a:srgbClr val="252423"/>
              </a:solidFill>
              <a:effectLst/>
              <a:latin typeface="Segoe UI" panose="020B0502040204020203" pitchFamily="34" charset="0"/>
            </a:endParaRPr>
          </a:p>
          <a:p>
            <a:pPr algn="l"/>
            <a:r>
              <a:rPr lang="en-GB" sz="1400" b="0" i="0" dirty="0">
                <a:solidFill>
                  <a:srgbClr val="252423"/>
                </a:solidFill>
                <a:effectLst/>
                <a:latin typeface="Segoe UI" panose="020B0502040204020203" pitchFamily="34" charset="0"/>
              </a:rPr>
              <a:t>The key findings revealed a consistent pattern where risk levels exhibited a positive correlation with advancing age, particularly evident in attributes such as body temperature, heart rate, and blood glucose levels. Notably, a decline in blood sugar levels occurred after the age of 45, while specific age ranges, such as individuals aged 35-40, exhibited distinct increases in systolic blood pressure, and those aged 32-36 demonstrated higher diastolic blood pressure.</a:t>
            </a:r>
          </a:p>
          <a:p>
            <a:pPr algn="l"/>
            <a:br>
              <a:rPr lang="en-GB" sz="1400" b="0" i="0" dirty="0">
                <a:solidFill>
                  <a:srgbClr val="252423"/>
                </a:solidFill>
                <a:effectLst/>
                <a:latin typeface="Segoe UI" panose="020B0502040204020203" pitchFamily="34" charset="0"/>
              </a:rPr>
            </a:br>
            <a:r>
              <a:rPr lang="en-GB" sz="1400" b="1" i="0" dirty="0">
                <a:solidFill>
                  <a:srgbClr val="252423"/>
                </a:solidFill>
                <a:effectLst/>
                <a:latin typeface="Segoe UI" panose="020B0502040204020203" pitchFamily="34" charset="0"/>
              </a:rPr>
              <a:t>Recommendation:</a:t>
            </a:r>
            <a:endParaRPr lang="en-GB" sz="1400" b="0" i="0" dirty="0">
              <a:solidFill>
                <a:srgbClr val="252423"/>
              </a:solidFill>
              <a:effectLst/>
              <a:latin typeface="Segoe UI" panose="020B0502040204020203" pitchFamily="34" charset="0"/>
            </a:endParaRPr>
          </a:p>
          <a:p>
            <a:pPr algn="l"/>
            <a:endParaRPr lang="en-GB" sz="1400" b="0" i="0" dirty="0">
              <a:solidFill>
                <a:srgbClr val="252423"/>
              </a:solidFill>
              <a:effectLst/>
              <a:latin typeface="Segoe UI" panose="020B0502040204020203" pitchFamily="34" charset="0"/>
            </a:endParaRPr>
          </a:p>
          <a:p>
            <a:pPr algn="l"/>
            <a:r>
              <a:rPr lang="en-GB" sz="1400" b="0" i="0" dirty="0">
                <a:solidFill>
                  <a:srgbClr val="252423"/>
                </a:solidFill>
                <a:effectLst/>
                <a:latin typeface="Segoe UI" panose="020B0502040204020203" pitchFamily="34" charset="0"/>
              </a:rPr>
              <a:t>Regular monitoring of blood pressure, particularly among individuals with elevated risk levels. Moreover, a tailored approach to managing blood sugar levels according to age-appropriate guidelines is crucial for individuals exhibiting increased blood sugar levels and associated risk factors.</a:t>
            </a:r>
          </a:p>
          <a:p>
            <a:pPr algn="l"/>
            <a:endParaRPr lang="en-GB" sz="1400" b="0" i="0" dirty="0">
              <a:solidFill>
                <a:srgbClr val="252423"/>
              </a:solidFill>
              <a:effectLst/>
              <a:latin typeface="Segoe UI" panose="020B0502040204020203" pitchFamily="34" charset="0"/>
            </a:endParaRPr>
          </a:p>
          <a:p>
            <a:pPr algn="l"/>
            <a:r>
              <a:rPr lang="en-GB" sz="1400" b="0" i="0" dirty="0">
                <a:solidFill>
                  <a:srgbClr val="252423"/>
                </a:solidFill>
                <a:effectLst/>
                <a:latin typeface="Segoe UI" panose="020B0502040204020203" pitchFamily="34" charset="0"/>
              </a:rPr>
              <a:t>Additionally, due attention should be directed toward temperature monitoring and educational initiatives, specifically targeting the observed rise in body temperature among individuals aged 20-40. Further investigation is essential to ascertain the underlying causes of this as can arise from multiple factors such as infections, hormonal fluctuations, or inflammatory responses.</a:t>
            </a:r>
          </a:p>
          <a:p>
            <a:pPr algn="l"/>
            <a:endParaRPr lang="en-GB" sz="1400" b="0" i="0" dirty="0">
              <a:solidFill>
                <a:srgbClr val="252423"/>
              </a:solidFill>
              <a:effectLst/>
              <a:latin typeface="Segoe UI" panose="020B0502040204020203" pitchFamily="34" charset="0"/>
            </a:endParaRPr>
          </a:p>
          <a:p>
            <a:pPr algn="l"/>
            <a:r>
              <a:rPr lang="en-GB" sz="1400" b="0" i="0" dirty="0">
                <a:solidFill>
                  <a:srgbClr val="252423"/>
                </a:solidFill>
                <a:effectLst/>
                <a:latin typeface="Segoe UI" panose="020B0502040204020203" pitchFamily="34" charset="0"/>
              </a:rPr>
              <a:t>Recognizing the increasing risk levels in heart rate with advancing age underscores the importance of emphasizing cardiovascular health. Encouraging routine cardiovascular health assessments and adopting heart-healthy practices, including regular exercise, balanced diets, and stress management, is crucial for maintaining optimal well-being.</a:t>
            </a:r>
          </a:p>
          <a:p>
            <a:pPr algn="l"/>
            <a:endParaRPr lang="en-GB" sz="1400" b="0" i="0" dirty="0">
              <a:solidFill>
                <a:srgbClr val="252423"/>
              </a:solidFill>
              <a:effectLst/>
              <a:latin typeface="Segoe UI" panose="020B0502040204020203" pitchFamily="34" charset="0"/>
            </a:endParaRPr>
          </a:p>
          <a:p>
            <a:pPr algn="l"/>
            <a:r>
              <a:rPr lang="en-GB" sz="1400" b="0" i="0" dirty="0">
                <a:solidFill>
                  <a:srgbClr val="252423"/>
                </a:solidFill>
                <a:effectLst/>
                <a:latin typeface="Segoe UI" panose="020B0502040204020203" pitchFamily="34" charset="0"/>
              </a:rPr>
              <a:t>Collaboration with healthcare professionals is importance in translating these findings into customized and effective care plans that account for the medical history and unique risk factors of each pregnant woman for a proactive health management. </a:t>
            </a:r>
          </a:p>
          <a:p>
            <a:endParaRPr lang="en-GB" dirty="0"/>
          </a:p>
        </p:txBody>
      </p:sp>
    </p:spTree>
    <p:extLst>
      <p:ext uri="{BB962C8B-B14F-4D97-AF65-F5344CB8AC3E}">
        <p14:creationId xmlns:p14="http://schemas.microsoft.com/office/powerpoint/2010/main" val="1050995199"/>
      </p:ext>
    </p:extLst>
  </p:cSld>
  <p:clrMapOvr>
    <a:masterClrMapping/>
  </p:clrMapOvr>
</p:sld>
</file>

<file path=ppt/theme/theme1.xml><?xml version="1.0" encoding="utf-8"?>
<a:theme xmlns:a="http://schemas.openxmlformats.org/drawingml/2006/main" name="FrostyVTI">
  <a:themeElements>
    <a:clrScheme name="AnalogousFromDarkSeedLeftStep">
      <a:dk1>
        <a:srgbClr val="000000"/>
      </a:dk1>
      <a:lt1>
        <a:srgbClr val="FFFFFF"/>
      </a:lt1>
      <a:dk2>
        <a:srgbClr val="311C21"/>
      </a:dk2>
      <a:lt2>
        <a:srgbClr val="F0F3F3"/>
      </a:lt2>
      <a:accent1>
        <a:srgbClr val="C3624D"/>
      </a:accent1>
      <a:accent2>
        <a:srgbClr val="B13B57"/>
      </a:accent2>
      <a:accent3>
        <a:srgbClr val="C34D9A"/>
      </a:accent3>
      <a:accent4>
        <a:srgbClr val="A93BB1"/>
      </a:accent4>
      <a:accent5>
        <a:srgbClr val="8A4DC3"/>
      </a:accent5>
      <a:accent6>
        <a:srgbClr val="4A3FB3"/>
      </a:accent6>
      <a:hlink>
        <a:srgbClr val="963FBF"/>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png"/></Relationships>
</file>

<file path=ppt/webextensions/webextension1.xml><?xml version="1.0" encoding="utf-8"?>
<we:webextension xmlns:we="http://schemas.microsoft.com/office/webextensions/webextension/2010/11" id="{906E3D19-84FD-4F10-86F7-631D739DA550}">
  <we:reference id="wa200003233" version="2.0.0.3" store="en-US" storeType="OMEX"/>
  <we:alternateReferences>
    <we:reference id="WA200003233" version="2.0.0.3" store="" storeType="OMEX"/>
  </we:alternateReferences>
  <we:properties>
    <we:property name="reportUrl" value="&quot;/groups/me/reports/181d6160-eee0-4f78-8e9a-e72597644309/ReportSection36dd2d8048b9a8025580?bookmarkGuid=ed15c5c2-f0be-4784-ba00-fbc036fdf7a9&amp;bookmarkUsage=1&amp;ctid=c0a4bf48-8012-4295-a9eb-2923a6919e48&amp;fromEntryPoint=export&quot;"/>
    <we:property name="reportName" value="&quot;Maternal Health Risks Analysis&quot;"/>
    <we:property name="reportState" value="&quot;CONNECTED&quot;"/>
    <we:property name="embedUrl" value="&quot;/reportEmbed?reportId=181d6160-eee0-4f78-8e9a-e72597644309&amp;config=eyJjbHVzdGVyVXJsIjoiaHR0cHM6Ly9XQUJJLVVLLVNPVVRILXJlZGlyZWN0LmFuYWx5c2lzLndpbmRvd3MubmV0IiwiZW1iZWRGZWF0dXJlcyI6eyJtb2Rlcm5FbWJlZCI6dHJ1ZSwidXNhZ2VNZXRyaWNzVk5leHQiOnRydWV9fQ%3D%3D&amp;disableSensitivityBanner=true&quot;"/>
    <we:property name="pageName" value="&quot;ReportSection36dd2d8048b9a8025580&quot;"/>
    <we:property name="pageDisplayName" value="&quot;Dashboard&quot;"/>
    <we:property name="datasetId" value="&quot;0e25b4fa-f9c2-433c-a173-2741f07cb194&quot;"/>
    <we:property name="backgroundColor" value="&quot;#E6E6E6&quot;"/>
    <we:property name="bookmark" value="&quot;H4sIAAAAAAAAA+1Z227jNhD9lYAv+yIEEnXPW+x4UWDTwnCCtEARFBQ5driRRZWik3UD/3uHlJ2NUzv2djeOUtSAAYmXmTNXDkcPRMimLtn8FzYFckJ6St1Omb49CohHqvWxII2CIEriLA9zP4v9NMw4rlK1kapqyMkDMUxPwFzJZsZKSxAHfydxPsb1SQZFEOdABU1YTq49wspyyCZ2zZiVDXikBt2oipXyL2hJ4JTRM1h4BL7UpdLMMrowzIBldofL8R0BBsch4mDcyDu4AG7a0RHUSpvle5gIQUXmR1mRs8yncZz5uKdpZx343estUwesryrDZIUA7BhKlcRh6DOa0KCIwyTyMzveyGpSLkX5uvdyXlulyinKbrVXfEaOls5igYJSCkUYFJTymIqQ5wFNUrt3LEuzZFfMB19qjZpFfbe0+qiRidKSIx+nKw1Nq5oH0lflbOqeBmvjF2qmOYxg7KYqI80cKf2MlDSa4OgnYKW5ORrJ5vbojBlGLLihVmgjt/B0An/0WCXc+I2672vArYKc+ItrHHlR9KaUHPSa7GQK6Dn2QVhmVra6ZSahnVfCTYMT/YGcSwTa0r5i5cyS/dBjjeQfEBH+ri2u1iMQ9ecnZnbLG8fi9XVz7Yy6MQJ2GfVU3LGKo0oPZNHexQ+35QSq1kj/MGcr+frT1SqeqUc+ajV125ZpaYoc9hDJIy0sBO6RX29Aw9LOlZDmUX3TmmnZPH/7JNFiJ5FHzmFs9tZz++IQbtbnSE5uzBaPDbJjmqdBHIVp5PuRH589Ou/CSrAlFqoZaljygcX7YkRspu/tF0xg7gGqDoSTU2QbSHmQxgUm28wPOQea5VnIuhdISswvYVofKjUu3QHPRW12OYQffIsLdCSfPlFo6wYiH1M/STGfxr4f85wK5nfxkLQT53AH5QZX8N7MP3Fem5EtorqEauPx84Zwtgfx24E6k6wxClNEb9gpXBfz74N1OplomLDVCT04UAHrhj7OquWFIXjH2ON/c9ZwZpBh/8aeG2sXkS2Z/rcDnfJRFkJBISz8IoAkxatQuvsO9B80EGdaPDeM0gJ0b+4kP5N6ddnFknnQTanbykGwKBuzJOE+3qpjvNdGPOtc4bbfwfj+6oi38IV1yN8XBwzXbsxSXQ6GFxRgr3YbE+zSteavmWefOnmbboNCiEjkfgq+CHP8p0XRxWr6hZZTR4NgWdO+6P2drbg7lud2Zola3ilzyYoS9kwTwfM08fp+uzXyR+r+YC1Jb8nkEE0b5zisalZ9+5anVmX7acCJjYBKa/R27s8Z6DmydfNb2R0/CoS7ZYNClKxurKfYDwY4JMBB/gTzA+pVNkNZVSsUNpb2lOar428RZ50wLtJKuWbPStBVF6aaleWqWxNmAEmeUMEo42mR0w7WXKua8V3k828oat5vHi1lBRir/BZEC6+vpoX6v/76oQ7vOvx2ZlOfV81MUzMOQ1bBhn6vy6gCdjX/3UfVJ98T/gZuLdUl6h0AAA==&quot;"/>
    <we:property name="initialStateBookmark" value="&quot;H4sIAAAAAAAAA+1Z3W/bNhD/VwK99MUoJMqSpbzZToYBaVrDCYoBg1FQ5NlhQ4saRTnVAv/vO1J2Gwf+yNbFkYf5STqSd7/75On86HFRFpLWH+kcvHNvoNT9nOr7s8DrePmK9unT1XV/fPXlY//6EsmqMELlpXf+6BmqZ2A+i7Ki0nJA4u+TjkelHNGZfZtSWULHK0CXKqdS/AnNZlwyuoJlx4NvhVSaWpY3hhqwbBe4Hd9RdvA+RImUGbGAG2CmoY6hUNqs3sOYc8ITv5tkKU18EkWJj2fKZtXBPLzfCnXAhio3VOQIwNKiFOIoDH1KYhJkURh3/cTSS5HP5EqVH2dv68LaS8xRd2un7CtKtHyWS1SUEMjCICOERYSHLA1I3LNnp0KalbisvvxWaLQhWrbhNUSLzJQWDOU4W2koG9M8ekMlq7l7utyg36hKMxjD1C3lRpgaOV0jJ40uOPsVqDR3Z2NR3p9dUEM9C26kFfrIbezP4MuA5tzR79TDUAMe5d65v5wgZa/qpRQM9Ibu3hwwRuwDt8KsbkUjTECzrrhbBqf6o/dBINCG92cqK8v23YCWgr1DRPibWFxNRCDqr0/c7LaXTsTr22binBql0zD14wSyAGOFcBLT9KBT+3xBc4YmPZJHBzet8iWYB4C8Bd50dmn8mAa9KMNcT/yQMSBJmoS0fX5UvL6FeXEsb+YV7hAMy7I2B7wa+MGF5yx5Sun8xKBNGPB0Svy4h+kc+X7EUsKp38YabRc+wALkllDovFl84ro2Y3uHtwnV1ur3hnB2J/HbgboQtDQKS8Rg1CpcN/XPwerPZhpm1KxeL4/UPznSL1W+6leDE8Ye/ZO7hlGDAod39t7Y6IN3VPrfjnTLd5MQMgJh5mcBxD3sxHuHW/D/oIMY1fy5Y5TmoAe10/xC6PW3Fuk8U6A1WjedA6fdZErjmPn4URfhZ1WXJa1r3F52MZ5eH/EWsbAJ+efygOLerVWqzcmwxwDLyY4Cuwqt+jXr7NMgb8ptkHHe5anfA5/jVzIPe1nWxm56z8SjpUmw6mn3Rn9rO+6W1bmDVaIQC2VuaSbhhWUieF4mXj9ud2b+WD0cbSLWWQk5xtDGBQ7Ny/XYuJGplXRPjdoISFqnN2t/VKBrFOvWd4p7/10hPC1KVELSorSRYufVSOLgIF9BfUS7inIk8nyNwubSC7X5Efg71NlkjJu0Um7Ys1Z0PYXJKynX05owAYjTmHBKKOtlKWlhz7XuGU+inv+NpuZ066gUOWCusnvgDbyhmmfq//7rXw34iRuqLrfPeVVlyoIyGNEctsx7XUXl1pt7x7fuP71m2Iv+FfZe3H/Alpbvw97l8i8KUwsEdBwAAA==&quot;"/>
    <we:property name="isFiltersActionButtonVisible" value="true"/>
    <we:property name="reportEmbeddedTime" value="&quot;2023-09-10T23:38:34.354Z&quot;"/>
    <we:property name="creatorTenantId" value="&quot;c0a4bf48-8012-4295-a9eb-2923a6919e48&quot;"/>
    <we:property name="creatorUserId" value="&quot;10032000EFD170BD&quot;"/>
    <we:property name="creatorSessionId" value="&quot;6f116bce-6a47-4428-bbe5-2572d6c849ad&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0</TotalTime>
  <Words>315</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Avenir Next LT Pro</vt:lpstr>
      <vt:lpstr>Goudy Old Style</vt:lpstr>
      <vt:lpstr>Segoe UI</vt:lpstr>
      <vt:lpstr>Wingdings</vt:lpstr>
      <vt:lpstr>FrostyVTI</vt:lpstr>
      <vt:lpstr>MATERNAL HEALTH RISKS ANALYSIS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MATERNAL HEALTH RISKS ANALYSIS</dc:title>
  <dc:creator>Oge Ibezi</dc:creator>
  <cp:lastModifiedBy>Oge Ibezi</cp:lastModifiedBy>
  <cp:revision>3</cp:revision>
  <dcterms:created xsi:type="dcterms:W3CDTF">2023-08-13T23:11:37Z</dcterms:created>
  <dcterms:modified xsi:type="dcterms:W3CDTF">2023-09-10T23:41:39Z</dcterms:modified>
</cp:coreProperties>
</file>