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8" r:id="rId2"/>
    <p:sldId id="1729" r:id="rId3"/>
    <p:sldId id="1890" r:id="rId4"/>
    <p:sldId id="2189" r:id="rId5"/>
    <p:sldId id="2183" r:id="rId6"/>
    <p:sldId id="2229" r:id="rId7"/>
    <p:sldId id="1891" r:id="rId8"/>
    <p:sldId id="2193" r:id="rId9"/>
    <p:sldId id="2195" r:id="rId10"/>
    <p:sldId id="2228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" y="424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10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4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F8848-0EB2-9B9E-3173-2B8405C9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42C7D3-237E-D197-EAA4-050173B0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5510B9-BD23-360F-FB02-869EB7B6F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6351C-E9C5-3C31-F9E9-51CDB5FF5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8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F15-DB2D-969A-B7CD-4600B3FB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CF1C6C-EF0C-4C5C-6380-576B00F81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53FCA0-D682-1670-383B-0028D2A92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6F4DF-DCC4-010B-305E-73D8112F0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8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9162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8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8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" name="组合 6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69" name="组合 6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7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7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7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732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2025/4/16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236" y="2495804"/>
            <a:ext cx="5426243" cy="1297728"/>
          </a:xfrm>
        </p:spPr>
        <p:txBody>
          <a:bodyPr/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基于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Rel4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微内核的异步网络协议栈设计与实现</a:t>
            </a:r>
            <a:endParaRPr lang="en-US" altLang="zh-CN" sz="1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答辩人：戴骏翔     导  师：陆慧梅、向勇　　　时间：</a:t>
            </a:r>
            <a:r>
              <a:rPr lang="en-US" altLang="zh-CN" dirty="0"/>
              <a:t>2025.4.16</a:t>
            </a:r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36430" y="4966731"/>
            <a:ext cx="11516264" cy="444500"/>
            <a:chOff x="0" y="3314700"/>
            <a:chExt cx="12192000" cy="444500"/>
          </a:xfrm>
          <a:solidFill>
            <a:schemeClr val="accent4"/>
          </a:solidFill>
        </p:grpSpPr>
        <p:sp>
          <p:nvSpPr>
            <p:cNvPr id="37" name="任意多边形 36"/>
            <p:cNvSpPr/>
            <p:nvPr/>
          </p:nvSpPr>
          <p:spPr>
            <a:xfrm>
              <a:off x="0" y="3314700"/>
              <a:ext cx="12192000" cy="444500"/>
            </a:xfrm>
            <a:custGeom>
              <a:avLst/>
              <a:gdLst>
                <a:gd name="connsiteX0" fmla="*/ 0 w 12192000"/>
                <a:gd name="connsiteY0" fmla="*/ 0 h 444500"/>
                <a:gd name="connsiteX1" fmla="*/ 11654397 w 12192000"/>
                <a:gd name="connsiteY1" fmla="*/ 0 h 444500"/>
                <a:gd name="connsiteX2" fmla="*/ 12192000 w 12192000"/>
                <a:gd name="connsiteY2" fmla="*/ 218904 h 444500"/>
                <a:gd name="connsiteX3" fmla="*/ 12192000 w 12192000"/>
                <a:gd name="connsiteY3" fmla="*/ 222250 h 444500"/>
                <a:gd name="connsiteX4" fmla="*/ 11646180 w 12192000"/>
                <a:gd name="connsiteY4" fmla="*/ 444500 h 444500"/>
                <a:gd name="connsiteX5" fmla="*/ 0 w 12192000"/>
                <a:gd name="connsiteY5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444500">
                  <a:moveTo>
                    <a:pt x="0" y="0"/>
                  </a:moveTo>
                  <a:lnTo>
                    <a:pt x="11654397" y="0"/>
                  </a:lnTo>
                  <a:lnTo>
                    <a:pt x="12192000" y="218904"/>
                  </a:lnTo>
                  <a:lnTo>
                    <a:pt x="12192000" y="222250"/>
                  </a:lnTo>
                  <a:lnTo>
                    <a:pt x="11646180" y="444500"/>
                  </a:lnTo>
                  <a:lnTo>
                    <a:pt x="0" y="4445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04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921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7803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8685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9566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70448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91330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2211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3093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53975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4857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5738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16620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37502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8383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79265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0147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1028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1910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2792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3674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04555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5437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46319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67200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88082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8964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29845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50727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71609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92491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13372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4254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55136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76017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96899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817781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38662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59544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80426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901308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22189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43071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63953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84834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005716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26598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47479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68361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9243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10125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31006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5189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占位符 11"/>
          <p:cNvSpPr txBox="1"/>
          <p:nvPr/>
        </p:nvSpPr>
        <p:spPr>
          <a:xfrm>
            <a:off x="722445" y="3800820"/>
            <a:ext cx="1863453" cy="72848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zh-CN" altLang="en-US" sz="1800" dirty="0"/>
          </a:p>
        </p:txBody>
      </p:sp>
      <p:sp>
        <p:nvSpPr>
          <p:cNvPr id="101" name="文本占位符 6"/>
          <p:cNvSpPr txBox="1"/>
          <p:nvPr/>
        </p:nvSpPr>
        <p:spPr>
          <a:xfrm>
            <a:off x="590303" y="3420185"/>
            <a:ext cx="3304751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函数性能测试及修改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79404" y="3524959"/>
            <a:ext cx="144000" cy="1424804"/>
            <a:chOff x="714105" y="1885096"/>
            <a:chExt cx="144000" cy="14248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84054" y="1921096"/>
              <a:ext cx="0" cy="1388804"/>
            </a:xfrm>
            <a:prstGeom prst="line">
              <a:avLst/>
            </a:prstGeom>
            <a:solidFill>
              <a:srgbClr val="9663C0"/>
            </a:solidFill>
            <a:ln w="3175">
              <a:solidFill>
                <a:schemeClr val="accent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786105" y="1813096"/>
              <a:ext cx="0" cy="144000"/>
            </a:xfrm>
            <a:prstGeom prst="line">
              <a:avLst/>
            </a:prstGeom>
            <a:ln w="127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104990" y="2857131"/>
            <a:ext cx="0" cy="210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600947" y="2137131"/>
            <a:ext cx="0" cy="282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5110385" y="2738408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 flipH="1">
            <a:off x="9518673" y="2137131"/>
            <a:ext cx="164548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占位符 11"/>
          <p:cNvSpPr txBox="1"/>
          <p:nvPr/>
        </p:nvSpPr>
        <p:spPr>
          <a:xfrm>
            <a:off x="680916" y="3999876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1-2</a:t>
            </a:r>
            <a:r>
              <a:rPr lang="zh-CN" altLang="en-US" sz="1800" dirty="0"/>
              <a:t>周</a:t>
            </a:r>
          </a:p>
        </p:txBody>
      </p:sp>
      <p:sp>
        <p:nvSpPr>
          <p:cNvPr id="116" name="文本占位符 6"/>
          <p:cNvSpPr txBox="1"/>
          <p:nvPr/>
        </p:nvSpPr>
        <p:spPr>
          <a:xfrm>
            <a:off x="5417618" y="2577873"/>
            <a:ext cx="273239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代码调试与性能分析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占位符 11"/>
          <p:cNvSpPr txBox="1"/>
          <p:nvPr/>
        </p:nvSpPr>
        <p:spPr>
          <a:xfrm>
            <a:off x="9896083" y="2651914"/>
            <a:ext cx="2016513" cy="19963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周</a:t>
            </a:r>
          </a:p>
        </p:txBody>
      </p:sp>
      <p:sp>
        <p:nvSpPr>
          <p:cNvPr id="120" name="文本占位符 6"/>
          <p:cNvSpPr txBox="1"/>
          <p:nvPr/>
        </p:nvSpPr>
        <p:spPr>
          <a:xfrm>
            <a:off x="9883076" y="1784604"/>
            <a:ext cx="214804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6">
            <a:extLst>
              <a:ext uri="{FF2B5EF4-FFF2-40B4-BE49-F238E27FC236}">
                <a16:creationId xmlns:a16="http://schemas.microsoft.com/office/drawing/2014/main" id="{DA3C7E26-5502-1D9B-7CFE-EF0FB3252B46}"/>
              </a:ext>
            </a:extLst>
          </p:cNvPr>
          <p:cNvSpPr txBox="1"/>
          <p:nvPr/>
        </p:nvSpPr>
        <p:spPr>
          <a:xfrm>
            <a:off x="9883076" y="1985724"/>
            <a:ext cx="273239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FF1B3864-D1C8-0B20-98B4-93075C23356E}"/>
              </a:ext>
            </a:extLst>
          </p:cNvPr>
          <p:cNvSpPr txBox="1"/>
          <p:nvPr/>
        </p:nvSpPr>
        <p:spPr>
          <a:xfrm>
            <a:off x="5447577" y="3195343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周</a:t>
            </a:r>
          </a:p>
        </p:txBody>
      </p:sp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答辩人：戴骏翔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师：陆慧梅、向勇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986689" y="2082139"/>
            <a:ext cx="4469819" cy="2693721"/>
            <a:chOff x="6597449" y="1148208"/>
            <a:chExt cx="4469819" cy="2693721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3751672" cy="620713"/>
              <a:chOff x="5855427" y="1647453"/>
              <a:chExt cx="3751672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2" y="1739812"/>
                <a:ext cx="3057247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zh-CN" sz="2800" b="1" dirty="0"/>
                  <a:t>毕业论文进展情况</a:t>
                </a:r>
                <a:endParaRPr lang="zh-CN" altLang="en-US" sz="2800" b="1" dirty="0"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4469819" cy="620713"/>
              <a:chOff x="5855427" y="1647453"/>
              <a:chExt cx="4469819" cy="620713"/>
            </a:xfrm>
          </p:grpSpPr>
          <p:sp>
            <p:nvSpPr>
              <p:cNvPr id="72" name="文本框 71"/>
              <p:cNvSpPr txBox="1"/>
              <p:nvPr/>
            </p:nvSpPr>
            <p:spPr>
              <a:xfrm>
                <a:off x="6549853" y="1696200"/>
                <a:ext cx="3775393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存在问题和拟解决方案</a:t>
                </a: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3033528" cy="620713"/>
              <a:chOff x="5855427" y="1647453"/>
              <a:chExt cx="3033528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2339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后续时间规划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3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b="1" dirty="0"/>
              <a:t>毕业论文进展情况</a:t>
            </a:r>
            <a:endParaRPr lang="zh-CN" altLang="en-US" sz="4000" b="1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进展情况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89" y="1745927"/>
            <a:ext cx="4615649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Emabassy</a:t>
            </a: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-net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，</a:t>
            </a: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axnet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</a:t>
            </a:r>
            <a:endParaRPr lang="en-US" altLang="zh-CN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18439" y="2964113"/>
            <a:ext cx="5067944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Socket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收发函数修改角度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37295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Smoltcp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</a:t>
            </a:r>
            <a:endParaRPr lang="en-US" altLang="zh-CN" sz="1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72EAD-0572-39A2-F9B3-18F0C0B31C20}"/>
              </a:ext>
            </a:extLst>
          </p:cNvPr>
          <p:cNvSpPr txBox="1"/>
          <p:nvPr/>
        </p:nvSpPr>
        <p:spPr>
          <a:xfrm>
            <a:off x="1147679" y="2846417"/>
            <a:ext cx="4952475" cy="386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spc="300" dirty="0">
                <a:solidFill>
                  <a:schemeClr val="bg1"/>
                </a:solidFill>
              </a:rPr>
              <a:t>五层架构理解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502D7-6C0A-247C-7AD4-042E0B7EB466}"/>
              </a:ext>
            </a:extLst>
          </p:cNvPr>
          <p:cNvSpPr txBox="1"/>
          <p:nvPr/>
        </p:nvSpPr>
        <p:spPr>
          <a:xfrm>
            <a:off x="1130824" y="3674125"/>
            <a:ext cx="4952475" cy="386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spc="300" dirty="0">
                <a:solidFill>
                  <a:schemeClr val="bg1"/>
                </a:solidFill>
              </a:rPr>
              <a:t>收发机制分析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01581"/>
            <a:ext cx="8643848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800" b="1" spc="300" dirty="0" err="1">
                <a:solidFill>
                  <a:schemeClr val="accent4"/>
                </a:solidFill>
                <a:latin typeface="+mn-ea"/>
              </a:rPr>
              <a:t>smoltcp</a:t>
            </a:r>
            <a:endParaRPr lang="zh-CN" altLang="en-US" sz="2800" b="1" spc="3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261EFCC6-825E-88E6-291B-D7B760630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2" y="1103729"/>
            <a:ext cx="10724976" cy="50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D1C9-EAFD-49F5-7580-268A2E0E9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C7BC3B2-7788-D1B6-0876-BE1376CF0234}"/>
              </a:ext>
            </a:extLst>
          </p:cNvPr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6CE80E3-B366-2F67-8E9F-C3B50A4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进展情况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C893E6-F3AC-62F5-7C32-C3BF60C3CE9D}"/>
              </a:ext>
            </a:extLst>
          </p:cNvPr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5884E225-C145-0722-B34B-172771EAC772}"/>
              </a:ext>
            </a:extLst>
          </p:cNvPr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0FF20D-B430-4E44-6532-816B1462D5C1}"/>
              </a:ext>
            </a:extLst>
          </p:cNvPr>
          <p:cNvSpPr txBox="1"/>
          <p:nvPr/>
        </p:nvSpPr>
        <p:spPr>
          <a:xfrm>
            <a:off x="6652724" y="1824801"/>
            <a:ext cx="4615649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Embassy-net</a:t>
            </a:r>
            <a:endParaRPr lang="en-US" altLang="zh-CN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2C570-BF46-809D-8B6C-FAA44DB99962}"/>
              </a:ext>
            </a:extLst>
          </p:cNvPr>
          <p:cNvSpPr txBox="1"/>
          <p:nvPr/>
        </p:nvSpPr>
        <p:spPr>
          <a:xfrm>
            <a:off x="6718439" y="2801601"/>
            <a:ext cx="5067944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300" dirty="0">
                <a:solidFill>
                  <a:schemeClr val="accent4"/>
                </a:solidFill>
              </a:rPr>
              <a:t>修改</a:t>
            </a:r>
            <a:r>
              <a:rPr lang="en-US" altLang="zh-CN" b="1" spc="300" dirty="0">
                <a:solidFill>
                  <a:schemeClr val="accent4"/>
                </a:solidFill>
              </a:rPr>
              <a:t>socket</a:t>
            </a:r>
            <a:r>
              <a:rPr lang="zh-CN" altLang="en-US" b="1" spc="300" dirty="0">
                <a:solidFill>
                  <a:schemeClr val="accent4"/>
                </a:solidFill>
              </a:rPr>
              <a:t>收发函数为</a:t>
            </a:r>
            <a:r>
              <a:rPr lang="en-US" altLang="zh-CN" b="1" spc="300" dirty="0">
                <a:solidFill>
                  <a:schemeClr val="accent4"/>
                </a:solidFill>
              </a:rPr>
              <a:t>async</a:t>
            </a:r>
            <a:r>
              <a:rPr lang="zh-CN" altLang="en-US" b="1" spc="300" dirty="0">
                <a:solidFill>
                  <a:schemeClr val="accent4"/>
                </a:solidFill>
              </a:rPr>
              <a:t>函数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E176AD-91B0-2341-78CB-FD73B7847333}"/>
              </a:ext>
            </a:extLst>
          </p:cNvPr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03FAB2-AD79-C057-33E8-ECD2F3B24664}"/>
              </a:ext>
            </a:extLst>
          </p:cNvPr>
          <p:cNvSpPr txBox="1"/>
          <p:nvPr/>
        </p:nvSpPr>
        <p:spPr>
          <a:xfrm>
            <a:off x="1137295" y="1745927"/>
            <a:ext cx="2656114" cy="827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axnet</a:t>
            </a:r>
            <a:endParaRPr lang="en-US" altLang="zh-CN" sz="2800" b="1" dirty="0">
              <a:solidFill>
                <a:srgbClr val="000000"/>
              </a:solidFill>
              <a:latin typeface="Arial" pitchFamily="34" charset="0"/>
              <a:cs typeface="Arial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altLang="zh-CN" sz="18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EB4F63F-88C8-3C67-CE47-75A94C327585}"/>
              </a:ext>
            </a:extLst>
          </p:cNvPr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1935B47-FF96-1D4E-C9D2-6540D1E3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673F4-5016-BEE2-75AB-1E7686CE5CF4}"/>
              </a:ext>
            </a:extLst>
          </p:cNvPr>
          <p:cNvSpPr txBox="1"/>
          <p:nvPr/>
        </p:nvSpPr>
        <p:spPr>
          <a:xfrm>
            <a:off x="1147679" y="2846417"/>
            <a:ext cx="4952475" cy="602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zh-CN" b="1" spc="300" dirty="0">
                <a:solidFill>
                  <a:schemeClr val="bg1"/>
                </a:solidFill>
              </a:rPr>
              <a:t>使用了</a:t>
            </a:r>
            <a:r>
              <a:rPr lang="en-US" altLang="zh-CN" b="1" spc="300" dirty="0" err="1">
                <a:solidFill>
                  <a:schemeClr val="bg1"/>
                </a:solidFill>
              </a:rPr>
              <a:t>WouldBlock</a:t>
            </a:r>
            <a:r>
              <a:rPr lang="zh-CN" altLang="zh-CN" b="1" spc="300" dirty="0">
                <a:solidFill>
                  <a:schemeClr val="bg1"/>
                </a:solidFill>
              </a:rPr>
              <a:t>机制来协调非阻塞</a:t>
            </a:r>
            <a:r>
              <a:rPr lang="en-US" altLang="zh-CN" b="1" spc="300" dirty="0">
                <a:solidFill>
                  <a:schemeClr val="bg1"/>
                </a:solidFill>
              </a:rPr>
              <a:t>I/O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80F01-59D0-F10F-AB05-7E149C08FBAC}"/>
              </a:ext>
            </a:extLst>
          </p:cNvPr>
          <p:cNvSpPr txBox="1"/>
          <p:nvPr/>
        </p:nvSpPr>
        <p:spPr>
          <a:xfrm>
            <a:off x="1130824" y="3674125"/>
            <a:ext cx="4952475" cy="602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b="1" spc="300" dirty="0">
                <a:solidFill>
                  <a:schemeClr val="bg1"/>
                </a:solidFill>
              </a:rPr>
              <a:t>non-blocking</a:t>
            </a:r>
            <a:r>
              <a:rPr lang="zh-CN" altLang="zh-CN" b="1" spc="300" dirty="0">
                <a:solidFill>
                  <a:schemeClr val="bg1"/>
                </a:solidFill>
              </a:rPr>
              <a:t>模式</a:t>
            </a:r>
            <a:r>
              <a:rPr lang="zh-CN" altLang="en-US" b="1" spc="300" dirty="0">
                <a:solidFill>
                  <a:schemeClr val="bg1"/>
                </a:solidFill>
              </a:rPr>
              <a:t>：</a:t>
            </a:r>
            <a:r>
              <a:rPr lang="zh-CN" altLang="zh-CN" b="1" spc="300" dirty="0">
                <a:solidFill>
                  <a:schemeClr val="bg1"/>
                </a:solidFill>
              </a:rPr>
              <a:t>子任务未完成，父任务立即返回</a:t>
            </a:r>
            <a:r>
              <a:rPr lang="en-US" altLang="zh-CN" b="1" spc="300" dirty="0" err="1">
                <a:solidFill>
                  <a:schemeClr val="bg1"/>
                </a:solidFill>
              </a:rPr>
              <a:t>WouldBlock</a:t>
            </a:r>
            <a:endParaRPr lang="en-US" altLang="zh-CN" b="1" spc="3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A7800-2DA0-D197-FF1D-0CE94043865D}"/>
              </a:ext>
            </a:extLst>
          </p:cNvPr>
          <p:cNvSpPr txBox="1"/>
          <p:nvPr/>
        </p:nvSpPr>
        <p:spPr>
          <a:xfrm>
            <a:off x="1130823" y="4568410"/>
            <a:ext cx="4952475" cy="1280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altLang="zh-CN" b="1" spc="300" dirty="0">
                <a:solidFill>
                  <a:schemeClr val="bg1"/>
                </a:solidFill>
              </a:rPr>
              <a:t>blocking</a:t>
            </a:r>
            <a:r>
              <a:rPr lang="zh-CN" altLang="zh-CN" b="1" spc="300" dirty="0">
                <a:solidFill>
                  <a:schemeClr val="bg1"/>
                </a:solidFill>
              </a:rPr>
              <a:t>模式：子任务未完成，父任务轮询到其完成为止。轮询中交替检查网络包状态和任务状态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altLang="zh-CN" b="1" spc="3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CF503A-8DAA-60EB-EF0E-CB37AFE918F1}"/>
              </a:ext>
            </a:extLst>
          </p:cNvPr>
          <p:cNvSpPr txBox="1"/>
          <p:nvPr/>
        </p:nvSpPr>
        <p:spPr>
          <a:xfrm>
            <a:off x="6691586" y="3650497"/>
            <a:ext cx="5067944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300" dirty="0">
                <a:solidFill>
                  <a:schemeClr val="accent4"/>
                </a:solidFill>
              </a:rPr>
              <a:t>在收发节点通过相应</a:t>
            </a:r>
            <a:r>
              <a:rPr lang="en-US" altLang="zh-CN" b="1" spc="300" dirty="0" err="1">
                <a:solidFill>
                  <a:schemeClr val="accent4"/>
                </a:solidFill>
              </a:rPr>
              <a:t>waker</a:t>
            </a:r>
            <a:r>
              <a:rPr lang="zh-CN" altLang="en-US" b="1" spc="300" dirty="0">
                <a:solidFill>
                  <a:schemeClr val="accent4"/>
                </a:solidFill>
              </a:rPr>
              <a:t>进行唤醒</a:t>
            </a:r>
          </a:p>
        </p:txBody>
      </p:sp>
    </p:spTree>
    <p:extLst>
      <p:ext uri="{BB962C8B-B14F-4D97-AF65-F5344CB8AC3E}">
        <p14:creationId xmlns:p14="http://schemas.microsoft.com/office/powerpoint/2010/main" val="25319552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sym typeface="+mn-lt"/>
              </a:rPr>
              <a:t>存在问题和拟解决方案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3" name="文本框 52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2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40757" y="1607291"/>
            <a:ext cx="9526798" cy="4026547"/>
            <a:chOff x="678857" y="2188316"/>
            <a:chExt cx="9526798" cy="4026547"/>
          </a:xfrm>
        </p:grpSpPr>
        <p:sp>
          <p:nvSpPr>
            <p:cNvPr id="12" name="矩形 11"/>
            <p:cNvSpPr/>
            <p:nvPr/>
          </p:nvSpPr>
          <p:spPr>
            <a:xfrm>
              <a:off x="681715" y="2812539"/>
              <a:ext cx="7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78857" y="2188316"/>
              <a:ext cx="6504345" cy="484107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>
                <a:lnSpc>
                  <a:spcPct val="115000"/>
                </a:lnSpc>
                <a:spcAft>
                  <a:spcPts val="800"/>
                </a:spcAft>
              </a:pPr>
              <a:r>
                <a:rPr lang="zh-CN" altLang="zh-CN" sz="2400" b="1" spc="100" dirty="0">
                  <a:solidFill>
                    <a:schemeClr val="accent1"/>
                  </a:solidFill>
                </a:rPr>
                <a:t>并不确定</a:t>
              </a:r>
              <a:r>
                <a:rPr lang="en-US" altLang="zh-CN" sz="2400" b="1" spc="100" dirty="0">
                  <a:solidFill>
                    <a:schemeClr val="accent1"/>
                  </a:solidFill>
                </a:rPr>
                <a:t>poll</a:t>
              </a:r>
              <a:r>
                <a:rPr lang="zh-CN" altLang="zh-CN" sz="2400" b="1" spc="100" dirty="0">
                  <a:solidFill>
                    <a:schemeClr val="accent1"/>
                  </a:solidFill>
                </a:rPr>
                <a:t>的修改一定能大幅度的提升性能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78857" y="3232516"/>
              <a:ext cx="9526798" cy="2982347"/>
            </a:xfrm>
            <a:prstGeom prst="rect">
              <a:avLst/>
            </a:prstGeom>
            <a:noFill/>
          </p:spPr>
          <p:txBody>
            <a:bodyPr wrap="square" lIns="0" rtlCol="0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1.</a:t>
              </a:r>
              <a:r>
                <a:rPr lang="zh-CN" altLang="en-US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相较于</a:t>
              </a:r>
              <a:r>
                <a:rPr lang="en-US" altLang="zh-CN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send</a:t>
              </a:r>
              <a:r>
                <a:rPr lang="zh-CN" altLang="en-US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有通过</a:t>
              </a:r>
              <a:r>
                <a:rPr lang="en-US" altLang="zh-CN" sz="1800" dirty="0" err="1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pollat</a:t>
              </a:r>
              <a:r>
                <a:rPr lang="zh-CN" altLang="en-US" sz="1800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  <a:cs typeface="Microsoft Yahei" pitchFamily="34" charset="-120"/>
                </a:rPr>
                <a:t>进行限制</a:t>
              </a:r>
              <a:endParaRPr lang="en-US" altLang="zh-CN" sz="18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en-US" altLang="zh-CN" dirty="0">
                  <a:ea typeface="等线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zh-CN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</a:rPr>
                <a:t>修改为异步函数从逻辑上更简洁，且在资源利用率上有理论优势</a:t>
              </a:r>
              <a:endParaRPr lang="en-US" altLang="zh-CN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en-US" altLang="zh-CN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Microsoft Yahei" pitchFamily="34" charset="0"/>
                  <a:ea typeface="Microsoft Yahei" pitchFamily="34" charset="-122"/>
                </a:rPr>
                <a:t>拟解决方案：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针对一次执行过程中的</a:t>
              </a:r>
              <a:r>
                <a:rPr lang="en-US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poll</a:t>
              </a:r>
              <a:r>
                <a:rPr lang="zh-CN" altLang="zh-CN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有效情况进行实验测试</a:t>
              </a:r>
              <a:r>
                <a:rPr lang="zh-CN" altLang="en-US" sz="1800" dirty="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；</a:t>
              </a:r>
              <a:endPara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•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接口层的测试是直接构建的数据报，通过设备发送</a:t>
              </a:r>
              <a:endPara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•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传输层所使用的</a:t>
              </a:r>
              <a:r>
                <a:rPr lang="en-US" altLang="zh-CN" sz="1800" kern="100" dirty="0" err="1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iperf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服务器是通过</a:t>
              </a:r>
              <a:r>
                <a: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代码实现的，通过脚本构建</a:t>
              </a:r>
              <a:endParaRPr lang="en-US" altLang="zh-CN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</a:endParaRPr>
            </a:p>
            <a:p>
              <a:pPr algn="just">
                <a:lnSpc>
                  <a:spcPct val="150000"/>
                </a:lnSpc>
              </a:pPr>
              <a:endParaRPr lang="zh-CN" altLang="en-US" spc="100" dirty="0"/>
            </a:p>
          </p:txBody>
        </p:sp>
      </p:grp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BB3-2002-710C-B614-B242E48D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CB05C6-95B1-897E-A7C4-1DDA5CC43E98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03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A1356-9FE1-F084-7D39-FCA764112889}"/>
              </a:ext>
            </a:extLst>
          </p:cNvPr>
          <p:cNvSpPr txBox="1"/>
          <p:nvPr/>
        </p:nvSpPr>
        <p:spPr>
          <a:xfrm>
            <a:off x="5550367" y="2400894"/>
            <a:ext cx="4801314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研究计划及进度安排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133B-9F55-6A0D-DCC6-E3868D884B87}"/>
              </a:ext>
            </a:extLst>
          </p:cNvPr>
          <p:cNvSpPr txBox="1"/>
          <p:nvPr/>
        </p:nvSpPr>
        <p:spPr>
          <a:xfrm>
            <a:off x="5550367" y="3775625"/>
            <a:ext cx="546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plans and schedule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BD250-ECB2-9030-8C69-6772D23E90F9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CFC71F-9FBF-803B-220E-E3D6756532BA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C65197-23EA-BA04-6DA2-1B791CF5ACA0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773C1C-B02A-A1D1-017F-A9F0D9995BAB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C327DC-57EE-6768-249B-9D8DB902B5A4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0FAA89-8699-DF26-8A2D-7C4DF33E12D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23CF2F-EE6D-594F-D49E-29CBFBD43609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DE099-34B8-973B-D685-2E9936A11A9E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288827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1024</TotalTime>
  <Words>349</Words>
  <Application>Microsoft Office PowerPoint</Application>
  <PresentationFormat>宽屏</PresentationFormat>
  <Paragraphs>68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等线</vt:lpstr>
      <vt:lpstr>黑体</vt:lpstr>
      <vt:lpstr>微软雅黑</vt:lpstr>
      <vt:lpstr>微软雅黑</vt:lpstr>
      <vt:lpstr>微软雅黑 Light</vt:lpstr>
      <vt:lpstr>Arial</vt:lpstr>
      <vt:lpstr>Calibri</vt:lpstr>
      <vt:lpstr>Century Gothic</vt:lpstr>
      <vt:lpstr>封2​​</vt:lpstr>
      <vt:lpstr>基于Rel4微内核的异步网络协议栈设计与实现</vt:lpstr>
      <vt:lpstr>PowerPoint 演示文稿</vt:lpstr>
      <vt:lpstr>PowerPoint 演示文稿</vt:lpstr>
      <vt:lpstr>进展情况</vt:lpstr>
      <vt:lpstr>smoltcp</vt:lpstr>
      <vt:lpstr>进展情况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t58686</cp:lastModifiedBy>
  <cp:revision>155</cp:revision>
  <dcterms:created xsi:type="dcterms:W3CDTF">2019-06-19T02:08:00Z</dcterms:created>
  <dcterms:modified xsi:type="dcterms:W3CDTF">2025-04-16T01:01:53Z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DA582315202048708D54D22309C1893A</vt:lpwstr>
  </property>
</Properties>
</file>