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8" r:id="rId2"/>
    <p:sldId id="1729" r:id="rId3"/>
    <p:sldId id="1890" r:id="rId4"/>
    <p:sldId id="2233" r:id="rId5"/>
    <p:sldId id="2230" r:id="rId6"/>
    <p:sldId id="2189" r:id="rId7"/>
    <p:sldId id="2183" r:id="rId8"/>
    <p:sldId id="2229" r:id="rId9"/>
    <p:sldId id="2231" r:id="rId10"/>
    <p:sldId id="2232" r:id="rId11"/>
    <p:sldId id="2195" r:id="rId12"/>
    <p:sldId id="2228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00" y="72"/>
      </p:cViewPr>
      <p:guideLst>
        <p:guide orient="horz" pos="2160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/>
              <a:t>性能测试</a:t>
            </a:r>
            <a:endParaRPr lang="en-US" altLang="zh-C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接口层发包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发送</c:v>
                </c:pt>
                <c:pt idx="1">
                  <c:v>接收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B5-447B-B57C-8B78D3A0C2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传输层tcp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发送</c:v>
                </c:pt>
                <c:pt idx="1">
                  <c:v>接收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515</c:v>
                </c:pt>
                <c:pt idx="1">
                  <c:v>309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DB5-447B-B57C-8B78D3A0C25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传输层udp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发送</c:v>
                </c:pt>
                <c:pt idx="1">
                  <c:v>接收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980</c:v>
                </c:pt>
                <c:pt idx="1">
                  <c:v>580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DB5-447B-B57C-8B78D3A0C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9284815"/>
        <c:axId val="1799282415"/>
      </c:barChart>
      <c:catAx>
        <c:axId val="17992848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282415"/>
        <c:crosses val="autoZero"/>
        <c:auto val="1"/>
        <c:lblAlgn val="ctr"/>
        <c:lblOffset val="100"/>
        <c:noMultiLvlLbl val="0"/>
      </c:catAx>
      <c:valAx>
        <c:axId val="1799282415"/>
        <c:scaling>
          <c:orientation val="minMax"/>
          <c:max val="1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7992848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13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719AF1A-C455-4844-80A4-D9AEE66907DC}" type="slidenum">
              <a:rPr lang="zh-CN" altLang="en-US" smtClean="0">
                <a:latin typeface="微软雅黑" panose="020B0503020204020204" pitchFamily="34" charset="-122"/>
              </a:rPr>
              <a:t>2</a:t>
            </a:fld>
            <a:endParaRPr lang="zh-CN" altLang="en-US" dirty="0">
              <a:latin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BCDC5-5064-F0D3-984C-761B386A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3441A7-751B-8201-8778-7EEA9A24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E143BC-C2D7-D9EF-1961-2C35AF395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A55424-1E6F-600E-F44C-F2C44F4E4E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20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6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7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F8848-0EB2-9B9E-3173-2B8405C91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42C7D3-237E-D197-EAA4-050173B0D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5510B9-BD23-360F-FB02-869EB7B6F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要点，不是</a:t>
            </a:r>
            <a:r>
              <a:rPr lang="en-US" altLang="zh-CN" dirty="0" err="1"/>
              <a:t>os</a:t>
            </a:r>
            <a:r>
              <a:rPr lang="zh-CN" altLang="en-US" dirty="0"/>
              <a:t>，嵌入式，安全域，能力系统，</a:t>
            </a:r>
            <a:r>
              <a:rPr lang="en-US" altLang="zh-CN" dirty="0"/>
              <a:t>rust</a:t>
            </a:r>
            <a:r>
              <a:rPr lang="zh-CN" altLang="en-US" dirty="0"/>
              <a:t>库方便调用（</a:t>
            </a:r>
            <a:r>
              <a:rPr lang="en-US" altLang="zh-CN" dirty="0" err="1"/>
              <a:t>smoltcp</a:t>
            </a:r>
            <a:r>
              <a:rPr lang="zh-CN" altLang="en-US" dirty="0"/>
              <a:t>虽然此时不是使用）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26351C-E9C5-3C31-F9E9-51CDB5FF51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7988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ABBF2-EA79-F44F-C187-05EC3B6C2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0C4ACD-13E9-38CB-4414-230A5BABF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15D1B0-7DC1-3CEB-2459-EAA85C4A7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4859E-1BA9-D093-4AD5-A8B67E8E54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334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38F15-DB2D-969A-B7CD-4600B3FB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CF1C6C-EF0C-4C5C-6380-576B00F81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53FCA0-D682-1670-383B-0028D2A926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B6F4DF-DCC4-010B-305E-73D8112F0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81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8244"/>
              </a:gs>
              <a:gs pos="100000">
                <a:schemeClr val="accent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任意多边形: 形状 39"/>
          <p:cNvSpPr/>
          <p:nvPr userDrawn="1"/>
        </p:nvSpPr>
        <p:spPr>
          <a:xfrm>
            <a:off x="221886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bg1">
                <a:lumMod val="85000"/>
              </a:schemeClr>
            </a:fgClr>
            <a:bgClr>
              <a:schemeClr val="bg1"/>
            </a:bgClr>
          </a:pattFill>
          <a:ln>
            <a:noFill/>
          </a:ln>
          <a:effectLst>
            <a:outerShdw blurRad="190500" sx="101000" sy="101000" algn="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任意多边形: 形状 39"/>
          <p:cNvSpPr/>
          <p:nvPr userDrawn="1"/>
        </p:nvSpPr>
        <p:spPr>
          <a:xfrm>
            <a:off x="189674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A13F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任意多边形: 形状 39"/>
          <p:cNvSpPr/>
          <p:nvPr userDrawn="1"/>
        </p:nvSpPr>
        <p:spPr>
          <a:xfrm>
            <a:off x="0" y="0"/>
            <a:ext cx="7536857" cy="6858000"/>
          </a:xfrm>
          <a:custGeom>
            <a:avLst/>
            <a:gdLst>
              <a:gd name="connsiteX0" fmla="*/ 0 w 7536857"/>
              <a:gd name="connsiteY0" fmla="*/ 0 h 6858000"/>
              <a:gd name="connsiteX1" fmla="*/ 6351816 w 7536857"/>
              <a:gd name="connsiteY1" fmla="*/ 0 h 6858000"/>
              <a:gd name="connsiteX2" fmla="*/ 6432300 w 7536857"/>
              <a:gd name="connsiteY2" fmla="*/ 102417 h 6858000"/>
              <a:gd name="connsiteX3" fmla="*/ 7536857 w 7536857"/>
              <a:gd name="connsiteY3" fmla="*/ 3429000 h 6858000"/>
              <a:gd name="connsiteX4" fmla="*/ 6432300 w 7536857"/>
              <a:gd name="connsiteY4" fmla="*/ 6755583 h 6858000"/>
              <a:gd name="connsiteX5" fmla="*/ 6351816 w 7536857"/>
              <a:gd name="connsiteY5" fmla="*/ 6858000 h 6858000"/>
              <a:gd name="connsiteX6" fmla="*/ 0 w 753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6857" h="6858000">
                <a:moveTo>
                  <a:pt x="0" y="0"/>
                </a:moveTo>
                <a:lnTo>
                  <a:pt x="6351816" y="0"/>
                </a:lnTo>
                <a:lnTo>
                  <a:pt x="6432300" y="102417"/>
                </a:lnTo>
                <a:cubicBezTo>
                  <a:pt x="7126033" y="1030047"/>
                  <a:pt x="7536857" y="2181547"/>
                  <a:pt x="7536857" y="3429000"/>
                </a:cubicBezTo>
                <a:cubicBezTo>
                  <a:pt x="7536857" y="4676454"/>
                  <a:pt x="7126033" y="5827953"/>
                  <a:pt x="6432300" y="6755583"/>
                </a:cubicBezTo>
                <a:lnTo>
                  <a:pt x="635181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6200" sx="101000" sy="101000" algn="l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任意多边形: 形状 74"/>
          <p:cNvSpPr/>
          <p:nvPr userDrawn="1"/>
        </p:nvSpPr>
        <p:spPr>
          <a:xfrm flipV="1">
            <a:off x="660400" y="3829587"/>
            <a:ext cx="6489382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标题 47"/>
          <p:cNvSpPr>
            <a:spLocks noGrp="1"/>
          </p:cNvSpPr>
          <p:nvPr>
            <p:ph type="title" hasCustomPrompt="1"/>
          </p:nvPr>
        </p:nvSpPr>
        <p:spPr>
          <a:xfrm>
            <a:off x="671368" y="2616692"/>
            <a:ext cx="7015008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微软雅黑" panose="020B0503020204020204" charset="-122"/>
                <a:ea typeface="微软雅黑" panose="020B0503020204020204" charset="-122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13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671367" y="2352090"/>
            <a:ext cx="5137927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14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671366" y="4094394"/>
            <a:ext cx="6221139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474450" y="318256"/>
            <a:ext cx="2104863" cy="792864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◁ BIT </a:t>
            </a:r>
            <a:r>
              <a:rPr kumimoji="0" lang="en-US" altLang="zh-CN" sz="2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▷</a:t>
            </a:r>
            <a:endParaRPr kumimoji="0" lang="zh-CN" altLang="en-US" sz="2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50894" y="-774608"/>
            <a:ext cx="7885491" cy="7588381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250874" y="2196869"/>
            <a:ext cx="3243162" cy="2464261"/>
          </a:xfrm>
          <a:prstGeom prst="rect">
            <a:avLst/>
          </a:prstGeom>
        </p:spPr>
      </p:pic>
      <p:grpSp>
        <p:nvGrpSpPr>
          <p:cNvPr id="2" name="组合 1"/>
          <p:cNvGrpSpPr/>
          <p:nvPr userDrawn="1"/>
        </p:nvGrpSpPr>
        <p:grpSpPr>
          <a:xfrm>
            <a:off x="671368" y="6061309"/>
            <a:ext cx="2479573" cy="304965"/>
            <a:chOff x="671368" y="6061309"/>
            <a:chExt cx="2479573" cy="304965"/>
          </a:xfrm>
        </p:grpSpPr>
        <p:grpSp>
          <p:nvGrpSpPr>
            <p:cNvPr id="74" name="组合 7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</p:grpSpPr>
          <p:sp>
            <p:nvSpPr>
              <p:cNvPr id="8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90" name="Freeform 6"/>
              <p:cNvSpPr/>
              <p:nvPr/>
            </p:nvSpPr>
            <p:spPr bwMode="auto">
              <a:xfrm>
                <a:off x="4620305" y="1246611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91" name="组合 9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9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7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92" name="组合 9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9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9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75" name="组合 7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</p:grpSpPr>
          <p:grpSp>
            <p:nvGrpSpPr>
              <p:cNvPr id="76" name="组合 7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8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7" name="组合 7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8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8" name="组合 7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8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9" name="组合 7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solidFill>
                <a:schemeClr val="accent3"/>
              </a:solidFill>
            </p:grpSpPr>
            <p:sp>
              <p:nvSpPr>
                <p:cNvPr id="8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8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A-矩形 7"/>
          <p:cNvSpPr/>
          <p:nvPr userDrawn="1">
            <p:custDataLst>
              <p:tags r:id="rId1"/>
            </p:custDataLst>
          </p:nvPr>
        </p:nvSpPr>
        <p:spPr>
          <a:xfrm>
            <a:off x="11373037" y="1"/>
            <a:ext cx="818963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3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137938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137303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610651" y="161103"/>
            <a:ext cx="6791691" cy="6535792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1504950"/>
            <a:ext cx="12192000" cy="38481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01600" sx="101000" sy="101000" algn="ctr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 flipV="1">
            <a:off x="5143364" y="3786901"/>
            <a:ext cx="6236023" cy="193259"/>
          </a:xfrm>
          <a:custGeom>
            <a:avLst/>
            <a:gdLst>
              <a:gd name="connsiteX0" fmla="*/ 0 w 6415214"/>
              <a:gd name="connsiteY0" fmla="*/ 171407 h 171407"/>
              <a:gd name="connsiteX1" fmla="*/ 6415214 w 6415214"/>
              <a:gd name="connsiteY1" fmla="*/ 171407 h 171407"/>
              <a:gd name="connsiteX2" fmla="*/ 6415214 w 6415214"/>
              <a:gd name="connsiteY2" fmla="*/ 100390 h 171407"/>
              <a:gd name="connsiteX3" fmla="*/ 511261 w 6415214"/>
              <a:gd name="connsiteY3" fmla="*/ 100390 h 171407"/>
              <a:gd name="connsiteX4" fmla="*/ 229919 w 6415214"/>
              <a:gd name="connsiteY4" fmla="*/ 0 h 171407"/>
              <a:gd name="connsiteX5" fmla="*/ 229919 w 6415214"/>
              <a:gd name="connsiteY5" fmla="*/ 100390 h 171407"/>
              <a:gd name="connsiteX6" fmla="*/ 0 w 6415214"/>
              <a:gd name="connsiteY6" fmla="*/ 100390 h 171407"/>
              <a:gd name="connsiteX0-1" fmla="*/ 0 w 6415214"/>
              <a:gd name="connsiteY0-2" fmla="*/ 171407 h 262847"/>
              <a:gd name="connsiteX1-3" fmla="*/ 6415214 w 6415214"/>
              <a:gd name="connsiteY1-4" fmla="*/ 171407 h 262847"/>
              <a:gd name="connsiteX2-5" fmla="*/ 6415214 w 6415214"/>
              <a:gd name="connsiteY2-6" fmla="*/ 100390 h 262847"/>
              <a:gd name="connsiteX3-7" fmla="*/ 511261 w 6415214"/>
              <a:gd name="connsiteY3-8" fmla="*/ 100390 h 262847"/>
              <a:gd name="connsiteX4-9" fmla="*/ 229919 w 6415214"/>
              <a:gd name="connsiteY4-10" fmla="*/ 0 h 262847"/>
              <a:gd name="connsiteX5-11" fmla="*/ 229919 w 6415214"/>
              <a:gd name="connsiteY5-12" fmla="*/ 100390 h 262847"/>
              <a:gd name="connsiteX6-13" fmla="*/ 0 w 6415214"/>
              <a:gd name="connsiteY6-14" fmla="*/ 100390 h 262847"/>
              <a:gd name="connsiteX7" fmla="*/ 91440 w 6415214"/>
              <a:gd name="connsiteY7" fmla="*/ 262847 h 262847"/>
              <a:gd name="connsiteX0-15" fmla="*/ 0 w 6415214"/>
              <a:gd name="connsiteY0-16" fmla="*/ 171407 h 171407"/>
              <a:gd name="connsiteX1-17" fmla="*/ 6415214 w 6415214"/>
              <a:gd name="connsiteY1-18" fmla="*/ 171407 h 171407"/>
              <a:gd name="connsiteX2-19" fmla="*/ 6415214 w 6415214"/>
              <a:gd name="connsiteY2-20" fmla="*/ 100390 h 171407"/>
              <a:gd name="connsiteX3-21" fmla="*/ 511261 w 6415214"/>
              <a:gd name="connsiteY3-22" fmla="*/ 100390 h 171407"/>
              <a:gd name="connsiteX4-23" fmla="*/ 229919 w 6415214"/>
              <a:gd name="connsiteY4-24" fmla="*/ 0 h 171407"/>
              <a:gd name="connsiteX5-25" fmla="*/ 229919 w 6415214"/>
              <a:gd name="connsiteY5-26" fmla="*/ 100390 h 171407"/>
              <a:gd name="connsiteX6-27" fmla="*/ 0 w 6415214"/>
              <a:gd name="connsiteY6-28" fmla="*/ 100390 h 171407"/>
              <a:gd name="connsiteX0-29" fmla="*/ 0 w 6415214"/>
              <a:gd name="connsiteY0-30" fmla="*/ 171407 h 171407"/>
              <a:gd name="connsiteX1-31" fmla="*/ 6415214 w 6415214"/>
              <a:gd name="connsiteY1-32" fmla="*/ 100390 h 171407"/>
              <a:gd name="connsiteX2-33" fmla="*/ 511261 w 6415214"/>
              <a:gd name="connsiteY2-34" fmla="*/ 100390 h 171407"/>
              <a:gd name="connsiteX3-35" fmla="*/ 229919 w 6415214"/>
              <a:gd name="connsiteY3-36" fmla="*/ 0 h 171407"/>
              <a:gd name="connsiteX4-37" fmla="*/ 229919 w 6415214"/>
              <a:gd name="connsiteY4-38" fmla="*/ 100390 h 171407"/>
              <a:gd name="connsiteX5-39" fmla="*/ 0 w 6415214"/>
              <a:gd name="connsiteY5-40" fmla="*/ 100390 h 171407"/>
              <a:gd name="connsiteX0-41" fmla="*/ 6415214 w 6415214"/>
              <a:gd name="connsiteY0-42" fmla="*/ 100390 h 100390"/>
              <a:gd name="connsiteX1-43" fmla="*/ 511261 w 6415214"/>
              <a:gd name="connsiteY1-44" fmla="*/ 100390 h 100390"/>
              <a:gd name="connsiteX2-45" fmla="*/ 229919 w 6415214"/>
              <a:gd name="connsiteY2-46" fmla="*/ 0 h 100390"/>
              <a:gd name="connsiteX3-47" fmla="*/ 229919 w 6415214"/>
              <a:gd name="connsiteY3-48" fmla="*/ 100390 h 100390"/>
              <a:gd name="connsiteX4-49" fmla="*/ 0 w 6415214"/>
              <a:gd name="connsiteY4-50" fmla="*/ 100390 h 100390"/>
              <a:gd name="connsiteX0-51" fmla="*/ 6415214 w 6415214"/>
              <a:gd name="connsiteY0-52" fmla="*/ 195640 h 195640"/>
              <a:gd name="connsiteX1-53" fmla="*/ 511261 w 6415214"/>
              <a:gd name="connsiteY1-54" fmla="*/ 195640 h 195640"/>
              <a:gd name="connsiteX2-55" fmla="*/ 227538 w 6415214"/>
              <a:gd name="connsiteY2-56" fmla="*/ 0 h 195640"/>
              <a:gd name="connsiteX3-57" fmla="*/ 229919 w 6415214"/>
              <a:gd name="connsiteY3-58" fmla="*/ 195640 h 195640"/>
              <a:gd name="connsiteX4-59" fmla="*/ 0 w 6415214"/>
              <a:gd name="connsiteY4-60" fmla="*/ 195640 h 195640"/>
              <a:gd name="connsiteX0-61" fmla="*/ 6415214 w 6415214"/>
              <a:gd name="connsiteY0-62" fmla="*/ 193259 h 193259"/>
              <a:gd name="connsiteX1-63" fmla="*/ 511261 w 6415214"/>
              <a:gd name="connsiteY1-64" fmla="*/ 193259 h 193259"/>
              <a:gd name="connsiteX2-65" fmla="*/ 232301 w 6415214"/>
              <a:gd name="connsiteY2-66" fmla="*/ 0 h 193259"/>
              <a:gd name="connsiteX3-67" fmla="*/ 229919 w 6415214"/>
              <a:gd name="connsiteY3-68" fmla="*/ 193259 h 193259"/>
              <a:gd name="connsiteX4-69" fmla="*/ 0 w 6415214"/>
              <a:gd name="connsiteY4-70" fmla="*/ 193259 h 19325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15214" h="193259">
                <a:moveTo>
                  <a:pt x="6415214" y="193259"/>
                </a:moveTo>
                <a:lnTo>
                  <a:pt x="511261" y="193259"/>
                </a:lnTo>
                <a:lnTo>
                  <a:pt x="232301" y="0"/>
                </a:lnTo>
                <a:cubicBezTo>
                  <a:pt x="233095" y="65213"/>
                  <a:pt x="229125" y="128046"/>
                  <a:pt x="229919" y="193259"/>
                </a:cubicBezTo>
                <a:lnTo>
                  <a:pt x="0" y="193259"/>
                </a:ln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48" name="标题 47"/>
          <p:cNvSpPr>
            <a:spLocks noGrp="1"/>
          </p:cNvSpPr>
          <p:nvPr>
            <p:ph type="title" hasCustomPrompt="1"/>
          </p:nvPr>
        </p:nvSpPr>
        <p:spPr>
          <a:xfrm>
            <a:off x="5143364" y="2558484"/>
            <a:ext cx="6206079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>
              <a:lnSpc>
                <a:spcPct val="100000"/>
              </a:lnSpc>
              <a:defRPr lang="zh-CN" altLang="en-US" sz="3600" b="1" spc="100" dirty="0"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请在此输入标题</a:t>
            </a:r>
            <a:br>
              <a:rPr lang="zh-CN" altLang="en-US" dirty="0"/>
            </a:br>
            <a:r>
              <a:rPr lang="zh-CN" altLang="en-US" dirty="0"/>
              <a:t>尽量回车保证标题为两行</a:t>
            </a:r>
          </a:p>
        </p:txBody>
      </p:sp>
      <p:sp>
        <p:nvSpPr>
          <p:cNvPr id="60" name="文本占位符 87"/>
          <p:cNvSpPr>
            <a:spLocks noGrp="1"/>
          </p:cNvSpPr>
          <p:nvPr>
            <p:ph type="body" sz="quarter" idx="13" hasCustomPrompt="1"/>
          </p:nvPr>
        </p:nvSpPr>
        <p:spPr>
          <a:xfrm>
            <a:off x="5137014" y="2329801"/>
            <a:ext cx="5154585" cy="258532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marL="0" indent="0">
              <a:buNone/>
              <a:defRPr lang="zh-CN" altLang="en-US" sz="1200" spc="1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ea"/>
                <a:sym typeface="Wingdings 3" panose="05040102010807070707" pitchFamily="18" charset="2"/>
              </a:defRPr>
            </a:lvl1pPr>
          </a:lstStyle>
          <a:p>
            <a:pPr marL="228600" lvl="0" indent="-228600"/>
            <a:r>
              <a:rPr lang="zh-CN" altLang="en-US" dirty="0"/>
              <a:t>请在此输入你的副标题</a:t>
            </a:r>
          </a:p>
        </p:txBody>
      </p:sp>
      <p:sp>
        <p:nvSpPr>
          <p:cNvPr id="38" name="文本占位符 53"/>
          <p:cNvSpPr>
            <a:spLocks noGrp="1"/>
          </p:cNvSpPr>
          <p:nvPr>
            <p:ph type="body" sz="quarter" idx="16" hasCustomPrompt="1"/>
          </p:nvPr>
        </p:nvSpPr>
        <p:spPr>
          <a:xfrm>
            <a:off x="5143364" y="4185030"/>
            <a:ext cx="6229674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111261" y="2359437"/>
            <a:ext cx="2855386" cy="216961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首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9" name="任意多边形: 形状 118"/>
          <p:cNvSpPr/>
          <p:nvPr userDrawn="1"/>
        </p:nvSpPr>
        <p:spPr>
          <a:xfrm rot="1916941">
            <a:off x="-628945" y="-604401"/>
            <a:ext cx="12918999" cy="10347422"/>
          </a:xfrm>
          <a:custGeom>
            <a:avLst/>
            <a:gdLst>
              <a:gd name="connsiteX0" fmla="*/ 3910821 w 12918999"/>
              <a:gd name="connsiteY0" fmla="*/ 3392979 h 10347422"/>
              <a:gd name="connsiteX1" fmla="*/ 10262073 w 12918999"/>
              <a:gd name="connsiteY1" fmla="*/ 135295 h 10347422"/>
              <a:gd name="connsiteX2" fmla="*/ 10593809 w 12918999"/>
              <a:gd name="connsiteY2" fmla="*/ 0 h 10347422"/>
              <a:gd name="connsiteX3" fmla="*/ 12918999 w 12918999"/>
              <a:gd name="connsiteY3" fmla="*/ 3728462 h 10347422"/>
              <a:gd name="connsiteX4" fmla="*/ 11966464 w 12918999"/>
              <a:gd name="connsiteY4" fmla="*/ 4224159 h 10347422"/>
              <a:gd name="connsiteX5" fmla="*/ 3050273 w 12918999"/>
              <a:gd name="connsiteY5" fmla="*/ 10050202 h 10347422"/>
              <a:gd name="connsiteX6" fmla="*/ 2678241 w 12918999"/>
              <a:gd name="connsiteY6" fmla="*/ 10347422 h 10347422"/>
              <a:gd name="connsiteX7" fmla="*/ 0 w 12918999"/>
              <a:gd name="connsiteY7" fmla="*/ 6052840 h 10347422"/>
              <a:gd name="connsiteX8" fmla="*/ 4301 w 12918999"/>
              <a:gd name="connsiteY8" fmla="*/ 6049545 h 10347422"/>
              <a:gd name="connsiteX9" fmla="*/ 3049697 w 12918999"/>
              <a:gd name="connsiteY9" fmla="*/ 3931365 h 10347422"/>
              <a:gd name="connsiteX10" fmla="*/ 3910821 w 12918999"/>
              <a:gd name="connsiteY10" fmla="*/ 3392979 h 1034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18999" h="10347422">
                <a:moveTo>
                  <a:pt x="3910821" y="3392979"/>
                </a:moveTo>
                <a:cubicBezTo>
                  <a:pt x="5934272" y="2157348"/>
                  <a:pt x="8056184" y="1066634"/>
                  <a:pt x="10262073" y="135295"/>
                </a:cubicBezTo>
                <a:lnTo>
                  <a:pt x="10593809" y="0"/>
                </a:lnTo>
                <a:lnTo>
                  <a:pt x="12918999" y="3728462"/>
                </a:lnTo>
                <a:lnTo>
                  <a:pt x="11966464" y="4224159"/>
                </a:lnTo>
                <a:cubicBezTo>
                  <a:pt x="8816355" y="5904658"/>
                  <a:pt x="5833798" y="7857148"/>
                  <a:pt x="3050273" y="10050202"/>
                </a:cubicBezTo>
                <a:lnTo>
                  <a:pt x="2678241" y="10347422"/>
                </a:lnTo>
                <a:lnTo>
                  <a:pt x="0" y="6052840"/>
                </a:lnTo>
                <a:lnTo>
                  <a:pt x="4301" y="6049545"/>
                </a:lnTo>
                <a:cubicBezTo>
                  <a:pt x="990558" y="5305797"/>
                  <a:pt x="2006380" y="4599047"/>
                  <a:pt x="3049697" y="3931365"/>
                </a:cubicBezTo>
                <a:cubicBezTo>
                  <a:pt x="3334701" y="3748973"/>
                  <a:pt x="3621756" y="3569497"/>
                  <a:pt x="3910821" y="3392979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6" name="任意多边形: 形状 105"/>
          <p:cNvSpPr/>
          <p:nvPr userDrawn="1"/>
        </p:nvSpPr>
        <p:spPr>
          <a:xfrm rot="2885786">
            <a:off x="1087929" y="-2969595"/>
            <a:ext cx="10843749" cy="12155155"/>
          </a:xfrm>
          <a:custGeom>
            <a:avLst/>
            <a:gdLst>
              <a:gd name="connsiteX0" fmla="*/ 6051751 w 10843749"/>
              <a:gd name="connsiteY0" fmla="*/ 1433305 h 12155155"/>
              <a:gd name="connsiteX1" fmla="*/ 6837805 w 10843749"/>
              <a:gd name="connsiteY1" fmla="*/ 587393 h 12155155"/>
              <a:gd name="connsiteX2" fmla="*/ 7410328 w 10843749"/>
              <a:gd name="connsiteY2" fmla="*/ 0 h 12155155"/>
              <a:gd name="connsiteX3" fmla="*/ 10843749 w 10843749"/>
              <a:gd name="connsiteY3" fmla="*/ 3081016 h 12155155"/>
              <a:gd name="connsiteX4" fmla="*/ 2700969 w 10843749"/>
              <a:gd name="connsiteY4" fmla="*/ 12155155 h 12155155"/>
              <a:gd name="connsiteX5" fmla="*/ 0 w 10843749"/>
              <a:gd name="connsiteY5" fmla="*/ 9731411 h 12155155"/>
              <a:gd name="connsiteX6" fmla="*/ 261077 w 10843749"/>
              <a:gd name="connsiteY6" fmla="*/ 9278934 h 12155155"/>
              <a:gd name="connsiteX7" fmla="*/ 6051751 w 10843749"/>
              <a:gd name="connsiteY7" fmla="*/ 1433305 h 12155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43749" h="12155155">
                <a:moveTo>
                  <a:pt x="6051751" y="1433305"/>
                </a:moveTo>
                <a:cubicBezTo>
                  <a:pt x="6310424" y="1148193"/>
                  <a:pt x="6572461" y="866201"/>
                  <a:pt x="6837805" y="587393"/>
                </a:cubicBezTo>
                <a:lnTo>
                  <a:pt x="7410328" y="0"/>
                </a:lnTo>
                <a:lnTo>
                  <a:pt x="10843749" y="3081016"/>
                </a:lnTo>
                <a:lnTo>
                  <a:pt x="2700969" y="12155155"/>
                </a:lnTo>
                <a:lnTo>
                  <a:pt x="0" y="9731411"/>
                </a:lnTo>
                <a:lnTo>
                  <a:pt x="261077" y="9278934"/>
                </a:lnTo>
                <a:cubicBezTo>
                  <a:pt x="1926385" y="6466781"/>
                  <a:pt x="3869211" y="3838947"/>
                  <a:pt x="6051751" y="1433305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>
                  <a:alpha val="1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8" name="任意多边形: 形状 117"/>
          <p:cNvSpPr/>
          <p:nvPr userDrawn="1"/>
        </p:nvSpPr>
        <p:spPr>
          <a:xfrm rot="1846855">
            <a:off x="-307281" y="-539696"/>
            <a:ext cx="12650822" cy="11532482"/>
          </a:xfrm>
          <a:custGeom>
            <a:avLst/>
            <a:gdLst>
              <a:gd name="connsiteX0" fmla="*/ 7956679 w 12650822"/>
              <a:gd name="connsiteY0" fmla="*/ 1195248 h 11532482"/>
              <a:gd name="connsiteX1" fmla="*/ 9978822 w 12650822"/>
              <a:gd name="connsiteY1" fmla="*/ 62012 h 11532482"/>
              <a:gd name="connsiteX2" fmla="*/ 10098991 w 12650822"/>
              <a:gd name="connsiteY2" fmla="*/ 0 h 11532482"/>
              <a:gd name="connsiteX3" fmla="*/ 12650822 w 12650822"/>
              <a:gd name="connsiteY3" fmla="*/ 4283979 h 11532482"/>
              <a:gd name="connsiteX4" fmla="*/ 12245569 w 12650822"/>
              <a:gd name="connsiteY4" fmla="*/ 4531370 h 11532482"/>
              <a:gd name="connsiteX5" fmla="*/ 3166697 w 12650822"/>
              <a:gd name="connsiteY5" fmla="*/ 11321300 h 11532482"/>
              <a:gd name="connsiteX6" fmla="*/ 2933905 w 12650822"/>
              <a:gd name="connsiteY6" fmla="*/ 11532482 h 11532482"/>
              <a:gd name="connsiteX7" fmla="*/ 1718627 w 12650822"/>
              <a:gd name="connsiteY7" fmla="*/ 9865697 h 11532482"/>
              <a:gd name="connsiteX8" fmla="*/ 0 w 12650822"/>
              <a:gd name="connsiteY8" fmla="*/ 6980488 h 11532482"/>
              <a:gd name="connsiteX9" fmla="*/ 22022 w 12650822"/>
              <a:gd name="connsiteY9" fmla="*/ 6960742 h 11532482"/>
              <a:gd name="connsiteX10" fmla="*/ 4718407 w 12650822"/>
              <a:gd name="connsiteY10" fmla="*/ 3273000 h 11532482"/>
              <a:gd name="connsiteX11" fmla="*/ 7956679 w 12650822"/>
              <a:gd name="connsiteY11" fmla="*/ 1195248 h 11532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650822" h="11532482">
                <a:moveTo>
                  <a:pt x="7956679" y="1195248"/>
                </a:moveTo>
                <a:cubicBezTo>
                  <a:pt x="8621077" y="803084"/>
                  <a:pt x="9295272" y="425195"/>
                  <a:pt x="9978822" y="62012"/>
                </a:cubicBezTo>
                <a:lnTo>
                  <a:pt x="10098991" y="0"/>
                </a:lnTo>
                <a:lnTo>
                  <a:pt x="12650822" y="4283979"/>
                </a:lnTo>
                <a:lnTo>
                  <a:pt x="12245569" y="4531370"/>
                </a:lnTo>
                <a:cubicBezTo>
                  <a:pt x="9012618" y="6531229"/>
                  <a:pt x="5974903" y="8805712"/>
                  <a:pt x="3166697" y="11321300"/>
                </a:cubicBezTo>
                <a:lnTo>
                  <a:pt x="2933905" y="11532482"/>
                </a:lnTo>
                <a:lnTo>
                  <a:pt x="1718627" y="9865697"/>
                </a:lnTo>
                <a:lnTo>
                  <a:pt x="0" y="6980488"/>
                </a:lnTo>
                <a:lnTo>
                  <a:pt x="22022" y="6960742"/>
                </a:lnTo>
                <a:cubicBezTo>
                  <a:pt x="1511041" y="5644986"/>
                  <a:pt x="3079104" y="4413194"/>
                  <a:pt x="4718407" y="3273000"/>
                </a:cubicBezTo>
                <a:cubicBezTo>
                  <a:pt x="5769244" y="2542106"/>
                  <a:pt x="6849352" y="1848853"/>
                  <a:pt x="7956679" y="1195248"/>
                </a:cubicBezTo>
                <a:close/>
              </a:path>
            </a:pathLst>
          </a:custGeom>
          <a:gradFill>
            <a:gsLst>
              <a:gs pos="0">
                <a:schemeClr val="bg1">
                  <a:alpha val="3000"/>
                </a:schemeClr>
              </a:gs>
              <a:gs pos="100000">
                <a:schemeClr val="accent2">
                  <a:alpha val="18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9" name="任意多边形: 形状 83"/>
          <p:cNvSpPr/>
          <p:nvPr userDrawn="1"/>
        </p:nvSpPr>
        <p:spPr>
          <a:xfrm>
            <a:off x="-1" y="2998308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50" name="任意多边形: 形状 83"/>
          <p:cNvSpPr/>
          <p:nvPr userDrawn="1"/>
        </p:nvSpPr>
        <p:spPr>
          <a:xfrm>
            <a:off x="-2" y="3019587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102" name="任意多边形: 形状 101"/>
          <p:cNvSpPr/>
          <p:nvPr userDrawn="1"/>
        </p:nvSpPr>
        <p:spPr>
          <a:xfrm rot="2676034">
            <a:off x="-1681418" y="5021332"/>
            <a:ext cx="3362838" cy="3410056"/>
          </a:xfrm>
          <a:custGeom>
            <a:avLst/>
            <a:gdLst>
              <a:gd name="connsiteX0" fmla="*/ 0 w 3362838"/>
              <a:gd name="connsiteY0" fmla="*/ 0 h 3410056"/>
              <a:gd name="connsiteX1" fmla="*/ 3362838 w 3362838"/>
              <a:gd name="connsiteY1" fmla="*/ 3410056 h 3410056"/>
              <a:gd name="connsiteX2" fmla="*/ 3362837 w 3362838"/>
              <a:gd name="connsiteY2" fmla="*/ 3410056 h 3410056"/>
              <a:gd name="connsiteX3" fmla="*/ 0 w 3362838"/>
              <a:gd name="connsiteY3" fmla="*/ 1 h 3410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62838" h="3410056">
                <a:moveTo>
                  <a:pt x="0" y="0"/>
                </a:moveTo>
                <a:lnTo>
                  <a:pt x="3362838" y="3410056"/>
                </a:lnTo>
                <a:lnTo>
                  <a:pt x="3362837" y="3410056"/>
                </a:lnTo>
                <a:lnTo>
                  <a:pt x="0" y="1"/>
                </a:lnTo>
                <a:close/>
              </a:path>
            </a:pathLst>
          </a:cu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任意多边形: 形状 83"/>
          <p:cNvSpPr/>
          <p:nvPr userDrawn="1"/>
        </p:nvSpPr>
        <p:spPr>
          <a:xfrm>
            <a:off x="1" y="3201986"/>
            <a:ext cx="12191999" cy="3656014"/>
          </a:xfrm>
          <a:custGeom>
            <a:avLst/>
            <a:gdLst>
              <a:gd name="connsiteX0" fmla="*/ 6096002 w 12191999"/>
              <a:gd name="connsiteY0" fmla="*/ 0 h 3656014"/>
              <a:gd name="connsiteX1" fmla="*/ 11517301 w 12191999"/>
              <a:gd name="connsiteY1" fmla="*/ 568339 h 3656014"/>
              <a:gd name="connsiteX2" fmla="*/ 12191999 w 12191999"/>
              <a:gd name="connsiteY2" fmla="*/ 741496 h 3656014"/>
              <a:gd name="connsiteX3" fmla="*/ 12191999 w 12191999"/>
              <a:gd name="connsiteY3" fmla="*/ 3656014 h 3656014"/>
              <a:gd name="connsiteX4" fmla="*/ 0 w 12191999"/>
              <a:gd name="connsiteY4" fmla="*/ 3656014 h 3656014"/>
              <a:gd name="connsiteX5" fmla="*/ 0 w 12191999"/>
              <a:gd name="connsiteY5" fmla="*/ 741497 h 3656014"/>
              <a:gd name="connsiteX6" fmla="*/ 674702 w 12191999"/>
              <a:gd name="connsiteY6" fmla="*/ 568339 h 3656014"/>
              <a:gd name="connsiteX7" fmla="*/ 6096002 w 12191999"/>
              <a:gd name="connsiteY7" fmla="*/ 0 h 3656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3656014">
                <a:moveTo>
                  <a:pt x="6096002" y="0"/>
                </a:moveTo>
                <a:cubicBezTo>
                  <a:pt x="8104174" y="0"/>
                  <a:pt x="9969760" y="209519"/>
                  <a:pt x="11517301" y="568339"/>
                </a:cubicBezTo>
                <a:lnTo>
                  <a:pt x="12191999" y="741496"/>
                </a:lnTo>
                <a:lnTo>
                  <a:pt x="12191999" y="3656014"/>
                </a:lnTo>
                <a:lnTo>
                  <a:pt x="0" y="3656014"/>
                </a:lnTo>
                <a:lnTo>
                  <a:pt x="0" y="741497"/>
                </a:lnTo>
                <a:lnTo>
                  <a:pt x="674702" y="568339"/>
                </a:lnTo>
                <a:cubicBezTo>
                  <a:pt x="2222243" y="209519"/>
                  <a:pt x="4087830" y="0"/>
                  <a:pt x="60960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</a:endParaRPr>
          </a:p>
        </p:txBody>
      </p:sp>
      <p:sp>
        <p:nvSpPr>
          <p:cNvPr id="48" name="标题 47"/>
          <p:cNvSpPr>
            <a:spLocks noGrp="1"/>
          </p:cNvSpPr>
          <p:nvPr userDrawn="1">
            <p:ph type="title" hasCustomPrompt="1"/>
          </p:nvPr>
        </p:nvSpPr>
        <p:spPr>
          <a:xfrm>
            <a:off x="515938" y="3758091"/>
            <a:ext cx="11160124" cy="132343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>
            <a:lvl1pPr algn="ctr">
              <a:lnSpc>
                <a:spcPct val="100000"/>
              </a:lnSpc>
              <a:defRPr lang="zh-CN" altLang="en-US" sz="4000" b="1" spc="100" dirty="0">
                <a:solidFill>
                  <a:schemeClr val="tx1"/>
                </a:solidFill>
                <a:latin typeface="+mn-ea"/>
                <a:ea typeface="+mn-ea"/>
                <a:cs typeface="+mn-ea"/>
              </a:defRPr>
            </a:lvl1pPr>
          </a:lstStyle>
          <a:p>
            <a:pPr marL="0" lvl="0"/>
            <a:r>
              <a:rPr lang="zh-CN" altLang="en-US" dirty="0"/>
              <a:t>北京理工大学</a:t>
            </a:r>
            <a:br>
              <a:rPr lang="zh-CN" altLang="en-US" dirty="0"/>
            </a:br>
            <a:r>
              <a:rPr lang="zh-CN" altLang="en-US" dirty="0"/>
              <a:t>毕业设计论文答辩模板</a:t>
            </a:r>
          </a:p>
        </p:txBody>
      </p:sp>
      <p:sp>
        <p:nvSpPr>
          <p:cNvPr id="38" name="文本占位符 53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2141362" y="5528219"/>
            <a:ext cx="7909277" cy="372410"/>
          </a:xfrm>
          <a:prstGeom prst="rect">
            <a:avLst/>
          </a:prstGeom>
          <a:noFill/>
        </p:spPr>
        <p:txBody>
          <a:bodyPr wrap="square" lIns="0" rtlCol="0" anchor="ctr" anchorCtr="0">
            <a:spAutoFit/>
          </a:bodyPr>
          <a:lstStyle>
            <a:lvl1pPr marL="0" indent="0" algn="ctr">
              <a:lnSpc>
                <a:spcPct val="130000"/>
              </a:lnSpc>
              <a:buNone/>
              <a:defRPr lang="zh-CN" altLang="en-US" sz="1400" spc="10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  <a:lvl2pPr>
              <a:defRPr lang="zh-CN" altLang="en-US" sz="1800" smtClean="0"/>
            </a:lvl2pPr>
            <a:lvl3pPr>
              <a:defRPr lang="zh-CN" altLang="en-US" sz="1800" smtClean="0"/>
            </a:lvl3pPr>
            <a:lvl4pPr>
              <a:defRPr lang="zh-CN" altLang="en-US" smtClean="0"/>
            </a:lvl4pPr>
            <a:lvl5pPr>
              <a:defRPr lang="zh-CN" altLang="en-US"/>
            </a:lvl5pPr>
          </a:lstStyle>
          <a:p>
            <a:pPr marL="0" lvl="0">
              <a:lnSpc>
                <a:spcPct val="130000"/>
              </a:lnSpc>
            </a:pPr>
            <a:r>
              <a:rPr lang="zh-CN" altLang="en-US" dirty="0"/>
              <a:t>答辩人：北小理　　　导　师： 京小工　　　时　间：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cxnSp>
        <p:nvCxnSpPr>
          <p:cNvPr id="18" name="直接连接符 17"/>
          <p:cNvCxnSpPr/>
          <p:nvPr userDrawn="1"/>
        </p:nvCxnSpPr>
        <p:spPr>
          <a:xfrm>
            <a:off x="2108522" y="5295418"/>
            <a:ext cx="797495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200" y="944838"/>
            <a:ext cx="4510874" cy="126260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50844" y="6088688"/>
            <a:ext cx="2156520" cy="617431"/>
          </a:xfrm>
          <a:prstGeom prst="rect">
            <a:avLst/>
          </a:prstGeom>
          <a:noFill/>
          <a:ln>
            <a:noFill/>
          </a:ln>
        </p:spPr>
        <p:txBody>
          <a:bodyPr wrap="square" lIns="180000" tIns="180000" rIns="180000" bIns="18000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BIT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|</a:t>
            </a:r>
            <a:r>
              <a:rPr kumimoji="0" lang="en-US" altLang="zh-CN" sz="1400" b="0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100" normalizeH="0" baseline="0" noProof="0" dirty="0">
                <a:ln>
                  <a:noFill/>
                </a:ln>
                <a:solidFill>
                  <a:srgbClr val="A2A2A2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SINCE 1940</a:t>
            </a:r>
            <a:endParaRPr kumimoji="0" lang="zh-CN" altLang="en-US" sz="1400" b="1" i="0" u="none" strike="noStrike" kern="1200" cap="none" spc="100" normalizeH="0" baseline="0" noProof="0" dirty="0">
              <a:ln>
                <a:noFill/>
              </a:ln>
              <a:solidFill>
                <a:srgbClr val="A2A2A2"/>
              </a:solidFill>
              <a:effectLst/>
              <a:uLnTx/>
              <a:uFillTx/>
              <a:latin typeface="微软雅黑 Light" panose="020B0502040204020203" pitchFamily="34" charset="-122"/>
              <a:ea typeface="微软雅黑 Light" panose="020B0502040204020203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10272478" y="6308389"/>
            <a:ext cx="1629576" cy="198576"/>
            <a:chOff x="10272478" y="6308389"/>
            <a:chExt cx="1629576" cy="198576"/>
          </a:xfrm>
        </p:grpSpPr>
        <p:grpSp>
          <p:nvGrpSpPr>
            <p:cNvPr id="40" name="组合 39"/>
            <p:cNvGrpSpPr/>
            <p:nvPr userDrawn="1"/>
          </p:nvGrpSpPr>
          <p:grpSpPr>
            <a:xfrm>
              <a:off x="11216726" y="6310650"/>
              <a:ext cx="685328" cy="194486"/>
              <a:chOff x="2373567" y="1096524"/>
              <a:chExt cx="2578404" cy="731714"/>
            </a:xfrm>
          </p:grpSpPr>
          <p:sp>
            <p:nvSpPr>
              <p:cNvPr id="7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71" name="Freeform 6"/>
              <p:cNvSpPr/>
              <p:nvPr/>
            </p:nvSpPr>
            <p:spPr bwMode="auto">
              <a:xfrm>
                <a:off x="4620306" y="1237050"/>
                <a:ext cx="331665" cy="499208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72" name="组合 7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solidFill>
                <a:schemeClr val="accent3"/>
              </a:solidFill>
            </p:grpSpPr>
            <p:sp>
              <p:nvSpPr>
                <p:cNvPr id="7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73" name="组合 7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solidFill>
                <a:schemeClr val="accent3"/>
              </a:solidFill>
            </p:grpSpPr>
            <p:sp>
              <p:nvSpPr>
                <p:cNvPr id="7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7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41" name="组合 40"/>
            <p:cNvGrpSpPr/>
            <p:nvPr userDrawn="1"/>
          </p:nvGrpSpPr>
          <p:grpSpPr>
            <a:xfrm>
              <a:off x="10272478" y="6308389"/>
              <a:ext cx="721622" cy="198576"/>
              <a:chOff x="2372715" y="161759"/>
              <a:chExt cx="2714952" cy="74710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solidFill>
                <a:schemeClr val="accent3"/>
              </a:solidFill>
            </p:grpSpPr>
            <p:sp>
              <p:nvSpPr>
                <p:cNvPr id="6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3" name="组合 42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solidFill>
                <a:schemeClr val="accent3"/>
              </a:solidFill>
            </p:grpSpPr>
            <p:sp>
              <p:nvSpPr>
                <p:cNvPr id="6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solidFill>
                <a:schemeClr val="accent3"/>
              </a:solidFill>
            </p:grpSpPr>
            <p:sp>
              <p:nvSpPr>
                <p:cNvPr id="6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6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4613354" y="313344"/>
                <a:ext cx="474313" cy="479486"/>
                <a:chOff x="11893474" y="1994534"/>
                <a:chExt cx="286683" cy="289808"/>
              </a:xfrm>
              <a:solidFill>
                <a:schemeClr val="accent3"/>
              </a:solidFill>
            </p:grpSpPr>
            <p:sp>
              <p:nvSpPr>
                <p:cNvPr id="46" name="Freeform 11"/>
                <p:cNvSpPr>
                  <a:spLocks noEditPoints="1"/>
                </p:cNvSpPr>
                <p:nvPr/>
              </p:nvSpPr>
              <p:spPr bwMode="auto">
                <a:xfrm>
                  <a:off x="11976099" y="1994534"/>
                  <a:ext cx="204058" cy="285679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7" name="Freeform 12"/>
                <p:cNvSpPr/>
                <p:nvPr/>
              </p:nvSpPr>
              <p:spPr bwMode="auto">
                <a:xfrm>
                  <a:off x="11893474" y="2009126"/>
                  <a:ext cx="109877" cy="275216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样式2-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PA-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0"/>
                </a:schemeClr>
              </a:gs>
              <a:gs pos="522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任意多边形: 形状 19"/>
          <p:cNvSpPr/>
          <p:nvPr userDrawn="1"/>
        </p:nvSpPr>
        <p:spPr>
          <a:xfrm flipH="1" flipV="1">
            <a:off x="4442085" y="3759199"/>
            <a:ext cx="3307830" cy="2335892"/>
          </a:xfrm>
          <a:custGeom>
            <a:avLst/>
            <a:gdLst>
              <a:gd name="connsiteX0" fmla="*/ 3162300 w 3162300"/>
              <a:gd name="connsiteY0" fmla="*/ 2147409 h 2147409"/>
              <a:gd name="connsiteX1" fmla="*/ 0 w 3162300"/>
              <a:gd name="connsiteY1" fmla="*/ 2147409 h 2147409"/>
              <a:gd name="connsiteX2" fmla="*/ 0 w 3162300"/>
              <a:gd name="connsiteY2" fmla="*/ 1565265 h 2147409"/>
              <a:gd name="connsiteX3" fmla="*/ 0 w 3162300"/>
              <a:gd name="connsiteY3" fmla="*/ 1544697 h 2147409"/>
              <a:gd name="connsiteX4" fmla="*/ 0 w 3162300"/>
              <a:gd name="connsiteY4" fmla="*/ 0 h 2147409"/>
              <a:gd name="connsiteX5" fmla="*/ 1585774 w 3162300"/>
              <a:gd name="connsiteY5" fmla="*/ 1112898 h 2147409"/>
              <a:gd name="connsiteX6" fmla="*/ 3162300 w 3162300"/>
              <a:gd name="connsiteY6" fmla="*/ 0 h 2147409"/>
              <a:gd name="connsiteX7" fmla="*/ 3162300 w 3162300"/>
              <a:gd name="connsiteY7" fmla="*/ 1544697 h 2147409"/>
              <a:gd name="connsiteX8" fmla="*/ 3162300 w 3162300"/>
              <a:gd name="connsiteY8" fmla="*/ 1565265 h 2147409"/>
              <a:gd name="connsiteX0-1" fmla="*/ 0 w 3162300"/>
              <a:gd name="connsiteY0-2" fmla="*/ 2147409 h 2238849"/>
              <a:gd name="connsiteX1-3" fmla="*/ 0 w 3162300"/>
              <a:gd name="connsiteY1-4" fmla="*/ 1565265 h 2238849"/>
              <a:gd name="connsiteX2-5" fmla="*/ 0 w 3162300"/>
              <a:gd name="connsiteY2-6" fmla="*/ 1544697 h 2238849"/>
              <a:gd name="connsiteX3-7" fmla="*/ 0 w 3162300"/>
              <a:gd name="connsiteY3-8" fmla="*/ 0 h 2238849"/>
              <a:gd name="connsiteX4-9" fmla="*/ 1585774 w 3162300"/>
              <a:gd name="connsiteY4-10" fmla="*/ 1112898 h 2238849"/>
              <a:gd name="connsiteX5-11" fmla="*/ 3162300 w 3162300"/>
              <a:gd name="connsiteY5-12" fmla="*/ 0 h 2238849"/>
              <a:gd name="connsiteX6-13" fmla="*/ 3162300 w 3162300"/>
              <a:gd name="connsiteY6-14" fmla="*/ 1544697 h 2238849"/>
              <a:gd name="connsiteX7-15" fmla="*/ 3162300 w 3162300"/>
              <a:gd name="connsiteY7-16" fmla="*/ 1565265 h 2238849"/>
              <a:gd name="connsiteX8-17" fmla="*/ 3162300 w 3162300"/>
              <a:gd name="connsiteY8-18" fmla="*/ 2147409 h 2238849"/>
              <a:gd name="connsiteX9" fmla="*/ 91440 w 3162300"/>
              <a:gd name="connsiteY9" fmla="*/ 2238849 h 2238849"/>
              <a:gd name="connsiteX0-19" fmla="*/ 0 w 3162300"/>
              <a:gd name="connsiteY0-20" fmla="*/ 2147409 h 2147409"/>
              <a:gd name="connsiteX1-21" fmla="*/ 0 w 3162300"/>
              <a:gd name="connsiteY1-22" fmla="*/ 1565265 h 2147409"/>
              <a:gd name="connsiteX2-23" fmla="*/ 0 w 3162300"/>
              <a:gd name="connsiteY2-24" fmla="*/ 1544697 h 2147409"/>
              <a:gd name="connsiteX3-25" fmla="*/ 0 w 3162300"/>
              <a:gd name="connsiteY3-26" fmla="*/ 0 h 2147409"/>
              <a:gd name="connsiteX4-27" fmla="*/ 1585774 w 3162300"/>
              <a:gd name="connsiteY4-28" fmla="*/ 1112898 h 2147409"/>
              <a:gd name="connsiteX5-29" fmla="*/ 3162300 w 3162300"/>
              <a:gd name="connsiteY5-30" fmla="*/ 0 h 2147409"/>
              <a:gd name="connsiteX6-31" fmla="*/ 3162300 w 3162300"/>
              <a:gd name="connsiteY6-32" fmla="*/ 1544697 h 2147409"/>
              <a:gd name="connsiteX7-33" fmla="*/ 3162300 w 3162300"/>
              <a:gd name="connsiteY7-34" fmla="*/ 1565265 h 2147409"/>
              <a:gd name="connsiteX8-35" fmla="*/ 3162300 w 3162300"/>
              <a:gd name="connsiteY8-36" fmla="*/ 2147409 h 214740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</a:cxnLst>
            <a:rect l="l" t="t" r="r" b="b"/>
            <a:pathLst>
              <a:path w="3162300" h="2147409">
                <a:moveTo>
                  <a:pt x="0" y="2147409"/>
                </a:moveTo>
                <a:lnTo>
                  <a:pt x="0" y="1565265"/>
                </a:lnTo>
                <a:lnTo>
                  <a:pt x="0" y="1544697"/>
                </a:lnTo>
                <a:lnTo>
                  <a:pt x="0" y="0"/>
                </a:lnTo>
                <a:lnTo>
                  <a:pt x="1585774" y="1112898"/>
                </a:lnTo>
                <a:lnTo>
                  <a:pt x="3162300" y="0"/>
                </a:lnTo>
                <a:lnTo>
                  <a:pt x="3162300" y="1544697"/>
                </a:lnTo>
                <a:lnTo>
                  <a:pt x="3162300" y="1565265"/>
                </a:lnTo>
                <a:lnTo>
                  <a:pt x="3162300" y="2147409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矩形 3"/>
          <p:cNvSpPr/>
          <p:nvPr userDrawn="1"/>
        </p:nvSpPr>
        <p:spPr>
          <a:xfrm>
            <a:off x="4442085" y="1015093"/>
            <a:ext cx="3307830" cy="1428368"/>
          </a:xfrm>
          <a:custGeom>
            <a:avLst/>
            <a:gdLst>
              <a:gd name="connsiteX0" fmla="*/ 0 w 3162300"/>
              <a:gd name="connsiteY0" fmla="*/ 0 h 1871961"/>
              <a:gd name="connsiteX1" fmla="*/ 3162300 w 3162300"/>
              <a:gd name="connsiteY1" fmla="*/ 0 h 1871961"/>
              <a:gd name="connsiteX2" fmla="*/ 3162300 w 3162300"/>
              <a:gd name="connsiteY2" fmla="*/ 1871961 h 1871961"/>
              <a:gd name="connsiteX3" fmla="*/ 0 w 3162300"/>
              <a:gd name="connsiteY3" fmla="*/ 1871961 h 1871961"/>
              <a:gd name="connsiteX4" fmla="*/ 0 w 3162300"/>
              <a:gd name="connsiteY4" fmla="*/ 0 h 1871961"/>
              <a:gd name="connsiteX0-1" fmla="*/ 0 w 3162300"/>
              <a:gd name="connsiteY0-2" fmla="*/ 1871961 h 1963401"/>
              <a:gd name="connsiteX1-3" fmla="*/ 0 w 3162300"/>
              <a:gd name="connsiteY1-4" fmla="*/ 0 h 1963401"/>
              <a:gd name="connsiteX2-5" fmla="*/ 3162300 w 3162300"/>
              <a:gd name="connsiteY2-6" fmla="*/ 0 h 1963401"/>
              <a:gd name="connsiteX3-7" fmla="*/ 3162300 w 3162300"/>
              <a:gd name="connsiteY3-8" fmla="*/ 1871961 h 1963401"/>
              <a:gd name="connsiteX4-9" fmla="*/ 91440 w 3162300"/>
              <a:gd name="connsiteY4-10" fmla="*/ 1963401 h 1963401"/>
              <a:gd name="connsiteX0-11" fmla="*/ 0 w 3162300"/>
              <a:gd name="connsiteY0-12" fmla="*/ 1871961 h 1871961"/>
              <a:gd name="connsiteX1-13" fmla="*/ 0 w 3162300"/>
              <a:gd name="connsiteY1-14" fmla="*/ 0 h 1871961"/>
              <a:gd name="connsiteX2-15" fmla="*/ 3162300 w 3162300"/>
              <a:gd name="connsiteY2-16" fmla="*/ 0 h 1871961"/>
              <a:gd name="connsiteX3-17" fmla="*/ 3162300 w 3162300"/>
              <a:gd name="connsiteY3-18" fmla="*/ 1871961 h 187196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3162300" h="1871961">
                <a:moveTo>
                  <a:pt x="0" y="1871961"/>
                </a:moveTo>
                <a:lnTo>
                  <a:pt x="0" y="0"/>
                </a:lnTo>
                <a:lnTo>
                  <a:pt x="3162300" y="0"/>
                </a:lnTo>
                <a:lnTo>
                  <a:pt x="3162300" y="1871961"/>
                </a:lnTo>
              </a:path>
            </a:pathLst>
          </a:cu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>
              <a:lnSpc>
                <a:spcPct val="130000"/>
              </a:lnSpc>
            </a:pPr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 userDrawn="1"/>
        </p:nvSpPr>
        <p:spPr>
          <a:xfrm flipV="1">
            <a:off x="6007269" y="3832178"/>
            <a:ext cx="177462" cy="152984"/>
          </a:xfrm>
          <a:prstGeom prst="triangle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974749" y="1401223"/>
            <a:ext cx="2256308" cy="631546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样式3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 rot="16200000">
            <a:off x="-1538864" y="2653429"/>
            <a:ext cx="52296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8000" b="1" i="0" u="none" strike="noStrike" kern="1200" cap="none" spc="5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Contents</a:t>
            </a:r>
            <a:r>
              <a:rPr kumimoji="0" lang="en-US" altLang="zh-CN" sz="4400" b="1" i="0" u="none" strike="noStrike" kern="1200" cap="none" spc="50" normalizeH="0" baseline="0" noProof="0" dirty="0">
                <a:ln>
                  <a:noFill/>
                </a:ln>
                <a:solidFill>
                  <a:srgbClr val="A13F0B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■</a:t>
            </a:r>
            <a:endParaRPr kumimoji="0" lang="zh-CN" altLang="en-US" sz="4400" b="1" i="0" u="none" strike="noStrike" kern="1200" cap="none" spc="50" normalizeH="0" baseline="0" noProof="0" dirty="0">
              <a:ln>
                <a:noFill/>
              </a:ln>
              <a:solidFill>
                <a:srgbClr val="A13F0B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116549" y="3752395"/>
            <a:ext cx="738664" cy="224676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600" normalizeH="0" baseline="0" noProof="0" dirty="0">
                <a:ln>
                  <a:noFill/>
                </a:ln>
                <a:solidFill>
                  <a:srgbClr val="006C39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charset="-122"/>
                <a:cs typeface="+mn-cs"/>
              </a:rPr>
              <a:t>结构大纲</a:t>
            </a:r>
          </a:p>
        </p:txBody>
      </p:sp>
      <p:sp>
        <p:nvSpPr>
          <p:cNvPr id="12" name="文本框 11"/>
          <p:cNvSpPr txBox="1"/>
          <p:nvPr userDrawn="1"/>
        </p:nvSpPr>
        <p:spPr>
          <a:xfrm>
            <a:off x="9519824" y="6600901"/>
            <a:ext cx="25234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BEIJING INSTITUTE OF TECHNOLOGY</a:t>
            </a:r>
            <a:endParaRPr kumimoji="0" lang="zh-CN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041148" y="78493"/>
            <a:ext cx="2025400" cy="566914"/>
          </a:xfrm>
          <a:prstGeom prst="rect">
            <a:avLst/>
          </a:prstGeom>
        </p:spPr>
      </p:pic>
      <p:sp>
        <p:nvSpPr>
          <p:cNvPr id="82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83" name="图片 8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84" name="矩形 83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3" name="组合 32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34" name="组合 33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49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50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charset="-122"/>
                  <a:cs typeface="+mn-cs"/>
                </a:endParaRPr>
              </a:p>
            </p:txBody>
          </p:sp>
          <p:grpSp>
            <p:nvGrpSpPr>
              <p:cNvPr id="51" name="组合 50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56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52" name="组合 51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53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4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55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  <p:grpSp>
          <p:nvGrpSpPr>
            <p:cNvPr id="35" name="组合 34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36" name="组合 35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47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8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7" name="组合 36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45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6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42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3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4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40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  <p:sp>
              <p:nvSpPr>
                <p:cNvPr id="41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charset="-122"/>
                    <a:cs typeface="+mn-cs"/>
                  </a:endParaRPr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样式1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 userDrawn="1"/>
        </p:nvCxnSpPr>
        <p:spPr>
          <a:xfrm>
            <a:off x="1550089" y="863157"/>
            <a:ext cx="10318623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 userDrawn="1"/>
        </p:nvSpPr>
        <p:spPr>
          <a:xfrm>
            <a:off x="11155416" y="6188075"/>
            <a:ext cx="713296" cy="66992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318632" y="0"/>
            <a:ext cx="1048735" cy="873125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xfrm>
            <a:off x="1606550" y="344317"/>
            <a:ext cx="8643848" cy="48013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800" b="1" baseline="0"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18631" y="6188075"/>
            <a:ext cx="10844339" cy="66992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6" name="文本框 5"/>
          <p:cNvSpPr txBox="1">
            <a:spLocks noChangeArrowheads="1"/>
          </p:cNvSpPr>
          <p:nvPr userDrawn="1"/>
        </p:nvSpPr>
        <p:spPr bwMode="auto">
          <a:xfrm>
            <a:off x="11233150" y="6353175"/>
            <a:ext cx="550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600" smtClean="0">
                <a:solidFill>
                  <a:srgbClr val="F2F2F2"/>
                </a:solidFill>
                <a:latin typeface="微软雅黑" panose="020B0503020204020204" charset="-122"/>
              </a:rPr>
              <a:t>‹#›</a:t>
            </a:fld>
            <a:endParaRPr lang="zh-CN" altLang="en-US" sz="1600" dirty="0">
              <a:solidFill>
                <a:srgbClr val="F2F2F2"/>
              </a:solidFill>
              <a:latin typeface="微软雅黑" panose="020B0503020204020204" charset="-122"/>
            </a:endParaRPr>
          </a:p>
        </p:txBody>
      </p:sp>
      <p:sp>
        <p:nvSpPr>
          <p:cNvPr id="25" name="矩形 24"/>
          <p:cNvSpPr/>
          <p:nvPr userDrawn="1"/>
        </p:nvSpPr>
        <p:spPr>
          <a:xfrm>
            <a:off x="1378908" y="-1612"/>
            <a:ext cx="167082" cy="874737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37818" y="347339"/>
            <a:ext cx="1969223" cy="432990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1366474" y="-17822"/>
            <a:ext cx="0" cy="107941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 userDrawn="1"/>
        </p:nvCxnSpPr>
        <p:spPr>
          <a:xfrm>
            <a:off x="11155416" y="6119786"/>
            <a:ext cx="0" cy="76063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 userDrawn="1"/>
        </p:nvGrpSpPr>
        <p:grpSpPr>
          <a:xfrm>
            <a:off x="587288" y="6381747"/>
            <a:ext cx="2479573" cy="304965"/>
            <a:chOff x="671368" y="6061309"/>
            <a:chExt cx="2479573" cy="304965"/>
          </a:xfrm>
          <a:solidFill>
            <a:schemeClr val="bg1"/>
          </a:solidFill>
        </p:grpSpPr>
        <p:grpSp>
          <p:nvGrpSpPr>
            <p:cNvPr id="85" name="组合 84"/>
            <p:cNvGrpSpPr/>
            <p:nvPr userDrawn="1"/>
          </p:nvGrpSpPr>
          <p:grpSpPr>
            <a:xfrm>
              <a:off x="2098445" y="6064781"/>
              <a:ext cx="1052496" cy="298683"/>
              <a:chOff x="2373567" y="1096524"/>
              <a:chExt cx="2578404" cy="731714"/>
            </a:xfrm>
            <a:grpFill/>
          </p:grpSpPr>
          <p:sp>
            <p:nvSpPr>
              <p:cNvPr id="100" name="Freeform 5"/>
              <p:cNvSpPr/>
              <p:nvPr/>
            </p:nvSpPr>
            <p:spPr bwMode="auto">
              <a:xfrm>
                <a:off x="3797881" y="1143043"/>
                <a:ext cx="576140" cy="649652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6"/>
              <p:cNvSpPr/>
              <p:nvPr/>
            </p:nvSpPr>
            <p:spPr bwMode="auto">
              <a:xfrm>
                <a:off x="4620305" y="1241947"/>
                <a:ext cx="331666" cy="499206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102" name="组合 101"/>
              <p:cNvGrpSpPr/>
              <p:nvPr/>
            </p:nvGrpSpPr>
            <p:grpSpPr>
              <a:xfrm>
                <a:off x="2373567" y="1096524"/>
                <a:ext cx="589817" cy="731714"/>
                <a:chOff x="5548313" y="2084388"/>
                <a:chExt cx="547688" cy="679451"/>
              </a:xfrm>
              <a:grpFill/>
            </p:grpSpPr>
            <p:sp>
              <p:nvSpPr>
                <p:cNvPr id="107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8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3" name="组合 102"/>
              <p:cNvGrpSpPr/>
              <p:nvPr/>
            </p:nvGrpSpPr>
            <p:grpSpPr>
              <a:xfrm>
                <a:off x="3194779" y="1296598"/>
                <a:ext cx="356817" cy="382445"/>
                <a:chOff x="3792874" y="3156423"/>
                <a:chExt cx="331330" cy="355128"/>
              </a:xfrm>
              <a:grpFill/>
            </p:grpSpPr>
            <p:sp>
              <p:nvSpPr>
                <p:cNvPr id="104" name="Freeform 15"/>
                <p:cNvSpPr/>
                <p:nvPr/>
              </p:nvSpPr>
              <p:spPr bwMode="auto">
                <a:xfrm>
                  <a:off x="3792874" y="3235325"/>
                  <a:ext cx="152877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5" name="Freeform 16"/>
                <p:cNvSpPr/>
                <p:nvPr/>
              </p:nvSpPr>
              <p:spPr bwMode="auto">
                <a:xfrm>
                  <a:off x="3957518" y="3164747"/>
                  <a:ext cx="166686" cy="346804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06" name="Freeform 17"/>
                <p:cNvSpPr/>
                <p:nvPr/>
              </p:nvSpPr>
              <p:spPr bwMode="auto">
                <a:xfrm>
                  <a:off x="3879593" y="3156423"/>
                  <a:ext cx="109753" cy="63837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86" name="组合 85"/>
            <p:cNvGrpSpPr/>
            <p:nvPr userDrawn="1"/>
          </p:nvGrpSpPr>
          <p:grpSpPr>
            <a:xfrm>
              <a:off x="671368" y="6061309"/>
              <a:ext cx="1100339" cy="304965"/>
              <a:chOff x="2372715" y="161759"/>
              <a:chExt cx="2695608" cy="747103"/>
            </a:xfrm>
            <a:grpFill/>
          </p:grpSpPr>
          <p:grpSp>
            <p:nvGrpSpPr>
              <p:cNvPr id="87" name="组合 86"/>
              <p:cNvGrpSpPr/>
              <p:nvPr/>
            </p:nvGrpSpPr>
            <p:grpSpPr>
              <a:xfrm>
                <a:off x="3804781" y="283376"/>
                <a:ext cx="521428" cy="548788"/>
                <a:chOff x="6113463" y="3541713"/>
                <a:chExt cx="484188" cy="509588"/>
              </a:xfrm>
              <a:grpFill/>
            </p:grpSpPr>
            <p:sp>
              <p:nvSpPr>
                <p:cNvPr id="98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9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8" name="组合 87"/>
              <p:cNvGrpSpPr/>
              <p:nvPr/>
            </p:nvGrpSpPr>
            <p:grpSpPr>
              <a:xfrm>
                <a:off x="2372715" y="161759"/>
                <a:ext cx="591521" cy="747103"/>
                <a:chOff x="6108700" y="2066926"/>
                <a:chExt cx="549275" cy="693738"/>
              </a:xfrm>
              <a:grpFill/>
            </p:grpSpPr>
            <p:sp>
              <p:nvSpPr>
                <p:cNvPr id="96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7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9" name="组合 88"/>
              <p:cNvGrpSpPr/>
              <p:nvPr/>
            </p:nvGrpSpPr>
            <p:grpSpPr>
              <a:xfrm>
                <a:off x="3173775" y="375308"/>
                <a:ext cx="396626" cy="341923"/>
                <a:chOff x="6186488" y="2930526"/>
                <a:chExt cx="368300" cy="317500"/>
              </a:xfrm>
              <a:grpFill/>
            </p:grpSpPr>
            <p:sp>
              <p:nvSpPr>
                <p:cNvPr id="93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4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5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0" name="组合 89"/>
              <p:cNvGrpSpPr/>
              <p:nvPr/>
            </p:nvGrpSpPr>
            <p:grpSpPr>
              <a:xfrm>
                <a:off x="4613362" y="313351"/>
                <a:ext cx="454961" cy="453362"/>
                <a:chOff x="11893465" y="1994536"/>
                <a:chExt cx="274986" cy="274018"/>
              </a:xfrm>
              <a:grpFill/>
            </p:grpSpPr>
            <p:sp>
              <p:nvSpPr>
                <p:cNvPr id="91" name="Freeform 11"/>
                <p:cNvSpPr>
                  <a:spLocks noEditPoints="1"/>
                </p:cNvSpPr>
                <p:nvPr/>
              </p:nvSpPr>
              <p:spPr bwMode="auto">
                <a:xfrm>
                  <a:off x="11976100" y="1994536"/>
                  <a:ext cx="192351" cy="269291"/>
                </a:xfrm>
                <a:custGeom>
                  <a:avLst/>
                  <a:gdLst>
                    <a:gd name="T0" fmla="*/ 29 w 72"/>
                    <a:gd name="T1" fmla="*/ 49 h 102"/>
                    <a:gd name="T2" fmla="*/ 15 w 72"/>
                    <a:gd name="T3" fmla="*/ 43 h 102"/>
                    <a:gd name="T4" fmla="*/ 10 w 72"/>
                    <a:gd name="T5" fmla="*/ 21 h 102"/>
                    <a:gd name="T6" fmla="*/ 13 w 72"/>
                    <a:gd name="T7" fmla="*/ 15 h 102"/>
                    <a:gd name="T8" fmla="*/ 19 w 72"/>
                    <a:gd name="T9" fmla="*/ 18 h 102"/>
                    <a:gd name="T10" fmla="*/ 20 w 72"/>
                    <a:gd name="T11" fmla="*/ 26 h 102"/>
                    <a:gd name="T12" fmla="*/ 35 w 72"/>
                    <a:gd name="T13" fmla="*/ 22 h 102"/>
                    <a:gd name="T14" fmla="*/ 40 w 72"/>
                    <a:gd name="T15" fmla="*/ 16 h 102"/>
                    <a:gd name="T16" fmla="*/ 43 w 72"/>
                    <a:gd name="T17" fmla="*/ 14 h 102"/>
                    <a:gd name="T18" fmla="*/ 44 w 72"/>
                    <a:gd name="T19" fmla="*/ 19 h 102"/>
                    <a:gd name="T20" fmla="*/ 43 w 72"/>
                    <a:gd name="T21" fmla="*/ 28 h 102"/>
                    <a:gd name="T22" fmla="*/ 36 w 72"/>
                    <a:gd name="T23" fmla="*/ 40 h 102"/>
                    <a:gd name="T24" fmla="*/ 37 w 72"/>
                    <a:gd name="T25" fmla="*/ 42 h 102"/>
                    <a:gd name="T26" fmla="*/ 44 w 72"/>
                    <a:gd name="T27" fmla="*/ 38 h 102"/>
                    <a:gd name="T28" fmla="*/ 56 w 72"/>
                    <a:gd name="T29" fmla="*/ 20 h 102"/>
                    <a:gd name="T30" fmla="*/ 49 w 72"/>
                    <a:gd name="T31" fmla="*/ 9 h 102"/>
                    <a:gd name="T32" fmla="*/ 28 w 72"/>
                    <a:gd name="T33" fmla="*/ 14 h 102"/>
                    <a:gd name="T34" fmla="*/ 20 w 72"/>
                    <a:gd name="T35" fmla="*/ 13 h 102"/>
                    <a:gd name="T36" fmla="*/ 22 w 72"/>
                    <a:gd name="T37" fmla="*/ 6 h 102"/>
                    <a:gd name="T38" fmla="*/ 50 w 72"/>
                    <a:gd name="T39" fmla="*/ 1 h 102"/>
                    <a:gd name="T40" fmla="*/ 68 w 72"/>
                    <a:gd name="T41" fmla="*/ 12 h 102"/>
                    <a:gd name="T42" fmla="*/ 67 w 72"/>
                    <a:gd name="T43" fmla="*/ 24 h 102"/>
                    <a:gd name="T44" fmla="*/ 49 w 72"/>
                    <a:gd name="T45" fmla="*/ 48 h 102"/>
                    <a:gd name="T46" fmla="*/ 42 w 72"/>
                    <a:gd name="T47" fmla="*/ 49 h 102"/>
                    <a:gd name="T48" fmla="*/ 37 w 72"/>
                    <a:gd name="T49" fmla="*/ 47 h 102"/>
                    <a:gd name="T50" fmla="*/ 35 w 72"/>
                    <a:gd name="T51" fmla="*/ 52 h 102"/>
                    <a:gd name="T52" fmla="*/ 41 w 72"/>
                    <a:gd name="T53" fmla="*/ 58 h 102"/>
                    <a:gd name="T54" fmla="*/ 48 w 72"/>
                    <a:gd name="T55" fmla="*/ 57 h 102"/>
                    <a:gd name="T56" fmla="*/ 53 w 72"/>
                    <a:gd name="T57" fmla="*/ 59 h 102"/>
                    <a:gd name="T58" fmla="*/ 53 w 72"/>
                    <a:gd name="T59" fmla="*/ 66 h 102"/>
                    <a:gd name="T60" fmla="*/ 48 w 72"/>
                    <a:gd name="T61" fmla="*/ 70 h 102"/>
                    <a:gd name="T62" fmla="*/ 37 w 72"/>
                    <a:gd name="T63" fmla="*/ 81 h 102"/>
                    <a:gd name="T64" fmla="*/ 45 w 72"/>
                    <a:gd name="T65" fmla="*/ 81 h 102"/>
                    <a:gd name="T66" fmla="*/ 57 w 72"/>
                    <a:gd name="T67" fmla="*/ 89 h 102"/>
                    <a:gd name="T68" fmla="*/ 51 w 72"/>
                    <a:gd name="T69" fmla="*/ 98 h 102"/>
                    <a:gd name="T70" fmla="*/ 26 w 72"/>
                    <a:gd name="T71" fmla="*/ 101 h 102"/>
                    <a:gd name="T72" fmla="*/ 17 w 72"/>
                    <a:gd name="T73" fmla="*/ 96 h 102"/>
                    <a:gd name="T74" fmla="*/ 15 w 72"/>
                    <a:gd name="T75" fmla="*/ 94 h 102"/>
                    <a:gd name="T76" fmla="*/ 19 w 72"/>
                    <a:gd name="T77" fmla="*/ 77 h 102"/>
                    <a:gd name="T78" fmla="*/ 27 w 72"/>
                    <a:gd name="T79" fmla="*/ 70 h 102"/>
                    <a:gd name="T80" fmla="*/ 27 w 72"/>
                    <a:gd name="T81" fmla="*/ 69 h 102"/>
                    <a:gd name="T82" fmla="*/ 21 w 72"/>
                    <a:gd name="T83" fmla="*/ 71 h 102"/>
                    <a:gd name="T84" fmla="*/ 9 w 72"/>
                    <a:gd name="T85" fmla="*/ 76 h 102"/>
                    <a:gd name="T86" fmla="*/ 3 w 72"/>
                    <a:gd name="T87" fmla="*/ 75 h 102"/>
                    <a:gd name="T88" fmla="*/ 4 w 72"/>
                    <a:gd name="T89" fmla="*/ 69 h 102"/>
                    <a:gd name="T90" fmla="*/ 26 w 72"/>
                    <a:gd name="T91" fmla="*/ 60 h 102"/>
                    <a:gd name="T92" fmla="*/ 28 w 72"/>
                    <a:gd name="T93" fmla="*/ 57 h 102"/>
                    <a:gd name="T94" fmla="*/ 29 w 72"/>
                    <a:gd name="T95" fmla="*/ 49 h 102"/>
                    <a:gd name="T96" fmla="*/ 34 w 72"/>
                    <a:gd name="T97" fmla="*/ 29 h 102"/>
                    <a:gd name="T98" fmla="*/ 33 w 72"/>
                    <a:gd name="T99" fmla="*/ 28 h 102"/>
                    <a:gd name="T100" fmla="*/ 26 w 72"/>
                    <a:gd name="T101" fmla="*/ 32 h 102"/>
                    <a:gd name="T102" fmla="*/ 23 w 72"/>
                    <a:gd name="T103" fmla="*/ 36 h 102"/>
                    <a:gd name="T104" fmla="*/ 26 w 72"/>
                    <a:gd name="T105" fmla="*/ 42 h 102"/>
                    <a:gd name="T106" fmla="*/ 31 w 72"/>
                    <a:gd name="T107" fmla="*/ 40 h 102"/>
                    <a:gd name="T108" fmla="*/ 34 w 72"/>
                    <a:gd name="T109" fmla="*/ 29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2" h="102">
                      <a:moveTo>
                        <a:pt x="29" y="49"/>
                      </a:moveTo>
                      <a:cubicBezTo>
                        <a:pt x="19" y="52"/>
                        <a:pt x="18" y="52"/>
                        <a:pt x="15" y="43"/>
                      </a:cubicBezTo>
                      <a:cubicBezTo>
                        <a:pt x="13" y="36"/>
                        <a:pt x="11" y="28"/>
                        <a:pt x="10" y="21"/>
                      </a:cubicBezTo>
                      <a:cubicBezTo>
                        <a:pt x="9" y="19"/>
                        <a:pt x="11" y="16"/>
                        <a:pt x="13" y="15"/>
                      </a:cubicBezTo>
                      <a:cubicBezTo>
                        <a:pt x="16" y="13"/>
                        <a:pt x="18" y="16"/>
                        <a:pt x="19" y="18"/>
                      </a:cubicBezTo>
                      <a:cubicBezTo>
                        <a:pt x="19" y="21"/>
                        <a:pt x="20" y="23"/>
                        <a:pt x="20" y="26"/>
                      </a:cubicBezTo>
                      <a:cubicBezTo>
                        <a:pt x="26" y="25"/>
                        <a:pt x="31" y="24"/>
                        <a:pt x="35" y="22"/>
                      </a:cubicBezTo>
                      <a:cubicBezTo>
                        <a:pt x="37" y="21"/>
                        <a:pt x="38" y="18"/>
                        <a:pt x="40" y="16"/>
                      </a:cubicBezTo>
                      <a:cubicBezTo>
                        <a:pt x="41" y="15"/>
                        <a:pt x="42" y="14"/>
                        <a:pt x="43" y="14"/>
                      </a:cubicBezTo>
                      <a:cubicBezTo>
                        <a:pt x="44" y="15"/>
                        <a:pt x="44" y="17"/>
                        <a:pt x="44" y="19"/>
                      </a:cubicBezTo>
                      <a:cubicBezTo>
                        <a:pt x="44" y="22"/>
                        <a:pt x="43" y="25"/>
                        <a:pt x="43" y="28"/>
                      </a:cubicBezTo>
                      <a:cubicBezTo>
                        <a:pt x="37" y="29"/>
                        <a:pt x="39" y="36"/>
                        <a:pt x="36" y="40"/>
                      </a:cubicBezTo>
                      <a:cubicBezTo>
                        <a:pt x="36" y="41"/>
                        <a:pt x="37" y="41"/>
                        <a:pt x="37" y="42"/>
                      </a:cubicBezTo>
                      <a:cubicBezTo>
                        <a:pt x="39" y="41"/>
                        <a:pt x="42" y="40"/>
                        <a:pt x="44" y="38"/>
                      </a:cubicBezTo>
                      <a:cubicBezTo>
                        <a:pt x="48" y="32"/>
                        <a:pt x="52" y="26"/>
                        <a:pt x="56" y="20"/>
                      </a:cubicBezTo>
                      <a:cubicBezTo>
                        <a:pt x="59" y="15"/>
                        <a:pt x="56" y="9"/>
                        <a:pt x="49" y="9"/>
                      </a:cubicBezTo>
                      <a:cubicBezTo>
                        <a:pt x="42" y="8"/>
                        <a:pt x="34" y="10"/>
                        <a:pt x="28" y="14"/>
                      </a:cubicBezTo>
                      <a:cubicBezTo>
                        <a:pt x="25" y="16"/>
                        <a:pt x="22" y="15"/>
                        <a:pt x="20" y="13"/>
                      </a:cubicBezTo>
                      <a:cubicBezTo>
                        <a:pt x="17" y="9"/>
                        <a:pt x="17" y="7"/>
                        <a:pt x="22" y="6"/>
                      </a:cubicBezTo>
                      <a:cubicBezTo>
                        <a:pt x="31" y="3"/>
                        <a:pt x="40" y="0"/>
                        <a:pt x="50" y="1"/>
                      </a:cubicBezTo>
                      <a:cubicBezTo>
                        <a:pt x="58" y="1"/>
                        <a:pt x="63" y="7"/>
                        <a:pt x="68" y="12"/>
                      </a:cubicBezTo>
                      <a:cubicBezTo>
                        <a:pt x="72" y="15"/>
                        <a:pt x="70" y="20"/>
                        <a:pt x="67" y="24"/>
                      </a:cubicBezTo>
                      <a:cubicBezTo>
                        <a:pt x="61" y="32"/>
                        <a:pt x="55" y="40"/>
                        <a:pt x="49" y="48"/>
                      </a:cubicBezTo>
                      <a:cubicBezTo>
                        <a:pt x="47" y="51"/>
                        <a:pt x="45" y="52"/>
                        <a:pt x="42" y="49"/>
                      </a:cubicBezTo>
                      <a:cubicBezTo>
                        <a:pt x="41" y="48"/>
                        <a:pt x="38" y="47"/>
                        <a:pt x="37" y="47"/>
                      </a:cubicBezTo>
                      <a:cubicBezTo>
                        <a:pt x="36" y="48"/>
                        <a:pt x="35" y="50"/>
                        <a:pt x="35" y="52"/>
                      </a:cubicBezTo>
                      <a:cubicBezTo>
                        <a:pt x="34" y="59"/>
                        <a:pt x="34" y="59"/>
                        <a:pt x="41" y="58"/>
                      </a:cubicBezTo>
                      <a:cubicBezTo>
                        <a:pt x="43" y="57"/>
                        <a:pt x="46" y="56"/>
                        <a:pt x="48" y="57"/>
                      </a:cubicBezTo>
                      <a:cubicBezTo>
                        <a:pt x="50" y="57"/>
                        <a:pt x="53" y="58"/>
                        <a:pt x="53" y="59"/>
                      </a:cubicBezTo>
                      <a:cubicBezTo>
                        <a:pt x="54" y="61"/>
                        <a:pt x="54" y="64"/>
                        <a:pt x="53" y="66"/>
                      </a:cubicBezTo>
                      <a:cubicBezTo>
                        <a:pt x="52" y="68"/>
                        <a:pt x="50" y="69"/>
                        <a:pt x="48" y="70"/>
                      </a:cubicBezTo>
                      <a:cubicBezTo>
                        <a:pt x="44" y="73"/>
                        <a:pt x="39" y="75"/>
                        <a:pt x="37" y="81"/>
                      </a:cubicBezTo>
                      <a:cubicBezTo>
                        <a:pt x="40" y="81"/>
                        <a:pt x="43" y="81"/>
                        <a:pt x="45" y="81"/>
                      </a:cubicBezTo>
                      <a:cubicBezTo>
                        <a:pt x="51" y="81"/>
                        <a:pt x="56" y="84"/>
                        <a:pt x="57" y="89"/>
                      </a:cubicBezTo>
                      <a:cubicBezTo>
                        <a:pt x="58" y="93"/>
                        <a:pt x="55" y="97"/>
                        <a:pt x="51" y="98"/>
                      </a:cubicBezTo>
                      <a:cubicBezTo>
                        <a:pt x="43" y="99"/>
                        <a:pt x="35" y="100"/>
                        <a:pt x="26" y="101"/>
                      </a:cubicBezTo>
                      <a:cubicBezTo>
                        <a:pt x="22" y="102"/>
                        <a:pt x="19" y="100"/>
                        <a:pt x="17" y="96"/>
                      </a:cubicBezTo>
                      <a:cubicBezTo>
                        <a:pt x="16" y="96"/>
                        <a:pt x="16" y="95"/>
                        <a:pt x="15" y="94"/>
                      </a:cubicBezTo>
                      <a:cubicBezTo>
                        <a:pt x="11" y="84"/>
                        <a:pt x="11" y="84"/>
                        <a:pt x="19" y="77"/>
                      </a:cubicBezTo>
                      <a:cubicBezTo>
                        <a:pt x="22" y="75"/>
                        <a:pt x="24" y="72"/>
                        <a:pt x="27" y="70"/>
                      </a:cubicBezTo>
                      <a:cubicBezTo>
                        <a:pt x="27" y="70"/>
                        <a:pt x="27" y="69"/>
                        <a:pt x="27" y="69"/>
                      </a:cubicBezTo>
                      <a:cubicBezTo>
                        <a:pt x="25" y="69"/>
                        <a:pt x="23" y="70"/>
                        <a:pt x="21" y="71"/>
                      </a:cubicBezTo>
                      <a:cubicBezTo>
                        <a:pt x="17" y="72"/>
                        <a:pt x="13" y="74"/>
                        <a:pt x="9" y="76"/>
                      </a:cubicBezTo>
                      <a:cubicBezTo>
                        <a:pt x="7" y="76"/>
                        <a:pt x="5" y="76"/>
                        <a:pt x="3" y="75"/>
                      </a:cubicBezTo>
                      <a:cubicBezTo>
                        <a:pt x="0" y="72"/>
                        <a:pt x="0" y="71"/>
                        <a:pt x="4" y="69"/>
                      </a:cubicBezTo>
                      <a:cubicBezTo>
                        <a:pt x="12" y="66"/>
                        <a:pt x="19" y="63"/>
                        <a:pt x="26" y="60"/>
                      </a:cubicBezTo>
                      <a:cubicBezTo>
                        <a:pt x="27" y="60"/>
                        <a:pt x="28" y="58"/>
                        <a:pt x="28" y="57"/>
                      </a:cubicBezTo>
                      <a:cubicBezTo>
                        <a:pt x="29" y="55"/>
                        <a:pt x="29" y="52"/>
                        <a:pt x="29" y="49"/>
                      </a:cubicBezTo>
                      <a:close/>
                      <a:moveTo>
                        <a:pt x="34" y="29"/>
                      </a:moveTo>
                      <a:cubicBezTo>
                        <a:pt x="34" y="29"/>
                        <a:pt x="34" y="29"/>
                        <a:pt x="33" y="28"/>
                      </a:cubicBezTo>
                      <a:cubicBezTo>
                        <a:pt x="31" y="29"/>
                        <a:pt x="28" y="30"/>
                        <a:pt x="26" y="32"/>
                      </a:cubicBezTo>
                      <a:cubicBezTo>
                        <a:pt x="24" y="32"/>
                        <a:pt x="22" y="34"/>
                        <a:pt x="23" y="36"/>
                      </a:cubicBezTo>
                      <a:cubicBezTo>
                        <a:pt x="23" y="38"/>
                        <a:pt x="25" y="40"/>
                        <a:pt x="26" y="42"/>
                      </a:cubicBezTo>
                      <a:cubicBezTo>
                        <a:pt x="27" y="42"/>
                        <a:pt x="30" y="41"/>
                        <a:pt x="31" y="40"/>
                      </a:cubicBezTo>
                      <a:cubicBezTo>
                        <a:pt x="32" y="37"/>
                        <a:pt x="33" y="33"/>
                        <a:pt x="34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92" name="Freeform 12"/>
                <p:cNvSpPr/>
                <p:nvPr/>
              </p:nvSpPr>
              <p:spPr bwMode="auto">
                <a:xfrm>
                  <a:off x="11893465" y="2009127"/>
                  <a:ext cx="103574" cy="259427"/>
                </a:xfrm>
                <a:custGeom>
                  <a:avLst/>
                  <a:gdLst>
                    <a:gd name="T0" fmla="*/ 30 w 39"/>
                    <a:gd name="T1" fmla="*/ 44 h 98"/>
                    <a:gd name="T2" fmla="*/ 36 w 39"/>
                    <a:gd name="T3" fmla="*/ 34 h 98"/>
                    <a:gd name="T4" fmla="*/ 37 w 39"/>
                    <a:gd name="T5" fmla="*/ 51 h 98"/>
                    <a:gd name="T6" fmla="*/ 25 w 39"/>
                    <a:gd name="T7" fmla="*/ 82 h 98"/>
                    <a:gd name="T8" fmla="*/ 21 w 39"/>
                    <a:gd name="T9" fmla="*/ 98 h 98"/>
                    <a:gd name="T10" fmla="*/ 13 w 39"/>
                    <a:gd name="T11" fmla="*/ 96 h 98"/>
                    <a:gd name="T12" fmla="*/ 5 w 39"/>
                    <a:gd name="T13" fmla="*/ 83 h 98"/>
                    <a:gd name="T14" fmla="*/ 11 w 39"/>
                    <a:gd name="T15" fmla="*/ 62 h 98"/>
                    <a:gd name="T16" fmla="*/ 9 w 39"/>
                    <a:gd name="T17" fmla="*/ 43 h 98"/>
                    <a:gd name="T18" fmla="*/ 12 w 39"/>
                    <a:gd name="T19" fmla="*/ 38 h 98"/>
                    <a:gd name="T20" fmla="*/ 18 w 39"/>
                    <a:gd name="T21" fmla="*/ 33 h 98"/>
                    <a:gd name="T22" fmla="*/ 23 w 39"/>
                    <a:gd name="T23" fmla="*/ 12 h 98"/>
                    <a:gd name="T24" fmla="*/ 11 w 39"/>
                    <a:gd name="T25" fmla="*/ 16 h 98"/>
                    <a:gd name="T26" fmla="*/ 2 w 39"/>
                    <a:gd name="T27" fmla="*/ 16 h 98"/>
                    <a:gd name="T28" fmla="*/ 0 w 39"/>
                    <a:gd name="T29" fmla="*/ 12 h 98"/>
                    <a:gd name="T30" fmla="*/ 3 w 39"/>
                    <a:gd name="T31" fmla="*/ 10 h 98"/>
                    <a:gd name="T32" fmla="*/ 16 w 39"/>
                    <a:gd name="T33" fmla="*/ 7 h 98"/>
                    <a:gd name="T34" fmla="*/ 26 w 39"/>
                    <a:gd name="T35" fmla="*/ 2 h 98"/>
                    <a:gd name="T36" fmla="*/ 32 w 39"/>
                    <a:gd name="T37" fmla="*/ 1 h 98"/>
                    <a:gd name="T38" fmla="*/ 35 w 39"/>
                    <a:gd name="T39" fmla="*/ 9 h 98"/>
                    <a:gd name="T40" fmla="*/ 34 w 39"/>
                    <a:gd name="T41" fmla="*/ 11 h 98"/>
                    <a:gd name="T42" fmla="*/ 27 w 39"/>
                    <a:gd name="T43" fmla="*/ 38 h 98"/>
                    <a:gd name="T44" fmla="*/ 28 w 39"/>
                    <a:gd name="T45" fmla="*/ 44 h 98"/>
                    <a:gd name="T46" fmla="*/ 30 w 39"/>
                    <a:gd name="T47" fmla="*/ 44 h 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" h="98">
                      <a:moveTo>
                        <a:pt x="30" y="44"/>
                      </a:moveTo>
                      <a:cubicBezTo>
                        <a:pt x="32" y="41"/>
                        <a:pt x="34" y="38"/>
                        <a:pt x="36" y="34"/>
                      </a:cubicBezTo>
                      <a:cubicBezTo>
                        <a:pt x="37" y="40"/>
                        <a:pt x="39" y="45"/>
                        <a:pt x="37" y="51"/>
                      </a:cubicBezTo>
                      <a:cubicBezTo>
                        <a:pt x="33" y="61"/>
                        <a:pt x="29" y="72"/>
                        <a:pt x="25" y="82"/>
                      </a:cubicBezTo>
                      <a:cubicBezTo>
                        <a:pt x="23" y="87"/>
                        <a:pt x="23" y="92"/>
                        <a:pt x="21" y="98"/>
                      </a:cubicBezTo>
                      <a:cubicBezTo>
                        <a:pt x="18" y="97"/>
                        <a:pt x="15" y="97"/>
                        <a:pt x="13" y="96"/>
                      </a:cubicBezTo>
                      <a:cubicBezTo>
                        <a:pt x="7" y="94"/>
                        <a:pt x="3" y="89"/>
                        <a:pt x="5" y="83"/>
                      </a:cubicBezTo>
                      <a:cubicBezTo>
                        <a:pt x="7" y="76"/>
                        <a:pt x="9" y="69"/>
                        <a:pt x="11" y="62"/>
                      </a:cubicBezTo>
                      <a:cubicBezTo>
                        <a:pt x="13" y="56"/>
                        <a:pt x="14" y="49"/>
                        <a:pt x="9" y="43"/>
                      </a:cubicBezTo>
                      <a:cubicBezTo>
                        <a:pt x="7" y="39"/>
                        <a:pt x="9" y="38"/>
                        <a:pt x="12" y="38"/>
                      </a:cubicBezTo>
                      <a:cubicBezTo>
                        <a:pt x="17" y="39"/>
                        <a:pt x="17" y="37"/>
                        <a:pt x="18" y="33"/>
                      </a:cubicBezTo>
                      <a:cubicBezTo>
                        <a:pt x="19" y="26"/>
                        <a:pt x="21" y="20"/>
                        <a:pt x="23" y="12"/>
                      </a:cubicBezTo>
                      <a:cubicBezTo>
                        <a:pt x="19" y="13"/>
                        <a:pt x="15" y="15"/>
                        <a:pt x="11" y="16"/>
                      </a:cubicBezTo>
                      <a:cubicBezTo>
                        <a:pt x="8" y="17"/>
                        <a:pt x="5" y="16"/>
                        <a:pt x="2" y="16"/>
                      </a:cubicBezTo>
                      <a:cubicBezTo>
                        <a:pt x="1" y="15"/>
                        <a:pt x="0" y="13"/>
                        <a:pt x="0" y="12"/>
                      </a:cubicBezTo>
                      <a:cubicBezTo>
                        <a:pt x="1" y="11"/>
                        <a:pt x="2" y="10"/>
                        <a:pt x="3" y="10"/>
                      </a:cubicBezTo>
                      <a:cubicBezTo>
                        <a:pt x="7" y="8"/>
                        <a:pt x="12" y="8"/>
                        <a:pt x="16" y="7"/>
                      </a:cubicBezTo>
                      <a:cubicBezTo>
                        <a:pt x="19" y="5"/>
                        <a:pt x="22" y="3"/>
                        <a:pt x="26" y="2"/>
                      </a:cubicBezTo>
                      <a:cubicBezTo>
                        <a:pt x="28" y="1"/>
                        <a:pt x="32" y="0"/>
                        <a:pt x="32" y="1"/>
                      </a:cubicBezTo>
                      <a:cubicBezTo>
                        <a:pt x="34" y="3"/>
                        <a:pt x="35" y="6"/>
                        <a:pt x="35" y="9"/>
                      </a:cubicBezTo>
                      <a:cubicBezTo>
                        <a:pt x="36" y="9"/>
                        <a:pt x="35" y="10"/>
                        <a:pt x="34" y="11"/>
                      </a:cubicBezTo>
                      <a:cubicBezTo>
                        <a:pt x="27" y="19"/>
                        <a:pt x="28" y="29"/>
                        <a:pt x="27" y="38"/>
                      </a:cubicBezTo>
                      <a:cubicBezTo>
                        <a:pt x="27" y="40"/>
                        <a:pt x="28" y="42"/>
                        <a:pt x="28" y="44"/>
                      </a:cubicBezTo>
                      <a:cubicBezTo>
                        <a:pt x="29" y="44"/>
                        <a:pt x="29" y="44"/>
                        <a:pt x="30" y="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目录样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67"/>
            <a:ext cx="5022689" cy="6857433"/>
          </a:xfrm>
          <a:prstGeom prst="rect">
            <a:avLst/>
          </a:prstGeom>
        </p:spPr>
      </p:pic>
      <p:sp>
        <p:nvSpPr>
          <p:cNvPr id="3" name="矩形 白1"/>
          <p:cNvSpPr/>
          <p:nvPr userDrawn="1"/>
        </p:nvSpPr>
        <p:spPr>
          <a:xfrm rot="5400000">
            <a:off x="-917658" y="918223"/>
            <a:ext cx="6858002" cy="5022690"/>
          </a:xfrm>
          <a:prstGeom prst="rect">
            <a:avLst/>
          </a:prstGeom>
          <a:gradFill flip="none" rotWithShape="1">
            <a:gsLst>
              <a:gs pos="50000">
                <a:schemeClr val="bg1">
                  <a:alpha val="50000"/>
                </a:schemeClr>
              </a:gs>
              <a:gs pos="0">
                <a:schemeClr val="bg1"/>
              </a:gs>
              <a:gs pos="100000">
                <a:srgbClr val="FFFFFF">
                  <a:alpha val="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91628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样式3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/>
          <a:srcRect r="20215"/>
          <a:stretch>
            <a:fillRect/>
          </a:stretch>
        </p:blipFill>
        <p:spPr>
          <a:xfrm>
            <a:off x="6592525" y="0"/>
            <a:ext cx="5609371" cy="6765696"/>
          </a:xfrm>
          <a:prstGeom prst="rect">
            <a:avLst/>
          </a:prstGeom>
        </p:spPr>
      </p:pic>
      <p:sp>
        <p:nvSpPr>
          <p:cNvPr id="63" name="任意多边形: 形状 59"/>
          <p:cNvSpPr/>
          <p:nvPr userDrawn="1"/>
        </p:nvSpPr>
        <p:spPr>
          <a:xfrm flipH="1">
            <a:off x="-1352550" y="-2"/>
            <a:ext cx="13544548" cy="1057277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4" name="图片 6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9793498" y="249943"/>
            <a:ext cx="2025400" cy="566914"/>
          </a:xfrm>
          <a:prstGeom prst="rect">
            <a:avLst/>
          </a:prstGeom>
        </p:spPr>
      </p:pic>
      <p:sp>
        <p:nvSpPr>
          <p:cNvPr id="65" name="矩形 64"/>
          <p:cNvSpPr/>
          <p:nvPr userDrawn="1"/>
        </p:nvSpPr>
        <p:spPr>
          <a:xfrm>
            <a:off x="0" y="6188075"/>
            <a:ext cx="12192000" cy="66992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6" name="组合 65"/>
          <p:cNvGrpSpPr/>
          <p:nvPr userDrawn="1"/>
        </p:nvGrpSpPr>
        <p:grpSpPr>
          <a:xfrm>
            <a:off x="598941" y="6399999"/>
            <a:ext cx="2542613" cy="276499"/>
            <a:chOff x="598941" y="6399999"/>
            <a:chExt cx="2542613" cy="276499"/>
          </a:xfrm>
          <a:solidFill>
            <a:schemeClr val="bg1"/>
          </a:solidFill>
        </p:grpSpPr>
        <p:grpSp>
          <p:nvGrpSpPr>
            <p:cNvPr id="67" name="组合 66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81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2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grpSp>
            <p:nvGrpSpPr>
              <p:cNvPr id="83" name="组合 82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88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9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84" name="组合 83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85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6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7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" name="组合 67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69" name="组合 68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79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80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" name="组合 69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77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8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1" name="组合 70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74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5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76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72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173225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07D9317-7C4B-477D-9FCD-CD5482370328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2025/4/17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C0B3BC9-7090-482A-AB63-1945A9C9F1E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ransition spd="med">
    <p:fade/>
  </p:transition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entury Gothic" panose="020B0502020202020204" pitchFamily="34" charset="0"/>
          <a:ea typeface="微软雅黑" panose="020B050302020402020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3236" y="2495804"/>
            <a:ext cx="5426243" cy="1297728"/>
          </a:xfrm>
        </p:spPr>
        <p:txBody>
          <a:bodyPr/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基于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Rel4</a:t>
            </a:r>
            <a:r>
              <a:rPr lang="en-US" altLang="zh-CN" sz="3600" b="1" kern="0" spc="360" dirty="0">
                <a:solidFill>
                  <a:srgbClr val="0F3558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微内核的异步网络协议栈设计与实现</a:t>
            </a:r>
            <a:endParaRPr lang="en-US" altLang="zh-CN" sz="12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>
          <a:xfrm>
            <a:off x="671366" y="4108052"/>
            <a:ext cx="6221139" cy="345094"/>
          </a:xfrm>
        </p:spPr>
        <p:txBody>
          <a:bodyPr/>
          <a:lstStyle/>
          <a:p>
            <a:r>
              <a:rPr lang="zh-CN" altLang="en-US" dirty="0"/>
              <a:t>答辩人：戴骏翔     导  师：陆慧梅　　　时间：</a:t>
            </a:r>
            <a:r>
              <a:rPr lang="en-US" altLang="zh-CN"/>
              <a:t>2025.4.18</a:t>
            </a:r>
            <a:endParaRPr lang="en-US" altLang="zh-CN" dirty="0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46FCF-E996-4A91-6729-69E58A0B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33A700D6-E0A2-FF3D-AB0C-DCF0347EA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191608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640DD2F-2896-A18B-C342-AF7BA2A577CB}"/>
              </a:ext>
            </a:extLst>
          </p:cNvPr>
          <p:cNvSpPr txBox="1"/>
          <p:nvPr/>
        </p:nvSpPr>
        <p:spPr>
          <a:xfrm rot="16200000">
            <a:off x="1341248" y="2790638"/>
            <a:ext cx="10737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Mbps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8258489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BB3-2002-710C-B614-B242E48D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4CB05C6-95B1-897E-A7C4-1DDA5CC43E98}"/>
              </a:ext>
            </a:extLst>
          </p:cNvPr>
          <p:cNvSpPr txBox="1"/>
          <p:nvPr/>
        </p:nvSpPr>
        <p:spPr>
          <a:xfrm>
            <a:off x="1458412" y="2105561"/>
            <a:ext cx="2887329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02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DA1356-9FE1-F084-7D39-FCA764112889}"/>
              </a:ext>
            </a:extLst>
          </p:cNvPr>
          <p:cNvSpPr txBox="1"/>
          <p:nvPr/>
        </p:nvSpPr>
        <p:spPr>
          <a:xfrm>
            <a:off x="5550367" y="2400894"/>
            <a:ext cx="4801314" cy="736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4000" b="1" dirty="0" err="1">
                <a:solidFill>
                  <a:srgbClr val="0F3558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研究计划及进度安排</a:t>
            </a:r>
            <a:endParaRPr lang="en-US" altLang="zh-CN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09133B-9F55-6A0D-DCC6-E3868D884B87}"/>
              </a:ext>
            </a:extLst>
          </p:cNvPr>
          <p:cNvSpPr txBox="1"/>
          <p:nvPr/>
        </p:nvSpPr>
        <p:spPr>
          <a:xfrm>
            <a:off x="5550367" y="3775625"/>
            <a:ext cx="5460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Research plans and schedule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8BBD250-ECB2-9030-8C69-6772D23E90F9}"/>
              </a:ext>
            </a:extLst>
          </p:cNvPr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73CFC71F-9FBF-803B-220E-E3D6756532BA}"/>
              </a:ext>
            </a:extLst>
          </p:cNvPr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C65197-23EA-BA04-6DA2-1B791CF5ACA0}"/>
              </a:ext>
            </a:extLst>
          </p:cNvPr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F773C1C-B02A-A1D1-017F-A9F0D9995BAB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30C327DC-57EE-6768-249B-9D8DB902B5A4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C0FAA89-8699-DF26-8A2D-7C4DF33E12D6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0823CF2F-EE6D-594F-D49E-29CBFBD43609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FD9DE099-34B8-973B-D685-2E9936A11A9E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1288827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36430" y="4966731"/>
            <a:ext cx="11516264" cy="444500"/>
            <a:chOff x="0" y="3314700"/>
            <a:chExt cx="12192000" cy="444500"/>
          </a:xfrm>
          <a:solidFill>
            <a:schemeClr val="accent4"/>
          </a:solidFill>
        </p:grpSpPr>
        <p:sp>
          <p:nvSpPr>
            <p:cNvPr id="37" name="任意多边形 36"/>
            <p:cNvSpPr/>
            <p:nvPr/>
          </p:nvSpPr>
          <p:spPr>
            <a:xfrm>
              <a:off x="0" y="3314700"/>
              <a:ext cx="12192000" cy="444500"/>
            </a:xfrm>
            <a:custGeom>
              <a:avLst/>
              <a:gdLst>
                <a:gd name="connsiteX0" fmla="*/ 0 w 12192000"/>
                <a:gd name="connsiteY0" fmla="*/ 0 h 444500"/>
                <a:gd name="connsiteX1" fmla="*/ 11654397 w 12192000"/>
                <a:gd name="connsiteY1" fmla="*/ 0 h 444500"/>
                <a:gd name="connsiteX2" fmla="*/ 12192000 w 12192000"/>
                <a:gd name="connsiteY2" fmla="*/ 218904 h 444500"/>
                <a:gd name="connsiteX3" fmla="*/ 12192000 w 12192000"/>
                <a:gd name="connsiteY3" fmla="*/ 222250 h 444500"/>
                <a:gd name="connsiteX4" fmla="*/ 11646180 w 12192000"/>
                <a:gd name="connsiteY4" fmla="*/ 444500 h 444500"/>
                <a:gd name="connsiteX5" fmla="*/ 0 w 12192000"/>
                <a:gd name="connsiteY5" fmla="*/ 44450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2000" h="444500">
                  <a:moveTo>
                    <a:pt x="0" y="0"/>
                  </a:moveTo>
                  <a:lnTo>
                    <a:pt x="11654397" y="0"/>
                  </a:lnTo>
                  <a:lnTo>
                    <a:pt x="12192000" y="218904"/>
                  </a:lnTo>
                  <a:lnTo>
                    <a:pt x="12192000" y="222250"/>
                  </a:lnTo>
                  <a:lnTo>
                    <a:pt x="11646180" y="444500"/>
                  </a:lnTo>
                  <a:lnTo>
                    <a:pt x="0" y="4445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6604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86921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107803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>
              <a:off x="128685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>
              <a:off x="149566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170448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91330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212211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233093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253975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274857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295738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316620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337502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358383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379265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400147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421028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441910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462792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483674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504555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525437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546319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567200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588082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608964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629845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650727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671609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92491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713372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734254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755136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776017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796899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817781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838662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859544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880426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901308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922189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9430714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9639531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9848348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10057165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10265982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10474799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10683616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10892433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1110125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11310067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11518900" y="3467100"/>
              <a:ext cx="0" cy="144000"/>
            </a:xfrm>
            <a:prstGeom prst="line">
              <a:avLst/>
            </a:prstGeom>
            <a:grpFill/>
            <a:ln w="76200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文本占位符 11"/>
          <p:cNvSpPr txBox="1"/>
          <p:nvPr/>
        </p:nvSpPr>
        <p:spPr>
          <a:xfrm>
            <a:off x="722445" y="3800820"/>
            <a:ext cx="1863453" cy="728481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endParaRPr lang="zh-CN" altLang="en-US" sz="1800" dirty="0"/>
          </a:p>
        </p:txBody>
      </p:sp>
      <p:sp>
        <p:nvSpPr>
          <p:cNvPr id="101" name="文本占位符 6"/>
          <p:cNvSpPr txBox="1"/>
          <p:nvPr/>
        </p:nvSpPr>
        <p:spPr>
          <a:xfrm>
            <a:off x="590303" y="3420185"/>
            <a:ext cx="3304751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Poll</a:t>
            </a:r>
            <a:r>
              <a:rPr lang="zh-CN" altLang="zh-CN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函数性能测试及修改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2" name="组合 101"/>
          <p:cNvGrpSpPr/>
          <p:nvPr/>
        </p:nvGrpSpPr>
        <p:grpSpPr>
          <a:xfrm>
            <a:off x="279404" y="3524959"/>
            <a:ext cx="144000" cy="1424804"/>
            <a:chOff x="714105" y="1885096"/>
            <a:chExt cx="144000" cy="1424804"/>
          </a:xfrm>
        </p:grpSpPr>
        <p:cxnSp>
          <p:nvCxnSpPr>
            <p:cNvPr id="103" name="直接连接符 102"/>
            <p:cNvCxnSpPr/>
            <p:nvPr/>
          </p:nvCxnSpPr>
          <p:spPr>
            <a:xfrm>
              <a:off x="784054" y="1921096"/>
              <a:ext cx="0" cy="1388804"/>
            </a:xfrm>
            <a:prstGeom prst="line">
              <a:avLst/>
            </a:prstGeom>
            <a:solidFill>
              <a:srgbClr val="9663C0"/>
            </a:solidFill>
            <a:ln w="3175">
              <a:solidFill>
                <a:schemeClr val="accent1"/>
              </a:solidFill>
              <a:headEnd type="none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rot="5400000">
              <a:off x="786105" y="1813096"/>
              <a:ext cx="0" cy="144000"/>
            </a:xfrm>
            <a:prstGeom prst="line">
              <a:avLst/>
            </a:prstGeom>
            <a:ln w="1270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直接连接符 104"/>
          <p:cNvCxnSpPr/>
          <p:nvPr/>
        </p:nvCxnSpPr>
        <p:spPr>
          <a:xfrm>
            <a:off x="5104990" y="2857131"/>
            <a:ext cx="0" cy="210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9600947" y="2137131"/>
            <a:ext cx="0" cy="2829600"/>
          </a:xfrm>
          <a:prstGeom prst="line">
            <a:avLst/>
          </a:prstGeom>
          <a:solidFill>
            <a:srgbClr val="9663C0"/>
          </a:solidFill>
          <a:ln w="3175">
            <a:solidFill>
              <a:schemeClr val="accent1"/>
            </a:solidFill>
            <a:headEnd type="none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 rot="5400000">
            <a:off x="5110385" y="2738408"/>
            <a:ext cx="0" cy="14400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>
            <a:cxnSpLocks/>
          </p:cNvCxnSpPr>
          <p:nvPr/>
        </p:nvCxnSpPr>
        <p:spPr>
          <a:xfrm flipH="1">
            <a:off x="9518673" y="2137131"/>
            <a:ext cx="164548" cy="0"/>
          </a:xfrm>
          <a:prstGeom prst="line">
            <a:avLst/>
          </a:prstGeom>
          <a:ln w="1270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占位符 11"/>
          <p:cNvSpPr txBox="1"/>
          <p:nvPr/>
        </p:nvSpPr>
        <p:spPr>
          <a:xfrm>
            <a:off x="680916" y="3999876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1-2</a:t>
            </a:r>
            <a:r>
              <a:rPr lang="zh-CN" altLang="en-US" sz="1800" dirty="0"/>
              <a:t>周</a:t>
            </a:r>
          </a:p>
        </p:txBody>
      </p:sp>
      <p:sp>
        <p:nvSpPr>
          <p:cNvPr id="116" name="文本占位符 6"/>
          <p:cNvSpPr txBox="1"/>
          <p:nvPr/>
        </p:nvSpPr>
        <p:spPr>
          <a:xfrm>
            <a:off x="5417618" y="2577873"/>
            <a:ext cx="273239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代码调试与性能分析</a:t>
            </a: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占位符 11"/>
          <p:cNvSpPr txBox="1"/>
          <p:nvPr/>
        </p:nvSpPr>
        <p:spPr>
          <a:xfrm>
            <a:off x="9896083" y="2651914"/>
            <a:ext cx="2016513" cy="1996366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2</a:t>
            </a:r>
            <a:r>
              <a:rPr lang="zh-CN" altLang="en-US" sz="1800" dirty="0"/>
              <a:t>周</a:t>
            </a:r>
          </a:p>
        </p:txBody>
      </p:sp>
      <p:sp>
        <p:nvSpPr>
          <p:cNvPr id="120" name="文本占位符 6"/>
          <p:cNvSpPr txBox="1"/>
          <p:nvPr/>
        </p:nvSpPr>
        <p:spPr>
          <a:xfrm>
            <a:off x="9883076" y="1784604"/>
            <a:ext cx="214804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zh-CN" altLang="en-US" sz="2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占位符 6">
            <a:extLst>
              <a:ext uri="{FF2B5EF4-FFF2-40B4-BE49-F238E27FC236}">
                <a16:creationId xmlns:a16="http://schemas.microsoft.com/office/drawing/2014/main" id="{DA3C7E26-5502-1D9B-7CFE-EF0FB3252B46}"/>
              </a:ext>
            </a:extLst>
          </p:cNvPr>
          <p:cNvSpPr txBox="1"/>
          <p:nvPr/>
        </p:nvSpPr>
        <p:spPr>
          <a:xfrm>
            <a:off x="9883076" y="1985724"/>
            <a:ext cx="2732399" cy="4650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完成论文</a:t>
            </a:r>
          </a:p>
        </p:txBody>
      </p:sp>
      <p:sp>
        <p:nvSpPr>
          <p:cNvPr id="4" name="文本占位符 11">
            <a:extLst>
              <a:ext uri="{FF2B5EF4-FFF2-40B4-BE49-F238E27FC236}">
                <a16:creationId xmlns:a16="http://schemas.microsoft.com/office/drawing/2014/main" id="{FF1B3864-D1C8-0B20-98B4-93075C23356E}"/>
              </a:ext>
            </a:extLst>
          </p:cNvPr>
          <p:cNvSpPr txBox="1"/>
          <p:nvPr/>
        </p:nvSpPr>
        <p:spPr>
          <a:xfrm>
            <a:off x="5447577" y="3195343"/>
            <a:ext cx="2176506" cy="1489443"/>
          </a:xfrm>
          <a:prstGeom prst="rect">
            <a:avLst/>
          </a:prstGeom>
        </p:spPr>
        <p:txBody>
          <a:bodyPr lIns="0" tIns="0" rIns="0" bIns="0" anchor="t" anchorCtr="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CN" sz="1800" dirty="0"/>
              <a:t>1</a:t>
            </a:r>
            <a:r>
              <a:rPr lang="zh-CN" altLang="en-US" sz="1800" dirty="0"/>
              <a:t>周</a:t>
            </a: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833795" y="2336758"/>
            <a:ext cx="85244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谢谢观看</a:t>
            </a:r>
            <a:endParaRPr lang="en-US" altLang="zh-CN" sz="4400" dirty="0">
              <a:solidFill>
                <a:schemeClr val="bg1"/>
              </a:solidFill>
              <a:latin typeface="+mn-ea"/>
              <a:ea typeface="+mn-ea"/>
            </a:endParaRPr>
          </a:p>
          <a:p>
            <a:pPr algn="ctr"/>
            <a:r>
              <a:rPr lang="zh-CN" altLang="en-US" sz="4400" dirty="0">
                <a:solidFill>
                  <a:schemeClr val="bg1"/>
                </a:solidFill>
                <a:latin typeface="+mn-ea"/>
                <a:ea typeface="+mn-ea"/>
              </a:rPr>
              <a:t>敬请各位老师批评指正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052591" y="4089237"/>
            <a:ext cx="210062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答辩人：戴骏翔</a:t>
            </a:r>
            <a:endParaRPr lang="en-US" altLang="zh-CN" sz="1200" spc="100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>
              <a:lnSpc>
                <a:spcPct val="130000"/>
              </a:lnSpc>
            </a:pPr>
            <a:r>
              <a:rPr lang="zh-CN" altLang="en-US" sz="1200" spc="100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导　师：陆慧梅、向勇</a:t>
            </a:r>
          </a:p>
        </p:txBody>
      </p:sp>
    </p:spTree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3262558" y="112345"/>
            <a:ext cx="952500" cy="144621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68" name="文本框 67"/>
          <p:cNvSpPr txBox="1"/>
          <p:nvPr/>
        </p:nvSpPr>
        <p:spPr bwMode="auto">
          <a:xfrm>
            <a:off x="5335437" y="844409"/>
            <a:ext cx="861774" cy="524335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目录 </a:t>
            </a:r>
            <a:r>
              <a:rPr lang="en-US" altLang="zh-CN" sz="4400" b="1" spc="200" dirty="0">
                <a:solidFill>
                  <a:schemeClr val="tx2"/>
                </a:solidFill>
                <a:latin typeface="+mn-ea"/>
                <a:ea typeface="+mn-ea"/>
                <a:cs typeface="+mn-ea"/>
                <a:sym typeface="+mn-lt"/>
              </a:rPr>
              <a:t>|</a:t>
            </a:r>
            <a:r>
              <a:rPr lang="en-US" altLang="zh-CN" sz="4400" b="1" spc="200" dirty="0">
                <a:solidFill>
                  <a:schemeClr val="tx2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lang="en-US" altLang="zh-CN" sz="4400" b="1" spc="200" dirty="0">
                <a:latin typeface="+mn-lt"/>
                <a:ea typeface="+mn-ea"/>
                <a:cs typeface="+mn-ea"/>
                <a:sym typeface="+mn-lt"/>
              </a:rPr>
              <a:t>CONTENTS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993946" y="2119227"/>
            <a:ext cx="4828890" cy="2693721"/>
            <a:chOff x="6597449" y="1148208"/>
            <a:chExt cx="4828890" cy="2693721"/>
          </a:xfrm>
        </p:grpSpPr>
        <p:grpSp>
          <p:nvGrpSpPr>
            <p:cNvPr id="3" name="组合 2"/>
            <p:cNvGrpSpPr/>
            <p:nvPr/>
          </p:nvGrpSpPr>
          <p:grpSpPr>
            <a:xfrm>
              <a:off x="6597449" y="1148208"/>
              <a:ext cx="4828890" cy="620713"/>
              <a:chOff x="5855427" y="1647453"/>
              <a:chExt cx="4828890" cy="620713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6549852" y="1739812"/>
                <a:ext cx="413446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毕业设计过程及成果展示</a:t>
                </a: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1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>
              <a:off x="6597449" y="3221216"/>
              <a:ext cx="3033528" cy="620713"/>
              <a:chOff x="5855427" y="1647453"/>
              <a:chExt cx="3033528" cy="620713"/>
            </a:xfrm>
          </p:grpSpPr>
          <p:sp>
            <p:nvSpPr>
              <p:cNvPr id="76" name="文本框 75"/>
              <p:cNvSpPr txBox="1"/>
              <p:nvPr/>
            </p:nvSpPr>
            <p:spPr>
              <a:xfrm>
                <a:off x="6549853" y="1696200"/>
                <a:ext cx="2339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zh-CN" altLang="en-US" sz="2800" b="1" dirty="0">
                    <a:sym typeface="+mn-lt"/>
                  </a:rPr>
                  <a:t>后续时间规划</a:t>
                </a: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3200" b="1" dirty="0">
                    <a:latin typeface="Century Gothic" panose="020B0502020202020204" pitchFamily="34" charset="0"/>
                    <a:ea typeface="微软雅黑" panose="020B0503020204020204" pitchFamily="34" charset="-122"/>
                  </a:rPr>
                  <a:t>2</a:t>
                </a:r>
                <a:endParaRPr lang="zh-CN" altLang="en-US" sz="3200" b="1" dirty="0">
                  <a:latin typeface="Century Gothic" panose="020B050202020202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458412" y="2105561"/>
            <a:ext cx="2646878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b="1" spc="300" dirty="0">
                <a:gradFill>
                  <a:gsLst>
                    <a:gs pos="0">
                      <a:schemeClr val="accent1"/>
                    </a:gs>
                    <a:gs pos="90000">
                      <a:schemeClr val="accent1">
                        <a:alpha val="0"/>
                      </a:schemeClr>
                    </a:gs>
                  </a:gsLst>
                  <a:lin ang="5400000" scaled="1"/>
                </a:gradFill>
              </a:rPr>
              <a:t>01</a:t>
            </a:r>
            <a:endParaRPr lang="zh-CN" altLang="en-US" sz="16600" b="1" spc="300" dirty="0">
              <a:gradFill>
                <a:gsLst>
                  <a:gs pos="0">
                    <a:schemeClr val="accent1"/>
                  </a:gs>
                  <a:gs pos="90000">
                    <a:schemeClr val="accent1">
                      <a:alpha val="0"/>
                    </a:schemeClr>
                  </a:gs>
                </a:gsLst>
                <a:lin ang="5400000" scaled="1"/>
              </a:gra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50367" y="2400894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zh-CN" sz="4000" b="1" dirty="0"/>
              <a:t>毕业论文进展情况</a:t>
            </a:r>
            <a:endParaRPr lang="zh-CN" altLang="en-US" sz="4000" b="1" dirty="0"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50367" y="3775625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spc="100" dirty="0">
                <a:solidFill>
                  <a:schemeClr val="bg1">
                    <a:lumMod val="75000"/>
                  </a:schemeClr>
                </a:solidFill>
              </a:rPr>
              <a:t>Background of the project</a:t>
            </a:r>
            <a:endParaRPr lang="zh-CN" altLang="en-US" sz="2800" spc="100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4728480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69549" y="3432579"/>
            <a:ext cx="720000" cy="101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0467218" y="5850000"/>
            <a:ext cx="1052654" cy="108000"/>
            <a:chOff x="10467218" y="6126091"/>
            <a:chExt cx="1052654" cy="108000"/>
          </a:xfrm>
        </p:grpSpPr>
        <p:sp>
          <p:nvSpPr>
            <p:cNvPr id="22" name="椭圆 21"/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74E3E42B-1526-8920-6026-89C94A916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289202"/>
              </p:ext>
            </p:extLst>
          </p:nvPr>
        </p:nvGraphicFramePr>
        <p:xfrm>
          <a:off x="838200" y="1107168"/>
          <a:ext cx="10003970" cy="3853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3970">
                  <a:extLst>
                    <a:ext uri="{9D8B030D-6E8A-4147-A177-3AD203B41FA5}">
                      <a16:colId xmlns:a16="http://schemas.microsoft.com/office/drawing/2014/main" val="1251558681"/>
                    </a:ext>
                  </a:extLst>
                </a:gridCol>
              </a:tblGrid>
              <a:tr h="4305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查阅文献，了解课题研究内容，初步制定研究方案，撰写开题报告                            √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490385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学习</a:t>
                      </a:r>
                      <a:r>
                        <a:rPr lang="en-US" altLang="zh-CN" dirty="0"/>
                        <a:t>rel4</a:t>
                      </a:r>
                      <a:r>
                        <a:rPr lang="zh-CN" altLang="en-US" dirty="0"/>
                        <a:t>和</a:t>
                      </a:r>
                      <a:r>
                        <a:rPr lang="en-US" altLang="zh-CN" dirty="0"/>
                        <a:t>sel4</a:t>
                      </a:r>
                      <a:r>
                        <a:rPr lang="zh-CN" altLang="en-US" dirty="0"/>
                        <a:t>的</a:t>
                      </a: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相关论文、</a:t>
                      </a:r>
                      <a:r>
                        <a:rPr lang="zh-CN" altLang="en-US" dirty="0"/>
                        <a:t>背景知识。                                                            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6987183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/>
                        <a:t>结合网络编程学习并掌握</a:t>
                      </a:r>
                      <a:r>
                        <a:rPr lang="en-US" altLang="zh-CN" dirty="0"/>
                        <a:t>Rust</a:t>
                      </a:r>
                      <a:r>
                        <a:rPr lang="zh-CN" altLang="en-US" dirty="0"/>
                        <a:t>异步编程                                                              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3297319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学习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的代码，熟悉其实现                                                                      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58081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进行复现工作，形成文档                                                                                         </a:t>
                      </a:r>
                      <a:r>
                        <a:rPr lang="zh-CN" altLang="en-US" b="0" dirty="0">
                          <a:solidFill>
                            <a:schemeClr val="tx1"/>
                          </a:solidFill>
                        </a:rPr>
                        <a:t>√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08426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结合代码理解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rel4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的异步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ipc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实现                                                                         （删除）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53920"/>
                  </a:ext>
                </a:extLst>
              </a:tr>
              <a:tr h="427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完成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smoltcp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异步的改进编程                                                                              正在进行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325007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进行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bug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修正以及优化，</a:t>
                      </a:r>
                      <a:r>
                        <a:rPr lang="zh-CN" altLang="en-US" dirty="0"/>
                        <a:t>进行性能测试并分析数据                                                正在进行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89268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尝试上板，并完善论文翻译等一系列工作，完成毕业论文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04423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0D7E8A12-5AA1-5CF2-9191-FC1B55682C51}"/>
              </a:ext>
            </a:extLst>
          </p:cNvPr>
          <p:cNvSpPr txBox="1"/>
          <p:nvPr/>
        </p:nvSpPr>
        <p:spPr>
          <a:xfrm>
            <a:off x="1190171" y="5116286"/>
            <a:ext cx="747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额外添加：</a:t>
            </a:r>
            <a:r>
              <a:rPr lang="en-US" altLang="zh-CN" dirty="0"/>
              <a:t>embassy-net</a:t>
            </a:r>
            <a:r>
              <a:rPr lang="zh-CN" altLang="en-US" dirty="0"/>
              <a:t>代码分析，</a:t>
            </a:r>
            <a:r>
              <a:rPr lang="en-US" altLang="zh-CN" dirty="0" err="1"/>
              <a:t>axnet</a:t>
            </a:r>
            <a:r>
              <a:rPr lang="zh-CN" altLang="en-US" dirty="0"/>
              <a:t>代码分析，</a:t>
            </a:r>
            <a:r>
              <a:rPr lang="en-US" altLang="zh-CN" dirty="0" err="1"/>
              <a:t>smoltcp</a:t>
            </a:r>
            <a:r>
              <a:rPr lang="zh-CN" altLang="en-US" dirty="0"/>
              <a:t>部署测试</a:t>
            </a:r>
          </a:p>
        </p:txBody>
      </p:sp>
    </p:spTree>
    <p:extLst>
      <p:ext uri="{BB962C8B-B14F-4D97-AF65-F5344CB8AC3E}">
        <p14:creationId xmlns:p14="http://schemas.microsoft.com/office/powerpoint/2010/main" val="143321585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B6CBB-6BB0-8836-8C69-7B091FA6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E49344B-9C07-C425-EB6A-38B5BD4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301581"/>
            <a:ext cx="8643848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n-ea"/>
              </a:rPr>
              <a:t>过程性工作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FBDEB7-B5E3-62FC-C8C0-492CE6CEEEAA}"/>
              </a:ext>
            </a:extLst>
          </p:cNvPr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56C292-5F9B-5A49-B06F-5ECFA1BA94A7}"/>
              </a:ext>
            </a:extLst>
          </p:cNvPr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C69D35-006E-F674-ADC7-6713CC0CF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77CB59D-368F-71AD-EA4E-40504492E14E}"/>
              </a:ext>
            </a:extLst>
          </p:cNvPr>
          <p:cNvSpPr txBox="1"/>
          <p:nvPr/>
        </p:nvSpPr>
        <p:spPr>
          <a:xfrm>
            <a:off x="2488112" y="1712686"/>
            <a:ext cx="29652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Rel4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系统部署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00A4079-7112-D3A7-A77D-797211B9E945}"/>
              </a:ext>
            </a:extLst>
          </p:cNvPr>
          <p:cNvSpPr/>
          <p:nvPr/>
        </p:nvSpPr>
        <p:spPr>
          <a:xfrm>
            <a:off x="4586153" y="2579915"/>
            <a:ext cx="1734457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Docker</a:t>
            </a:r>
            <a:r>
              <a:rPr lang="zh-CN" altLang="en-US" dirty="0"/>
              <a:t>配置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49297B7-6467-005A-E8C0-419ACDA5D9A8}"/>
              </a:ext>
            </a:extLst>
          </p:cNvPr>
          <p:cNvCxnSpPr/>
          <p:nvPr/>
        </p:nvCxnSpPr>
        <p:spPr>
          <a:xfrm>
            <a:off x="3381829" y="2975429"/>
            <a:ext cx="68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7E850711-97BD-02BA-ADD5-281393DC6996}"/>
              </a:ext>
            </a:extLst>
          </p:cNvPr>
          <p:cNvSpPr/>
          <p:nvPr/>
        </p:nvSpPr>
        <p:spPr>
          <a:xfrm>
            <a:off x="1463341" y="4262092"/>
            <a:ext cx="1734457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修改工具链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1402BC-E269-EB57-9013-C4F8673C7CCA}"/>
              </a:ext>
            </a:extLst>
          </p:cNvPr>
          <p:cNvSpPr/>
          <p:nvPr/>
        </p:nvSpPr>
        <p:spPr>
          <a:xfrm>
            <a:off x="1406235" y="2579915"/>
            <a:ext cx="1734457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系统配置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E12D0A5-E221-ACEC-3C59-272835ACEE05}"/>
              </a:ext>
            </a:extLst>
          </p:cNvPr>
          <p:cNvCxnSpPr>
            <a:cxnSpLocks/>
          </p:cNvCxnSpPr>
          <p:nvPr/>
        </p:nvCxnSpPr>
        <p:spPr>
          <a:xfrm flipH="1">
            <a:off x="3381829" y="3511683"/>
            <a:ext cx="1132942" cy="75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6708963F-433C-613E-D425-884AA4A1BF78}"/>
              </a:ext>
            </a:extLst>
          </p:cNvPr>
          <p:cNvSpPr/>
          <p:nvPr/>
        </p:nvSpPr>
        <p:spPr>
          <a:xfrm>
            <a:off x="4586152" y="4262092"/>
            <a:ext cx="1734457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完成复现工作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AF9A226-788E-92CB-8C2D-60EE744E2A45}"/>
              </a:ext>
            </a:extLst>
          </p:cNvPr>
          <p:cNvCxnSpPr>
            <a:cxnSpLocks/>
          </p:cNvCxnSpPr>
          <p:nvPr/>
        </p:nvCxnSpPr>
        <p:spPr>
          <a:xfrm>
            <a:off x="3381829" y="4657606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文本&#10;&#10;AI 生成的内容可能不正确。">
            <a:extLst>
              <a:ext uri="{FF2B5EF4-FFF2-40B4-BE49-F238E27FC236}">
                <a16:creationId xmlns:a16="http://schemas.microsoft.com/office/drawing/2014/main" id="{1C0532D2-93C2-F70B-254D-617BE75022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260" y="867185"/>
            <a:ext cx="2453891" cy="4659184"/>
          </a:xfrm>
          <a:prstGeom prst="rect">
            <a:avLst/>
          </a:prstGeom>
        </p:spPr>
      </p:pic>
      <p:pic>
        <p:nvPicPr>
          <p:cNvPr id="16" name="图片 15" descr="文本&#10;&#10;AI 生成的内容可能不正确。">
            <a:extLst>
              <a:ext uri="{FF2B5EF4-FFF2-40B4-BE49-F238E27FC236}">
                <a16:creationId xmlns:a16="http://schemas.microsoft.com/office/drawing/2014/main" id="{B8548354-E586-B9C4-43B5-8EDFF43EDB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152" y="881223"/>
            <a:ext cx="2958420" cy="5436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436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进展情况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674789" y="1745927"/>
            <a:ext cx="4615649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Emabassy</a:t>
            </a: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-net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，</a:t>
            </a: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axnet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</a:t>
            </a:r>
            <a:endParaRPr lang="en-US" altLang="zh-CN" sz="18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718439" y="2964113"/>
            <a:ext cx="5067944" cy="433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 spc="300" dirty="0">
                <a:solidFill>
                  <a:schemeClr val="accent4"/>
                </a:solidFill>
              </a:rPr>
              <a:t>Socket</a:t>
            </a:r>
            <a:r>
              <a:rPr lang="zh-CN" altLang="en-US" sz="2400" b="1" spc="300" dirty="0">
                <a:solidFill>
                  <a:schemeClr val="accent4"/>
                </a:solidFill>
              </a:rPr>
              <a:t>收发函数修改角度</a:t>
            </a:r>
          </a:p>
        </p:txBody>
      </p:sp>
      <p:cxnSp>
        <p:nvCxnSpPr>
          <p:cNvPr id="22" name="直接连接符 21"/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137295" y="1745927"/>
            <a:ext cx="2656114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Smoltcp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</a:t>
            </a:r>
            <a:endParaRPr lang="en-US" altLang="zh-CN" sz="18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072EAD-0572-39A2-F9B3-18F0C0B31C20}"/>
              </a:ext>
            </a:extLst>
          </p:cNvPr>
          <p:cNvSpPr txBox="1"/>
          <p:nvPr/>
        </p:nvSpPr>
        <p:spPr>
          <a:xfrm>
            <a:off x="1147679" y="2846417"/>
            <a:ext cx="4952475" cy="386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spc="300" dirty="0">
                <a:solidFill>
                  <a:schemeClr val="bg1"/>
                </a:solidFill>
              </a:rPr>
              <a:t>五层架构理解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D1502D7-6C0A-247C-7AD4-042E0B7EB466}"/>
              </a:ext>
            </a:extLst>
          </p:cNvPr>
          <p:cNvSpPr txBox="1"/>
          <p:nvPr/>
        </p:nvSpPr>
        <p:spPr>
          <a:xfrm>
            <a:off x="1130824" y="3674125"/>
            <a:ext cx="4952475" cy="3862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en-US" sz="2400" b="1" spc="300" dirty="0">
                <a:solidFill>
                  <a:schemeClr val="bg1"/>
                </a:solidFill>
              </a:rPr>
              <a:t>收发机制分析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>
          <a:xfrm>
            <a:off x="1606550" y="301581"/>
            <a:ext cx="8643848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en-US" altLang="zh-CN" sz="2800" b="1" spc="300" dirty="0" err="1">
                <a:solidFill>
                  <a:schemeClr val="accent4"/>
                </a:solidFill>
                <a:latin typeface="+mn-ea"/>
              </a:rPr>
              <a:t>smoltcp</a:t>
            </a:r>
            <a:endParaRPr lang="zh-CN" altLang="en-US" sz="2800" b="1" spc="300" dirty="0">
              <a:solidFill>
                <a:schemeClr val="accent4"/>
              </a:solidFill>
              <a:latin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8" name="文本框 17"/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261EFCC6-825E-88E6-291B-D7B7606304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512" y="1103729"/>
            <a:ext cx="10724976" cy="5051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CD1C9-EAFD-49F5-7580-268A2E0E9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C7BC3B2-7788-D1B6-0876-BE1376CF0234}"/>
              </a:ext>
            </a:extLst>
          </p:cNvPr>
          <p:cNvSpPr/>
          <p:nvPr/>
        </p:nvSpPr>
        <p:spPr>
          <a:xfrm>
            <a:off x="6083299" y="1135483"/>
            <a:ext cx="5622471" cy="4587034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86CE80E3-B366-2F67-8E9F-C3B50A4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/>
              <a:t>进展情况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7C893E6-F3AC-62F5-7C32-C3BF60C3CE9D}"/>
              </a:ext>
            </a:extLst>
          </p:cNvPr>
          <p:cNvSpPr/>
          <p:nvPr/>
        </p:nvSpPr>
        <p:spPr>
          <a:xfrm>
            <a:off x="576297" y="1146680"/>
            <a:ext cx="5515429" cy="4587034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5884E225-C145-0722-B34B-172771EAC772}"/>
              </a:ext>
            </a:extLst>
          </p:cNvPr>
          <p:cNvSpPr/>
          <p:nvPr/>
        </p:nvSpPr>
        <p:spPr>
          <a:xfrm rot="5400000">
            <a:off x="6051370" y="3430202"/>
            <a:ext cx="292707" cy="19513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20FF20D-B430-4E44-6532-816B1462D5C1}"/>
              </a:ext>
            </a:extLst>
          </p:cNvPr>
          <p:cNvSpPr txBox="1"/>
          <p:nvPr/>
        </p:nvSpPr>
        <p:spPr>
          <a:xfrm>
            <a:off x="6652724" y="1824801"/>
            <a:ext cx="4615649" cy="449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Embassy-net</a:t>
            </a:r>
            <a:endParaRPr lang="en-US" altLang="zh-CN" sz="28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732C570-BF46-809D-8B6C-FAA44DB99962}"/>
              </a:ext>
            </a:extLst>
          </p:cNvPr>
          <p:cNvSpPr txBox="1"/>
          <p:nvPr/>
        </p:nvSpPr>
        <p:spPr>
          <a:xfrm>
            <a:off x="6718439" y="2801601"/>
            <a:ext cx="5067944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300" dirty="0">
                <a:solidFill>
                  <a:schemeClr val="accent4"/>
                </a:solidFill>
              </a:rPr>
              <a:t>修改</a:t>
            </a:r>
            <a:r>
              <a:rPr lang="en-US" altLang="zh-CN" b="1" spc="300" dirty="0">
                <a:solidFill>
                  <a:schemeClr val="accent4"/>
                </a:solidFill>
              </a:rPr>
              <a:t>socket</a:t>
            </a:r>
            <a:r>
              <a:rPr lang="zh-CN" altLang="en-US" b="1" spc="300" dirty="0">
                <a:solidFill>
                  <a:schemeClr val="accent4"/>
                </a:solidFill>
              </a:rPr>
              <a:t>收发函数为</a:t>
            </a:r>
            <a:r>
              <a:rPr lang="en-US" altLang="zh-CN" b="1" spc="300" dirty="0">
                <a:solidFill>
                  <a:schemeClr val="accent4"/>
                </a:solidFill>
              </a:rPr>
              <a:t>async</a:t>
            </a:r>
            <a:r>
              <a:rPr lang="zh-CN" altLang="en-US" b="1" spc="300" dirty="0">
                <a:solidFill>
                  <a:schemeClr val="accent4"/>
                </a:solidFill>
              </a:rPr>
              <a:t>函数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9E176AD-91B0-2341-78CB-FD73B7847333}"/>
              </a:ext>
            </a:extLst>
          </p:cNvPr>
          <p:cNvCxnSpPr/>
          <p:nvPr/>
        </p:nvCxnSpPr>
        <p:spPr>
          <a:xfrm>
            <a:off x="6718439" y="2524184"/>
            <a:ext cx="559638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803FAB2-AD79-C057-33E8-ECD2F3B24664}"/>
              </a:ext>
            </a:extLst>
          </p:cNvPr>
          <p:cNvSpPr txBox="1"/>
          <p:nvPr/>
        </p:nvSpPr>
        <p:spPr>
          <a:xfrm>
            <a:off x="1137295" y="1745927"/>
            <a:ext cx="2656114" cy="8279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axnet</a:t>
            </a:r>
            <a:endParaRPr lang="en-US" altLang="zh-CN" sz="2800" b="1" dirty="0">
              <a:solidFill>
                <a:srgbClr val="000000"/>
              </a:solidFill>
              <a:latin typeface="Arial" pitchFamily="34" charset="0"/>
              <a:cs typeface="Arial" pitchFamily="34" charset="-120"/>
            </a:endParaRP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altLang="zh-CN" sz="1800" dirty="0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7EB4F63F-88C8-3C67-CE47-75A94C327585}"/>
              </a:ext>
            </a:extLst>
          </p:cNvPr>
          <p:cNvCxnSpPr/>
          <p:nvPr/>
        </p:nvCxnSpPr>
        <p:spPr>
          <a:xfrm>
            <a:off x="1193644" y="2524184"/>
            <a:ext cx="55963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A1935B47-FF96-1D4E-C9D2-6540D1E36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3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C673F4-5016-BEE2-75AB-1E7686CE5CF4}"/>
              </a:ext>
            </a:extLst>
          </p:cNvPr>
          <p:cNvSpPr txBox="1"/>
          <p:nvPr/>
        </p:nvSpPr>
        <p:spPr>
          <a:xfrm>
            <a:off x="1147679" y="2846417"/>
            <a:ext cx="4952475" cy="602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zh-CN" altLang="zh-CN" b="1" spc="300" dirty="0">
                <a:solidFill>
                  <a:schemeClr val="bg1"/>
                </a:solidFill>
              </a:rPr>
              <a:t>使用了</a:t>
            </a:r>
            <a:r>
              <a:rPr lang="en-US" altLang="zh-CN" b="1" spc="300" dirty="0" err="1">
                <a:solidFill>
                  <a:schemeClr val="bg1"/>
                </a:solidFill>
              </a:rPr>
              <a:t>WouldBlock</a:t>
            </a:r>
            <a:r>
              <a:rPr lang="zh-CN" altLang="zh-CN" b="1" spc="300" dirty="0">
                <a:solidFill>
                  <a:schemeClr val="bg1"/>
                </a:solidFill>
              </a:rPr>
              <a:t>机制来协调非阻塞</a:t>
            </a:r>
            <a:r>
              <a:rPr lang="en-US" altLang="zh-CN" b="1" spc="300" dirty="0">
                <a:solidFill>
                  <a:schemeClr val="bg1"/>
                </a:solidFill>
              </a:rPr>
              <a:t>I/O</a:t>
            </a:r>
            <a:endParaRPr lang="zh-CN" altLang="en-US" b="1" spc="300" dirty="0">
              <a:solidFill>
                <a:schemeClr val="bg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680F01-59D0-F10F-AB05-7E149C08FBAC}"/>
              </a:ext>
            </a:extLst>
          </p:cNvPr>
          <p:cNvSpPr txBox="1"/>
          <p:nvPr/>
        </p:nvSpPr>
        <p:spPr>
          <a:xfrm>
            <a:off x="1130824" y="3674125"/>
            <a:ext cx="4952475" cy="602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altLang="zh-CN" b="1" spc="300" dirty="0">
                <a:solidFill>
                  <a:schemeClr val="bg1"/>
                </a:solidFill>
              </a:rPr>
              <a:t>non-blocking</a:t>
            </a:r>
            <a:r>
              <a:rPr lang="zh-CN" altLang="zh-CN" b="1" spc="300" dirty="0">
                <a:solidFill>
                  <a:schemeClr val="bg1"/>
                </a:solidFill>
              </a:rPr>
              <a:t>模式</a:t>
            </a:r>
            <a:r>
              <a:rPr lang="zh-CN" altLang="en-US" b="1" spc="300" dirty="0">
                <a:solidFill>
                  <a:schemeClr val="bg1"/>
                </a:solidFill>
              </a:rPr>
              <a:t>：</a:t>
            </a:r>
            <a:r>
              <a:rPr lang="zh-CN" altLang="zh-CN" b="1" spc="300" dirty="0">
                <a:solidFill>
                  <a:schemeClr val="bg1"/>
                </a:solidFill>
              </a:rPr>
              <a:t>子任务未完成，父任务立即返回</a:t>
            </a:r>
            <a:r>
              <a:rPr lang="en-US" altLang="zh-CN" b="1" spc="300" dirty="0" err="1">
                <a:solidFill>
                  <a:schemeClr val="bg1"/>
                </a:solidFill>
              </a:rPr>
              <a:t>WouldBlock</a:t>
            </a:r>
            <a:endParaRPr lang="en-US" altLang="zh-CN" b="1" spc="3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1A7800-2DA0-D197-FF1D-0CE94043865D}"/>
              </a:ext>
            </a:extLst>
          </p:cNvPr>
          <p:cNvSpPr txBox="1"/>
          <p:nvPr/>
        </p:nvSpPr>
        <p:spPr>
          <a:xfrm>
            <a:off x="1130823" y="4568410"/>
            <a:ext cx="4952475" cy="12801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altLang="zh-CN" b="1" spc="300" dirty="0">
                <a:solidFill>
                  <a:schemeClr val="bg1"/>
                </a:solidFill>
              </a:rPr>
              <a:t>blocking</a:t>
            </a:r>
            <a:r>
              <a:rPr lang="zh-CN" altLang="zh-CN" b="1" spc="300" dirty="0">
                <a:solidFill>
                  <a:schemeClr val="bg1"/>
                </a:solidFill>
              </a:rPr>
              <a:t>模式：子任务未完成，父任务轮询到其完成为止。轮询中交替检查网络包状态和任务状态</a:t>
            </a:r>
          </a:p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endParaRPr lang="en-US" altLang="zh-CN" b="1" spc="3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1CF503A-8DAA-60EB-EF0E-CB37AFE918F1}"/>
              </a:ext>
            </a:extLst>
          </p:cNvPr>
          <p:cNvSpPr txBox="1"/>
          <p:nvPr/>
        </p:nvSpPr>
        <p:spPr>
          <a:xfrm>
            <a:off x="6691586" y="3650497"/>
            <a:ext cx="5067944" cy="3250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spc="300" dirty="0">
                <a:solidFill>
                  <a:schemeClr val="accent4"/>
                </a:solidFill>
              </a:rPr>
              <a:t>在收发节点通过相应</a:t>
            </a:r>
            <a:r>
              <a:rPr lang="en-US" altLang="zh-CN" b="1" spc="300" dirty="0" err="1">
                <a:solidFill>
                  <a:schemeClr val="accent4"/>
                </a:solidFill>
              </a:rPr>
              <a:t>waker</a:t>
            </a:r>
            <a:r>
              <a:rPr lang="zh-CN" altLang="en-US" b="1" spc="300" dirty="0">
                <a:solidFill>
                  <a:schemeClr val="accent4"/>
                </a:solidFill>
              </a:rPr>
              <a:t>进行唤醒</a:t>
            </a:r>
          </a:p>
        </p:txBody>
      </p:sp>
    </p:spTree>
    <p:extLst>
      <p:ext uri="{BB962C8B-B14F-4D97-AF65-F5344CB8AC3E}">
        <p14:creationId xmlns:p14="http://schemas.microsoft.com/office/powerpoint/2010/main" val="25319552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78EC-E027-43FB-F91C-D29B6463F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7AD6B44F-9BEE-4F1B-2EE3-97B7DC509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50" y="301581"/>
            <a:ext cx="8643848" cy="565604"/>
          </a:xfrm>
        </p:spPr>
        <p:txBody>
          <a:bodyPr/>
          <a:lstStyle/>
          <a:p>
            <a:pPr algn="ctr">
              <a:lnSpc>
                <a:spcPct val="120000"/>
              </a:lnSpc>
            </a:pPr>
            <a:r>
              <a:rPr lang="zh-CN" altLang="en-US" sz="2800" b="1" spc="300" dirty="0">
                <a:solidFill>
                  <a:schemeClr val="accent4"/>
                </a:solidFill>
                <a:latin typeface="+mn-ea"/>
              </a:rPr>
              <a:t>过程性工作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1E46D03-751D-F662-7F13-53966640D271}"/>
              </a:ext>
            </a:extLst>
          </p:cNvPr>
          <p:cNvSpPr/>
          <p:nvPr/>
        </p:nvSpPr>
        <p:spPr>
          <a:xfrm>
            <a:off x="1041400" y="1293252"/>
            <a:ext cx="10109200" cy="4356100"/>
          </a:xfrm>
          <a:prstGeom prst="rect">
            <a:avLst/>
          </a:prstGeom>
          <a:noFill/>
          <a:ln w="31750">
            <a:gradFill>
              <a:gsLst>
                <a:gs pos="13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67059CD-B597-E1B1-EF2B-E7280D371B59}"/>
              </a:ext>
            </a:extLst>
          </p:cNvPr>
          <p:cNvSpPr txBox="1"/>
          <p:nvPr/>
        </p:nvSpPr>
        <p:spPr>
          <a:xfrm>
            <a:off x="234266" y="1103729"/>
            <a:ext cx="2487168" cy="25545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zh-CN" altLang="en-US" sz="16600" spc="3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B9ABC3-7971-6DAC-D7C7-FC7B3CAD3D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352" y="235111"/>
            <a:ext cx="969798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3600" b="1" dirty="0">
                <a:solidFill>
                  <a:schemeClr val="bg1"/>
                </a:solidFill>
              </a:rPr>
              <a:t>1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524FD4-BDA8-136D-91E6-E50C03EA35CD}"/>
              </a:ext>
            </a:extLst>
          </p:cNvPr>
          <p:cNvSpPr txBox="1"/>
          <p:nvPr/>
        </p:nvSpPr>
        <p:spPr>
          <a:xfrm>
            <a:off x="2488111" y="1712686"/>
            <a:ext cx="348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smoltcp</a:t>
            </a:r>
            <a:r>
              <a:rPr lang="zh-CN" altLang="en-US" sz="2800" b="1" dirty="0">
                <a:solidFill>
                  <a:srgbClr val="000000"/>
                </a:solidFill>
                <a:latin typeface="Arial" pitchFamily="34" charset="0"/>
                <a:cs typeface="Arial" pitchFamily="34" charset="-120"/>
              </a:rPr>
              <a:t>性能测试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2BBF8-4B80-16B5-453A-D8B2DC20C100}"/>
              </a:ext>
            </a:extLst>
          </p:cNvPr>
          <p:cNvSpPr/>
          <p:nvPr/>
        </p:nvSpPr>
        <p:spPr>
          <a:xfrm>
            <a:off x="4341894" y="2569031"/>
            <a:ext cx="2162990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Starry-</a:t>
            </a:r>
            <a:r>
              <a:rPr lang="en-US" altLang="zh-CN" dirty="0" err="1"/>
              <a:t>os</a:t>
            </a:r>
            <a:r>
              <a:rPr lang="zh-CN" altLang="en-US" dirty="0"/>
              <a:t>部署学习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E8D9191-4164-00A0-4FFA-2671C2E3733B}"/>
              </a:ext>
            </a:extLst>
          </p:cNvPr>
          <p:cNvCxnSpPr/>
          <p:nvPr/>
        </p:nvCxnSpPr>
        <p:spPr>
          <a:xfrm>
            <a:off x="3381829" y="2975429"/>
            <a:ext cx="6894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C455306F-A8A9-4AF4-26DB-7CCE38E856FD}"/>
              </a:ext>
            </a:extLst>
          </p:cNvPr>
          <p:cNvSpPr/>
          <p:nvPr/>
        </p:nvSpPr>
        <p:spPr>
          <a:xfrm>
            <a:off x="8059059" y="2536371"/>
            <a:ext cx="2162990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完成接口层发包测试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B8A8AA3-71A9-2CA0-2B88-240698980C0C}"/>
              </a:ext>
            </a:extLst>
          </p:cNvPr>
          <p:cNvSpPr/>
          <p:nvPr/>
        </p:nvSpPr>
        <p:spPr>
          <a:xfrm>
            <a:off x="1406235" y="2579915"/>
            <a:ext cx="1829261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Qemu</a:t>
            </a:r>
            <a:r>
              <a:rPr lang="zh-CN" altLang="en-US" dirty="0"/>
              <a:t>环境配置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4BDCEAD-D980-DBC0-5A15-8E4CA1AB6703}"/>
              </a:ext>
            </a:extLst>
          </p:cNvPr>
          <p:cNvCxnSpPr/>
          <p:nvPr/>
        </p:nvCxnSpPr>
        <p:spPr>
          <a:xfrm>
            <a:off x="6701975" y="2931887"/>
            <a:ext cx="1255485" cy="10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7108950-1E73-ECC4-CCE9-9AC3B958C734}"/>
              </a:ext>
            </a:extLst>
          </p:cNvPr>
          <p:cNvCxnSpPr/>
          <p:nvPr/>
        </p:nvCxnSpPr>
        <p:spPr>
          <a:xfrm>
            <a:off x="8650514" y="3178629"/>
            <a:ext cx="27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ED133955-CF2F-8E35-AD97-865F49F079E8}"/>
              </a:ext>
            </a:extLst>
          </p:cNvPr>
          <p:cNvSpPr/>
          <p:nvPr/>
        </p:nvSpPr>
        <p:spPr>
          <a:xfrm>
            <a:off x="1406235" y="4240324"/>
            <a:ext cx="2996838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处理依赖缺失（</a:t>
            </a:r>
            <a:r>
              <a:rPr lang="en-US" altLang="zh-CN" dirty="0" err="1"/>
              <a:t>musl-ar</a:t>
            </a:r>
            <a:r>
              <a:rPr lang="zh-CN" altLang="en-US" dirty="0"/>
              <a:t>）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3CF4B22-1120-AF74-469B-750F35BF7957}"/>
              </a:ext>
            </a:extLst>
          </p:cNvPr>
          <p:cNvCxnSpPr>
            <a:cxnSpLocks/>
          </p:cNvCxnSpPr>
          <p:nvPr/>
        </p:nvCxnSpPr>
        <p:spPr>
          <a:xfrm flipH="1">
            <a:off x="4726218" y="3522569"/>
            <a:ext cx="3140525" cy="717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995818D-A264-328B-6114-F7F16957C3FD}"/>
              </a:ext>
            </a:extLst>
          </p:cNvPr>
          <p:cNvCxnSpPr/>
          <p:nvPr/>
        </p:nvCxnSpPr>
        <p:spPr>
          <a:xfrm>
            <a:off x="4726218" y="4635838"/>
            <a:ext cx="128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DC8BF7B1-E91D-8905-1364-4507548F796A}"/>
              </a:ext>
            </a:extLst>
          </p:cNvPr>
          <p:cNvSpPr/>
          <p:nvPr/>
        </p:nvSpPr>
        <p:spPr>
          <a:xfrm>
            <a:off x="6229535" y="4240324"/>
            <a:ext cx="3937722" cy="791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 err="1"/>
              <a:t>iperf</a:t>
            </a:r>
            <a:r>
              <a:rPr lang="zh-CN" altLang="en-US" dirty="0"/>
              <a:t>完成本地传输层发包测试</a:t>
            </a:r>
          </a:p>
        </p:txBody>
      </p:sp>
    </p:spTree>
    <p:extLst>
      <p:ext uri="{BB962C8B-B14F-4D97-AF65-F5344CB8AC3E}">
        <p14:creationId xmlns:p14="http://schemas.microsoft.com/office/powerpoint/2010/main" val="1223171626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1.2"/>
</p:tagLst>
</file>

<file path=ppt/theme/theme1.xml><?xml version="1.0" encoding="utf-8"?>
<a:theme xmlns:a="http://schemas.openxmlformats.org/drawingml/2006/main" name="封2​​">
  <a:themeElements>
    <a:clrScheme name="自定义 34">
      <a:dk1>
        <a:sysClr val="windowText" lastClr="000000"/>
      </a:dk1>
      <a:lt1>
        <a:sysClr val="window" lastClr="FFFFFF"/>
      </a:lt1>
      <a:dk2>
        <a:srgbClr val="006C39"/>
      </a:dk2>
      <a:lt2>
        <a:srgbClr val="FFFFFF"/>
      </a:lt2>
      <a:accent1>
        <a:srgbClr val="006C39"/>
      </a:accent1>
      <a:accent2>
        <a:srgbClr val="3F3F3F"/>
      </a:accent2>
      <a:accent3>
        <a:srgbClr val="A2A2A2"/>
      </a:accent3>
      <a:accent4>
        <a:srgbClr val="A13F0B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自定义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407</Words>
  <Application>Microsoft Office PowerPoint</Application>
  <PresentationFormat>宽屏</PresentationFormat>
  <Paragraphs>84</Paragraphs>
  <Slides>13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微软雅黑</vt:lpstr>
      <vt:lpstr>微软雅黑</vt:lpstr>
      <vt:lpstr>微软雅黑 Light</vt:lpstr>
      <vt:lpstr>Arial</vt:lpstr>
      <vt:lpstr>Calibri</vt:lpstr>
      <vt:lpstr>Century Gothic</vt:lpstr>
      <vt:lpstr>封2​​</vt:lpstr>
      <vt:lpstr>基于Rel4微内核的异步网络协议栈设计与实现</vt:lpstr>
      <vt:lpstr>PowerPoint 演示文稿</vt:lpstr>
      <vt:lpstr>PowerPoint 演示文稿</vt:lpstr>
      <vt:lpstr>PowerPoint 演示文稿</vt:lpstr>
      <vt:lpstr>过程性工作</vt:lpstr>
      <vt:lpstr>进展情况</vt:lpstr>
      <vt:lpstr>smoltcp</vt:lpstr>
      <vt:lpstr>进展情况</vt:lpstr>
      <vt:lpstr>过程性工作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wan</dc:creator>
  <cp:lastModifiedBy>t58686</cp:lastModifiedBy>
  <cp:revision>157</cp:revision>
  <dcterms:created xsi:type="dcterms:W3CDTF">2019-06-19T02:08:00Z</dcterms:created>
  <dcterms:modified xsi:type="dcterms:W3CDTF">2025-04-17T02:00:35Z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DA582315202048708D54D22309C1893A</vt:lpwstr>
  </property>
</Properties>
</file>