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8" r:id="rId2"/>
    <p:sldId id="2449" r:id="rId3"/>
    <p:sldId id="2450" r:id="rId4"/>
    <p:sldId id="1729" r:id="rId5"/>
    <p:sldId id="1890" r:id="rId6"/>
    <p:sldId id="2442" r:id="rId7"/>
    <p:sldId id="2444" r:id="rId8"/>
    <p:sldId id="2233" r:id="rId9"/>
    <p:sldId id="2195" r:id="rId10"/>
    <p:sldId id="2230" r:id="rId11"/>
    <p:sldId id="2234" r:id="rId12"/>
    <p:sldId id="2314" r:id="rId13"/>
    <p:sldId id="2443" r:id="rId14"/>
    <p:sldId id="2315" r:id="rId15"/>
    <p:sldId id="2183" r:id="rId16"/>
    <p:sldId id="2445" r:id="rId17"/>
    <p:sldId id="2446" r:id="rId18"/>
    <p:sldId id="2447" r:id="rId19"/>
    <p:sldId id="2318" r:id="rId20"/>
    <p:sldId id="2440" r:id="rId21"/>
    <p:sldId id="2232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49" y="485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吞吐量与轮询延迟关系图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同步smoltcp</c:v>
                </c:pt>
              </c:strCache>
            </c:strRef>
          </c:tx>
          <c:spPr>
            <a:ln w="2857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</c:v>
                </c:pt>
                <c:pt idx="1">
                  <c:v>0.29599999999999999</c:v>
                </c:pt>
                <c:pt idx="2">
                  <c:v>0.21099999999999999</c:v>
                </c:pt>
                <c:pt idx="3">
                  <c:v>0.154</c:v>
                </c:pt>
                <c:pt idx="4">
                  <c:v>0.13400000000000001</c:v>
                </c:pt>
                <c:pt idx="5">
                  <c:v>0.11700000000000001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04-45BB-AB11-D821CC3E04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异步smoltcp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04-45BB-AB11-D821CC3E0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4832191"/>
        <c:axId val="334833631"/>
      </c:lineChart>
      <c:catAx>
        <c:axId val="33483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833631"/>
        <c:crosses val="autoZero"/>
        <c:auto val="1"/>
        <c:lblAlgn val="ctr"/>
        <c:lblOffset val="100"/>
        <c:noMultiLvlLbl val="0"/>
      </c:catAx>
      <c:valAx>
        <c:axId val="33483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483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0D11-24A3-6048-6159-8F351421F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6C42CA-077A-204C-259B-1811E91FA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54ED6E-CDC2-EF0B-0C5E-DEED4F978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3776EE-B464-525A-4273-26048DCD7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2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91A6E-2398-EB9A-103F-6CC10CDA0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10BE3A-6FFF-6869-0485-3BBBC3D6C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D8D54D-D27C-7DD2-3CC3-EC2633175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E7C9F-53AF-08A4-DD1B-14AED0906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2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t>4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9DE6-E388-D0D9-6BAB-2C4D7A8F8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605D58-0731-0E34-C984-FFDAF63A9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23057E-8D89-2AEA-6932-4393ECB03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要点，不是</a:t>
            </a:r>
            <a:r>
              <a:rPr lang="en-US" altLang="zh-CN" dirty="0" err="1"/>
              <a:t>os</a:t>
            </a:r>
            <a:r>
              <a:rPr lang="zh-CN" altLang="en-US" dirty="0"/>
              <a:t>，嵌入式，安全域，能力系统，</a:t>
            </a:r>
            <a:r>
              <a:rPr lang="en-US" altLang="zh-CN" dirty="0"/>
              <a:t>rust</a:t>
            </a:r>
            <a:r>
              <a:rPr lang="zh-CN" altLang="en-US" dirty="0"/>
              <a:t>库方便调用（</a:t>
            </a:r>
            <a:r>
              <a:rPr lang="en-US" altLang="zh-CN" dirty="0" err="1"/>
              <a:t>smoltcp</a:t>
            </a:r>
            <a:r>
              <a:rPr lang="zh-CN" altLang="en-US" dirty="0"/>
              <a:t>虽然此时不是使用）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8B3E6-A8E1-9EA2-D4A3-EB44C0E8F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78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要点，不是</a:t>
            </a:r>
            <a:r>
              <a:rPr lang="en-US" altLang="zh-CN" dirty="0" err="1"/>
              <a:t>os</a:t>
            </a:r>
            <a:r>
              <a:rPr lang="zh-CN" altLang="en-US" dirty="0"/>
              <a:t>，嵌入式，安全域，能力系统，</a:t>
            </a:r>
            <a:r>
              <a:rPr lang="en-US" altLang="zh-CN" dirty="0"/>
              <a:t>rust</a:t>
            </a:r>
            <a:r>
              <a:rPr lang="zh-CN" altLang="en-US" dirty="0"/>
              <a:t>库方便调用（</a:t>
            </a:r>
            <a:r>
              <a:rPr lang="en-US" altLang="zh-CN" dirty="0" err="1"/>
              <a:t>smoltcp</a:t>
            </a:r>
            <a:r>
              <a:rPr lang="zh-CN" altLang="en-US" dirty="0"/>
              <a:t>虽然此时不是使用）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38F15-DB2D-969A-B7CD-4600B3FB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CF1C6C-EF0C-4C5C-6380-576B00F81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53FCA0-D682-1670-383B-0028D2A92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6F4DF-DCC4-010B-305E-73D8112F0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7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BCDC5-5064-F0D3-984C-761B386AE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441A7-751B-8201-8778-7EEA9A247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E143BC-C2D7-D9EF-1961-2C35AF395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55424-1E6F-600E-F44C-F2C44F4E4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20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4C50E-BDB9-59FA-1E94-5A0B4412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5526DB-0CF9-0DD4-9E35-FB96FDCB9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7B14BA9-47BA-9CC9-DD98-CFE85A230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D3321-2897-B4A8-A39B-2BB804983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hqprint"/>
          <a:srcRect l="-333"/>
          <a:stretch>
            <a:fillRect/>
          </a:stretch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/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/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/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14165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91628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8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8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8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" name="组合 6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69" name="组合 6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7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7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7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17322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/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73" name="组合 7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8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89" name="组合 8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9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9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75" name="组合 7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8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8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8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96" name="直接连接符 95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8662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2025/5/31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236" y="2495804"/>
            <a:ext cx="5426243" cy="1297728"/>
          </a:xfrm>
        </p:spPr>
        <p:txBody>
          <a:bodyPr/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ReL4</a:t>
            </a:r>
            <a:r>
              <a:rPr lang="zh-CN" altLang="en-US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中异步网络协议栈设计与实现</a:t>
            </a:r>
            <a:endParaRPr lang="en-US" altLang="zh-CN" sz="1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答辩人：戴骏翔     导  师：陆慧梅　　　时间：</a:t>
            </a:r>
            <a:r>
              <a:rPr lang="en-US" altLang="zh-CN" dirty="0"/>
              <a:t>2025.5.30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B6CBB-6BB0-8836-8C69-7B091FA6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E49344B-9C07-C425-EB6A-38B5BD4D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301581"/>
            <a:ext cx="1842621" cy="565604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n-ea"/>
              </a:rPr>
              <a:t>研究内容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C69D35-006E-F674-ADC7-6713CC0CF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8784247B-A615-CC20-AE5A-3F93FEC93198}"/>
              </a:ext>
            </a:extLst>
          </p:cNvPr>
          <p:cNvSpPr/>
          <p:nvPr/>
        </p:nvSpPr>
        <p:spPr>
          <a:xfrm>
            <a:off x="2587640" y="3588686"/>
            <a:ext cx="8002101" cy="25711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3F13E38D-2D53-B1EC-EBAA-164114BD9C18}"/>
              </a:ext>
            </a:extLst>
          </p:cNvPr>
          <p:cNvSpPr/>
          <p:nvPr/>
        </p:nvSpPr>
        <p:spPr>
          <a:xfrm>
            <a:off x="6734578" y="3695281"/>
            <a:ext cx="3730425" cy="238547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70">
            <a:extLst>
              <a:ext uri="{FF2B5EF4-FFF2-40B4-BE49-F238E27FC236}">
                <a16:creationId xmlns:a16="http://schemas.microsoft.com/office/drawing/2014/main" id="{554A00C4-EFA6-669C-62CF-6F358FB39C16}"/>
              </a:ext>
            </a:extLst>
          </p:cNvPr>
          <p:cNvSpPr/>
          <p:nvPr/>
        </p:nvSpPr>
        <p:spPr>
          <a:xfrm>
            <a:off x="2936108" y="3695281"/>
            <a:ext cx="3582570" cy="238547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4BCB7F44-E2DA-3F52-B572-D9DC23C57998}"/>
              </a:ext>
            </a:extLst>
          </p:cNvPr>
          <p:cNvSpPr/>
          <p:nvPr/>
        </p:nvSpPr>
        <p:spPr>
          <a:xfrm>
            <a:off x="3222725" y="3772015"/>
            <a:ext cx="3176517" cy="333657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Smoltcp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协议栈分析</a:t>
            </a:r>
          </a:p>
        </p:txBody>
      </p:sp>
      <p:sp>
        <p:nvSpPr>
          <p:cNvPr id="16" name="箭头: 右 24">
            <a:extLst>
              <a:ext uri="{FF2B5EF4-FFF2-40B4-BE49-F238E27FC236}">
                <a16:creationId xmlns:a16="http://schemas.microsoft.com/office/drawing/2014/main" id="{59852233-0ECE-E0E0-38A7-8F20FD7D64C7}"/>
              </a:ext>
            </a:extLst>
          </p:cNvPr>
          <p:cNvSpPr/>
          <p:nvPr/>
        </p:nvSpPr>
        <p:spPr>
          <a:xfrm>
            <a:off x="1733489" y="4308746"/>
            <a:ext cx="854151" cy="447332"/>
          </a:xfrm>
          <a:prstGeom prst="rightArrow">
            <a:avLst/>
          </a:prstGeom>
          <a:gradFill>
            <a:gsLst>
              <a:gs pos="0">
                <a:srgbClr val="ED7D31"/>
              </a:gs>
              <a:gs pos="50000">
                <a:srgbClr val="4472C4">
                  <a:lumMod val="60000"/>
                  <a:lumOff val="40000"/>
                  <a:tint val="44500"/>
                  <a:satMod val="160000"/>
                </a:srgbClr>
              </a:gs>
              <a:gs pos="100000">
                <a:srgbClr val="4472C4">
                  <a:lumMod val="60000"/>
                  <a:lumOff val="40000"/>
                  <a:tint val="23500"/>
                  <a:satMod val="160000"/>
                </a:srgbClr>
              </a:gs>
            </a:gsLst>
            <a:lin ang="10800000" scaled="1"/>
          </a:gra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Rectangle: Rounded Corners 27">
            <a:extLst>
              <a:ext uri="{FF2B5EF4-FFF2-40B4-BE49-F238E27FC236}">
                <a16:creationId xmlns:a16="http://schemas.microsoft.com/office/drawing/2014/main" id="{66E7951A-A9DC-0D6E-8099-66DE2BA161AF}"/>
              </a:ext>
            </a:extLst>
          </p:cNvPr>
          <p:cNvSpPr/>
          <p:nvPr/>
        </p:nvSpPr>
        <p:spPr>
          <a:xfrm>
            <a:off x="3221083" y="4263249"/>
            <a:ext cx="1394194" cy="53904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场景描述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参数定义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54">
            <a:extLst>
              <a:ext uri="{FF2B5EF4-FFF2-40B4-BE49-F238E27FC236}">
                <a16:creationId xmlns:a16="http://schemas.microsoft.com/office/drawing/2014/main" id="{552696CD-505A-8B5E-C499-5014659D2E63}"/>
              </a:ext>
            </a:extLst>
          </p:cNvPr>
          <p:cNvSpPr/>
          <p:nvPr/>
        </p:nvSpPr>
        <p:spPr>
          <a:xfrm>
            <a:off x="1884637" y="1005761"/>
            <a:ext cx="4280666" cy="240604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7062E17-C1FA-908C-102C-FB48DFCC4B20}"/>
              </a:ext>
            </a:extLst>
          </p:cNvPr>
          <p:cNvSpPr/>
          <p:nvPr/>
        </p:nvSpPr>
        <p:spPr>
          <a:xfrm>
            <a:off x="1881349" y="1007847"/>
            <a:ext cx="565414" cy="2406043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lang="en-US" altLang="zh-CN" sz="1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/IP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网络协议栈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Rectangle 47">
            <a:extLst>
              <a:ext uri="{FF2B5EF4-FFF2-40B4-BE49-F238E27FC236}">
                <a16:creationId xmlns:a16="http://schemas.microsoft.com/office/drawing/2014/main" id="{D104012F-C7F2-4E69-7477-F7D45A7A7756}"/>
              </a:ext>
            </a:extLst>
          </p:cNvPr>
          <p:cNvSpPr/>
          <p:nvPr/>
        </p:nvSpPr>
        <p:spPr>
          <a:xfrm>
            <a:off x="2606911" y="1258842"/>
            <a:ext cx="1600284" cy="373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TCP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47">
            <a:extLst>
              <a:ext uri="{FF2B5EF4-FFF2-40B4-BE49-F238E27FC236}">
                <a16:creationId xmlns:a16="http://schemas.microsoft.com/office/drawing/2014/main" id="{FDA26DA9-1D97-EA65-D039-0CD44857F3AA}"/>
              </a:ext>
            </a:extLst>
          </p:cNvPr>
          <p:cNvSpPr/>
          <p:nvPr/>
        </p:nvSpPr>
        <p:spPr>
          <a:xfrm>
            <a:off x="4479585" y="1235408"/>
            <a:ext cx="1485478" cy="373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协议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70">
            <a:extLst>
              <a:ext uri="{FF2B5EF4-FFF2-40B4-BE49-F238E27FC236}">
                <a16:creationId xmlns:a16="http://schemas.microsoft.com/office/drawing/2014/main" id="{352EA2B0-1CDB-A434-4DC3-8184A8347769}"/>
              </a:ext>
            </a:extLst>
          </p:cNvPr>
          <p:cNvSpPr/>
          <p:nvPr/>
        </p:nvSpPr>
        <p:spPr>
          <a:xfrm>
            <a:off x="4395533" y="1740348"/>
            <a:ext cx="1622138" cy="156354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Rectangle 47">
            <a:extLst>
              <a:ext uri="{FF2B5EF4-FFF2-40B4-BE49-F238E27FC236}">
                <a16:creationId xmlns:a16="http://schemas.microsoft.com/office/drawing/2014/main" id="{0E0F4687-BB88-EB78-41E0-2ED0E3790475}"/>
              </a:ext>
            </a:extLst>
          </p:cNvPr>
          <p:cNvSpPr/>
          <p:nvPr/>
        </p:nvSpPr>
        <p:spPr>
          <a:xfrm>
            <a:off x="4723847" y="1852047"/>
            <a:ext cx="965510" cy="373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寻址与路由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496B3C69-198E-AAA6-CB5C-8E2F3A7E535A}"/>
              </a:ext>
            </a:extLst>
          </p:cNvPr>
          <p:cNvSpPr/>
          <p:nvPr/>
        </p:nvSpPr>
        <p:spPr>
          <a:xfrm>
            <a:off x="4463341" y="2352877"/>
            <a:ext cx="1492843" cy="3068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数据包封装与分片</a:t>
            </a: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D6DC0CF2-9E61-0D1E-2039-F1E2092D78A6}"/>
              </a:ext>
            </a:extLst>
          </p:cNvPr>
          <p:cNvSpPr/>
          <p:nvPr/>
        </p:nvSpPr>
        <p:spPr>
          <a:xfrm>
            <a:off x="4428336" y="2797537"/>
            <a:ext cx="1587976" cy="3068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不可靠、无连接传输</a:t>
            </a:r>
          </a:p>
        </p:txBody>
      </p:sp>
      <p:sp>
        <p:nvSpPr>
          <p:cNvPr id="30" name="Rectangle 70">
            <a:extLst>
              <a:ext uri="{FF2B5EF4-FFF2-40B4-BE49-F238E27FC236}">
                <a16:creationId xmlns:a16="http://schemas.microsoft.com/office/drawing/2014/main" id="{0570C5D3-7203-D84C-8574-C259D0ED67AC}"/>
              </a:ext>
            </a:extLst>
          </p:cNvPr>
          <p:cNvSpPr/>
          <p:nvPr/>
        </p:nvSpPr>
        <p:spPr>
          <a:xfrm>
            <a:off x="2587641" y="1807540"/>
            <a:ext cx="1724477" cy="143872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D9C99655-C165-CFDB-E755-1A5C72AD2114}"/>
              </a:ext>
            </a:extLst>
          </p:cNvPr>
          <p:cNvSpPr/>
          <p:nvPr/>
        </p:nvSpPr>
        <p:spPr>
          <a:xfrm>
            <a:off x="2653411" y="1885269"/>
            <a:ext cx="1602460" cy="373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滑动窗口协议</a:t>
            </a:r>
            <a:endParaRPr lang="en-US" altLang="zh-CN" sz="12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54">
            <a:extLst>
              <a:ext uri="{FF2B5EF4-FFF2-40B4-BE49-F238E27FC236}">
                <a16:creationId xmlns:a16="http://schemas.microsoft.com/office/drawing/2014/main" id="{2AA340F5-3C8A-9371-7F8C-A62C3C0714E4}"/>
              </a:ext>
            </a:extLst>
          </p:cNvPr>
          <p:cNvSpPr/>
          <p:nvPr/>
        </p:nvSpPr>
        <p:spPr>
          <a:xfrm>
            <a:off x="6429295" y="1005761"/>
            <a:ext cx="4160446" cy="240604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77346F91-1BBD-DD22-C64B-AD4A1E968D8C}"/>
              </a:ext>
            </a:extLst>
          </p:cNvPr>
          <p:cNvSpPr/>
          <p:nvPr/>
        </p:nvSpPr>
        <p:spPr>
          <a:xfrm>
            <a:off x="6399070" y="1007847"/>
            <a:ext cx="592351" cy="2406043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异步模型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Rectangle 47">
            <a:extLst>
              <a:ext uri="{FF2B5EF4-FFF2-40B4-BE49-F238E27FC236}">
                <a16:creationId xmlns:a16="http://schemas.microsoft.com/office/drawing/2014/main" id="{5EC27431-3F14-C095-93DA-08033B46AD2E}"/>
              </a:ext>
            </a:extLst>
          </p:cNvPr>
          <p:cNvSpPr/>
          <p:nvPr/>
        </p:nvSpPr>
        <p:spPr>
          <a:xfrm>
            <a:off x="7174641" y="1258842"/>
            <a:ext cx="1485478" cy="373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async</a:t>
            </a:r>
          </a:p>
        </p:txBody>
      </p:sp>
      <p:sp>
        <p:nvSpPr>
          <p:cNvPr id="36" name="Rectangle 47">
            <a:extLst>
              <a:ext uri="{FF2B5EF4-FFF2-40B4-BE49-F238E27FC236}">
                <a16:creationId xmlns:a16="http://schemas.microsoft.com/office/drawing/2014/main" id="{8D608322-43D2-25A9-42CE-DB55AA34E9CE}"/>
              </a:ext>
            </a:extLst>
          </p:cNvPr>
          <p:cNvSpPr/>
          <p:nvPr/>
        </p:nvSpPr>
        <p:spPr>
          <a:xfrm>
            <a:off x="8979525" y="1258842"/>
            <a:ext cx="1485478" cy="373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await</a:t>
            </a:r>
          </a:p>
        </p:txBody>
      </p:sp>
      <p:sp>
        <p:nvSpPr>
          <p:cNvPr id="37" name="Rectangle 70">
            <a:extLst>
              <a:ext uri="{FF2B5EF4-FFF2-40B4-BE49-F238E27FC236}">
                <a16:creationId xmlns:a16="http://schemas.microsoft.com/office/drawing/2014/main" id="{29187273-E1C3-5085-E6F0-97A56D2634A7}"/>
              </a:ext>
            </a:extLst>
          </p:cNvPr>
          <p:cNvSpPr/>
          <p:nvPr/>
        </p:nvSpPr>
        <p:spPr>
          <a:xfrm>
            <a:off x="7143179" y="1852047"/>
            <a:ext cx="3321824" cy="125235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Rectangle 47">
            <a:extLst>
              <a:ext uri="{FF2B5EF4-FFF2-40B4-BE49-F238E27FC236}">
                <a16:creationId xmlns:a16="http://schemas.microsoft.com/office/drawing/2014/main" id="{BF1FEE9D-8169-6C81-7EE9-2E64B0A895DB}"/>
              </a:ext>
            </a:extLst>
          </p:cNvPr>
          <p:cNvSpPr/>
          <p:nvPr/>
        </p:nvSpPr>
        <p:spPr>
          <a:xfrm>
            <a:off x="8053111" y="1908323"/>
            <a:ext cx="1485478" cy="373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future</a:t>
            </a:r>
          </a:p>
        </p:txBody>
      </p:sp>
      <p:sp>
        <p:nvSpPr>
          <p:cNvPr id="39" name="Rectangle 47">
            <a:extLst>
              <a:ext uri="{FF2B5EF4-FFF2-40B4-BE49-F238E27FC236}">
                <a16:creationId xmlns:a16="http://schemas.microsoft.com/office/drawing/2014/main" id="{1AB57621-2CF8-7BD3-7063-31BFB5DCCABE}"/>
              </a:ext>
            </a:extLst>
          </p:cNvPr>
          <p:cNvSpPr/>
          <p:nvPr/>
        </p:nvSpPr>
        <p:spPr>
          <a:xfrm>
            <a:off x="8237674" y="2365979"/>
            <a:ext cx="1152144" cy="3068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waker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Rectangle 47">
            <a:extLst>
              <a:ext uri="{FF2B5EF4-FFF2-40B4-BE49-F238E27FC236}">
                <a16:creationId xmlns:a16="http://schemas.microsoft.com/office/drawing/2014/main" id="{9D6EA77B-94CB-B9C1-948A-D7F4BB5BC81E}"/>
              </a:ext>
            </a:extLst>
          </p:cNvPr>
          <p:cNvSpPr/>
          <p:nvPr/>
        </p:nvSpPr>
        <p:spPr>
          <a:xfrm>
            <a:off x="7488036" y="2704010"/>
            <a:ext cx="1152144" cy="3068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执行器</a:t>
            </a:r>
          </a:p>
        </p:txBody>
      </p:sp>
      <p:sp>
        <p:nvSpPr>
          <p:cNvPr id="41" name="Arrow: Right 38">
            <a:extLst>
              <a:ext uri="{FF2B5EF4-FFF2-40B4-BE49-F238E27FC236}">
                <a16:creationId xmlns:a16="http://schemas.microsoft.com/office/drawing/2014/main" id="{041E8E3F-3887-CBFF-072A-4604ED4A6B59}"/>
              </a:ext>
            </a:extLst>
          </p:cNvPr>
          <p:cNvSpPr/>
          <p:nvPr/>
        </p:nvSpPr>
        <p:spPr>
          <a:xfrm rot="5400000">
            <a:off x="8520932" y="3340960"/>
            <a:ext cx="278909" cy="31115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Arrow: Right 38">
            <a:extLst>
              <a:ext uri="{FF2B5EF4-FFF2-40B4-BE49-F238E27FC236}">
                <a16:creationId xmlns:a16="http://schemas.microsoft.com/office/drawing/2014/main" id="{060452AC-6AD9-3FD0-6080-527A41E51B7F}"/>
              </a:ext>
            </a:extLst>
          </p:cNvPr>
          <p:cNvSpPr/>
          <p:nvPr/>
        </p:nvSpPr>
        <p:spPr>
          <a:xfrm rot="5400000">
            <a:off x="4031669" y="3347060"/>
            <a:ext cx="278909" cy="31115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D47C438D-25EE-6019-E116-23FC3F12D6E3}"/>
              </a:ext>
            </a:extLst>
          </p:cNvPr>
          <p:cNvSpPr/>
          <p:nvPr/>
        </p:nvSpPr>
        <p:spPr>
          <a:xfrm>
            <a:off x="2681135" y="2352878"/>
            <a:ext cx="1565516" cy="3068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三次握手与四次挥手</a:t>
            </a: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EA9D5D7C-4E16-5518-60CC-189C8361BE37}"/>
              </a:ext>
            </a:extLst>
          </p:cNvPr>
          <p:cNvSpPr/>
          <p:nvPr/>
        </p:nvSpPr>
        <p:spPr>
          <a:xfrm>
            <a:off x="2703859" y="2744365"/>
            <a:ext cx="675231" cy="3739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可靠传输机制</a:t>
            </a:r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95F4FF44-156F-2F8A-4060-D33E3CC15E46}"/>
              </a:ext>
            </a:extLst>
          </p:cNvPr>
          <p:cNvSpPr/>
          <p:nvPr/>
        </p:nvSpPr>
        <p:spPr>
          <a:xfrm>
            <a:off x="3612857" y="2736475"/>
            <a:ext cx="499733" cy="37940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      控制</a:t>
            </a:r>
          </a:p>
        </p:txBody>
      </p:sp>
      <p:sp>
        <p:nvSpPr>
          <p:cNvPr id="52" name="Rectangle 26">
            <a:extLst>
              <a:ext uri="{FF2B5EF4-FFF2-40B4-BE49-F238E27FC236}">
                <a16:creationId xmlns:a16="http://schemas.microsoft.com/office/drawing/2014/main" id="{DA7E4789-A5E8-AE95-51A1-AB20EEC59243}"/>
              </a:ext>
            </a:extLst>
          </p:cNvPr>
          <p:cNvSpPr/>
          <p:nvPr/>
        </p:nvSpPr>
        <p:spPr>
          <a:xfrm>
            <a:off x="6800748" y="3768092"/>
            <a:ext cx="3598083" cy="333657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async/await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异步模型的异步网络协议栈</a:t>
            </a:r>
          </a:p>
        </p:txBody>
      </p:sp>
      <p:sp>
        <p:nvSpPr>
          <p:cNvPr id="53" name="Arrow: Right 38">
            <a:extLst>
              <a:ext uri="{FF2B5EF4-FFF2-40B4-BE49-F238E27FC236}">
                <a16:creationId xmlns:a16="http://schemas.microsoft.com/office/drawing/2014/main" id="{3AA5E161-A5F9-3787-C4F8-6B591CD3F5AB}"/>
              </a:ext>
            </a:extLst>
          </p:cNvPr>
          <p:cNvSpPr/>
          <p:nvPr/>
        </p:nvSpPr>
        <p:spPr>
          <a:xfrm>
            <a:off x="6471342" y="4756078"/>
            <a:ext cx="380035" cy="311150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Rectangle: Rounded Corners 27">
            <a:extLst>
              <a:ext uri="{FF2B5EF4-FFF2-40B4-BE49-F238E27FC236}">
                <a16:creationId xmlns:a16="http://schemas.microsoft.com/office/drawing/2014/main" id="{E19E0814-BFD8-50D1-43C8-BE179D3582CE}"/>
              </a:ext>
            </a:extLst>
          </p:cNvPr>
          <p:cNvSpPr/>
          <p:nvPr/>
        </p:nvSpPr>
        <p:spPr>
          <a:xfrm>
            <a:off x="4743878" y="4263248"/>
            <a:ext cx="1678427" cy="53904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状态空间、动作空间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1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奖励函数、网络架构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Arrow: Right 28">
            <a:extLst>
              <a:ext uri="{FF2B5EF4-FFF2-40B4-BE49-F238E27FC236}">
                <a16:creationId xmlns:a16="http://schemas.microsoft.com/office/drawing/2014/main" id="{ACC580B9-AF13-D7BE-1EC0-2D2128C1547E}"/>
              </a:ext>
            </a:extLst>
          </p:cNvPr>
          <p:cNvSpPr/>
          <p:nvPr/>
        </p:nvSpPr>
        <p:spPr>
          <a:xfrm rot="5400000">
            <a:off x="4588930" y="4775117"/>
            <a:ext cx="171450" cy="311150"/>
          </a:xfrm>
          <a:prstGeom prst="rightArrow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Rectangle: Rounded Corners 27">
            <a:extLst>
              <a:ext uri="{FF2B5EF4-FFF2-40B4-BE49-F238E27FC236}">
                <a16:creationId xmlns:a16="http://schemas.microsoft.com/office/drawing/2014/main" id="{B6394A3B-65F3-5D55-4DD9-5837A5F6CDAB}"/>
              </a:ext>
            </a:extLst>
          </p:cNvPr>
          <p:cNvSpPr/>
          <p:nvPr/>
        </p:nvSpPr>
        <p:spPr>
          <a:xfrm>
            <a:off x="3543313" y="5067228"/>
            <a:ext cx="1058639" cy="33365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变轨模型建立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Rectangle: Rounded Corners 27">
            <a:extLst>
              <a:ext uri="{FF2B5EF4-FFF2-40B4-BE49-F238E27FC236}">
                <a16:creationId xmlns:a16="http://schemas.microsoft.com/office/drawing/2014/main" id="{BA0BA010-27B5-4127-5BA4-B02285F5EFF1}"/>
              </a:ext>
            </a:extLst>
          </p:cNvPr>
          <p:cNvSpPr/>
          <p:nvPr/>
        </p:nvSpPr>
        <p:spPr>
          <a:xfrm>
            <a:off x="4062736" y="5690097"/>
            <a:ext cx="1215399" cy="33365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下层路径规划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Arrow: Right 28">
            <a:extLst>
              <a:ext uri="{FF2B5EF4-FFF2-40B4-BE49-F238E27FC236}">
                <a16:creationId xmlns:a16="http://schemas.microsoft.com/office/drawing/2014/main" id="{F5A08BD4-4345-8B32-8110-2591E7CF673D}"/>
              </a:ext>
            </a:extLst>
          </p:cNvPr>
          <p:cNvSpPr/>
          <p:nvPr/>
        </p:nvSpPr>
        <p:spPr>
          <a:xfrm rot="5400000">
            <a:off x="4592364" y="5395606"/>
            <a:ext cx="171450" cy="311150"/>
          </a:xfrm>
          <a:prstGeom prst="rightArrow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Rectangle: Rounded Corners 27">
            <a:extLst>
              <a:ext uri="{FF2B5EF4-FFF2-40B4-BE49-F238E27FC236}">
                <a16:creationId xmlns:a16="http://schemas.microsoft.com/office/drawing/2014/main" id="{F5FD67EE-07AA-D265-D15A-A0067A990E52}"/>
              </a:ext>
            </a:extLst>
          </p:cNvPr>
          <p:cNvSpPr/>
          <p:nvPr/>
        </p:nvSpPr>
        <p:spPr>
          <a:xfrm>
            <a:off x="4786549" y="5067228"/>
            <a:ext cx="1262011" cy="33365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模型训练与验证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Rectangle: Rounded Corners 27">
            <a:extLst>
              <a:ext uri="{FF2B5EF4-FFF2-40B4-BE49-F238E27FC236}">
                <a16:creationId xmlns:a16="http://schemas.microsoft.com/office/drawing/2014/main" id="{75478788-1418-D086-D595-82D0D2F269BA}"/>
              </a:ext>
            </a:extLst>
          </p:cNvPr>
          <p:cNvSpPr/>
          <p:nvPr/>
        </p:nvSpPr>
        <p:spPr>
          <a:xfrm>
            <a:off x="6865888" y="4258090"/>
            <a:ext cx="1394194" cy="53904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Poll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函数分离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Rectangle: Rounded Corners 27">
            <a:extLst>
              <a:ext uri="{FF2B5EF4-FFF2-40B4-BE49-F238E27FC236}">
                <a16:creationId xmlns:a16="http://schemas.microsoft.com/office/drawing/2014/main" id="{A884061B-A9A8-04DF-CCD2-D50EB19DB6ED}"/>
              </a:ext>
            </a:extLst>
          </p:cNvPr>
          <p:cNvSpPr/>
          <p:nvPr/>
        </p:nvSpPr>
        <p:spPr>
          <a:xfrm>
            <a:off x="8388067" y="4258090"/>
            <a:ext cx="1678427" cy="53904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100" kern="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Poll_egress</a:t>
            </a:r>
            <a:endParaRPr lang="en-US" altLang="zh-CN" sz="11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Poll_ingress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Rectangle: Rounded Corners 27">
            <a:extLst>
              <a:ext uri="{FF2B5EF4-FFF2-40B4-BE49-F238E27FC236}">
                <a16:creationId xmlns:a16="http://schemas.microsoft.com/office/drawing/2014/main" id="{CBE93CE9-D633-56E7-A2D0-7AA5AFE14B1C}"/>
              </a:ext>
            </a:extLst>
          </p:cNvPr>
          <p:cNvSpPr/>
          <p:nvPr/>
        </p:nvSpPr>
        <p:spPr>
          <a:xfrm>
            <a:off x="6884332" y="4989938"/>
            <a:ext cx="1480070" cy="53801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异步发送：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poll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时间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的低开销确定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Arrow: Right 28">
            <a:extLst>
              <a:ext uri="{FF2B5EF4-FFF2-40B4-BE49-F238E27FC236}">
                <a16:creationId xmlns:a16="http://schemas.microsoft.com/office/drawing/2014/main" id="{D7318B26-D633-431C-ADFE-25006441E2F2}"/>
              </a:ext>
            </a:extLst>
          </p:cNvPr>
          <p:cNvSpPr/>
          <p:nvPr/>
        </p:nvSpPr>
        <p:spPr>
          <a:xfrm rot="5400000">
            <a:off x="8247840" y="4775117"/>
            <a:ext cx="171450" cy="311150"/>
          </a:xfrm>
          <a:prstGeom prst="rightArrow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Rectangle: Rounded Corners 27">
            <a:extLst>
              <a:ext uri="{FF2B5EF4-FFF2-40B4-BE49-F238E27FC236}">
                <a16:creationId xmlns:a16="http://schemas.microsoft.com/office/drawing/2014/main" id="{0BE0F5F5-8601-FB07-3CA4-D5F559A4B768}"/>
              </a:ext>
            </a:extLst>
          </p:cNvPr>
          <p:cNvSpPr/>
          <p:nvPr/>
        </p:nvSpPr>
        <p:spPr>
          <a:xfrm>
            <a:off x="8489140" y="4971750"/>
            <a:ext cx="1251849" cy="53904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异步接收：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驱动触发的高响应接收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Arrow: Right 28">
            <a:extLst>
              <a:ext uri="{FF2B5EF4-FFF2-40B4-BE49-F238E27FC236}">
                <a16:creationId xmlns:a16="http://schemas.microsoft.com/office/drawing/2014/main" id="{4730917B-29E8-9CAD-FC57-45EE4135C86B}"/>
              </a:ext>
            </a:extLst>
          </p:cNvPr>
          <p:cNvSpPr/>
          <p:nvPr/>
        </p:nvSpPr>
        <p:spPr>
          <a:xfrm rot="5400000">
            <a:off x="8247840" y="5395606"/>
            <a:ext cx="171450" cy="311150"/>
          </a:xfrm>
          <a:prstGeom prst="rightArrow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Rectangle: Rounded Corners 27">
            <a:extLst>
              <a:ext uri="{FF2B5EF4-FFF2-40B4-BE49-F238E27FC236}">
                <a16:creationId xmlns:a16="http://schemas.microsoft.com/office/drawing/2014/main" id="{14170686-4532-AA76-4633-3DE1C07F629F}"/>
              </a:ext>
            </a:extLst>
          </p:cNvPr>
          <p:cNvSpPr/>
          <p:nvPr/>
        </p:nvSpPr>
        <p:spPr>
          <a:xfrm>
            <a:off x="7726381" y="5685410"/>
            <a:ext cx="1215399" cy="33365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性能测试</a:t>
            </a:r>
            <a:endParaRPr kumimoji="0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Rectangle 42">
            <a:extLst>
              <a:ext uri="{FF2B5EF4-FFF2-40B4-BE49-F238E27FC236}">
                <a16:creationId xmlns:a16="http://schemas.microsoft.com/office/drawing/2014/main" id="{E636FC99-3B97-921E-3BD2-0C33EE6D33B3}"/>
              </a:ext>
            </a:extLst>
          </p:cNvPr>
          <p:cNvSpPr/>
          <p:nvPr/>
        </p:nvSpPr>
        <p:spPr>
          <a:xfrm>
            <a:off x="1077035" y="995881"/>
            <a:ext cx="565414" cy="5157306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异步网络协议栈设计与实现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3306F61B-CA0A-1B23-307E-969236B15011}"/>
              </a:ext>
            </a:extLst>
          </p:cNvPr>
          <p:cNvSpPr/>
          <p:nvPr/>
        </p:nvSpPr>
        <p:spPr>
          <a:xfrm>
            <a:off x="8953987" y="2697674"/>
            <a:ext cx="1152144" cy="3068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reactor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9" name="图片 68" descr="图示&#10;&#10;AI 生成的内容可能不正确。">
            <a:extLst>
              <a:ext uri="{FF2B5EF4-FFF2-40B4-BE49-F238E27FC236}">
                <a16:creationId xmlns:a16="http://schemas.microsoft.com/office/drawing/2014/main" id="{1E4766EB-84CC-FC7B-34FB-8DB2C1F6C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54" y="4105564"/>
            <a:ext cx="3440503" cy="197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43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2C7B-AF2C-87C6-48BA-B00F3C9A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4A1A2C-2B19-940A-A395-6524D70085C7}"/>
              </a:ext>
            </a:extLst>
          </p:cNvPr>
          <p:cNvSpPr txBox="1"/>
          <p:nvPr/>
        </p:nvSpPr>
        <p:spPr>
          <a:xfrm>
            <a:off x="1458412" y="2105561"/>
            <a:ext cx="28873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08B35-2DAC-A69F-6FA5-D027B8BD9EC8}"/>
              </a:ext>
            </a:extLst>
          </p:cNvPr>
          <p:cNvSpPr txBox="1"/>
          <p:nvPr/>
        </p:nvSpPr>
        <p:spPr>
          <a:xfrm>
            <a:off x="5550367" y="2400894"/>
            <a:ext cx="2236510" cy="73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40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</a:t>
            </a:r>
            <a:r>
              <a:rPr lang="zh-CN" altLang="en-US" sz="4000" b="1" dirty="0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过程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B3210B-EFFA-8CBF-D25E-C16037798C89}"/>
              </a:ext>
            </a:extLst>
          </p:cNvPr>
          <p:cNvSpPr txBox="1"/>
          <p:nvPr/>
        </p:nvSpPr>
        <p:spPr>
          <a:xfrm>
            <a:off x="5550367" y="3775625"/>
            <a:ext cx="3331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Research process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E55116-248C-37B2-48F3-E12B33DD92F7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01664FE-6106-0153-04E6-E2F8EAE925E0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C63DE1-27D3-A30D-9571-2342C677B886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EA5CE4-CDC9-B5BD-DE5F-DD8F3D9A6D4E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70060F5-5DD7-602F-AFE3-82D71ADB9301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C154F6-4679-CC01-F7EF-8BB3C711B61A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AA8F110-91A6-897E-CE9B-1186B0CE13E3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4E08D7-23B3-C7D9-DE57-67F6DBD7293A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8565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异步模型</a:t>
            </a:r>
          </a:p>
        </p:txBody>
      </p:sp>
      <p:sp>
        <p:nvSpPr>
          <p:cNvPr id="31" name="矩形 30"/>
          <p:cNvSpPr/>
          <p:nvPr/>
        </p:nvSpPr>
        <p:spPr>
          <a:xfrm rot="16200000">
            <a:off x="163459" y="2990801"/>
            <a:ext cx="3231242" cy="191804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 rot="16200000">
            <a:off x="8821999" y="2990799"/>
            <a:ext cx="3231245" cy="191804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 rot="16200000">
            <a:off x="2026906" y="2655889"/>
            <a:ext cx="3594104" cy="22250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16200000">
            <a:off x="6592207" y="2655888"/>
            <a:ext cx="3594102" cy="222501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 rot="16200000">
            <a:off x="4100845" y="2333643"/>
            <a:ext cx="4000502" cy="246310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30800" y="2703126"/>
            <a:ext cx="2051526" cy="432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Future trait</a:t>
            </a:r>
            <a:endParaRPr lang="zh-CN" altLang="en-US" sz="2400" b="1" spc="300" dirty="0">
              <a:solidFill>
                <a:srgbClr val="000000">
                  <a:lumMod val="85000"/>
                  <a:lumOff val="1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38876" y="3088659"/>
            <a:ext cx="1479691" cy="433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243903" y="3429000"/>
            <a:ext cx="1479691" cy="432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Async</a:t>
            </a:r>
            <a:endParaRPr lang="zh-CN" altLang="en-US" sz="2400" b="1" spc="300" dirty="0">
              <a:solidFill>
                <a:srgbClr val="000000">
                  <a:lumMod val="85000"/>
                  <a:lumOff val="1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976985" y="3443741"/>
            <a:ext cx="1479691" cy="432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spc="3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await</a:t>
            </a:r>
            <a:endParaRPr lang="zh-CN" altLang="en-US" sz="2400" b="1" spc="300" dirty="0">
              <a:solidFill>
                <a:srgbClr val="000000">
                  <a:lumMod val="85000"/>
                  <a:lumOff val="1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atom_1734"/>
          <p:cNvSpPr>
            <a:spLocks noChangeAspect="1"/>
          </p:cNvSpPr>
          <p:nvPr/>
        </p:nvSpPr>
        <p:spPr bwMode="auto">
          <a:xfrm>
            <a:off x="3477210" y="2334199"/>
            <a:ext cx="609685" cy="608450"/>
          </a:xfrm>
          <a:custGeom>
            <a:avLst/>
            <a:gdLst>
              <a:gd name="connsiteX0" fmla="*/ 224149 w 510715"/>
              <a:gd name="connsiteY0" fmla="*/ 365536 h 509681"/>
              <a:gd name="connsiteX1" fmla="*/ 256434 w 510715"/>
              <a:gd name="connsiteY1" fmla="*/ 365536 h 509681"/>
              <a:gd name="connsiteX2" fmla="*/ 286566 w 510715"/>
              <a:gd name="connsiteY2" fmla="*/ 365536 h 509681"/>
              <a:gd name="connsiteX3" fmla="*/ 256434 w 510715"/>
              <a:gd name="connsiteY3" fmla="*/ 391399 h 509681"/>
              <a:gd name="connsiteX4" fmla="*/ 224149 w 510715"/>
              <a:gd name="connsiteY4" fmla="*/ 365536 h 509681"/>
              <a:gd name="connsiteX5" fmla="*/ 389934 w 510715"/>
              <a:gd name="connsiteY5" fmla="*/ 342086 h 509681"/>
              <a:gd name="connsiteX6" fmla="*/ 366226 w 510715"/>
              <a:gd name="connsiteY6" fmla="*/ 419437 h 509681"/>
              <a:gd name="connsiteX7" fmla="*/ 336052 w 510715"/>
              <a:gd name="connsiteY7" fmla="*/ 425883 h 509681"/>
              <a:gd name="connsiteX8" fmla="*/ 271393 w 510715"/>
              <a:gd name="connsiteY8" fmla="*/ 402248 h 509681"/>
              <a:gd name="connsiteX9" fmla="*/ 312343 w 510715"/>
              <a:gd name="connsiteY9" fmla="*/ 361424 h 509681"/>
              <a:gd name="connsiteX10" fmla="*/ 389934 w 510715"/>
              <a:gd name="connsiteY10" fmla="*/ 342086 h 509681"/>
              <a:gd name="connsiteX11" fmla="*/ 120776 w 510715"/>
              <a:gd name="connsiteY11" fmla="*/ 342086 h 509681"/>
              <a:gd name="connsiteX12" fmla="*/ 198145 w 510715"/>
              <a:gd name="connsiteY12" fmla="*/ 361424 h 509681"/>
              <a:gd name="connsiteX13" fmla="*/ 238978 w 510715"/>
              <a:gd name="connsiteY13" fmla="*/ 402248 h 509681"/>
              <a:gd name="connsiteX14" fmla="*/ 174504 w 510715"/>
              <a:gd name="connsiteY14" fmla="*/ 425883 h 509681"/>
              <a:gd name="connsiteX15" fmla="*/ 144417 w 510715"/>
              <a:gd name="connsiteY15" fmla="*/ 419437 h 509681"/>
              <a:gd name="connsiteX16" fmla="*/ 120776 w 510715"/>
              <a:gd name="connsiteY16" fmla="*/ 342086 h 509681"/>
              <a:gd name="connsiteX17" fmla="*/ 372626 w 510715"/>
              <a:gd name="connsiteY17" fmla="*/ 275186 h 509681"/>
              <a:gd name="connsiteX18" fmla="*/ 385537 w 510715"/>
              <a:gd name="connsiteY18" fmla="*/ 324625 h 509681"/>
              <a:gd name="connsiteX19" fmla="*/ 331741 w 510715"/>
              <a:gd name="connsiteY19" fmla="*/ 339672 h 509681"/>
              <a:gd name="connsiteX20" fmla="*/ 348956 w 510715"/>
              <a:gd name="connsiteY20" fmla="*/ 316027 h 509681"/>
              <a:gd name="connsiteX21" fmla="*/ 372626 w 510715"/>
              <a:gd name="connsiteY21" fmla="*/ 275186 h 509681"/>
              <a:gd name="connsiteX22" fmla="*/ 137828 w 510715"/>
              <a:gd name="connsiteY22" fmla="*/ 275186 h 509681"/>
              <a:gd name="connsiteX23" fmla="*/ 161650 w 510715"/>
              <a:gd name="connsiteY23" fmla="*/ 316027 h 509681"/>
              <a:gd name="connsiteX24" fmla="*/ 178975 w 510715"/>
              <a:gd name="connsiteY24" fmla="*/ 339672 h 509681"/>
              <a:gd name="connsiteX25" fmla="*/ 124834 w 510715"/>
              <a:gd name="connsiteY25" fmla="*/ 324625 h 509681"/>
              <a:gd name="connsiteX26" fmla="*/ 137828 w 510715"/>
              <a:gd name="connsiteY26" fmla="*/ 275186 h 509681"/>
              <a:gd name="connsiteX27" fmla="*/ 256435 w 510715"/>
              <a:gd name="connsiteY27" fmla="*/ 221594 h 509681"/>
              <a:gd name="connsiteX28" fmla="*/ 224118 w 510715"/>
              <a:gd name="connsiteY28" fmla="*/ 253806 h 509681"/>
              <a:gd name="connsiteX29" fmla="*/ 256435 w 510715"/>
              <a:gd name="connsiteY29" fmla="*/ 286017 h 509681"/>
              <a:gd name="connsiteX30" fmla="*/ 286597 w 510715"/>
              <a:gd name="connsiteY30" fmla="*/ 253806 h 509681"/>
              <a:gd name="connsiteX31" fmla="*/ 256435 w 510715"/>
              <a:gd name="connsiteY31" fmla="*/ 221594 h 509681"/>
              <a:gd name="connsiteX32" fmla="*/ 402841 w 510715"/>
              <a:gd name="connsiteY32" fmla="*/ 191389 h 509681"/>
              <a:gd name="connsiteX33" fmla="*/ 454505 w 510715"/>
              <a:gd name="connsiteY33" fmla="*/ 253806 h 509681"/>
              <a:gd name="connsiteX34" fmla="*/ 402841 w 510715"/>
              <a:gd name="connsiteY34" fmla="*/ 316223 h 509681"/>
              <a:gd name="connsiteX35" fmla="*/ 383467 w 510715"/>
              <a:gd name="connsiteY35" fmla="*/ 253806 h 509681"/>
              <a:gd name="connsiteX36" fmla="*/ 402841 w 510715"/>
              <a:gd name="connsiteY36" fmla="*/ 191389 h 509681"/>
              <a:gd name="connsiteX37" fmla="*/ 107780 w 510715"/>
              <a:gd name="connsiteY37" fmla="*/ 191389 h 509681"/>
              <a:gd name="connsiteX38" fmla="*/ 127248 w 510715"/>
              <a:gd name="connsiteY38" fmla="*/ 253806 h 509681"/>
              <a:gd name="connsiteX39" fmla="*/ 107780 w 510715"/>
              <a:gd name="connsiteY39" fmla="*/ 316223 h 509681"/>
              <a:gd name="connsiteX40" fmla="*/ 55865 w 510715"/>
              <a:gd name="connsiteY40" fmla="*/ 253806 h 509681"/>
              <a:gd name="connsiteX41" fmla="*/ 107780 w 510715"/>
              <a:gd name="connsiteY41" fmla="*/ 191389 h 509681"/>
              <a:gd name="connsiteX42" fmla="*/ 331741 w 510715"/>
              <a:gd name="connsiteY42" fmla="*/ 165526 h 509681"/>
              <a:gd name="connsiteX43" fmla="*/ 387951 w 510715"/>
              <a:gd name="connsiteY43" fmla="*/ 182791 h 509681"/>
              <a:gd name="connsiteX44" fmla="*/ 372818 w 510715"/>
              <a:gd name="connsiteY44" fmla="*/ 232426 h 509681"/>
              <a:gd name="connsiteX45" fmla="*/ 349036 w 510715"/>
              <a:gd name="connsiteY45" fmla="*/ 191423 h 509681"/>
              <a:gd name="connsiteX46" fmla="*/ 331741 w 510715"/>
              <a:gd name="connsiteY46" fmla="*/ 165526 h 509681"/>
              <a:gd name="connsiteX47" fmla="*/ 178975 w 510715"/>
              <a:gd name="connsiteY47" fmla="*/ 165526 h 509681"/>
              <a:gd name="connsiteX48" fmla="*/ 161680 w 510715"/>
              <a:gd name="connsiteY48" fmla="*/ 191423 h 509681"/>
              <a:gd name="connsiteX49" fmla="*/ 137899 w 510715"/>
              <a:gd name="connsiteY49" fmla="*/ 232426 h 509681"/>
              <a:gd name="connsiteX50" fmla="*/ 122765 w 510715"/>
              <a:gd name="connsiteY50" fmla="*/ 182791 h 509681"/>
              <a:gd name="connsiteX51" fmla="*/ 178975 w 510715"/>
              <a:gd name="connsiteY51" fmla="*/ 165526 h 509681"/>
              <a:gd name="connsiteX52" fmla="*/ 256435 w 510715"/>
              <a:gd name="connsiteY52" fmla="*/ 159318 h 509681"/>
              <a:gd name="connsiteX53" fmla="*/ 303832 w 510715"/>
              <a:gd name="connsiteY53" fmla="*/ 161465 h 509681"/>
              <a:gd name="connsiteX54" fmla="*/ 333994 w 510715"/>
              <a:gd name="connsiteY54" fmla="*/ 200119 h 509681"/>
              <a:gd name="connsiteX55" fmla="*/ 364156 w 510715"/>
              <a:gd name="connsiteY55" fmla="*/ 253806 h 509681"/>
              <a:gd name="connsiteX56" fmla="*/ 333994 w 510715"/>
              <a:gd name="connsiteY56" fmla="*/ 305344 h 509681"/>
              <a:gd name="connsiteX57" fmla="*/ 303832 w 510715"/>
              <a:gd name="connsiteY57" fmla="*/ 343998 h 509681"/>
              <a:gd name="connsiteX58" fmla="*/ 256435 w 510715"/>
              <a:gd name="connsiteY58" fmla="*/ 348293 h 509681"/>
              <a:gd name="connsiteX59" fmla="*/ 206883 w 510715"/>
              <a:gd name="connsiteY59" fmla="*/ 343998 h 509681"/>
              <a:gd name="connsiteX60" fmla="*/ 176721 w 510715"/>
              <a:gd name="connsiteY60" fmla="*/ 305344 h 509681"/>
              <a:gd name="connsiteX61" fmla="*/ 146559 w 510715"/>
              <a:gd name="connsiteY61" fmla="*/ 253806 h 509681"/>
              <a:gd name="connsiteX62" fmla="*/ 176721 w 510715"/>
              <a:gd name="connsiteY62" fmla="*/ 200119 h 509681"/>
              <a:gd name="connsiteX63" fmla="*/ 206883 w 510715"/>
              <a:gd name="connsiteY63" fmla="*/ 161465 h 509681"/>
              <a:gd name="connsiteX64" fmla="*/ 256435 w 510715"/>
              <a:gd name="connsiteY64" fmla="*/ 159318 h 509681"/>
              <a:gd name="connsiteX65" fmla="*/ 256434 w 510715"/>
              <a:gd name="connsiteY65" fmla="*/ 114144 h 509681"/>
              <a:gd name="connsiteX66" fmla="*/ 286566 w 510715"/>
              <a:gd name="connsiteY66" fmla="*/ 142076 h 509681"/>
              <a:gd name="connsiteX67" fmla="*/ 256434 w 510715"/>
              <a:gd name="connsiteY67" fmla="*/ 142076 h 509681"/>
              <a:gd name="connsiteX68" fmla="*/ 224149 w 510715"/>
              <a:gd name="connsiteY68" fmla="*/ 142076 h 509681"/>
              <a:gd name="connsiteX69" fmla="*/ 256434 w 510715"/>
              <a:gd name="connsiteY69" fmla="*/ 114144 h 509681"/>
              <a:gd name="connsiteX70" fmla="*/ 336052 w 510715"/>
              <a:gd name="connsiteY70" fmla="*/ 79659 h 509681"/>
              <a:gd name="connsiteX71" fmla="*/ 366226 w 510715"/>
              <a:gd name="connsiteY71" fmla="*/ 88246 h 509681"/>
              <a:gd name="connsiteX72" fmla="*/ 389934 w 510715"/>
              <a:gd name="connsiteY72" fmla="*/ 165525 h 509681"/>
              <a:gd name="connsiteX73" fmla="*/ 312343 w 510715"/>
              <a:gd name="connsiteY73" fmla="*/ 144058 h 509681"/>
              <a:gd name="connsiteX74" fmla="*/ 271393 w 510715"/>
              <a:gd name="connsiteY74" fmla="*/ 105419 h 509681"/>
              <a:gd name="connsiteX75" fmla="*/ 336052 w 510715"/>
              <a:gd name="connsiteY75" fmla="*/ 79659 h 509681"/>
              <a:gd name="connsiteX76" fmla="*/ 174504 w 510715"/>
              <a:gd name="connsiteY76" fmla="*/ 79659 h 509681"/>
              <a:gd name="connsiteX77" fmla="*/ 238978 w 510715"/>
              <a:gd name="connsiteY77" fmla="*/ 105419 h 509681"/>
              <a:gd name="connsiteX78" fmla="*/ 198145 w 510715"/>
              <a:gd name="connsiteY78" fmla="*/ 144058 h 509681"/>
              <a:gd name="connsiteX79" fmla="*/ 120776 w 510715"/>
              <a:gd name="connsiteY79" fmla="*/ 165525 h 509681"/>
              <a:gd name="connsiteX80" fmla="*/ 144417 w 510715"/>
              <a:gd name="connsiteY80" fmla="*/ 88246 h 509681"/>
              <a:gd name="connsiteX81" fmla="*/ 174504 w 510715"/>
              <a:gd name="connsiteY81" fmla="*/ 79659 h 509681"/>
              <a:gd name="connsiteX82" fmla="*/ 174548 w 510715"/>
              <a:gd name="connsiteY82" fmla="*/ 62366 h 509681"/>
              <a:gd name="connsiteX83" fmla="*/ 135760 w 510715"/>
              <a:gd name="connsiteY83" fmla="*/ 73119 h 509681"/>
              <a:gd name="connsiteX84" fmla="*/ 103436 w 510715"/>
              <a:gd name="connsiteY84" fmla="*/ 172044 h 509681"/>
              <a:gd name="connsiteX85" fmla="*/ 38789 w 510715"/>
              <a:gd name="connsiteY85" fmla="*/ 253765 h 509681"/>
              <a:gd name="connsiteX86" fmla="*/ 103436 w 510715"/>
              <a:gd name="connsiteY86" fmla="*/ 335486 h 509681"/>
              <a:gd name="connsiteX87" fmla="*/ 135760 w 510715"/>
              <a:gd name="connsiteY87" fmla="*/ 434412 h 509681"/>
              <a:gd name="connsiteX88" fmla="*/ 174548 w 510715"/>
              <a:gd name="connsiteY88" fmla="*/ 445164 h 509681"/>
              <a:gd name="connsiteX89" fmla="*/ 256435 w 510715"/>
              <a:gd name="connsiteY89" fmla="*/ 412906 h 509681"/>
              <a:gd name="connsiteX90" fmla="*/ 336167 w 510715"/>
              <a:gd name="connsiteY90" fmla="*/ 445164 h 509681"/>
              <a:gd name="connsiteX91" fmla="*/ 374955 w 510715"/>
              <a:gd name="connsiteY91" fmla="*/ 434412 h 509681"/>
              <a:gd name="connsiteX92" fmla="*/ 407279 w 510715"/>
              <a:gd name="connsiteY92" fmla="*/ 335486 h 509681"/>
              <a:gd name="connsiteX93" fmla="*/ 471927 w 510715"/>
              <a:gd name="connsiteY93" fmla="*/ 253765 h 509681"/>
              <a:gd name="connsiteX94" fmla="*/ 407279 w 510715"/>
              <a:gd name="connsiteY94" fmla="*/ 172044 h 509681"/>
              <a:gd name="connsiteX95" fmla="*/ 374955 w 510715"/>
              <a:gd name="connsiteY95" fmla="*/ 73119 h 509681"/>
              <a:gd name="connsiteX96" fmla="*/ 336167 w 510715"/>
              <a:gd name="connsiteY96" fmla="*/ 62366 h 509681"/>
              <a:gd name="connsiteX97" fmla="*/ 256435 w 510715"/>
              <a:gd name="connsiteY97" fmla="*/ 92474 h 509681"/>
              <a:gd name="connsiteX98" fmla="*/ 174548 w 510715"/>
              <a:gd name="connsiteY98" fmla="*/ 62366 h 509681"/>
              <a:gd name="connsiteX99" fmla="*/ 256435 w 510715"/>
              <a:gd name="connsiteY99" fmla="*/ 0 h 509681"/>
              <a:gd name="connsiteX100" fmla="*/ 510715 w 510715"/>
              <a:gd name="connsiteY100" fmla="*/ 255916 h 509681"/>
              <a:gd name="connsiteX101" fmla="*/ 256435 w 510715"/>
              <a:gd name="connsiteY101" fmla="*/ 509681 h 509681"/>
              <a:gd name="connsiteX102" fmla="*/ 0 w 510715"/>
              <a:gd name="connsiteY102" fmla="*/ 255916 h 509681"/>
              <a:gd name="connsiteX103" fmla="*/ 256435 w 510715"/>
              <a:gd name="connsiteY103" fmla="*/ 0 h 50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10715" h="509681">
                <a:moveTo>
                  <a:pt x="224149" y="365536"/>
                </a:moveTo>
                <a:cubicBezTo>
                  <a:pt x="234911" y="365536"/>
                  <a:pt x="245672" y="365536"/>
                  <a:pt x="256434" y="365536"/>
                </a:cubicBezTo>
                <a:cubicBezTo>
                  <a:pt x="265043" y="365536"/>
                  <a:pt x="275804" y="365536"/>
                  <a:pt x="286566" y="365536"/>
                </a:cubicBezTo>
                <a:cubicBezTo>
                  <a:pt x="275804" y="374157"/>
                  <a:pt x="265043" y="382778"/>
                  <a:pt x="256434" y="391399"/>
                </a:cubicBezTo>
                <a:cubicBezTo>
                  <a:pt x="245672" y="382778"/>
                  <a:pt x="234911" y="374157"/>
                  <a:pt x="224149" y="365536"/>
                </a:cubicBezTo>
                <a:close/>
                <a:moveTo>
                  <a:pt x="389934" y="342086"/>
                </a:moveTo>
                <a:cubicBezTo>
                  <a:pt x="392089" y="378613"/>
                  <a:pt x="385623" y="406545"/>
                  <a:pt x="366226" y="419437"/>
                </a:cubicBezTo>
                <a:cubicBezTo>
                  <a:pt x="357604" y="423734"/>
                  <a:pt x="348983" y="425883"/>
                  <a:pt x="336052" y="425883"/>
                </a:cubicBezTo>
                <a:cubicBezTo>
                  <a:pt x="316654" y="425883"/>
                  <a:pt x="295101" y="417288"/>
                  <a:pt x="271393" y="402248"/>
                </a:cubicBezTo>
                <a:cubicBezTo>
                  <a:pt x="284325" y="391505"/>
                  <a:pt x="299412" y="376464"/>
                  <a:pt x="312343" y="361424"/>
                </a:cubicBezTo>
                <a:cubicBezTo>
                  <a:pt x="342517" y="357126"/>
                  <a:pt x="366226" y="350681"/>
                  <a:pt x="389934" y="342086"/>
                </a:cubicBezTo>
                <a:close/>
                <a:moveTo>
                  <a:pt x="120776" y="342086"/>
                </a:moveTo>
                <a:cubicBezTo>
                  <a:pt x="144417" y="350681"/>
                  <a:pt x="168057" y="357126"/>
                  <a:pt x="198145" y="361424"/>
                </a:cubicBezTo>
                <a:cubicBezTo>
                  <a:pt x="211039" y="376464"/>
                  <a:pt x="226083" y="391505"/>
                  <a:pt x="238978" y="402248"/>
                </a:cubicBezTo>
                <a:cubicBezTo>
                  <a:pt x="215338" y="417288"/>
                  <a:pt x="193846" y="425883"/>
                  <a:pt x="174504" y="425883"/>
                </a:cubicBezTo>
                <a:cubicBezTo>
                  <a:pt x="161610" y="425883"/>
                  <a:pt x="153013" y="423734"/>
                  <a:pt x="144417" y="419437"/>
                </a:cubicBezTo>
                <a:cubicBezTo>
                  <a:pt x="125074" y="406545"/>
                  <a:pt x="118627" y="378613"/>
                  <a:pt x="120776" y="342086"/>
                </a:cubicBezTo>
                <a:close/>
                <a:moveTo>
                  <a:pt x="372626" y="275186"/>
                </a:moveTo>
                <a:cubicBezTo>
                  <a:pt x="379081" y="292382"/>
                  <a:pt x="383385" y="307429"/>
                  <a:pt x="385537" y="324625"/>
                </a:cubicBezTo>
                <a:cubicBezTo>
                  <a:pt x="370474" y="331074"/>
                  <a:pt x="351108" y="337522"/>
                  <a:pt x="331741" y="339672"/>
                </a:cubicBezTo>
                <a:cubicBezTo>
                  <a:pt x="338197" y="333223"/>
                  <a:pt x="342500" y="324625"/>
                  <a:pt x="348956" y="316027"/>
                </a:cubicBezTo>
                <a:cubicBezTo>
                  <a:pt x="357563" y="303130"/>
                  <a:pt x="366170" y="288083"/>
                  <a:pt x="372626" y="275186"/>
                </a:cubicBezTo>
                <a:close/>
                <a:moveTo>
                  <a:pt x="137828" y="275186"/>
                </a:moveTo>
                <a:cubicBezTo>
                  <a:pt x="144325" y="288083"/>
                  <a:pt x="152987" y="303130"/>
                  <a:pt x="161650" y="316027"/>
                </a:cubicBezTo>
                <a:cubicBezTo>
                  <a:pt x="168147" y="324625"/>
                  <a:pt x="172478" y="333223"/>
                  <a:pt x="178975" y="339672"/>
                </a:cubicBezTo>
                <a:cubicBezTo>
                  <a:pt x="159484" y="337522"/>
                  <a:pt x="139994" y="331074"/>
                  <a:pt x="124834" y="324625"/>
                </a:cubicBezTo>
                <a:cubicBezTo>
                  <a:pt x="127000" y="307429"/>
                  <a:pt x="131331" y="292382"/>
                  <a:pt x="137828" y="275186"/>
                </a:cubicBezTo>
                <a:close/>
                <a:moveTo>
                  <a:pt x="256435" y="221594"/>
                </a:moveTo>
                <a:cubicBezTo>
                  <a:pt x="237045" y="221594"/>
                  <a:pt x="224118" y="236626"/>
                  <a:pt x="224118" y="253806"/>
                </a:cubicBezTo>
                <a:cubicBezTo>
                  <a:pt x="224118" y="270985"/>
                  <a:pt x="237045" y="286017"/>
                  <a:pt x="256435" y="286017"/>
                </a:cubicBezTo>
                <a:cubicBezTo>
                  <a:pt x="273670" y="286017"/>
                  <a:pt x="286597" y="270985"/>
                  <a:pt x="286597" y="253806"/>
                </a:cubicBezTo>
                <a:cubicBezTo>
                  <a:pt x="286597" y="236626"/>
                  <a:pt x="273670" y="221594"/>
                  <a:pt x="256435" y="221594"/>
                </a:cubicBezTo>
                <a:close/>
                <a:moveTo>
                  <a:pt x="402841" y="191389"/>
                </a:moveTo>
                <a:cubicBezTo>
                  <a:pt x="435131" y="208607"/>
                  <a:pt x="454505" y="230131"/>
                  <a:pt x="454505" y="253806"/>
                </a:cubicBezTo>
                <a:cubicBezTo>
                  <a:pt x="454505" y="277481"/>
                  <a:pt x="435131" y="299005"/>
                  <a:pt x="402841" y="316223"/>
                </a:cubicBezTo>
                <a:cubicBezTo>
                  <a:pt x="398536" y="296852"/>
                  <a:pt x="392078" y="275329"/>
                  <a:pt x="383467" y="253806"/>
                </a:cubicBezTo>
                <a:cubicBezTo>
                  <a:pt x="392078" y="232283"/>
                  <a:pt x="398536" y="210760"/>
                  <a:pt x="402841" y="191389"/>
                </a:cubicBezTo>
                <a:close/>
                <a:moveTo>
                  <a:pt x="107780" y="191389"/>
                </a:moveTo>
                <a:cubicBezTo>
                  <a:pt x="112106" y="210760"/>
                  <a:pt x="118596" y="232283"/>
                  <a:pt x="127248" y="253806"/>
                </a:cubicBezTo>
                <a:cubicBezTo>
                  <a:pt x="118596" y="275329"/>
                  <a:pt x="112106" y="296852"/>
                  <a:pt x="107780" y="316223"/>
                </a:cubicBezTo>
                <a:cubicBezTo>
                  <a:pt x="75333" y="299005"/>
                  <a:pt x="55865" y="277481"/>
                  <a:pt x="55865" y="253806"/>
                </a:cubicBezTo>
                <a:cubicBezTo>
                  <a:pt x="55865" y="230131"/>
                  <a:pt x="75333" y="208607"/>
                  <a:pt x="107780" y="191389"/>
                </a:cubicBezTo>
                <a:close/>
                <a:moveTo>
                  <a:pt x="331741" y="165526"/>
                </a:moveTo>
                <a:cubicBezTo>
                  <a:pt x="351198" y="169842"/>
                  <a:pt x="370656" y="176316"/>
                  <a:pt x="387951" y="182791"/>
                </a:cubicBezTo>
                <a:cubicBezTo>
                  <a:pt x="383627" y="197897"/>
                  <a:pt x="379303" y="215161"/>
                  <a:pt x="372818" y="232426"/>
                </a:cubicBezTo>
                <a:cubicBezTo>
                  <a:pt x="366332" y="217320"/>
                  <a:pt x="357684" y="204371"/>
                  <a:pt x="349036" y="191423"/>
                </a:cubicBezTo>
                <a:cubicBezTo>
                  <a:pt x="342551" y="182791"/>
                  <a:pt x="338227" y="174158"/>
                  <a:pt x="331741" y="165526"/>
                </a:cubicBezTo>
                <a:close/>
                <a:moveTo>
                  <a:pt x="178975" y="165526"/>
                </a:moveTo>
                <a:cubicBezTo>
                  <a:pt x="172489" y="174158"/>
                  <a:pt x="168165" y="182791"/>
                  <a:pt x="161680" y="191423"/>
                </a:cubicBezTo>
                <a:cubicBezTo>
                  <a:pt x="153032" y="204371"/>
                  <a:pt x="144384" y="217320"/>
                  <a:pt x="137899" y="232426"/>
                </a:cubicBezTo>
                <a:cubicBezTo>
                  <a:pt x="131413" y="215161"/>
                  <a:pt x="127089" y="197897"/>
                  <a:pt x="122765" y="182791"/>
                </a:cubicBezTo>
                <a:cubicBezTo>
                  <a:pt x="140060" y="176316"/>
                  <a:pt x="159518" y="169842"/>
                  <a:pt x="178975" y="165526"/>
                </a:cubicBezTo>
                <a:close/>
                <a:moveTo>
                  <a:pt x="256435" y="159318"/>
                </a:moveTo>
                <a:cubicBezTo>
                  <a:pt x="271516" y="159318"/>
                  <a:pt x="288751" y="159318"/>
                  <a:pt x="303832" y="161465"/>
                </a:cubicBezTo>
                <a:cubicBezTo>
                  <a:pt x="314604" y="174350"/>
                  <a:pt x="325376" y="187235"/>
                  <a:pt x="333994" y="200119"/>
                </a:cubicBezTo>
                <a:cubicBezTo>
                  <a:pt x="346921" y="219446"/>
                  <a:pt x="355538" y="236626"/>
                  <a:pt x="364156" y="253806"/>
                </a:cubicBezTo>
                <a:cubicBezTo>
                  <a:pt x="355538" y="270985"/>
                  <a:pt x="346921" y="288165"/>
                  <a:pt x="333994" y="305344"/>
                </a:cubicBezTo>
                <a:cubicBezTo>
                  <a:pt x="325376" y="320376"/>
                  <a:pt x="314604" y="333261"/>
                  <a:pt x="303832" y="343998"/>
                </a:cubicBezTo>
                <a:cubicBezTo>
                  <a:pt x="288751" y="346146"/>
                  <a:pt x="271516" y="348293"/>
                  <a:pt x="256435" y="348293"/>
                </a:cubicBezTo>
                <a:cubicBezTo>
                  <a:pt x="239199" y="348293"/>
                  <a:pt x="221964" y="346146"/>
                  <a:pt x="206883" y="343998"/>
                </a:cubicBezTo>
                <a:cubicBezTo>
                  <a:pt x="196111" y="333261"/>
                  <a:pt x="185339" y="320376"/>
                  <a:pt x="176721" y="305344"/>
                </a:cubicBezTo>
                <a:cubicBezTo>
                  <a:pt x="163794" y="288165"/>
                  <a:pt x="155177" y="270985"/>
                  <a:pt x="146559" y="253806"/>
                </a:cubicBezTo>
                <a:cubicBezTo>
                  <a:pt x="155177" y="236626"/>
                  <a:pt x="163794" y="219446"/>
                  <a:pt x="176721" y="200119"/>
                </a:cubicBezTo>
                <a:cubicBezTo>
                  <a:pt x="185339" y="187235"/>
                  <a:pt x="196111" y="174350"/>
                  <a:pt x="206883" y="161465"/>
                </a:cubicBezTo>
                <a:cubicBezTo>
                  <a:pt x="221964" y="159318"/>
                  <a:pt x="239199" y="159318"/>
                  <a:pt x="256435" y="159318"/>
                </a:cubicBezTo>
                <a:close/>
                <a:moveTo>
                  <a:pt x="256434" y="114144"/>
                </a:moveTo>
                <a:cubicBezTo>
                  <a:pt x="265043" y="122738"/>
                  <a:pt x="275804" y="131333"/>
                  <a:pt x="286566" y="142076"/>
                </a:cubicBezTo>
                <a:cubicBezTo>
                  <a:pt x="275804" y="142076"/>
                  <a:pt x="265043" y="142076"/>
                  <a:pt x="256434" y="142076"/>
                </a:cubicBezTo>
                <a:cubicBezTo>
                  <a:pt x="245672" y="142076"/>
                  <a:pt x="234911" y="142076"/>
                  <a:pt x="224149" y="142076"/>
                </a:cubicBezTo>
                <a:cubicBezTo>
                  <a:pt x="234911" y="131333"/>
                  <a:pt x="245672" y="122738"/>
                  <a:pt x="256434" y="114144"/>
                </a:cubicBezTo>
                <a:close/>
                <a:moveTo>
                  <a:pt x="336052" y="79659"/>
                </a:moveTo>
                <a:cubicBezTo>
                  <a:pt x="346828" y="79659"/>
                  <a:pt x="357604" y="83952"/>
                  <a:pt x="366226" y="88246"/>
                </a:cubicBezTo>
                <a:cubicBezTo>
                  <a:pt x="383468" y="101126"/>
                  <a:pt x="392089" y="126885"/>
                  <a:pt x="389934" y="165525"/>
                </a:cubicBezTo>
                <a:cubicBezTo>
                  <a:pt x="366226" y="154792"/>
                  <a:pt x="342517" y="148352"/>
                  <a:pt x="312343" y="144058"/>
                </a:cubicBezTo>
                <a:cubicBezTo>
                  <a:pt x="299412" y="129032"/>
                  <a:pt x="284325" y="116152"/>
                  <a:pt x="271393" y="105419"/>
                </a:cubicBezTo>
                <a:cubicBezTo>
                  <a:pt x="295101" y="88246"/>
                  <a:pt x="316654" y="79659"/>
                  <a:pt x="336052" y="79659"/>
                </a:cubicBezTo>
                <a:close/>
                <a:moveTo>
                  <a:pt x="174504" y="79659"/>
                </a:moveTo>
                <a:cubicBezTo>
                  <a:pt x="193846" y="79659"/>
                  <a:pt x="215338" y="88246"/>
                  <a:pt x="238978" y="105419"/>
                </a:cubicBezTo>
                <a:cubicBezTo>
                  <a:pt x="226083" y="116152"/>
                  <a:pt x="211039" y="129032"/>
                  <a:pt x="198145" y="144058"/>
                </a:cubicBezTo>
                <a:cubicBezTo>
                  <a:pt x="168057" y="148352"/>
                  <a:pt x="144417" y="154792"/>
                  <a:pt x="120776" y="165525"/>
                </a:cubicBezTo>
                <a:cubicBezTo>
                  <a:pt x="118627" y="126885"/>
                  <a:pt x="127224" y="101126"/>
                  <a:pt x="144417" y="88246"/>
                </a:cubicBezTo>
                <a:cubicBezTo>
                  <a:pt x="153013" y="83952"/>
                  <a:pt x="161610" y="79659"/>
                  <a:pt x="174504" y="79659"/>
                </a:cubicBezTo>
                <a:close/>
                <a:moveTo>
                  <a:pt x="174548" y="62366"/>
                </a:moveTo>
                <a:cubicBezTo>
                  <a:pt x="159464" y="62366"/>
                  <a:pt x="146534" y="66667"/>
                  <a:pt x="135760" y="73119"/>
                </a:cubicBezTo>
                <a:cubicBezTo>
                  <a:pt x="109901" y="90323"/>
                  <a:pt x="99126" y="124732"/>
                  <a:pt x="103436" y="172044"/>
                </a:cubicBezTo>
                <a:cubicBezTo>
                  <a:pt x="64648" y="193550"/>
                  <a:pt x="38789" y="221507"/>
                  <a:pt x="38789" y="253765"/>
                </a:cubicBezTo>
                <a:cubicBezTo>
                  <a:pt x="38789" y="286024"/>
                  <a:pt x="64648" y="313981"/>
                  <a:pt x="103436" y="335486"/>
                </a:cubicBezTo>
                <a:cubicBezTo>
                  <a:pt x="99126" y="378497"/>
                  <a:pt x="107746" y="415057"/>
                  <a:pt x="135760" y="434412"/>
                </a:cubicBezTo>
                <a:cubicBezTo>
                  <a:pt x="146534" y="440863"/>
                  <a:pt x="159464" y="445164"/>
                  <a:pt x="174548" y="445164"/>
                </a:cubicBezTo>
                <a:cubicBezTo>
                  <a:pt x="198252" y="445164"/>
                  <a:pt x="226266" y="432261"/>
                  <a:pt x="256435" y="412906"/>
                </a:cubicBezTo>
                <a:cubicBezTo>
                  <a:pt x="284449" y="432261"/>
                  <a:pt x="312463" y="445164"/>
                  <a:pt x="336167" y="445164"/>
                </a:cubicBezTo>
                <a:cubicBezTo>
                  <a:pt x="351251" y="445164"/>
                  <a:pt x="364181" y="440863"/>
                  <a:pt x="374955" y="434412"/>
                </a:cubicBezTo>
                <a:cubicBezTo>
                  <a:pt x="402969" y="415057"/>
                  <a:pt x="411589" y="378497"/>
                  <a:pt x="407279" y="335486"/>
                </a:cubicBezTo>
                <a:cubicBezTo>
                  <a:pt x="446068" y="313981"/>
                  <a:pt x="471927" y="286024"/>
                  <a:pt x="471927" y="253765"/>
                </a:cubicBezTo>
                <a:cubicBezTo>
                  <a:pt x="471927" y="221507"/>
                  <a:pt x="446068" y="193550"/>
                  <a:pt x="407279" y="172044"/>
                </a:cubicBezTo>
                <a:cubicBezTo>
                  <a:pt x="411589" y="124732"/>
                  <a:pt x="400814" y="90323"/>
                  <a:pt x="374955" y="73119"/>
                </a:cubicBezTo>
                <a:cubicBezTo>
                  <a:pt x="364181" y="66667"/>
                  <a:pt x="351251" y="62366"/>
                  <a:pt x="336167" y="62366"/>
                </a:cubicBezTo>
                <a:cubicBezTo>
                  <a:pt x="312463" y="62366"/>
                  <a:pt x="284449" y="73119"/>
                  <a:pt x="256435" y="92474"/>
                </a:cubicBezTo>
                <a:cubicBezTo>
                  <a:pt x="226266" y="73119"/>
                  <a:pt x="198252" y="62366"/>
                  <a:pt x="174548" y="62366"/>
                </a:cubicBezTo>
                <a:close/>
                <a:moveTo>
                  <a:pt x="256435" y="0"/>
                </a:moveTo>
                <a:cubicBezTo>
                  <a:pt x="396504" y="0"/>
                  <a:pt x="510715" y="113979"/>
                  <a:pt x="510715" y="255916"/>
                </a:cubicBezTo>
                <a:cubicBezTo>
                  <a:pt x="510715" y="395702"/>
                  <a:pt x="396504" y="509681"/>
                  <a:pt x="256435" y="509681"/>
                </a:cubicBezTo>
                <a:cubicBezTo>
                  <a:pt x="114211" y="509681"/>
                  <a:pt x="0" y="395702"/>
                  <a:pt x="0" y="255916"/>
                </a:cubicBezTo>
                <a:cubicBezTo>
                  <a:pt x="0" y="113979"/>
                  <a:pt x="114211" y="0"/>
                  <a:pt x="256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inancial-chart_72334"/>
          <p:cNvSpPr>
            <a:spLocks noChangeAspect="1"/>
          </p:cNvSpPr>
          <p:nvPr/>
        </p:nvSpPr>
        <p:spPr bwMode="auto">
          <a:xfrm>
            <a:off x="1401758" y="2703126"/>
            <a:ext cx="609685" cy="608696"/>
          </a:xfrm>
          <a:custGeom>
            <a:avLst/>
            <a:gdLst>
              <a:gd name="connsiteX0" fmla="*/ 282573 w 608697"/>
              <a:gd name="connsiteY0" fmla="*/ 19758 h 607710"/>
              <a:gd name="connsiteX1" fmla="*/ 282573 w 608697"/>
              <a:gd name="connsiteY1" fmla="*/ 294106 h 607710"/>
              <a:gd name="connsiteX2" fmla="*/ 314128 w 608697"/>
              <a:gd name="connsiteY2" fmla="*/ 325615 h 607710"/>
              <a:gd name="connsiteX3" fmla="*/ 588868 w 608697"/>
              <a:gd name="connsiteY3" fmla="*/ 325615 h 607710"/>
              <a:gd name="connsiteX4" fmla="*/ 294583 w 608697"/>
              <a:gd name="connsiteY4" fmla="*/ 607710 h 607710"/>
              <a:gd name="connsiteX5" fmla="*/ 0 w 608697"/>
              <a:gd name="connsiteY5" fmla="*/ 313622 h 607710"/>
              <a:gd name="connsiteX6" fmla="*/ 282573 w 608697"/>
              <a:gd name="connsiteY6" fmla="*/ 19758 h 607710"/>
              <a:gd name="connsiteX7" fmla="*/ 314157 w 608697"/>
              <a:gd name="connsiteY7" fmla="*/ 0 h 607710"/>
              <a:gd name="connsiteX8" fmla="*/ 608697 w 608697"/>
              <a:gd name="connsiteY8" fmla="*/ 294117 h 607710"/>
              <a:gd name="connsiteX9" fmla="*/ 314157 w 608697"/>
              <a:gd name="connsiteY9" fmla="*/ 294117 h 60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8697" h="607710">
                <a:moveTo>
                  <a:pt x="282573" y="19758"/>
                </a:moveTo>
                <a:lnTo>
                  <a:pt x="282573" y="294106"/>
                </a:lnTo>
                <a:cubicBezTo>
                  <a:pt x="282573" y="311537"/>
                  <a:pt x="296747" y="325615"/>
                  <a:pt x="314128" y="325615"/>
                </a:cubicBezTo>
                <a:lnTo>
                  <a:pt x="588868" y="325615"/>
                </a:lnTo>
                <a:cubicBezTo>
                  <a:pt x="582527" y="482492"/>
                  <a:pt x="453176" y="607710"/>
                  <a:pt x="294583" y="607710"/>
                </a:cubicBezTo>
                <a:cubicBezTo>
                  <a:pt x="131887" y="607710"/>
                  <a:pt x="0" y="476086"/>
                  <a:pt x="0" y="313622"/>
                </a:cubicBezTo>
                <a:cubicBezTo>
                  <a:pt x="0" y="155181"/>
                  <a:pt x="125472" y="26015"/>
                  <a:pt x="282573" y="19758"/>
                </a:cubicBezTo>
                <a:close/>
                <a:moveTo>
                  <a:pt x="314157" y="0"/>
                </a:moveTo>
                <a:cubicBezTo>
                  <a:pt x="476829" y="0"/>
                  <a:pt x="608697" y="131637"/>
                  <a:pt x="608697" y="294117"/>
                </a:cubicBezTo>
                <a:lnTo>
                  <a:pt x="314157" y="2941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world_52349"/>
          <p:cNvSpPr>
            <a:spLocks noChangeAspect="1"/>
          </p:cNvSpPr>
          <p:nvPr/>
        </p:nvSpPr>
        <p:spPr bwMode="auto">
          <a:xfrm>
            <a:off x="5793320" y="1926641"/>
            <a:ext cx="609685" cy="60875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1409" h="600489">
                <a:moveTo>
                  <a:pt x="63148" y="143225"/>
                </a:moveTo>
                <a:lnTo>
                  <a:pt x="41620" y="160426"/>
                </a:lnTo>
                <a:lnTo>
                  <a:pt x="58843" y="171894"/>
                </a:lnTo>
                <a:lnTo>
                  <a:pt x="91853" y="171894"/>
                </a:lnTo>
                <a:lnTo>
                  <a:pt x="142085" y="163293"/>
                </a:lnTo>
                <a:lnTo>
                  <a:pt x="173659" y="214896"/>
                </a:lnTo>
                <a:lnTo>
                  <a:pt x="173659" y="262200"/>
                </a:lnTo>
                <a:lnTo>
                  <a:pt x="216715" y="320970"/>
                </a:lnTo>
                <a:lnTo>
                  <a:pt x="223891" y="320970"/>
                </a:lnTo>
                <a:lnTo>
                  <a:pt x="223891" y="299469"/>
                </a:lnTo>
                <a:lnTo>
                  <a:pt x="241113" y="335305"/>
                </a:lnTo>
                <a:lnTo>
                  <a:pt x="291345" y="345339"/>
                </a:lnTo>
                <a:lnTo>
                  <a:pt x="312873" y="368273"/>
                </a:lnTo>
                <a:lnTo>
                  <a:pt x="332966" y="374007"/>
                </a:lnTo>
                <a:lnTo>
                  <a:pt x="312873" y="417010"/>
                </a:lnTo>
                <a:lnTo>
                  <a:pt x="335836" y="457146"/>
                </a:lnTo>
                <a:cubicBezTo>
                  <a:pt x="335836" y="457146"/>
                  <a:pt x="348753" y="503016"/>
                  <a:pt x="348753" y="505883"/>
                </a:cubicBezTo>
                <a:cubicBezTo>
                  <a:pt x="348753" y="507316"/>
                  <a:pt x="335836" y="561786"/>
                  <a:pt x="335836" y="561786"/>
                </a:cubicBezTo>
                <a:lnTo>
                  <a:pt x="338707" y="597622"/>
                </a:lnTo>
                <a:cubicBezTo>
                  <a:pt x="325790" y="599056"/>
                  <a:pt x="312873" y="600489"/>
                  <a:pt x="299957" y="600489"/>
                </a:cubicBezTo>
                <a:cubicBezTo>
                  <a:pt x="134909" y="600489"/>
                  <a:pt x="0" y="465747"/>
                  <a:pt x="0" y="299469"/>
                </a:cubicBezTo>
                <a:cubicBezTo>
                  <a:pt x="0" y="244998"/>
                  <a:pt x="15787" y="193395"/>
                  <a:pt x="41620" y="148959"/>
                </a:cubicBezTo>
                <a:close/>
                <a:moveTo>
                  <a:pt x="367486" y="60233"/>
                </a:moveTo>
                <a:lnTo>
                  <a:pt x="394753" y="65966"/>
                </a:lnTo>
                <a:lnTo>
                  <a:pt x="419150" y="87465"/>
                </a:lnTo>
                <a:lnTo>
                  <a:pt x="426326" y="106098"/>
                </a:lnTo>
                <a:lnTo>
                  <a:pt x="432066" y="124731"/>
                </a:lnTo>
                <a:lnTo>
                  <a:pt x="469379" y="159130"/>
                </a:lnTo>
                <a:lnTo>
                  <a:pt x="479425" y="161996"/>
                </a:lnTo>
                <a:lnTo>
                  <a:pt x="493776" y="140497"/>
                </a:lnTo>
                <a:lnTo>
                  <a:pt x="541135" y="136197"/>
                </a:lnTo>
                <a:lnTo>
                  <a:pt x="549745" y="133331"/>
                </a:lnTo>
                <a:cubicBezTo>
                  <a:pt x="582753" y="180629"/>
                  <a:pt x="601409" y="237961"/>
                  <a:pt x="601409" y="299592"/>
                </a:cubicBezTo>
                <a:cubicBezTo>
                  <a:pt x="601409" y="441488"/>
                  <a:pt x="503822" y="560451"/>
                  <a:pt x="371791" y="591983"/>
                </a:cubicBezTo>
                <a:lnTo>
                  <a:pt x="376097" y="571917"/>
                </a:lnTo>
                <a:lnTo>
                  <a:pt x="427761" y="537518"/>
                </a:lnTo>
                <a:lnTo>
                  <a:pt x="442112" y="500253"/>
                </a:lnTo>
                <a:lnTo>
                  <a:pt x="477990" y="484486"/>
                </a:lnTo>
                <a:lnTo>
                  <a:pt x="510997" y="419988"/>
                </a:lnTo>
                <a:lnTo>
                  <a:pt x="459333" y="388456"/>
                </a:lnTo>
                <a:lnTo>
                  <a:pt x="432066" y="358357"/>
                </a:lnTo>
                <a:lnTo>
                  <a:pt x="416280" y="356924"/>
                </a:lnTo>
                <a:lnTo>
                  <a:pt x="384707" y="348324"/>
                </a:lnTo>
                <a:lnTo>
                  <a:pt x="356005" y="344024"/>
                </a:lnTo>
                <a:lnTo>
                  <a:pt x="333043" y="349757"/>
                </a:lnTo>
                <a:lnTo>
                  <a:pt x="317257" y="333991"/>
                </a:lnTo>
                <a:lnTo>
                  <a:pt x="302906" y="329691"/>
                </a:lnTo>
                <a:lnTo>
                  <a:pt x="304341" y="306759"/>
                </a:lnTo>
                <a:lnTo>
                  <a:pt x="285684" y="308192"/>
                </a:lnTo>
                <a:lnTo>
                  <a:pt x="275639" y="319658"/>
                </a:lnTo>
                <a:lnTo>
                  <a:pt x="269898" y="295292"/>
                </a:lnTo>
                <a:lnTo>
                  <a:pt x="294295" y="283826"/>
                </a:lnTo>
                <a:lnTo>
                  <a:pt x="317257" y="295292"/>
                </a:lnTo>
                <a:lnTo>
                  <a:pt x="330173" y="295292"/>
                </a:lnTo>
                <a:lnTo>
                  <a:pt x="335913" y="276660"/>
                </a:lnTo>
                <a:lnTo>
                  <a:pt x="371791" y="233661"/>
                </a:lnTo>
                <a:lnTo>
                  <a:pt x="420585" y="207862"/>
                </a:lnTo>
                <a:lnTo>
                  <a:pt x="449287" y="212162"/>
                </a:lnTo>
                <a:lnTo>
                  <a:pt x="452158" y="197829"/>
                </a:lnTo>
                <a:lnTo>
                  <a:pt x="416280" y="160563"/>
                </a:lnTo>
                <a:lnTo>
                  <a:pt x="403364" y="134764"/>
                </a:lnTo>
                <a:lnTo>
                  <a:pt x="383272" y="134764"/>
                </a:lnTo>
                <a:lnTo>
                  <a:pt x="371791" y="127598"/>
                </a:lnTo>
                <a:lnTo>
                  <a:pt x="344524" y="123298"/>
                </a:lnTo>
                <a:lnTo>
                  <a:pt x="338784" y="154830"/>
                </a:lnTo>
                <a:lnTo>
                  <a:pt x="307211" y="147664"/>
                </a:lnTo>
                <a:lnTo>
                  <a:pt x="304341" y="129031"/>
                </a:lnTo>
                <a:lnTo>
                  <a:pt x="328738" y="123298"/>
                </a:lnTo>
                <a:lnTo>
                  <a:pt x="337349" y="87465"/>
                </a:lnTo>
                <a:lnTo>
                  <a:pt x="361745" y="97498"/>
                </a:lnTo>
                <a:lnTo>
                  <a:pt x="361745" y="113265"/>
                </a:lnTo>
                <a:lnTo>
                  <a:pt x="380402" y="120431"/>
                </a:lnTo>
                <a:lnTo>
                  <a:pt x="391883" y="124731"/>
                </a:lnTo>
                <a:lnTo>
                  <a:pt x="407669" y="116131"/>
                </a:lnTo>
                <a:lnTo>
                  <a:pt x="393318" y="100365"/>
                </a:lnTo>
                <a:lnTo>
                  <a:pt x="366051" y="73133"/>
                </a:lnTo>
                <a:close/>
                <a:moveTo>
                  <a:pt x="222541" y="32978"/>
                </a:moveTo>
                <a:cubicBezTo>
                  <a:pt x="222541" y="35846"/>
                  <a:pt x="202448" y="48750"/>
                  <a:pt x="202448" y="48750"/>
                </a:cubicBezTo>
                <a:lnTo>
                  <a:pt x="222541" y="60221"/>
                </a:lnTo>
                <a:lnTo>
                  <a:pt x="262728" y="48750"/>
                </a:lnTo>
                <a:lnTo>
                  <a:pt x="254117" y="32978"/>
                </a:lnTo>
                <a:lnTo>
                  <a:pt x="235458" y="37280"/>
                </a:lnTo>
                <a:close/>
                <a:moveTo>
                  <a:pt x="344537" y="12904"/>
                </a:moveTo>
                <a:lnTo>
                  <a:pt x="312962" y="30110"/>
                </a:lnTo>
                <a:lnTo>
                  <a:pt x="295739" y="40147"/>
                </a:lnTo>
                <a:lnTo>
                  <a:pt x="308656" y="48750"/>
                </a:lnTo>
                <a:lnTo>
                  <a:pt x="335926" y="45883"/>
                </a:lnTo>
                <a:lnTo>
                  <a:pt x="363196" y="24375"/>
                </a:lnTo>
                <a:close/>
                <a:moveTo>
                  <a:pt x="300045" y="0"/>
                </a:moveTo>
                <a:cubicBezTo>
                  <a:pt x="345973" y="0"/>
                  <a:pt x="390465" y="10037"/>
                  <a:pt x="429217" y="28677"/>
                </a:cubicBezTo>
                <a:lnTo>
                  <a:pt x="417735" y="30110"/>
                </a:lnTo>
                <a:lnTo>
                  <a:pt x="389030" y="25809"/>
                </a:lnTo>
                <a:lnTo>
                  <a:pt x="367501" y="40147"/>
                </a:lnTo>
                <a:lnTo>
                  <a:pt x="353149" y="55919"/>
                </a:lnTo>
                <a:lnTo>
                  <a:pt x="298609" y="61655"/>
                </a:lnTo>
                <a:lnTo>
                  <a:pt x="277081" y="57353"/>
                </a:lnTo>
                <a:lnTo>
                  <a:pt x="261293" y="81728"/>
                </a:lnTo>
                <a:lnTo>
                  <a:pt x="218235" y="84596"/>
                </a:lnTo>
                <a:lnTo>
                  <a:pt x="189530" y="75993"/>
                </a:lnTo>
                <a:lnTo>
                  <a:pt x="165131" y="88897"/>
                </a:lnTo>
                <a:lnTo>
                  <a:pt x="112027" y="97500"/>
                </a:lnTo>
                <a:lnTo>
                  <a:pt x="68969" y="108971"/>
                </a:lnTo>
                <a:cubicBezTo>
                  <a:pt x="123509" y="43015"/>
                  <a:pt x="206753" y="0"/>
                  <a:pt x="3000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tourist-information_64672"/>
          <p:cNvSpPr>
            <a:spLocks noChangeAspect="1"/>
          </p:cNvSpPr>
          <p:nvPr/>
        </p:nvSpPr>
        <p:spPr bwMode="auto">
          <a:xfrm>
            <a:off x="8112364" y="2333919"/>
            <a:ext cx="609684" cy="608730"/>
          </a:xfrm>
          <a:custGeom>
            <a:avLst/>
            <a:gdLst>
              <a:gd name="connsiteX0" fmla="*/ 284148 w 567225"/>
              <a:gd name="connsiteY0" fmla="*/ 251399 h 566337"/>
              <a:gd name="connsiteX1" fmla="*/ 247246 w 567225"/>
              <a:gd name="connsiteY1" fmla="*/ 286391 h 566337"/>
              <a:gd name="connsiteX2" fmla="*/ 247246 w 567225"/>
              <a:gd name="connsiteY2" fmla="*/ 409786 h 566337"/>
              <a:gd name="connsiteX3" fmla="*/ 284148 w 567225"/>
              <a:gd name="connsiteY3" fmla="*/ 444778 h 566337"/>
              <a:gd name="connsiteX4" fmla="*/ 321972 w 567225"/>
              <a:gd name="connsiteY4" fmla="*/ 409786 h 566337"/>
              <a:gd name="connsiteX5" fmla="*/ 321972 w 567225"/>
              <a:gd name="connsiteY5" fmla="*/ 286391 h 566337"/>
              <a:gd name="connsiteX6" fmla="*/ 284148 w 567225"/>
              <a:gd name="connsiteY6" fmla="*/ 251399 h 566337"/>
              <a:gd name="connsiteX7" fmla="*/ 284148 w 567225"/>
              <a:gd name="connsiteY7" fmla="*/ 129846 h 566337"/>
              <a:gd name="connsiteX8" fmla="*/ 238020 w 567225"/>
              <a:gd name="connsiteY8" fmla="*/ 176810 h 566337"/>
              <a:gd name="connsiteX9" fmla="*/ 284148 w 567225"/>
              <a:gd name="connsiteY9" fmla="*/ 222853 h 566337"/>
              <a:gd name="connsiteX10" fmla="*/ 330275 w 567225"/>
              <a:gd name="connsiteY10" fmla="*/ 176810 h 566337"/>
              <a:gd name="connsiteX11" fmla="*/ 284148 w 567225"/>
              <a:gd name="connsiteY11" fmla="*/ 129846 h 566337"/>
              <a:gd name="connsiteX12" fmla="*/ 284148 w 567225"/>
              <a:gd name="connsiteY12" fmla="*/ 81962 h 566337"/>
              <a:gd name="connsiteX13" fmla="*/ 485263 w 567225"/>
              <a:gd name="connsiteY13" fmla="*/ 283629 h 566337"/>
              <a:gd name="connsiteX14" fmla="*/ 284148 w 567225"/>
              <a:gd name="connsiteY14" fmla="*/ 484375 h 566337"/>
              <a:gd name="connsiteX15" fmla="*/ 82110 w 567225"/>
              <a:gd name="connsiteY15" fmla="*/ 283629 h 566337"/>
              <a:gd name="connsiteX16" fmla="*/ 284148 w 567225"/>
              <a:gd name="connsiteY16" fmla="*/ 81962 h 566337"/>
              <a:gd name="connsiteX17" fmla="*/ 284074 w 567225"/>
              <a:gd name="connsiteY17" fmla="*/ 45123 h 566337"/>
              <a:gd name="connsiteX18" fmla="*/ 45194 w 567225"/>
              <a:gd name="connsiteY18" fmla="*/ 283629 h 566337"/>
              <a:gd name="connsiteX19" fmla="*/ 284074 w 567225"/>
              <a:gd name="connsiteY19" fmla="*/ 521214 h 566337"/>
              <a:gd name="connsiteX20" fmla="*/ 522031 w 567225"/>
              <a:gd name="connsiteY20" fmla="*/ 283629 h 566337"/>
              <a:gd name="connsiteX21" fmla="*/ 284074 w 567225"/>
              <a:gd name="connsiteY21" fmla="*/ 45123 h 566337"/>
              <a:gd name="connsiteX22" fmla="*/ 284074 w 567225"/>
              <a:gd name="connsiteY22" fmla="*/ 0 h 566337"/>
              <a:gd name="connsiteX23" fmla="*/ 567225 w 567225"/>
              <a:gd name="connsiteY23" fmla="*/ 283629 h 566337"/>
              <a:gd name="connsiteX24" fmla="*/ 284074 w 567225"/>
              <a:gd name="connsiteY24" fmla="*/ 566337 h 566337"/>
              <a:gd name="connsiteX25" fmla="*/ 0 w 567225"/>
              <a:gd name="connsiteY25" fmla="*/ 283629 h 566337"/>
              <a:gd name="connsiteX26" fmla="*/ 284074 w 567225"/>
              <a:gd name="connsiteY26" fmla="*/ 0 h 56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7225" h="566337">
                <a:moveTo>
                  <a:pt x="284148" y="251399"/>
                </a:moveTo>
                <a:cubicBezTo>
                  <a:pt x="264774" y="251399"/>
                  <a:pt x="247246" y="267054"/>
                  <a:pt x="247246" y="286391"/>
                </a:cubicBezTo>
                <a:lnTo>
                  <a:pt x="247246" y="409786"/>
                </a:lnTo>
                <a:cubicBezTo>
                  <a:pt x="247246" y="429124"/>
                  <a:pt x="264774" y="444778"/>
                  <a:pt x="284148" y="444778"/>
                </a:cubicBezTo>
                <a:cubicBezTo>
                  <a:pt x="303521" y="444778"/>
                  <a:pt x="321972" y="429124"/>
                  <a:pt x="321972" y="409786"/>
                </a:cubicBezTo>
                <a:lnTo>
                  <a:pt x="321972" y="286391"/>
                </a:lnTo>
                <a:cubicBezTo>
                  <a:pt x="321972" y="267054"/>
                  <a:pt x="303521" y="251399"/>
                  <a:pt x="284148" y="251399"/>
                </a:cubicBezTo>
                <a:close/>
                <a:moveTo>
                  <a:pt x="284148" y="129846"/>
                </a:moveTo>
                <a:cubicBezTo>
                  <a:pt x="258316" y="129846"/>
                  <a:pt x="238020" y="151026"/>
                  <a:pt x="238020" y="176810"/>
                </a:cubicBezTo>
                <a:cubicBezTo>
                  <a:pt x="238020" y="201673"/>
                  <a:pt x="258316" y="222853"/>
                  <a:pt x="284148" y="222853"/>
                </a:cubicBezTo>
                <a:cubicBezTo>
                  <a:pt x="309057" y="222853"/>
                  <a:pt x="330275" y="201673"/>
                  <a:pt x="330275" y="176810"/>
                </a:cubicBezTo>
                <a:cubicBezTo>
                  <a:pt x="330275" y="151026"/>
                  <a:pt x="309057" y="129846"/>
                  <a:pt x="284148" y="129846"/>
                </a:cubicBezTo>
                <a:close/>
                <a:moveTo>
                  <a:pt x="284148" y="81962"/>
                </a:moveTo>
                <a:cubicBezTo>
                  <a:pt x="394853" y="81962"/>
                  <a:pt x="485263" y="172206"/>
                  <a:pt x="485263" y="283629"/>
                </a:cubicBezTo>
                <a:cubicBezTo>
                  <a:pt x="485263" y="394131"/>
                  <a:pt x="394853" y="484375"/>
                  <a:pt x="284148" y="484375"/>
                </a:cubicBezTo>
                <a:cubicBezTo>
                  <a:pt x="172520" y="484375"/>
                  <a:pt x="82110" y="394131"/>
                  <a:pt x="82110" y="283629"/>
                </a:cubicBezTo>
                <a:cubicBezTo>
                  <a:pt x="82110" y="172206"/>
                  <a:pt x="172520" y="81962"/>
                  <a:pt x="284148" y="81962"/>
                </a:cubicBezTo>
                <a:close/>
                <a:moveTo>
                  <a:pt x="284074" y="45123"/>
                </a:moveTo>
                <a:cubicBezTo>
                  <a:pt x="152182" y="45123"/>
                  <a:pt x="45194" y="151944"/>
                  <a:pt x="45194" y="283629"/>
                </a:cubicBezTo>
                <a:cubicBezTo>
                  <a:pt x="45194" y="414393"/>
                  <a:pt x="152182" y="521214"/>
                  <a:pt x="284074" y="521214"/>
                </a:cubicBezTo>
                <a:cubicBezTo>
                  <a:pt x="415043" y="521214"/>
                  <a:pt x="522031" y="414393"/>
                  <a:pt x="522031" y="283629"/>
                </a:cubicBezTo>
                <a:cubicBezTo>
                  <a:pt x="522031" y="151944"/>
                  <a:pt x="415043" y="45123"/>
                  <a:pt x="284074" y="45123"/>
                </a:cubicBezTo>
                <a:close/>
                <a:moveTo>
                  <a:pt x="284074" y="0"/>
                </a:moveTo>
                <a:cubicBezTo>
                  <a:pt x="440868" y="0"/>
                  <a:pt x="567225" y="127080"/>
                  <a:pt x="567225" y="283629"/>
                </a:cubicBezTo>
                <a:cubicBezTo>
                  <a:pt x="567225" y="440177"/>
                  <a:pt x="440868" y="566337"/>
                  <a:pt x="284074" y="566337"/>
                </a:cubicBezTo>
                <a:cubicBezTo>
                  <a:pt x="127280" y="566337"/>
                  <a:pt x="0" y="440177"/>
                  <a:pt x="0" y="283629"/>
                </a:cubicBezTo>
                <a:cubicBezTo>
                  <a:pt x="0" y="127080"/>
                  <a:pt x="127280" y="0"/>
                  <a:pt x="284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horizontal-scrolling_1042"/>
          <p:cNvSpPr>
            <a:spLocks noChangeAspect="1"/>
          </p:cNvSpPr>
          <p:nvPr/>
        </p:nvSpPr>
        <p:spPr bwMode="auto">
          <a:xfrm>
            <a:off x="10132777" y="2703126"/>
            <a:ext cx="609685" cy="608998"/>
          </a:xfrm>
          <a:custGeom>
            <a:avLst/>
            <a:gdLst>
              <a:gd name="T0" fmla="*/ 427 w 427"/>
              <a:gd name="T1" fmla="*/ 213 h 427"/>
              <a:gd name="T2" fmla="*/ 213 w 427"/>
              <a:gd name="T3" fmla="*/ 0 h 427"/>
              <a:gd name="T4" fmla="*/ 0 w 427"/>
              <a:gd name="T5" fmla="*/ 213 h 427"/>
              <a:gd name="T6" fmla="*/ 213 w 427"/>
              <a:gd name="T7" fmla="*/ 427 h 427"/>
              <a:gd name="T8" fmla="*/ 427 w 427"/>
              <a:gd name="T9" fmla="*/ 213 h 427"/>
              <a:gd name="T10" fmla="*/ 133 w 427"/>
              <a:gd name="T11" fmla="*/ 240 h 427"/>
              <a:gd name="T12" fmla="*/ 133 w 427"/>
              <a:gd name="T13" fmla="*/ 267 h 427"/>
              <a:gd name="T14" fmla="*/ 80 w 427"/>
              <a:gd name="T15" fmla="*/ 213 h 427"/>
              <a:gd name="T16" fmla="*/ 133 w 427"/>
              <a:gd name="T17" fmla="*/ 160 h 427"/>
              <a:gd name="T18" fmla="*/ 133 w 427"/>
              <a:gd name="T19" fmla="*/ 187 h 427"/>
              <a:gd name="T20" fmla="*/ 293 w 427"/>
              <a:gd name="T21" fmla="*/ 187 h 427"/>
              <a:gd name="T22" fmla="*/ 293 w 427"/>
              <a:gd name="T23" fmla="*/ 160 h 427"/>
              <a:gd name="T24" fmla="*/ 347 w 427"/>
              <a:gd name="T25" fmla="*/ 213 h 427"/>
              <a:gd name="T26" fmla="*/ 293 w 427"/>
              <a:gd name="T27" fmla="*/ 267 h 427"/>
              <a:gd name="T28" fmla="*/ 293 w 427"/>
              <a:gd name="T29" fmla="*/ 240 h 427"/>
              <a:gd name="T30" fmla="*/ 133 w 427"/>
              <a:gd name="T31" fmla="*/ 24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7" h="427">
                <a:moveTo>
                  <a:pt x="427" y="213"/>
                </a:moveTo>
                <a:cubicBezTo>
                  <a:pt x="427" y="96"/>
                  <a:pt x="331" y="0"/>
                  <a:pt x="213" y="0"/>
                </a:cubicBez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lose/>
                <a:moveTo>
                  <a:pt x="133" y="240"/>
                </a:moveTo>
                <a:lnTo>
                  <a:pt x="133" y="267"/>
                </a:lnTo>
                <a:lnTo>
                  <a:pt x="80" y="213"/>
                </a:lnTo>
                <a:lnTo>
                  <a:pt x="133" y="160"/>
                </a:lnTo>
                <a:lnTo>
                  <a:pt x="133" y="187"/>
                </a:lnTo>
                <a:lnTo>
                  <a:pt x="293" y="187"/>
                </a:lnTo>
                <a:lnTo>
                  <a:pt x="293" y="160"/>
                </a:lnTo>
                <a:lnTo>
                  <a:pt x="347" y="213"/>
                </a:lnTo>
                <a:lnTo>
                  <a:pt x="293" y="267"/>
                </a:lnTo>
                <a:lnTo>
                  <a:pt x="293" y="240"/>
                </a:lnTo>
                <a:lnTo>
                  <a:pt x="133" y="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95429" y="3011507"/>
            <a:ext cx="1479691" cy="432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spc="3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waker</a:t>
            </a:r>
            <a:endParaRPr lang="zh-CN" altLang="en-US" sz="2400" b="1" spc="300" dirty="0">
              <a:solidFill>
                <a:srgbClr val="000000">
                  <a:lumMod val="85000"/>
                  <a:lumOff val="15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B57437-FED9-69C5-6CB0-9F8C13F39C3D}"/>
              </a:ext>
            </a:extLst>
          </p:cNvPr>
          <p:cNvSpPr/>
          <p:nvPr/>
        </p:nvSpPr>
        <p:spPr>
          <a:xfrm>
            <a:off x="5203858" y="3336160"/>
            <a:ext cx="1743461" cy="4322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2F13E5C-AA92-23D2-CCA0-399CB955A19B}"/>
              </a:ext>
            </a:extLst>
          </p:cNvPr>
          <p:cNvCxnSpPr/>
          <p:nvPr/>
        </p:nvCxnSpPr>
        <p:spPr>
          <a:xfrm flipH="1">
            <a:off x="5473425" y="3905153"/>
            <a:ext cx="440754" cy="42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2050BC4-AC11-6E47-55A6-6823B7881641}"/>
              </a:ext>
            </a:extLst>
          </p:cNvPr>
          <p:cNvCxnSpPr>
            <a:cxnSpLocks/>
          </p:cNvCxnSpPr>
          <p:nvPr/>
        </p:nvCxnSpPr>
        <p:spPr>
          <a:xfrm>
            <a:off x="6209084" y="3885418"/>
            <a:ext cx="440754" cy="4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D0F5A74-C049-0881-CA7A-B11397F50DDB}"/>
              </a:ext>
            </a:extLst>
          </p:cNvPr>
          <p:cNvSpPr/>
          <p:nvPr/>
        </p:nvSpPr>
        <p:spPr>
          <a:xfrm>
            <a:off x="4896198" y="4449775"/>
            <a:ext cx="1122717" cy="3794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9370A1-D6BF-1F23-D572-27DF51690E0C}"/>
              </a:ext>
            </a:extLst>
          </p:cNvPr>
          <p:cNvSpPr/>
          <p:nvPr/>
        </p:nvSpPr>
        <p:spPr>
          <a:xfrm>
            <a:off x="6400258" y="4449775"/>
            <a:ext cx="879240" cy="37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36387A3-A75D-9D24-C052-DD8B5033E867}"/>
              </a:ext>
            </a:extLst>
          </p:cNvPr>
          <p:cNvCxnSpPr/>
          <p:nvPr/>
        </p:nvCxnSpPr>
        <p:spPr>
          <a:xfrm>
            <a:off x="5457556" y="4907499"/>
            <a:ext cx="0" cy="249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8ED0F40-CBC6-800B-6E83-F0C6E371AD31}"/>
              </a:ext>
            </a:extLst>
          </p:cNvPr>
          <p:cNvCxnSpPr>
            <a:cxnSpLocks/>
          </p:cNvCxnSpPr>
          <p:nvPr/>
        </p:nvCxnSpPr>
        <p:spPr>
          <a:xfrm flipV="1">
            <a:off x="3782052" y="3552277"/>
            <a:ext cx="0" cy="160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4B0E7F2-4DF9-895B-016F-984E047A571A}"/>
              </a:ext>
            </a:extLst>
          </p:cNvPr>
          <p:cNvCxnSpPr/>
          <p:nvPr/>
        </p:nvCxnSpPr>
        <p:spPr>
          <a:xfrm flipH="1">
            <a:off x="3782052" y="5157479"/>
            <a:ext cx="1675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BAF3245-C8D7-2401-A896-21C5EC5D30E1}"/>
              </a:ext>
            </a:extLst>
          </p:cNvPr>
          <p:cNvSpPr txBox="1"/>
          <p:nvPr/>
        </p:nvSpPr>
        <p:spPr>
          <a:xfrm>
            <a:off x="7952706" y="3715777"/>
            <a:ext cx="1169256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62625"/>
                </a:solidFill>
                <a:effectLst/>
                <a:latin typeface="Open Sans" panose="020B0606030504020204" pitchFamily="34" charset="0"/>
              </a:rPr>
              <a:t>执行器</a:t>
            </a:r>
            <a:endParaRPr lang="en-US" altLang="zh-CN" b="0" i="0" dirty="0">
              <a:solidFill>
                <a:srgbClr val="262625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62625"/>
                </a:solidFill>
                <a:effectLst/>
                <a:latin typeface="Open Sans" panose="020B0606030504020204" pitchFamily="34" charset="0"/>
              </a:rPr>
              <a:t>任务调度异步 </a:t>
            </a:r>
            <a:r>
              <a:rPr lang="en-US" altLang="zh-CN" b="0" i="0" dirty="0">
                <a:solidFill>
                  <a:srgbClr val="262625"/>
                </a:solidFill>
                <a:effectLst/>
                <a:latin typeface="Open Sans" panose="020B0606030504020204" pitchFamily="34" charset="0"/>
              </a:rPr>
              <a:t>API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FAB5-1233-7166-1CE9-19F3D50D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async/await</a:t>
            </a:r>
            <a:r>
              <a:rPr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8F89B-F533-6E4D-DC0B-25434956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78" y="798286"/>
            <a:ext cx="9154667" cy="60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700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DAB6-EA24-7E88-7A6F-B923A1C8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Smoltcp</a:t>
            </a:r>
            <a:r>
              <a:rPr lang="zh-CN" altLang="en-US" dirty="0"/>
              <a:t>五层架构</a:t>
            </a:r>
          </a:p>
        </p:txBody>
      </p:sp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00E3CAAD-4238-A84D-3AFA-16FB8835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30" y="1436563"/>
            <a:ext cx="8104340" cy="398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084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01581"/>
            <a:ext cx="8643848" cy="565604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2800" b="1" spc="300" dirty="0" err="1">
                <a:solidFill>
                  <a:schemeClr val="accent4"/>
                </a:solidFill>
                <a:latin typeface="+mn-ea"/>
              </a:rPr>
              <a:t>Smoltcp</a:t>
            </a:r>
            <a:r>
              <a:rPr lang="zh-CN" altLang="en-US" sz="2800" b="1" spc="300" dirty="0">
                <a:solidFill>
                  <a:schemeClr val="accent4"/>
                </a:solidFill>
                <a:latin typeface="+mn-ea"/>
              </a:rPr>
              <a:t>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041400" y="1293252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4266" y="1103729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6600" spc="3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图示&#10;&#10;AI 生成的内容可能不正确。">
            <a:extLst>
              <a:ext uri="{FF2B5EF4-FFF2-40B4-BE49-F238E27FC236}">
                <a16:creationId xmlns:a16="http://schemas.microsoft.com/office/drawing/2014/main" id="{261EFCC6-825E-88E6-291B-D7B760630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2" y="1103729"/>
            <a:ext cx="10724976" cy="50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5A3E0-DAE8-7052-76A0-30240359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150418"/>
            <a:ext cx="8643848" cy="867930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</a:t>
            </a:r>
            <a:r>
              <a:rPr lang="zh-CN" altLang="en-US" sz="2800" b="1" dirty="0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过程</a:t>
            </a:r>
            <a:br>
              <a:rPr lang="en-US" altLang="zh-CN" sz="1400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E22EF-ABE3-C242-3645-4D0647858534}"/>
              </a:ext>
            </a:extLst>
          </p:cNvPr>
          <p:cNvSpPr txBox="1"/>
          <p:nvPr/>
        </p:nvSpPr>
        <p:spPr>
          <a:xfrm>
            <a:off x="5996437" y="97715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j-lt"/>
              </a:rPr>
              <a:t>已有优化方案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AD9382-A4C9-8F85-63B7-CB332A87507E}"/>
              </a:ext>
            </a:extLst>
          </p:cNvPr>
          <p:cNvSpPr txBox="1"/>
          <p:nvPr/>
        </p:nvSpPr>
        <p:spPr>
          <a:xfrm>
            <a:off x="757133" y="1164734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当前协议栈问题：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0A3620-6C53-74DC-A09B-039A7EF35905}"/>
              </a:ext>
            </a:extLst>
          </p:cNvPr>
          <p:cNvSpPr txBox="1"/>
          <p:nvPr/>
        </p:nvSpPr>
        <p:spPr>
          <a:xfrm>
            <a:off x="998685" y="1618897"/>
            <a:ext cx="1909496" cy="259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200" b="0" i="0" dirty="0">
                <a:solidFill>
                  <a:srgbClr val="404040"/>
                </a:solidFill>
                <a:effectLst/>
                <a:latin typeface="quote-cjk-patch"/>
              </a:rPr>
              <a:t>同步调用</a:t>
            </a:r>
            <a:r>
              <a:rPr lang="en-US" altLang="zh-CN" sz="1200" b="0" i="0" dirty="0">
                <a:solidFill>
                  <a:srgbClr val="404040"/>
                </a:solidFill>
                <a:effectLst/>
                <a:latin typeface="quote-cjk-patch"/>
              </a:rPr>
              <a:t>send</a:t>
            </a:r>
            <a:r>
              <a:rPr lang="zh-CN" altLang="en-US" sz="1200" b="0" i="0" dirty="0">
                <a:solidFill>
                  <a:srgbClr val="404040"/>
                </a:solidFill>
                <a:effectLst/>
                <a:latin typeface="quote-cjk-patch"/>
              </a:rPr>
              <a:t>和</a:t>
            </a:r>
            <a:r>
              <a:rPr lang="en-US" altLang="zh-CN" sz="1200" b="0" i="0" dirty="0" err="1">
                <a:solidFill>
                  <a:srgbClr val="404040"/>
                </a:solidFill>
                <a:effectLst/>
                <a:latin typeface="quote-cjk-patch"/>
              </a:rPr>
              <a:t>recv</a:t>
            </a:r>
            <a:r>
              <a:rPr lang="zh-CN" altLang="en-US" sz="1200" b="0" i="0" dirty="0">
                <a:solidFill>
                  <a:srgbClr val="404040"/>
                </a:solidFill>
                <a:effectLst/>
                <a:latin typeface="quote-cjk-patch"/>
              </a:rPr>
              <a:t>函数需要频繁轮询</a:t>
            </a:r>
            <a:r>
              <a:rPr lang="en-US" altLang="zh-CN" sz="1200" b="0" i="0" dirty="0">
                <a:solidFill>
                  <a:srgbClr val="404040"/>
                </a:solidFill>
                <a:effectLst/>
                <a:latin typeface="quote-cjk-patch"/>
              </a:rPr>
              <a:t>socket</a:t>
            </a:r>
            <a:r>
              <a:rPr lang="zh-CN" altLang="en-US" sz="1200" b="0" i="0" dirty="0">
                <a:solidFill>
                  <a:srgbClr val="404040"/>
                </a:solidFill>
                <a:effectLst/>
                <a:latin typeface="quote-cjk-patch"/>
              </a:rPr>
              <a:t>状态</a:t>
            </a:r>
            <a:r>
              <a:rPr lang="zh-CN" altLang="en-US" sz="1200" dirty="0">
                <a:solidFill>
                  <a:srgbClr val="404040"/>
                </a:solidFill>
                <a:latin typeface="quote-cjk-patch"/>
              </a:rPr>
              <a:t>；</a:t>
            </a:r>
            <a:r>
              <a:rPr lang="zh-CN" altLang="en-US" sz="1200" b="0" i="0" dirty="0">
                <a:solidFill>
                  <a:srgbClr val="404040"/>
                </a:solidFill>
                <a:effectLst/>
                <a:latin typeface="quote-cjk-patch"/>
              </a:rPr>
              <a:t>而</a:t>
            </a:r>
            <a:r>
              <a:rPr lang="en-US" altLang="zh-CN" sz="1200" b="0" i="0" dirty="0">
                <a:solidFill>
                  <a:srgbClr val="404040"/>
                </a:solidFill>
                <a:effectLst/>
                <a:latin typeface="quote-cjk-patch"/>
              </a:rPr>
              <a:t>poll</a:t>
            </a:r>
            <a:r>
              <a:rPr lang="zh-CN" altLang="en-US" sz="1200" b="0" i="0" dirty="0">
                <a:solidFill>
                  <a:srgbClr val="404040"/>
                </a:solidFill>
                <a:effectLst/>
                <a:latin typeface="quote-cjk-patch"/>
              </a:rPr>
              <a:t>函数的同步执行机制进一步加剧了这一问题。这种集中式的同步调度模式在</a:t>
            </a:r>
            <a:r>
              <a:rPr lang="en-US" altLang="zh-CN" sz="1200" b="0" i="0" dirty="0">
                <a:solidFill>
                  <a:srgbClr val="404040"/>
                </a:solidFill>
                <a:effectLst/>
                <a:latin typeface="quote-cjk-patch"/>
              </a:rPr>
              <a:t>I/O</a:t>
            </a:r>
            <a:r>
              <a:rPr lang="zh-CN" altLang="en-US" sz="1200" b="0" i="0" dirty="0">
                <a:solidFill>
                  <a:srgbClr val="404040"/>
                </a:solidFill>
                <a:effectLst/>
                <a:latin typeface="quote-cjk-patch"/>
              </a:rPr>
              <a:t>密集场景下会产生大量无效的上下文切换和状态判断，显著增加了处理器的开销。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F19623-FDCB-008C-6424-15BEB1079FFD}"/>
              </a:ext>
            </a:extLst>
          </p:cNvPr>
          <p:cNvSpPr txBox="1"/>
          <p:nvPr/>
        </p:nvSpPr>
        <p:spPr>
          <a:xfrm>
            <a:off x="5996437" y="1472511"/>
            <a:ext cx="173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axnet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39248F-63BB-FED4-6DB7-7DE07D967581}"/>
              </a:ext>
            </a:extLst>
          </p:cNvPr>
          <p:cNvSpPr txBox="1"/>
          <p:nvPr/>
        </p:nvSpPr>
        <p:spPr>
          <a:xfrm>
            <a:off x="6412992" y="1894613"/>
            <a:ext cx="538886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 err="1"/>
              <a:t>Wouldblock</a:t>
            </a:r>
            <a:r>
              <a:rPr lang="zh-CN" altLang="en-US" sz="1200" dirty="0"/>
              <a:t>机制</a:t>
            </a:r>
            <a:endParaRPr lang="en-US" altLang="zh-CN" sz="12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zh-CN" sz="1200" dirty="0"/>
              <a:t>分为两种模式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>
              <a:lnSpc>
                <a:spcPts val="2000"/>
              </a:lnSpc>
            </a:pPr>
            <a:r>
              <a:rPr lang="en-US" altLang="zh-CN" sz="1200" dirty="0"/>
              <a:t>      </a:t>
            </a:r>
            <a:r>
              <a:rPr lang="zh-CN" altLang="zh-CN" sz="1200" dirty="0"/>
              <a:t>在</a:t>
            </a:r>
            <a:r>
              <a:rPr lang="en-US" altLang="zh-CN" sz="1200" dirty="0"/>
              <a:t>non-blocking</a:t>
            </a:r>
            <a:r>
              <a:rPr lang="zh-CN" altLang="zh-CN" sz="1200" dirty="0"/>
              <a:t>模式下，子任务未完成，父任务立即返回</a:t>
            </a:r>
            <a:r>
              <a:rPr lang="en-US" altLang="zh-CN" sz="1200" dirty="0" err="1"/>
              <a:t>WouldBlock</a:t>
            </a:r>
            <a:r>
              <a:rPr lang="zh-CN" altLang="zh-CN" sz="1200" dirty="0"/>
              <a:t>；</a:t>
            </a:r>
            <a:endParaRPr lang="en-US" altLang="zh-CN" sz="1200" dirty="0"/>
          </a:p>
          <a:p>
            <a:pPr>
              <a:lnSpc>
                <a:spcPts val="2000"/>
              </a:lnSpc>
            </a:pPr>
            <a:r>
              <a:rPr lang="en-US" altLang="zh-CN" sz="1200" dirty="0"/>
              <a:t>      </a:t>
            </a:r>
            <a:r>
              <a:rPr lang="zh-CN" altLang="zh-CN" sz="1200" dirty="0"/>
              <a:t>在</a:t>
            </a:r>
            <a:r>
              <a:rPr lang="en-US" altLang="zh-CN" sz="1200" dirty="0"/>
              <a:t>blocking</a:t>
            </a:r>
            <a:r>
              <a:rPr lang="zh-CN" altLang="zh-CN" sz="1200" dirty="0"/>
              <a:t>模式下，子任务未完成，父任务轮询到其完成为止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85989F-6F37-CADF-2A12-C1A2632F7F34}"/>
              </a:ext>
            </a:extLst>
          </p:cNvPr>
          <p:cNvSpPr txBox="1"/>
          <p:nvPr/>
        </p:nvSpPr>
        <p:spPr>
          <a:xfrm>
            <a:off x="6412992" y="3995748"/>
            <a:ext cx="4284037" cy="10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异步</a:t>
            </a:r>
            <a:r>
              <a:rPr lang="en-US" altLang="zh-CN" sz="1200" dirty="0"/>
              <a:t>send</a:t>
            </a:r>
            <a:r>
              <a:rPr lang="zh-CN" altLang="en-US" sz="1200" dirty="0"/>
              <a:t>和</a:t>
            </a:r>
            <a:r>
              <a:rPr lang="en-US" altLang="zh-CN" sz="1200" dirty="0" err="1"/>
              <a:t>recv</a:t>
            </a:r>
            <a:endParaRPr lang="en-US" altLang="zh-CN" sz="12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满足传输条件时的唤醒</a:t>
            </a:r>
            <a:endParaRPr lang="en-US" altLang="zh-CN" sz="12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中断模式：网卡（如 </a:t>
            </a:r>
            <a:r>
              <a:rPr lang="en-US" altLang="zh-CN" sz="1200" dirty="0"/>
              <a:t>STM32 ETH</a:t>
            </a:r>
            <a:r>
              <a:rPr lang="zh-CN" altLang="en-US" sz="1200" dirty="0"/>
              <a:t>）收到数据后触发中断</a:t>
            </a:r>
            <a:endParaRPr lang="en-US" altLang="zh-CN" sz="12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轮询模式：无硬件</a:t>
            </a:r>
            <a:r>
              <a:rPr lang="zh-CN" altLang="en-US" sz="1200" b="0" i="0" dirty="0">
                <a:solidFill>
                  <a:srgbClr val="404040"/>
                </a:solidFill>
                <a:effectLst/>
                <a:latin typeface="quote-cjk-patch"/>
              </a:rPr>
              <a:t>中断支持时，后台任务定期检查数据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8644B5-715D-840D-7680-02D3EF486F67}"/>
              </a:ext>
            </a:extLst>
          </p:cNvPr>
          <p:cNvSpPr txBox="1"/>
          <p:nvPr/>
        </p:nvSpPr>
        <p:spPr>
          <a:xfrm>
            <a:off x="5996437" y="3429000"/>
            <a:ext cx="173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Embassy-net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E271B9-8E75-C4A9-0BDE-0D96B2BB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45" y="1124856"/>
            <a:ext cx="2319445" cy="44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338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7438-B806-2FA5-00A7-340F3BA3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150418"/>
            <a:ext cx="8643848" cy="867930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</a:t>
            </a:r>
            <a:r>
              <a:rPr lang="zh-CN" altLang="en-US" sz="2800" b="1" dirty="0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过程</a:t>
            </a:r>
            <a:br>
              <a:rPr lang="en-US" altLang="zh-CN" sz="1400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811633-950F-45D6-74AB-8298065AF3B0}"/>
              </a:ext>
            </a:extLst>
          </p:cNvPr>
          <p:cNvSpPr txBox="1"/>
          <p:nvPr/>
        </p:nvSpPr>
        <p:spPr>
          <a:xfrm>
            <a:off x="587828" y="12849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+mj-lt"/>
              </a:rPr>
              <a:t>1</a:t>
            </a:r>
            <a:r>
              <a:rPr lang="zh-CN" altLang="en-US" sz="1800" b="1" dirty="0">
                <a:latin typeface="+mj-lt"/>
              </a:rPr>
              <a:t>、基于单任务多触发点的异步</a:t>
            </a:r>
            <a:r>
              <a:rPr lang="en-US" altLang="zh-CN" sz="1800" b="1" dirty="0" err="1">
                <a:latin typeface="+mj-lt"/>
              </a:rPr>
              <a:t>poll_at</a:t>
            </a:r>
            <a:r>
              <a:rPr lang="zh-CN" altLang="en-US" sz="1800" b="1" dirty="0">
                <a:latin typeface="+mj-lt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E4E3C-00EA-247D-EA31-8CFC2B449B12}"/>
              </a:ext>
            </a:extLst>
          </p:cNvPr>
          <p:cNvSpPr txBox="1"/>
          <p:nvPr/>
        </p:nvSpPr>
        <p:spPr>
          <a:xfrm>
            <a:off x="795970" y="1920794"/>
            <a:ext cx="4961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poll_at</a:t>
            </a:r>
            <a:r>
              <a:rPr lang="zh-CN" altLang="en-US" sz="1400" dirty="0"/>
              <a:t>对</a:t>
            </a:r>
            <a:r>
              <a:rPr lang="en-US" altLang="zh-CN" sz="1400" dirty="0"/>
              <a:t>poll</a:t>
            </a:r>
            <a:r>
              <a:rPr lang="zh-CN" altLang="en-US" sz="1400" dirty="0"/>
              <a:t>调用时间的计算精确，以高响应发送为目的</a:t>
            </a:r>
            <a:endParaRPr lang="en-US" altLang="zh-CN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2D17E7-B134-E584-3F61-0B05B4A994F9}"/>
              </a:ext>
            </a:extLst>
          </p:cNvPr>
          <p:cNvSpPr txBox="1"/>
          <p:nvPr/>
        </p:nvSpPr>
        <p:spPr>
          <a:xfrm>
            <a:off x="795970" y="269033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调用时间无法确定时，进入</a:t>
            </a:r>
            <a:r>
              <a:rPr lang="en-US" altLang="zh-CN" sz="1400" dirty="0"/>
              <a:t>ingress</a:t>
            </a:r>
            <a:r>
              <a:rPr lang="zh-CN" altLang="en-US" sz="1400" dirty="0"/>
              <a:t>态：</a:t>
            </a:r>
            <a:endParaRPr lang="en-US" altLang="zh-CN" sz="1400" dirty="0"/>
          </a:p>
          <a:p>
            <a:r>
              <a:rPr lang="en-US" altLang="zh-CN" sz="1400" dirty="0"/>
              <a:t>     1.</a:t>
            </a:r>
            <a:r>
              <a:rPr lang="zh-CN" altLang="en-US" sz="1400" dirty="0"/>
              <a:t>轮询</a:t>
            </a:r>
            <a:r>
              <a:rPr lang="en-US" altLang="zh-CN" sz="1400" dirty="0" err="1"/>
              <a:t>socketset</a:t>
            </a:r>
            <a:r>
              <a:rPr lang="zh-CN" altLang="en-US" sz="1400" dirty="0"/>
              <a:t>执行接收；</a:t>
            </a:r>
            <a:endParaRPr lang="en-US" altLang="zh-CN" sz="1400" dirty="0"/>
          </a:p>
          <a:p>
            <a:r>
              <a:rPr lang="en-US" altLang="zh-CN" sz="1400" dirty="0"/>
              <a:t>     2.</a:t>
            </a:r>
            <a:r>
              <a:rPr lang="zh-CN" altLang="en-US" sz="1400" dirty="0"/>
              <a:t>满足条件时执行发送；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C7906-2669-516E-6FC3-FC0BC464B51F}"/>
              </a:ext>
            </a:extLst>
          </p:cNvPr>
          <p:cNvSpPr txBox="1"/>
          <p:nvPr/>
        </p:nvSpPr>
        <p:spPr>
          <a:xfrm>
            <a:off x="745170" y="40034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Waker</a:t>
            </a:r>
            <a:r>
              <a:rPr lang="zh-CN" altLang="en-US" sz="1800" dirty="0"/>
              <a:t>触发时间：</a:t>
            </a:r>
            <a:endParaRPr lang="en-US" altLang="zh-CN" sz="1800" dirty="0"/>
          </a:p>
          <a:p>
            <a:r>
              <a:rPr lang="en-US" altLang="zh-CN" sz="1800" dirty="0"/>
              <a:t>     send</a:t>
            </a:r>
            <a:r>
              <a:rPr lang="zh-CN" altLang="en-US" dirty="0"/>
              <a:t>，</a:t>
            </a:r>
            <a:r>
              <a:rPr lang="en-US" altLang="zh-CN" sz="1800" dirty="0" err="1"/>
              <a:t>poll_ingress</a:t>
            </a:r>
            <a:r>
              <a:rPr lang="zh-CN" altLang="en-US" sz="1800" dirty="0"/>
              <a:t>，</a:t>
            </a:r>
            <a:r>
              <a:rPr lang="zh-CN" altLang="en-US" dirty="0"/>
              <a:t>连接建立、终止</a:t>
            </a:r>
            <a:endParaRPr lang="zh-CN" altLang="en-US" sz="1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C928C50-3677-3F31-5467-5997E4F9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88" y="1469571"/>
            <a:ext cx="5782558" cy="40737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0105199-E713-A0DC-E0C3-BC33D1A3DC68}"/>
              </a:ext>
            </a:extLst>
          </p:cNvPr>
          <p:cNvSpPr txBox="1"/>
          <p:nvPr/>
        </p:nvSpPr>
        <p:spPr>
          <a:xfrm>
            <a:off x="795970" y="2287939"/>
            <a:ext cx="398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对</a:t>
            </a:r>
            <a:r>
              <a:rPr lang="en-US" altLang="zh-CN" sz="1400" dirty="0" err="1"/>
              <a:t>socketset</a:t>
            </a:r>
            <a:r>
              <a:rPr lang="zh-CN" altLang="en-US" sz="1400" dirty="0"/>
              <a:t>中</a:t>
            </a:r>
            <a:r>
              <a:rPr lang="en-US" altLang="zh-CN" sz="1400" dirty="0"/>
              <a:t>socket</a:t>
            </a:r>
            <a:r>
              <a:rPr lang="zh-CN" altLang="en-US" sz="1400" dirty="0"/>
              <a:t>状态判断给出调用时间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E5BD39-D548-C798-7698-BF0E0907FE96}"/>
              </a:ext>
            </a:extLst>
          </p:cNvPr>
          <p:cNvSpPr txBox="1"/>
          <p:nvPr/>
        </p:nvSpPr>
        <p:spPr>
          <a:xfrm>
            <a:off x="264662" y="1905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28064542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D37EE-1C53-8537-F2D7-BB84A1B7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</a:t>
            </a:r>
            <a:r>
              <a:rPr lang="zh-CN" altLang="en-US" sz="2800" b="1" dirty="0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过程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DD9F23-5C52-14B7-9286-082BF990C170}"/>
              </a:ext>
            </a:extLst>
          </p:cNvPr>
          <p:cNvSpPr txBox="1"/>
          <p:nvPr/>
        </p:nvSpPr>
        <p:spPr>
          <a:xfrm>
            <a:off x="587828" y="12849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+mj-lt"/>
              </a:rPr>
              <a:t>1</a:t>
            </a:r>
            <a:r>
              <a:rPr lang="zh-CN" altLang="en-US" sz="1800" b="1" dirty="0">
                <a:latin typeface="+mj-lt"/>
              </a:rPr>
              <a:t>、驱动触发的异步</a:t>
            </a:r>
            <a:r>
              <a:rPr lang="en-US" altLang="zh-CN" sz="1800" b="1" dirty="0" err="1">
                <a:latin typeface="+mj-lt"/>
              </a:rPr>
              <a:t>poll_ingress</a:t>
            </a:r>
            <a:r>
              <a:rPr lang="zh-CN" altLang="en-US" sz="1800" b="1" dirty="0">
                <a:latin typeface="+mj-lt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67FE9E-AA71-6258-A964-62BB737E7179}"/>
              </a:ext>
            </a:extLst>
          </p:cNvPr>
          <p:cNvSpPr txBox="1"/>
          <p:nvPr/>
        </p:nvSpPr>
        <p:spPr>
          <a:xfrm>
            <a:off x="795970" y="1920794"/>
            <a:ext cx="262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/>
              <a:t>分为有无硬件支持两种情况</a:t>
            </a:r>
            <a:endParaRPr lang="en-US" altLang="zh-CN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3BD1C-8D94-DC5F-309F-BDAB0B6E4E44}"/>
              </a:ext>
            </a:extLst>
          </p:cNvPr>
          <p:cNvSpPr txBox="1"/>
          <p:nvPr/>
        </p:nvSpPr>
        <p:spPr>
          <a:xfrm>
            <a:off x="795970" y="25804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/>
              <a:t>Waker</a:t>
            </a:r>
            <a:r>
              <a:rPr lang="zh-CN" altLang="en-US" sz="1800" dirty="0"/>
              <a:t>触发时间：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dirty="0"/>
              <a:t>   </a:t>
            </a:r>
            <a:r>
              <a:rPr lang="zh-CN" altLang="en-US" sz="1800" dirty="0"/>
              <a:t>驱动触发中断</a:t>
            </a:r>
            <a:r>
              <a:rPr lang="en-US" altLang="zh-CN" sz="1800" dirty="0"/>
              <a:t>/</a:t>
            </a:r>
            <a:r>
              <a:rPr lang="zh-CN" altLang="en-US" sz="1800" dirty="0"/>
              <a:t>轮询文件描述符发现有数据接收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3DB628-752E-26BB-E016-3CFF87BB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89" y="1733923"/>
            <a:ext cx="5028141" cy="35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26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FA9F-E60F-CFF7-62E3-FD2180E7C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46F7C3F-508F-916F-F2A8-04C13C8953DB}"/>
              </a:ext>
            </a:extLst>
          </p:cNvPr>
          <p:cNvSpPr txBox="1"/>
          <p:nvPr/>
        </p:nvSpPr>
        <p:spPr>
          <a:xfrm>
            <a:off x="1458412" y="2105561"/>
            <a:ext cx="28873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04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1751C5-F36E-02A4-ED4C-2D8CAEC3ABD5}"/>
              </a:ext>
            </a:extLst>
          </p:cNvPr>
          <p:cNvSpPr txBox="1"/>
          <p:nvPr/>
        </p:nvSpPr>
        <p:spPr>
          <a:xfrm>
            <a:off x="5550367" y="240089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ym typeface="+mn-lt"/>
              </a:rPr>
              <a:t>研究结果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EBABB1-04C5-F3E9-4305-E1E75AC38A77}"/>
              </a:ext>
            </a:extLst>
          </p:cNvPr>
          <p:cNvSpPr txBox="1"/>
          <p:nvPr/>
        </p:nvSpPr>
        <p:spPr>
          <a:xfrm>
            <a:off x="5550367" y="3775625"/>
            <a:ext cx="4260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Research achievement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87BA75-8F36-B91D-0711-D9B09C98FC10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DF1C30A-ED9B-7F53-3D4E-89E4D2AFD75D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614D1F-8D39-DF7B-4B63-A03663317944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492C50C-5BD6-80EF-42C8-32DB7D82CA78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B515E8F-4508-61CC-2227-564F342AA412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502F43B-0A93-1CA5-F282-121CB52DBC27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37286FE-D6D0-0024-6AE8-6F230785BC3F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DCC59A7-FAFA-4137-7814-B5A84D436122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39418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A6A8-B29C-676E-8CC4-097926B60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B0D5A90-C3F2-59FC-1DE0-D4B87545D45B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5603368-518D-9E8E-2511-3B9C26C6A875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6413F4B-56AB-1F9B-3862-0B5B9AA7BAA0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2AB87F8-D8DD-4E81-D52B-4ADD343CC436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3863313-8E76-57B1-2710-F640C3CCD1B5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10E2BFB-6755-1480-CF8F-242964ECC182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0FBFF08-4F5D-855B-74EA-32ECFB73E8C8}"/>
              </a:ext>
            </a:extLst>
          </p:cNvPr>
          <p:cNvSpPr txBox="1"/>
          <p:nvPr/>
        </p:nvSpPr>
        <p:spPr>
          <a:xfrm>
            <a:off x="353786" y="639020"/>
            <a:ext cx="6774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答辩版论文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查重结果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1B7A53-C0CA-8AC6-6FE8-8F2DF65B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8" y="0"/>
            <a:ext cx="9666926" cy="68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592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研究结果</a:t>
            </a:r>
          </a:p>
        </p:txBody>
      </p:sp>
      <p:sp>
        <p:nvSpPr>
          <p:cNvPr id="24" name="矩形: 圆角 2"/>
          <p:cNvSpPr/>
          <p:nvPr/>
        </p:nvSpPr>
        <p:spPr>
          <a:xfrm>
            <a:off x="4863884" y="1358285"/>
            <a:ext cx="2464231" cy="5232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Embassy</a:t>
            </a:r>
            <a:r>
              <a:rPr lang="zh-CN" altLang="en-US" sz="2000" b="1" dirty="0"/>
              <a:t>运行时</a:t>
            </a:r>
          </a:p>
        </p:txBody>
      </p:sp>
      <p:sp>
        <p:nvSpPr>
          <p:cNvPr id="46" name="椭圆 45"/>
          <p:cNvSpPr/>
          <p:nvPr/>
        </p:nvSpPr>
        <p:spPr>
          <a:xfrm>
            <a:off x="2643082" y="2691075"/>
            <a:ext cx="576000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807999" y="2691075"/>
            <a:ext cx="576000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004015" y="2691075"/>
            <a:ext cx="576000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488982" y="4379077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946542" y="4976083"/>
            <a:ext cx="1491280" cy="10087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/>
              <a:t>涉及驱动类的底层接口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0165979" y="4985145"/>
            <a:ext cx="1491280" cy="10087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/>
              <a:t>单任务多个触发点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0663050" y="4379077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454028" y="3324518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</a:rPr>
              <a:t>低功耗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243375" y="332451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</a:rPr>
              <a:t>静态内存分配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646814" y="3324518"/>
            <a:ext cx="326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</a:rPr>
              <a:t>手动实现</a:t>
            </a:r>
            <a:r>
              <a:rPr lang="en-US" altLang="zh-CN" sz="2000" b="1" dirty="0" err="1">
                <a:solidFill>
                  <a:schemeClr val="accent1"/>
                </a:solidFill>
              </a:rPr>
              <a:t>waker</a:t>
            </a:r>
            <a:r>
              <a:rPr lang="zh-CN" altLang="en-US" sz="2000" b="1" dirty="0">
                <a:solidFill>
                  <a:schemeClr val="accent1"/>
                </a:solidFill>
              </a:rPr>
              <a:t>注册与唤醒</a:t>
            </a:r>
          </a:p>
        </p:txBody>
      </p:sp>
      <p:sp>
        <p:nvSpPr>
          <p:cNvPr id="65" name="右大括号 64"/>
          <p:cNvSpPr/>
          <p:nvPr/>
        </p:nvSpPr>
        <p:spPr>
          <a:xfrm rot="16200000">
            <a:off x="9072557" y="2438676"/>
            <a:ext cx="369332" cy="3181456"/>
          </a:xfrm>
          <a:prstGeom prst="rightBrace">
            <a:avLst>
              <a:gd name="adj1" fmla="val 50000"/>
              <a:gd name="adj2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大括号 66"/>
          <p:cNvSpPr/>
          <p:nvPr/>
        </p:nvSpPr>
        <p:spPr>
          <a:xfrm rot="16200000">
            <a:off x="5921360" y="-828919"/>
            <a:ext cx="369332" cy="6340642"/>
          </a:xfrm>
          <a:prstGeom prst="rightBrace">
            <a:avLst>
              <a:gd name="adj1" fmla="val 50000"/>
              <a:gd name="adj2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6106026" y="2094068"/>
            <a:ext cx="0" cy="4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rowth_304631"/>
          <p:cNvSpPr>
            <a:spLocks noChangeAspect="1"/>
          </p:cNvSpPr>
          <p:nvPr/>
        </p:nvSpPr>
        <p:spPr bwMode="auto">
          <a:xfrm>
            <a:off x="2735118" y="2864173"/>
            <a:ext cx="391928" cy="229804"/>
          </a:xfrm>
          <a:custGeom>
            <a:avLst/>
            <a:gdLst>
              <a:gd name="T0" fmla="*/ 263525 w 607614"/>
              <a:gd name="T1" fmla="*/ 263525 w 607614"/>
              <a:gd name="T2" fmla="*/ 485433 h 606761"/>
              <a:gd name="T3" fmla="*/ 485433 h 606761"/>
              <a:gd name="T4" fmla="*/ 485433 h 606761"/>
              <a:gd name="T5" fmla="*/ 485433 h 606761"/>
              <a:gd name="T6" fmla="*/ 485433 h 606761"/>
              <a:gd name="T7" fmla="*/ 485433 h 606761"/>
              <a:gd name="T8" fmla="*/ 485433 h 606761"/>
              <a:gd name="T9" fmla="*/ 485433 h 606761"/>
              <a:gd name="T10" fmla="*/ 485433 h 606761"/>
              <a:gd name="T11" fmla="*/ 485433 h 606761"/>
              <a:gd name="T12" fmla="*/ 485433 h 606761"/>
              <a:gd name="T13" fmla="*/ 485433 h 606761"/>
              <a:gd name="T14" fmla="*/ 485433 h 606761"/>
              <a:gd name="T15" fmla="*/ 485433 h 606761"/>
              <a:gd name="T16" fmla="*/ 485433 h 606761"/>
              <a:gd name="T17" fmla="*/ 485433 h 606761"/>
              <a:gd name="T18" fmla="*/ 485433 h 606761"/>
              <a:gd name="T19" fmla="*/ 485433 h 606761"/>
              <a:gd name="T20" fmla="*/ 485433 h 606761"/>
              <a:gd name="T21" fmla="*/ 485433 h 606761"/>
              <a:gd name="T22" fmla="*/ 485433 h 606761"/>
              <a:gd name="T23" fmla="*/ 485433 h 606761"/>
              <a:gd name="T24" fmla="*/ 485433 h 606761"/>
              <a:gd name="T25" fmla="*/ 485433 h 606761"/>
              <a:gd name="T26" fmla="*/ 485433 h 606761"/>
              <a:gd name="T27" fmla="*/ 485433 h 606761"/>
              <a:gd name="T28" fmla="*/ 485433 h 606761"/>
              <a:gd name="T29" fmla="*/ 485433 h 606761"/>
              <a:gd name="T30" fmla="*/ 485433 h 606761"/>
              <a:gd name="T31" fmla="*/ 485433 h 606761"/>
              <a:gd name="T32" fmla="*/ 485433 h 606761"/>
              <a:gd name="T33" fmla="*/ 485433 h 606761"/>
              <a:gd name="T34" fmla="*/ 485433 h 606761"/>
              <a:gd name="T35" fmla="*/ 485433 h 606761"/>
              <a:gd name="T36" fmla="*/ 485433 h 606761"/>
              <a:gd name="T37" fmla="*/ 485433 h 606761"/>
              <a:gd name="T38" fmla="*/ 485433 h 606761"/>
              <a:gd name="T39" fmla="*/ 485433 h 606761"/>
              <a:gd name="T40" fmla="*/ 485433 h 606761"/>
              <a:gd name="T41" fmla="*/ 485433 h 606761"/>
              <a:gd name="T42" fmla="*/ 485433 h 606761"/>
              <a:gd name="T43" fmla="*/ 485433 h 606761"/>
              <a:gd name="T44" fmla="*/ 485433 h 606761"/>
              <a:gd name="T45" fmla="*/ 485433 h 606761"/>
              <a:gd name="T46" fmla="*/ 485433 h 606761"/>
              <a:gd name="T47" fmla="*/ 485433 h 606761"/>
              <a:gd name="T48" fmla="*/ 485433 h 606761"/>
              <a:gd name="T49" fmla="*/ 485433 h 606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827" h="4009">
                <a:moveTo>
                  <a:pt x="6028" y="0"/>
                </a:moveTo>
                <a:cubicBezTo>
                  <a:pt x="5587" y="0"/>
                  <a:pt x="5229" y="358"/>
                  <a:pt x="5229" y="799"/>
                </a:cubicBezTo>
                <a:cubicBezTo>
                  <a:pt x="5229" y="985"/>
                  <a:pt x="5293" y="1157"/>
                  <a:pt x="5401" y="1293"/>
                </a:cubicBezTo>
                <a:lnTo>
                  <a:pt x="4559" y="2460"/>
                </a:lnTo>
                <a:cubicBezTo>
                  <a:pt x="4387" y="2396"/>
                  <a:pt x="4191" y="2393"/>
                  <a:pt x="4010" y="2460"/>
                </a:cubicBezTo>
                <a:lnTo>
                  <a:pt x="3169" y="1293"/>
                </a:lnTo>
                <a:cubicBezTo>
                  <a:pt x="3276" y="1157"/>
                  <a:pt x="3341" y="985"/>
                  <a:pt x="3341" y="799"/>
                </a:cubicBezTo>
                <a:cubicBezTo>
                  <a:pt x="3341" y="358"/>
                  <a:pt x="2982" y="0"/>
                  <a:pt x="2542" y="0"/>
                </a:cubicBezTo>
                <a:cubicBezTo>
                  <a:pt x="2101" y="0"/>
                  <a:pt x="1743" y="358"/>
                  <a:pt x="1743" y="799"/>
                </a:cubicBezTo>
                <a:cubicBezTo>
                  <a:pt x="1743" y="985"/>
                  <a:pt x="1807" y="1157"/>
                  <a:pt x="1915" y="1293"/>
                </a:cubicBezTo>
                <a:lnTo>
                  <a:pt x="1073" y="2460"/>
                </a:lnTo>
                <a:cubicBezTo>
                  <a:pt x="554" y="2269"/>
                  <a:pt x="0" y="2656"/>
                  <a:pt x="0" y="3210"/>
                </a:cubicBezTo>
                <a:cubicBezTo>
                  <a:pt x="0" y="3650"/>
                  <a:pt x="358" y="4009"/>
                  <a:pt x="799" y="4009"/>
                </a:cubicBezTo>
                <a:cubicBezTo>
                  <a:pt x="1239" y="4009"/>
                  <a:pt x="1598" y="3650"/>
                  <a:pt x="1598" y="3210"/>
                </a:cubicBezTo>
                <a:cubicBezTo>
                  <a:pt x="1598" y="3023"/>
                  <a:pt x="1533" y="2852"/>
                  <a:pt x="1426" y="2716"/>
                </a:cubicBezTo>
                <a:lnTo>
                  <a:pt x="2267" y="1549"/>
                </a:lnTo>
                <a:cubicBezTo>
                  <a:pt x="2439" y="1612"/>
                  <a:pt x="2635" y="1615"/>
                  <a:pt x="2816" y="1549"/>
                </a:cubicBezTo>
                <a:lnTo>
                  <a:pt x="3658" y="2716"/>
                </a:lnTo>
                <a:cubicBezTo>
                  <a:pt x="3550" y="2852"/>
                  <a:pt x="3486" y="3023"/>
                  <a:pt x="3486" y="3210"/>
                </a:cubicBezTo>
                <a:cubicBezTo>
                  <a:pt x="3486" y="3650"/>
                  <a:pt x="3844" y="4009"/>
                  <a:pt x="4285" y="4009"/>
                </a:cubicBezTo>
                <a:cubicBezTo>
                  <a:pt x="4725" y="4009"/>
                  <a:pt x="5084" y="3650"/>
                  <a:pt x="5084" y="3210"/>
                </a:cubicBezTo>
                <a:cubicBezTo>
                  <a:pt x="5084" y="3023"/>
                  <a:pt x="5019" y="2852"/>
                  <a:pt x="4912" y="2716"/>
                </a:cubicBezTo>
                <a:lnTo>
                  <a:pt x="5753" y="1549"/>
                </a:lnTo>
                <a:cubicBezTo>
                  <a:pt x="6273" y="1740"/>
                  <a:pt x="6827" y="1353"/>
                  <a:pt x="6827" y="799"/>
                </a:cubicBezTo>
                <a:cubicBezTo>
                  <a:pt x="6827" y="358"/>
                  <a:pt x="6468" y="0"/>
                  <a:pt x="6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volume-bars_84227"/>
          <p:cNvSpPr>
            <a:spLocks noChangeAspect="1"/>
          </p:cNvSpPr>
          <p:nvPr/>
        </p:nvSpPr>
        <p:spPr bwMode="auto">
          <a:xfrm>
            <a:off x="5952728" y="2859384"/>
            <a:ext cx="304842" cy="239382"/>
          </a:xfrm>
          <a:custGeom>
            <a:avLst/>
            <a:gdLst>
              <a:gd name="connsiteX0" fmla="*/ 187043 w 606298"/>
              <a:gd name="connsiteY0" fmla="*/ 364682 h 476105"/>
              <a:gd name="connsiteX1" fmla="*/ 307528 w 606298"/>
              <a:gd name="connsiteY1" fmla="*/ 364682 h 476105"/>
              <a:gd name="connsiteX2" fmla="*/ 325320 w 606298"/>
              <a:gd name="connsiteY2" fmla="*/ 382440 h 476105"/>
              <a:gd name="connsiteX3" fmla="*/ 325320 w 606298"/>
              <a:gd name="connsiteY3" fmla="*/ 389984 h 476105"/>
              <a:gd name="connsiteX4" fmla="*/ 575785 w 606298"/>
              <a:gd name="connsiteY4" fmla="*/ 389984 h 476105"/>
              <a:gd name="connsiteX5" fmla="*/ 606298 w 606298"/>
              <a:gd name="connsiteY5" fmla="*/ 420440 h 476105"/>
              <a:gd name="connsiteX6" fmla="*/ 575785 w 606298"/>
              <a:gd name="connsiteY6" fmla="*/ 450803 h 476105"/>
              <a:gd name="connsiteX7" fmla="*/ 325320 w 606298"/>
              <a:gd name="connsiteY7" fmla="*/ 450803 h 476105"/>
              <a:gd name="connsiteX8" fmla="*/ 325320 w 606298"/>
              <a:gd name="connsiteY8" fmla="*/ 458347 h 476105"/>
              <a:gd name="connsiteX9" fmla="*/ 307528 w 606298"/>
              <a:gd name="connsiteY9" fmla="*/ 476105 h 476105"/>
              <a:gd name="connsiteX10" fmla="*/ 187043 w 606298"/>
              <a:gd name="connsiteY10" fmla="*/ 476105 h 476105"/>
              <a:gd name="connsiteX11" fmla="*/ 169343 w 606298"/>
              <a:gd name="connsiteY11" fmla="*/ 458347 h 476105"/>
              <a:gd name="connsiteX12" fmla="*/ 169343 w 606298"/>
              <a:gd name="connsiteY12" fmla="*/ 450803 h 476105"/>
              <a:gd name="connsiteX13" fmla="*/ 30421 w 606298"/>
              <a:gd name="connsiteY13" fmla="*/ 450803 h 476105"/>
              <a:gd name="connsiteX14" fmla="*/ 0 w 606298"/>
              <a:gd name="connsiteY14" fmla="*/ 420440 h 476105"/>
              <a:gd name="connsiteX15" fmla="*/ 30421 w 606298"/>
              <a:gd name="connsiteY15" fmla="*/ 389984 h 476105"/>
              <a:gd name="connsiteX16" fmla="*/ 169343 w 606298"/>
              <a:gd name="connsiteY16" fmla="*/ 389984 h 476105"/>
              <a:gd name="connsiteX17" fmla="*/ 169343 w 606298"/>
              <a:gd name="connsiteY17" fmla="*/ 382440 h 476105"/>
              <a:gd name="connsiteX18" fmla="*/ 187043 w 606298"/>
              <a:gd name="connsiteY18" fmla="*/ 364682 h 476105"/>
              <a:gd name="connsiteX19" fmla="*/ 322185 w 606298"/>
              <a:gd name="connsiteY19" fmla="*/ 182341 h 476105"/>
              <a:gd name="connsiteX20" fmla="*/ 442671 w 606298"/>
              <a:gd name="connsiteY20" fmla="*/ 182341 h 476105"/>
              <a:gd name="connsiteX21" fmla="*/ 460370 w 606298"/>
              <a:gd name="connsiteY21" fmla="*/ 200099 h 476105"/>
              <a:gd name="connsiteX22" fmla="*/ 460370 w 606298"/>
              <a:gd name="connsiteY22" fmla="*/ 207643 h 476105"/>
              <a:gd name="connsiteX23" fmla="*/ 575785 w 606298"/>
              <a:gd name="connsiteY23" fmla="*/ 207643 h 476105"/>
              <a:gd name="connsiteX24" fmla="*/ 606298 w 606298"/>
              <a:gd name="connsiteY24" fmla="*/ 238006 h 476105"/>
              <a:gd name="connsiteX25" fmla="*/ 575785 w 606298"/>
              <a:gd name="connsiteY25" fmla="*/ 268369 h 476105"/>
              <a:gd name="connsiteX26" fmla="*/ 460370 w 606298"/>
              <a:gd name="connsiteY26" fmla="*/ 268369 h 476105"/>
              <a:gd name="connsiteX27" fmla="*/ 460370 w 606298"/>
              <a:gd name="connsiteY27" fmla="*/ 276006 h 476105"/>
              <a:gd name="connsiteX28" fmla="*/ 442671 w 606298"/>
              <a:gd name="connsiteY28" fmla="*/ 293764 h 476105"/>
              <a:gd name="connsiteX29" fmla="*/ 322185 w 606298"/>
              <a:gd name="connsiteY29" fmla="*/ 293764 h 476105"/>
              <a:gd name="connsiteX30" fmla="*/ 304394 w 606298"/>
              <a:gd name="connsiteY30" fmla="*/ 276006 h 476105"/>
              <a:gd name="connsiteX31" fmla="*/ 304394 w 606298"/>
              <a:gd name="connsiteY31" fmla="*/ 268369 h 476105"/>
              <a:gd name="connsiteX32" fmla="*/ 30421 w 606298"/>
              <a:gd name="connsiteY32" fmla="*/ 268369 h 476105"/>
              <a:gd name="connsiteX33" fmla="*/ 0 w 606298"/>
              <a:gd name="connsiteY33" fmla="*/ 238006 h 476105"/>
              <a:gd name="connsiteX34" fmla="*/ 30421 w 606298"/>
              <a:gd name="connsiteY34" fmla="*/ 207643 h 476105"/>
              <a:gd name="connsiteX35" fmla="*/ 304394 w 606298"/>
              <a:gd name="connsiteY35" fmla="*/ 207643 h 476105"/>
              <a:gd name="connsiteX36" fmla="*/ 304394 w 606298"/>
              <a:gd name="connsiteY36" fmla="*/ 200099 h 476105"/>
              <a:gd name="connsiteX37" fmla="*/ 322185 w 606298"/>
              <a:gd name="connsiteY37" fmla="*/ 182341 h 476105"/>
              <a:gd name="connsiteX38" fmla="*/ 109055 w 606298"/>
              <a:gd name="connsiteY38" fmla="*/ 0 h 476105"/>
              <a:gd name="connsiteX39" fmla="*/ 229540 w 606298"/>
              <a:gd name="connsiteY39" fmla="*/ 0 h 476105"/>
              <a:gd name="connsiteX40" fmla="*/ 247331 w 606298"/>
              <a:gd name="connsiteY40" fmla="*/ 17669 h 476105"/>
              <a:gd name="connsiteX41" fmla="*/ 247331 w 606298"/>
              <a:gd name="connsiteY41" fmla="*/ 25307 h 476105"/>
              <a:gd name="connsiteX42" fmla="*/ 575785 w 606298"/>
              <a:gd name="connsiteY42" fmla="*/ 25307 h 476105"/>
              <a:gd name="connsiteX43" fmla="*/ 606298 w 606298"/>
              <a:gd name="connsiteY43" fmla="*/ 55676 h 476105"/>
              <a:gd name="connsiteX44" fmla="*/ 575785 w 606298"/>
              <a:gd name="connsiteY44" fmla="*/ 86045 h 476105"/>
              <a:gd name="connsiteX45" fmla="*/ 247331 w 606298"/>
              <a:gd name="connsiteY45" fmla="*/ 86045 h 476105"/>
              <a:gd name="connsiteX46" fmla="*/ 247331 w 606298"/>
              <a:gd name="connsiteY46" fmla="*/ 93683 h 476105"/>
              <a:gd name="connsiteX47" fmla="*/ 229540 w 606298"/>
              <a:gd name="connsiteY47" fmla="*/ 111352 h 476105"/>
              <a:gd name="connsiteX48" fmla="*/ 109055 w 606298"/>
              <a:gd name="connsiteY48" fmla="*/ 111352 h 476105"/>
              <a:gd name="connsiteX49" fmla="*/ 91355 w 606298"/>
              <a:gd name="connsiteY49" fmla="*/ 93683 h 476105"/>
              <a:gd name="connsiteX50" fmla="*/ 91355 w 606298"/>
              <a:gd name="connsiteY50" fmla="*/ 86045 h 476105"/>
              <a:gd name="connsiteX51" fmla="*/ 30421 w 606298"/>
              <a:gd name="connsiteY51" fmla="*/ 86045 h 476105"/>
              <a:gd name="connsiteX52" fmla="*/ 0 w 606298"/>
              <a:gd name="connsiteY52" fmla="*/ 55676 h 476105"/>
              <a:gd name="connsiteX53" fmla="*/ 30421 w 606298"/>
              <a:gd name="connsiteY53" fmla="*/ 25307 h 476105"/>
              <a:gd name="connsiteX54" fmla="*/ 91355 w 606298"/>
              <a:gd name="connsiteY54" fmla="*/ 25307 h 476105"/>
              <a:gd name="connsiteX55" fmla="*/ 91355 w 606298"/>
              <a:gd name="connsiteY55" fmla="*/ 17669 h 476105"/>
              <a:gd name="connsiteX56" fmla="*/ 109055 w 606298"/>
              <a:gd name="connsiteY56" fmla="*/ 0 h 47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6298" h="476105">
                <a:moveTo>
                  <a:pt x="187043" y="364682"/>
                </a:moveTo>
                <a:lnTo>
                  <a:pt x="307528" y="364682"/>
                </a:lnTo>
                <a:cubicBezTo>
                  <a:pt x="317392" y="364682"/>
                  <a:pt x="325320" y="372595"/>
                  <a:pt x="325320" y="382440"/>
                </a:cubicBezTo>
                <a:lnTo>
                  <a:pt x="325320" y="389984"/>
                </a:lnTo>
                <a:lnTo>
                  <a:pt x="575785" y="389984"/>
                </a:lnTo>
                <a:cubicBezTo>
                  <a:pt x="592655" y="389984"/>
                  <a:pt x="606298" y="403602"/>
                  <a:pt x="606298" y="420440"/>
                </a:cubicBezTo>
                <a:cubicBezTo>
                  <a:pt x="606298" y="437185"/>
                  <a:pt x="592655" y="450803"/>
                  <a:pt x="575785" y="450803"/>
                </a:cubicBezTo>
                <a:lnTo>
                  <a:pt x="325320" y="450803"/>
                </a:lnTo>
                <a:lnTo>
                  <a:pt x="325320" y="458347"/>
                </a:lnTo>
                <a:cubicBezTo>
                  <a:pt x="325320" y="468192"/>
                  <a:pt x="317392" y="476105"/>
                  <a:pt x="307528" y="476105"/>
                </a:cubicBezTo>
                <a:lnTo>
                  <a:pt x="187043" y="476105"/>
                </a:lnTo>
                <a:cubicBezTo>
                  <a:pt x="177271" y="476105"/>
                  <a:pt x="169343" y="468192"/>
                  <a:pt x="169343" y="458347"/>
                </a:cubicBezTo>
                <a:lnTo>
                  <a:pt x="169343" y="450803"/>
                </a:lnTo>
                <a:lnTo>
                  <a:pt x="30421" y="450803"/>
                </a:lnTo>
                <a:cubicBezTo>
                  <a:pt x="13644" y="450803"/>
                  <a:pt x="0" y="437185"/>
                  <a:pt x="0" y="420440"/>
                </a:cubicBezTo>
                <a:cubicBezTo>
                  <a:pt x="0" y="403602"/>
                  <a:pt x="13644" y="389984"/>
                  <a:pt x="30421" y="389984"/>
                </a:cubicBezTo>
                <a:lnTo>
                  <a:pt x="169343" y="389984"/>
                </a:lnTo>
                <a:lnTo>
                  <a:pt x="169343" y="382440"/>
                </a:lnTo>
                <a:cubicBezTo>
                  <a:pt x="169343" y="372595"/>
                  <a:pt x="177271" y="364682"/>
                  <a:pt x="187043" y="364682"/>
                </a:cubicBezTo>
                <a:close/>
                <a:moveTo>
                  <a:pt x="322185" y="182341"/>
                </a:moveTo>
                <a:lnTo>
                  <a:pt x="442671" y="182341"/>
                </a:lnTo>
                <a:cubicBezTo>
                  <a:pt x="452442" y="182341"/>
                  <a:pt x="460370" y="190254"/>
                  <a:pt x="460370" y="200099"/>
                </a:cubicBezTo>
                <a:lnTo>
                  <a:pt x="460370" y="207643"/>
                </a:lnTo>
                <a:lnTo>
                  <a:pt x="575785" y="207643"/>
                </a:lnTo>
                <a:cubicBezTo>
                  <a:pt x="592655" y="207643"/>
                  <a:pt x="606298" y="221261"/>
                  <a:pt x="606298" y="238006"/>
                </a:cubicBezTo>
                <a:cubicBezTo>
                  <a:pt x="606298" y="254844"/>
                  <a:pt x="592655" y="268369"/>
                  <a:pt x="575785" y="268369"/>
                </a:cubicBezTo>
                <a:lnTo>
                  <a:pt x="460370" y="268369"/>
                </a:lnTo>
                <a:lnTo>
                  <a:pt x="460370" y="276006"/>
                </a:lnTo>
                <a:cubicBezTo>
                  <a:pt x="460370" y="285759"/>
                  <a:pt x="452442" y="293764"/>
                  <a:pt x="442671" y="293764"/>
                </a:cubicBezTo>
                <a:lnTo>
                  <a:pt x="322185" y="293764"/>
                </a:lnTo>
                <a:cubicBezTo>
                  <a:pt x="312322" y="293764"/>
                  <a:pt x="304394" y="285759"/>
                  <a:pt x="304394" y="276006"/>
                </a:cubicBezTo>
                <a:lnTo>
                  <a:pt x="304394" y="268369"/>
                </a:lnTo>
                <a:lnTo>
                  <a:pt x="30421" y="268369"/>
                </a:lnTo>
                <a:cubicBezTo>
                  <a:pt x="13644" y="268369"/>
                  <a:pt x="0" y="254844"/>
                  <a:pt x="0" y="238006"/>
                </a:cubicBezTo>
                <a:cubicBezTo>
                  <a:pt x="0" y="221261"/>
                  <a:pt x="13644" y="207643"/>
                  <a:pt x="30421" y="207643"/>
                </a:cubicBezTo>
                <a:lnTo>
                  <a:pt x="304394" y="207643"/>
                </a:lnTo>
                <a:lnTo>
                  <a:pt x="304394" y="200099"/>
                </a:lnTo>
                <a:cubicBezTo>
                  <a:pt x="304394" y="190254"/>
                  <a:pt x="312322" y="182341"/>
                  <a:pt x="322185" y="182341"/>
                </a:cubicBezTo>
                <a:close/>
                <a:moveTo>
                  <a:pt x="109055" y="0"/>
                </a:moveTo>
                <a:lnTo>
                  <a:pt x="229540" y="0"/>
                </a:lnTo>
                <a:cubicBezTo>
                  <a:pt x="239404" y="0"/>
                  <a:pt x="247331" y="7914"/>
                  <a:pt x="247331" y="17669"/>
                </a:cubicBezTo>
                <a:lnTo>
                  <a:pt x="247331" y="25307"/>
                </a:lnTo>
                <a:lnTo>
                  <a:pt x="575785" y="25307"/>
                </a:lnTo>
                <a:cubicBezTo>
                  <a:pt x="592655" y="25307"/>
                  <a:pt x="606298" y="38927"/>
                  <a:pt x="606298" y="55676"/>
                </a:cubicBezTo>
                <a:cubicBezTo>
                  <a:pt x="606298" y="72425"/>
                  <a:pt x="592655" y="86045"/>
                  <a:pt x="575785" y="86045"/>
                </a:cubicBezTo>
                <a:lnTo>
                  <a:pt x="247331" y="86045"/>
                </a:lnTo>
                <a:lnTo>
                  <a:pt x="247331" y="93683"/>
                </a:lnTo>
                <a:cubicBezTo>
                  <a:pt x="247331" y="103438"/>
                  <a:pt x="239404" y="111352"/>
                  <a:pt x="229540" y="111352"/>
                </a:cubicBezTo>
                <a:lnTo>
                  <a:pt x="109055" y="111352"/>
                </a:lnTo>
                <a:cubicBezTo>
                  <a:pt x="99283" y="111352"/>
                  <a:pt x="91355" y="103438"/>
                  <a:pt x="91355" y="93683"/>
                </a:cubicBezTo>
                <a:lnTo>
                  <a:pt x="91355" y="86045"/>
                </a:lnTo>
                <a:lnTo>
                  <a:pt x="30421" y="86045"/>
                </a:lnTo>
                <a:cubicBezTo>
                  <a:pt x="13644" y="86045"/>
                  <a:pt x="0" y="72425"/>
                  <a:pt x="0" y="55676"/>
                </a:cubicBezTo>
                <a:cubicBezTo>
                  <a:pt x="0" y="38927"/>
                  <a:pt x="13644" y="25307"/>
                  <a:pt x="30421" y="25307"/>
                </a:cubicBezTo>
                <a:lnTo>
                  <a:pt x="91355" y="25307"/>
                </a:lnTo>
                <a:lnTo>
                  <a:pt x="91355" y="17669"/>
                </a:lnTo>
                <a:cubicBezTo>
                  <a:pt x="91355" y="7914"/>
                  <a:pt x="99283" y="0"/>
                  <a:pt x="1090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menu_159761"/>
          <p:cNvSpPr>
            <a:spLocks noChangeAspect="1"/>
          </p:cNvSpPr>
          <p:nvPr/>
        </p:nvSpPr>
        <p:spPr bwMode="auto">
          <a:xfrm>
            <a:off x="9165222" y="2853623"/>
            <a:ext cx="253584" cy="253198"/>
          </a:xfrm>
          <a:custGeom>
            <a:avLst/>
            <a:gdLst>
              <a:gd name="connsiteX0" fmla="*/ 387180 w 602346"/>
              <a:gd name="connsiteY0" fmla="*/ 343654 h 601429"/>
              <a:gd name="connsiteX1" fmla="*/ 559313 w 602346"/>
              <a:gd name="connsiteY1" fmla="*/ 343654 h 601429"/>
              <a:gd name="connsiteX2" fmla="*/ 602346 w 602346"/>
              <a:gd name="connsiteY2" fmla="*/ 386617 h 601429"/>
              <a:gd name="connsiteX3" fmla="*/ 602346 w 602346"/>
              <a:gd name="connsiteY3" fmla="*/ 558467 h 601429"/>
              <a:gd name="connsiteX4" fmla="*/ 559313 w 602346"/>
              <a:gd name="connsiteY4" fmla="*/ 601429 h 601429"/>
              <a:gd name="connsiteX5" fmla="*/ 387180 w 602346"/>
              <a:gd name="connsiteY5" fmla="*/ 601429 h 601429"/>
              <a:gd name="connsiteX6" fmla="*/ 344147 w 602346"/>
              <a:gd name="connsiteY6" fmla="*/ 558467 h 601429"/>
              <a:gd name="connsiteX7" fmla="*/ 344147 w 602346"/>
              <a:gd name="connsiteY7" fmla="*/ 386617 h 601429"/>
              <a:gd name="connsiteX8" fmla="*/ 387180 w 602346"/>
              <a:gd name="connsiteY8" fmla="*/ 343654 h 601429"/>
              <a:gd name="connsiteX9" fmla="*/ 43021 w 602346"/>
              <a:gd name="connsiteY9" fmla="*/ 343654 h 601429"/>
              <a:gd name="connsiteX10" fmla="*/ 215107 w 602346"/>
              <a:gd name="connsiteY10" fmla="*/ 343654 h 601429"/>
              <a:gd name="connsiteX11" fmla="*/ 258128 w 602346"/>
              <a:gd name="connsiteY11" fmla="*/ 386617 h 601429"/>
              <a:gd name="connsiteX12" fmla="*/ 258128 w 602346"/>
              <a:gd name="connsiteY12" fmla="*/ 558467 h 601429"/>
              <a:gd name="connsiteX13" fmla="*/ 215107 w 602346"/>
              <a:gd name="connsiteY13" fmla="*/ 601429 h 601429"/>
              <a:gd name="connsiteX14" fmla="*/ 43021 w 602346"/>
              <a:gd name="connsiteY14" fmla="*/ 601429 h 601429"/>
              <a:gd name="connsiteX15" fmla="*/ 0 w 602346"/>
              <a:gd name="connsiteY15" fmla="*/ 558467 h 601429"/>
              <a:gd name="connsiteX16" fmla="*/ 0 w 602346"/>
              <a:gd name="connsiteY16" fmla="*/ 386617 h 601429"/>
              <a:gd name="connsiteX17" fmla="*/ 43021 w 602346"/>
              <a:gd name="connsiteY17" fmla="*/ 343654 h 601429"/>
              <a:gd name="connsiteX18" fmla="*/ 387180 w 602346"/>
              <a:gd name="connsiteY18" fmla="*/ 0 h 601429"/>
              <a:gd name="connsiteX19" fmla="*/ 559313 w 602346"/>
              <a:gd name="connsiteY19" fmla="*/ 0 h 601429"/>
              <a:gd name="connsiteX20" fmla="*/ 602346 w 602346"/>
              <a:gd name="connsiteY20" fmla="*/ 42963 h 601429"/>
              <a:gd name="connsiteX21" fmla="*/ 602346 w 602346"/>
              <a:gd name="connsiteY21" fmla="*/ 214813 h 601429"/>
              <a:gd name="connsiteX22" fmla="*/ 559313 w 602346"/>
              <a:gd name="connsiteY22" fmla="*/ 257775 h 601429"/>
              <a:gd name="connsiteX23" fmla="*/ 387180 w 602346"/>
              <a:gd name="connsiteY23" fmla="*/ 257775 h 601429"/>
              <a:gd name="connsiteX24" fmla="*/ 344147 w 602346"/>
              <a:gd name="connsiteY24" fmla="*/ 214813 h 601429"/>
              <a:gd name="connsiteX25" fmla="*/ 344147 w 602346"/>
              <a:gd name="connsiteY25" fmla="*/ 42963 h 601429"/>
              <a:gd name="connsiteX26" fmla="*/ 387180 w 602346"/>
              <a:gd name="connsiteY26" fmla="*/ 0 h 601429"/>
              <a:gd name="connsiteX27" fmla="*/ 43021 w 602346"/>
              <a:gd name="connsiteY27" fmla="*/ 0 h 601429"/>
              <a:gd name="connsiteX28" fmla="*/ 215107 w 602346"/>
              <a:gd name="connsiteY28" fmla="*/ 0 h 601429"/>
              <a:gd name="connsiteX29" fmla="*/ 258128 w 602346"/>
              <a:gd name="connsiteY29" fmla="*/ 42963 h 601429"/>
              <a:gd name="connsiteX30" fmla="*/ 258128 w 602346"/>
              <a:gd name="connsiteY30" fmla="*/ 214813 h 601429"/>
              <a:gd name="connsiteX31" fmla="*/ 215107 w 602346"/>
              <a:gd name="connsiteY31" fmla="*/ 257775 h 601429"/>
              <a:gd name="connsiteX32" fmla="*/ 43021 w 602346"/>
              <a:gd name="connsiteY32" fmla="*/ 257775 h 601429"/>
              <a:gd name="connsiteX33" fmla="*/ 0 w 602346"/>
              <a:gd name="connsiteY33" fmla="*/ 214813 h 601429"/>
              <a:gd name="connsiteX34" fmla="*/ 0 w 602346"/>
              <a:gd name="connsiteY34" fmla="*/ 42963 h 601429"/>
              <a:gd name="connsiteX35" fmla="*/ 43021 w 602346"/>
              <a:gd name="connsiteY35" fmla="*/ 0 h 60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2346" h="601429">
                <a:moveTo>
                  <a:pt x="387180" y="343654"/>
                </a:moveTo>
                <a:lnTo>
                  <a:pt x="559313" y="343654"/>
                </a:lnTo>
                <a:cubicBezTo>
                  <a:pt x="582981" y="343654"/>
                  <a:pt x="602346" y="362987"/>
                  <a:pt x="602346" y="386617"/>
                </a:cubicBezTo>
                <a:lnTo>
                  <a:pt x="602346" y="558467"/>
                </a:lnTo>
                <a:cubicBezTo>
                  <a:pt x="602346" y="582096"/>
                  <a:pt x="582981" y="601429"/>
                  <a:pt x="559313" y="601429"/>
                </a:cubicBezTo>
                <a:lnTo>
                  <a:pt x="387180" y="601429"/>
                </a:lnTo>
                <a:cubicBezTo>
                  <a:pt x="363512" y="601429"/>
                  <a:pt x="344147" y="582096"/>
                  <a:pt x="344147" y="558467"/>
                </a:cubicBezTo>
                <a:lnTo>
                  <a:pt x="344147" y="386617"/>
                </a:lnTo>
                <a:cubicBezTo>
                  <a:pt x="344147" y="362987"/>
                  <a:pt x="363512" y="343654"/>
                  <a:pt x="387180" y="343654"/>
                </a:cubicBezTo>
                <a:close/>
                <a:moveTo>
                  <a:pt x="43021" y="343654"/>
                </a:moveTo>
                <a:lnTo>
                  <a:pt x="215107" y="343654"/>
                </a:lnTo>
                <a:cubicBezTo>
                  <a:pt x="238768" y="343654"/>
                  <a:pt x="258128" y="362987"/>
                  <a:pt x="258128" y="386617"/>
                </a:cubicBezTo>
                <a:lnTo>
                  <a:pt x="258128" y="558467"/>
                </a:lnTo>
                <a:cubicBezTo>
                  <a:pt x="258128" y="582096"/>
                  <a:pt x="238768" y="601429"/>
                  <a:pt x="215107" y="601429"/>
                </a:cubicBezTo>
                <a:lnTo>
                  <a:pt x="43021" y="601429"/>
                </a:lnTo>
                <a:cubicBezTo>
                  <a:pt x="19360" y="601429"/>
                  <a:pt x="0" y="582096"/>
                  <a:pt x="0" y="558467"/>
                </a:cubicBezTo>
                <a:lnTo>
                  <a:pt x="0" y="386617"/>
                </a:lnTo>
                <a:cubicBezTo>
                  <a:pt x="0" y="362987"/>
                  <a:pt x="19360" y="343654"/>
                  <a:pt x="43021" y="343654"/>
                </a:cubicBezTo>
                <a:close/>
                <a:moveTo>
                  <a:pt x="387180" y="0"/>
                </a:moveTo>
                <a:lnTo>
                  <a:pt x="559313" y="0"/>
                </a:lnTo>
                <a:cubicBezTo>
                  <a:pt x="582981" y="0"/>
                  <a:pt x="602346" y="19333"/>
                  <a:pt x="602346" y="42963"/>
                </a:cubicBezTo>
                <a:lnTo>
                  <a:pt x="602346" y="214813"/>
                </a:lnTo>
                <a:cubicBezTo>
                  <a:pt x="602346" y="238442"/>
                  <a:pt x="582981" y="257775"/>
                  <a:pt x="559313" y="257775"/>
                </a:cubicBezTo>
                <a:lnTo>
                  <a:pt x="387180" y="257775"/>
                </a:lnTo>
                <a:cubicBezTo>
                  <a:pt x="363512" y="257775"/>
                  <a:pt x="344147" y="238442"/>
                  <a:pt x="344147" y="214813"/>
                </a:cubicBezTo>
                <a:lnTo>
                  <a:pt x="344147" y="42963"/>
                </a:lnTo>
                <a:cubicBezTo>
                  <a:pt x="344147" y="19333"/>
                  <a:pt x="363512" y="0"/>
                  <a:pt x="387180" y="0"/>
                </a:cubicBezTo>
                <a:close/>
                <a:moveTo>
                  <a:pt x="43021" y="0"/>
                </a:moveTo>
                <a:lnTo>
                  <a:pt x="215107" y="0"/>
                </a:lnTo>
                <a:cubicBezTo>
                  <a:pt x="238768" y="0"/>
                  <a:pt x="258128" y="19333"/>
                  <a:pt x="258128" y="42963"/>
                </a:cubicBezTo>
                <a:lnTo>
                  <a:pt x="258128" y="214813"/>
                </a:lnTo>
                <a:cubicBezTo>
                  <a:pt x="258128" y="238442"/>
                  <a:pt x="238768" y="257775"/>
                  <a:pt x="215107" y="257775"/>
                </a:cubicBezTo>
                <a:lnTo>
                  <a:pt x="43021" y="257775"/>
                </a:lnTo>
                <a:cubicBezTo>
                  <a:pt x="19360" y="257775"/>
                  <a:pt x="0" y="238442"/>
                  <a:pt x="0" y="214813"/>
                </a:cubicBezTo>
                <a:lnTo>
                  <a:pt x="0" y="42963"/>
                </a:lnTo>
                <a:cubicBezTo>
                  <a:pt x="0" y="19333"/>
                  <a:pt x="19360" y="0"/>
                  <a:pt x="43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086021-646E-390F-13C2-4E95870E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4" y="3844737"/>
            <a:ext cx="3817738" cy="240569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46FCF-E996-4A91-6729-69E58A0B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A049C2-DC70-6FE9-D70F-2D33612345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85"/>
          <a:stretch/>
        </p:blipFill>
        <p:spPr>
          <a:xfrm>
            <a:off x="2471130" y="1333921"/>
            <a:ext cx="8904348" cy="480132"/>
          </a:xfrm>
          <a:prstGeom prst="rect">
            <a:avLst/>
          </a:prstGeom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333A3AD-CBCF-CF93-5811-ADE62A70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0932"/>
              </p:ext>
            </p:extLst>
          </p:nvPr>
        </p:nvGraphicFramePr>
        <p:xfrm>
          <a:off x="3497942" y="2120547"/>
          <a:ext cx="7688870" cy="395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6E97696-2061-5D5D-7558-9A694AF12B6A}"/>
              </a:ext>
            </a:extLst>
          </p:cNvPr>
          <p:cNvSpPr txBox="1"/>
          <p:nvPr/>
        </p:nvSpPr>
        <p:spPr>
          <a:xfrm>
            <a:off x="10740572" y="55240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9EBDE-D93D-A5BC-114C-DAB1D4929B1A}"/>
              </a:ext>
            </a:extLst>
          </p:cNvPr>
          <p:cNvSpPr txBox="1"/>
          <p:nvPr/>
        </p:nvSpPr>
        <p:spPr>
          <a:xfrm>
            <a:off x="3200304" y="232352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Gbps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8B4FAF-372F-9346-F955-C36A90E12762}"/>
              </a:ext>
            </a:extLst>
          </p:cNvPr>
          <p:cNvSpPr txBox="1"/>
          <p:nvPr/>
        </p:nvSpPr>
        <p:spPr>
          <a:xfrm>
            <a:off x="449942" y="13339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连续发包测试：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E90543-A511-1541-261C-E68ED3565A32}"/>
              </a:ext>
            </a:extLst>
          </p:cNvPr>
          <p:cNvSpPr txBox="1"/>
          <p:nvPr/>
        </p:nvSpPr>
        <p:spPr>
          <a:xfrm>
            <a:off x="417358" y="3795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/>
              <a:t>轮询情况下的响应测试：</a:t>
            </a:r>
          </a:p>
        </p:txBody>
      </p:sp>
    </p:spTree>
    <p:extLst>
      <p:ext uri="{BB962C8B-B14F-4D97-AF65-F5344CB8AC3E}">
        <p14:creationId xmlns:p14="http://schemas.microsoft.com/office/powerpoint/2010/main" val="1982584893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答辩人：戴骏翔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050FCBA-C1AF-E1C6-2A9A-DCB2245981BA}"/>
              </a:ext>
            </a:extLst>
          </p:cNvPr>
          <p:cNvSpPr txBox="1"/>
          <p:nvPr/>
        </p:nvSpPr>
        <p:spPr>
          <a:xfrm>
            <a:off x="5970815" y="1933054"/>
            <a:ext cx="677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不参与评优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BA7404-8F1B-DDAF-95B4-FBE1EB19A9BC}"/>
              </a:ext>
            </a:extLst>
          </p:cNvPr>
          <p:cNvSpPr txBox="1"/>
          <p:nvPr/>
        </p:nvSpPr>
        <p:spPr>
          <a:xfrm>
            <a:off x="5970815" y="1166971"/>
            <a:ext cx="6774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盲审成绩：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DC2B9F0-EFF5-A01A-C472-9CC1D3B4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89" y="1166971"/>
            <a:ext cx="1696640" cy="4953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36E26D2-FF6A-5FA0-C5B4-CC61D925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90" y="1195342"/>
            <a:ext cx="1646780" cy="4669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937874-E7CF-5C65-4B5D-E7B63581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95" y="0"/>
            <a:ext cx="4832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887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317590" y="1842933"/>
            <a:ext cx="2315382" cy="1476714"/>
            <a:chOff x="6597449" y="1148208"/>
            <a:chExt cx="2315382" cy="1476714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2315382" cy="620713"/>
              <a:chOff x="5855427" y="1647453"/>
              <a:chExt cx="2315382" cy="62071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549852" y="1739812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研究背景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2004209"/>
              <a:ext cx="2315382" cy="620713"/>
              <a:chOff x="5855427" y="430446"/>
              <a:chExt cx="2315382" cy="620713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549852" y="479192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研究内容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855427" y="430446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078EC252-F35B-D26A-963B-70C1AD91507F}"/>
              </a:ext>
            </a:extLst>
          </p:cNvPr>
          <p:cNvSpPr/>
          <p:nvPr/>
        </p:nvSpPr>
        <p:spPr>
          <a:xfrm>
            <a:off x="7315791" y="3554935"/>
            <a:ext cx="620712" cy="620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Century Gothic" panose="020B0502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03D74C-32DD-8247-04C8-34B753838493}"/>
              </a:ext>
            </a:extLst>
          </p:cNvPr>
          <p:cNvSpPr txBox="1"/>
          <p:nvPr/>
        </p:nvSpPr>
        <p:spPr>
          <a:xfrm>
            <a:off x="8012013" y="3603681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ym typeface="+mn-lt"/>
              </a:rPr>
              <a:t>研究过程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6E0A67-DB34-AB12-CCED-D72703524F2F}"/>
              </a:ext>
            </a:extLst>
          </p:cNvPr>
          <p:cNvSpPr/>
          <p:nvPr/>
        </p:nvSpPr>
        <p:spPr>
          <a:xfrm>
            <a:off x="7315791" y="4410936"/>
            <a:ext cx="620712" cy="6207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Century Gothic" panose="020B0502020202020204" pitchFamily="34" charset="0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2E57C-3A48-AD7E-F51B-F6DF7D8046D2}"/>
              </a:ext>
            </a:extLst>
          </p:cNvPr>
          <p:cNvSpPr txBox="1"/>
          <p:nvPr/>
        </p:nvSpPr>
        <p:spPr>
          <a:xfrm>
            <a:off x="8012014" y="4508429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ym typeface="+mn-lt"/>
              </a:rPr>
              <a:t>研究结果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/>
              <a:t>研究背景</a:t>
            </a:r>
            <a:endParaRPr lang="zh-CN" altLang="en-US" sz="4000" b="1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Background of the project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F7257-A0F0-AED3-7627-2E55446C9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7AF923FB-39A9-5625-572E-0D6F6CD8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研究</a:t>
            </a:r>
            <a:r>
              <a:rPr lang="en-US" altLang="zh-CN" sz="2800" b="1" dirty="0" err="1"/>
              <a:t>背景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AD9D89-C20E-81B0-ADAD-87ED4FC15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B891E2-9087-EAFB-BA36-9C060FDA24E5}"/>
              </a:ext>
            </a:extLst>
          </p:cNvPr>
          <p:cNvSpPr txBox="1"/>
          <p:nvPr/>
        </p:nvSpPr>
        <p:spPr>
          <a:xfrm>
            <a:off x="535211" y="1442552"/>
            <a:ext cx="4871359" cy="62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操作系统的性能不断提升，但 </a:t>
            </a:r>
            <a:r>
              <a:rPr lang="en-US" altLang="zh-CN" sz="1400" dirty="0"/>
              <a:t>I/O</a:t>
            </a:r>
            <a:r>
              <a:rPr lang="zh-CN" altLang="en-US" sz="1400" dirty="0"/>
              <a:t>性能未能跟上</a:t>
            </a:r>
            <a:r>
              <a:rPr lang="en-US" altLang="zh-CN" sz="1400" dirty="0"/>
              <a:t>CPU</a:t>
            </a:r>
            <a:r>
              <a:rPr lang="zh-CN" altLang="en-US" sz="1400" dirty="0"/>
              <a:t>和网络速度的提升趋势，应用程序受限于低效的</a:t>
            </a:r>
            <a:r>
              <a:rPr lang="en-US" altLang="zh-CN" sz="1400" dirty="0"/>
              <a:t>I/O</a:t>
            </a:r>
            <a:r>
              <a:rPr lang="zh-CN" altLang="en-US" sz="1400" dirty="0"/>
              <a:t>性能。</a:t>
            </a:r>
            <a:endParaRPr lang="en-US" altLang="zh-CN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E706E-8310-5FC5-071F-1AB66181582F}"/>
              </a:ext>
            </a:extLst>
          </p:cNvPr>
          <p:cNvSpPr txBox="1"/>
          <p:nvPr/>
        </p:nvSpPr>
        <p:spPr>
          <a:xfrm>
            <a:off x="535209" y="2393447"/>
            <a:ext cx="4871359" cy="62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/>
              <a:t>reL4</a:t>
            </a:r>
            <a:r>
              <a:rPr lang="zh-CN" altLang="en-US" sz="1400" dirty="0"/>
              <a:t>微内核基于用户态中断实现了异步的</a:t>
            </a:r>
            <a:r>
              <a:rPr lang="en-US" altLang="zh-CN" sz="1400" dirty="0" err="1"/>
              <a:t>ipc</a:t>
            </a:r>
            <a:r>
              <a:rPr lang="zh-CN" altLang="en-US" sz="1400" dirty="0"/>
              <a:t>和系统调用，对性能有较高要求</a:t>
            </a:r>
          </a:p>
        </p:txBody>
      </p:sp>
      <p:pic>
        <p:nvPicPr>
          <p:cNvPr id="3" name="图片 2" descr="图表, 条形图&#10;&#10;AI 生成的内容可能不正确。">
            <a:extLst>
              <a:ext uri="{FF2B5EF4-FFF2-40B4-BE49-F238E27FC236}">
                <a16:creationId xmlns:a16="http://schemas.microsoft.com/office/drawing/2014/main" id="{752CEC79-4B0B-1CBD-D00E-07FB80206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1548322"/>
            <a:ext cx="6237433" cy="40369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F144B1-11B3-FF99-A39B-3B34B05A851C}"/>
              </a:ext>
            </a:extLst>
          </p:cNvPr>
          <p:cNvSpPr txBox="1"/>
          <p:nvPr/>
        </p:nvSpPr>
        <p:spPr>
          <a:xfrm>
            <a:off x="535209" y="3429000"/>
            <a:ext cx="4871359" cy="119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右图为在</a:t>
            </a:r>
            <a:r>
              <a:rPr lang="en-US" altLang="zh-CN" sz="1400" dirty="0" err="1"/>
              <a:t>smoltcp</a:t>
            </a:r>
            <a:r>
              <a:rPr lang="zh-CN" altLang="en-US" sz="1400" dirty="0"/>
              <a:t>同步逻辑时进行的发包测试；</a:t>
            </a:r>
            <a:endParaRPr lang="en-US" altLang="zh-CN" sz="1400" dirty="0"/>
          </a:p>
          <a:p>
            <a:pPr>
              <a:lnSpc>
                <a:spcPts val="2200"/>
              </a:lnSpc>
            </a:pPr>
            <a:r>
              <a:rPr lang="zh-CN" altLang="en-US" sz="1400" dirty="0"/>
              <a:t>      接口层发包使用手动构建数据包的方式，体现网络速度；</a:t>
            </a:r>
            <a:endParaRPr lang="en-US" altLang="zh-CN" sz="1400" dirty="0"/>
          </a:p>
          <a:p>
            <a:pPr>
              <a:lnSpc>
                <a:spcPts val="2200"/>
              </a:lnSpc>
            </a:pPr>
            <a:r>
              <a:rPr lang="en-US" altLang="zh-CN" sz="1400" dirty="0"/>
              <a:t>      </a:t>
            </a:r>
            <a:r>
              <a:rPr lang="zh-CN" altLang="en-US" sz="1400" dirty="0"/>
              <a:t>实际</a:t>
            </a:r>
            <a:r>
              <a:rPr lang="en-US" altLang="zh-CN" sz="1400" dirty="0" err="1"/>
              <a:t>tcp</a:t>
            </a:r>
            <a:r>
              <a:rPr lang="zh-CN" altLang="en-US" sz="1400" dirty="0"/>
              <a:t>发送速率较理论上限差距较大；</a:t>
            </a:r>
            <a:endParaRPr lang="en-US" altLang="zh-CN" sz="1400" dirty="0"/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728491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6EC9-2448-D4CB-D2B3-154CDB7C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研究</a:t>
            </a:r>
            <a:r>
              <a:rPr lang="en-US" altLang="zh-CN" sz="2800" b="1" dirty="0" err="1"/>
              <a:t>背景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DF1E62-1147-95F5-1960-F908B3FCD8BB}"/>
              </a:ext>
            </a:extLst>
          </p:cNvPr>
          <p:cNvSpPr txBox="1"/>
          <p:nvPr/>
        </p:nvSpPr>
        <p:spPr>
          <a:xfrm>
            <a:off x="384628" y="2739197"/>
            <a:ext cx="5275944" cy="91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异步接口能够使应用程序在发起 </a:t>
            </a:r>
            <a:r>
              <a:rPr lang="en-US" altLang="zh-CN" sz="1400" dirty="0"/>
              <a:t>I/O </a:t>
            </a:r>
            <a:r>
              <a:rPr lang="zh-CN" altLang="en-US" sz="1400" dirty="0"/>
              <a:t>操作后无需阻塞等待，而是继续执行其他计算任务。通过这种方式，计算与 </a:t>
            </a:r>
            <a:r>
              <a:rPr lang="en-US" altLang="zh-CN" sz="1400" dirty="0"/>
              <a:t>I/O </a:t>
            </a:r>
            <a:r>
              <a:rPr lang="zh-CN" altLang="en-US" sz="1400" dirty="0"/>
              <a:t>通信得以并行进行，从而有效隐藏部分甚至全部的 </a:t>
            </a:r>
            <a:r>
              <a:rPr lang="en-US" altLang="zh-CN" sz="1400" dirty="0"/>
              <a:t>I/O </a:t>
            </a:r>
            <a:r>
              <a:rPr lang="zh-CN" altLang="en-US" sz="1400" dirty="0"/>
              <a:t>开销。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A977F4-ADA3-A716-170E-1F85E35A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07" y="1037572"/>
            <a:ext cx="5368780" cy="49645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3A7580-0C84-D3DC-0CE0-7379680D2207}"/>
              </a:ext>
            </a:extLst>
          </p:cNvPr>
          <p:cNvSpPr txBox="1"/>
          <p:nvPr/>
        </p:nvSpPr>
        <p:spPr>
          <a:xfrm>
            <a:off x="638627" y="1751694"/>
            <a:ext cx="4971144" cy="708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引入异步接口能显著缓解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quote-cjk-patch"/>
              </a:rPr>
              <a:t>I/O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阻塞对系统性能的影响，可以有效提升高并发场景下的系统性能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599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083299" y="1135483"/>
            <a:ext cx="5622471" cy="458703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研究</a:t>
            </a:r>
            <a:r>
              <a:rPr lang="en-US" altLang="zh-CN" sz="2800" b="1" dirty="0" err="1"/>
              <a:t>背景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9439" y="1125902"/>
            <a:ext cx="5515429" cy="4587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 rot="5400000">
            <a:off x="6051370" y="3430202"/>
            <a:ext cx="292707" cy="1951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74790" y="1407024"/>
            <a:ext cx="2656114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Rust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语言</a:t>
            </a:r>
            <a:endParaRPr lang="en-US" altLang="zh-CN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497607" y="2843904"/>
            <a:ext cx="4572000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1.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安全性（所有权机制）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84782" y="2320508"/>
            <a:ext cx="2656114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嵌入式系统</a:t>
            </a:r>
            <a:endParaRPr lang="en-US" altLang="zh-CN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130822" y="3706941"/>
            <a:ext cx="4952475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/>
              <a:t>1.</a:t>
            </a:r>
            <a:r>
              <a:rPr lang="zh-CN" altLang="en-US" sz="2400" b="1" spc="300" dirty="0"/>
              <a:t>资源有限</a:t>
            </a:r>
            <a:endParaRPr lang="zh-CN" altLang="en-US" b="1" spc="300" dirty="0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72EAD-0572-39A2-F9B3-18F0C0B31C20}"/>
              </a:ext>
            </a:extLst>
          </p:cNvPr>
          <p:cNvSpPr txBox="1"/>
          <p:nvPr/>
        </p:nvSpPr>
        <p:spPr>
          <a:xfrm>
            <a:off x="1164659" y="4240127"/>
            <a:ext cx="4952475" cy="386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400" b="1" spc="300" dirty="0"/>
              <a:t>2.</a:t>
            </a:r>
            <a:r>
              <a:rPr lang="zh-CN" altLang="en-US" sz="2400" b="1" spc="300" dirty="0"/>
              <a:t>专用性</a:t>
            </a:r>
            <a:endParaRPr lang="zh-CN" altLang="en-US" b="1" spc="3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502D7-6C0A-247C-7AD4-042E0B7EB466}"/>
              </a:ext>
            </a:extLst>
          </p:cNvPr>
          <p:cNvSpPr txBox="1"/>
          <p:nvPr/>
        </p:nvSpPr>
        <p:spPr>
          <a:xfrm>
            <a:off x="1122395" y="4729416"/>
            <a:ext cx="4952475" cy="742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400" b="1" spc="300" dirty="0"/>
              <a:t>3.</a:t>
            </a:r>
            <a:r>
              <a:rPr lang="zh-CN" altLang="en-US" sz="2400" b="1" spc="300" dirty="0"/>
              <a:t>长生命周期</a:t>
            </a:r>
            <a:endParaRPr lang="en-US" altLang="zh-CN" sz="2400" b="1" spc="300" dirty="0"/>
          </a:p>
          <a:p>
            <a:pPr>
              <a:lnSpc>
                <a:spcPct val="130000"/>
              </a:lnSpc>
            </a:pPr>
            <a:endParaRPr lang="zh-CN" altLang="en-US" b="1" spc="3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6B1F9E-1955-BD57-8BBB-AD4176A05D0C}"/>
              </a:ext>
            </a:extLst>
          </p:cNvPr>
          <p:cNvSpPr txBox="1"/>
          <p:nvPr/>
        </p:nvSpPr>
        <p:spPr>
          <a:xfrm>
            <a:off x="6510964" y="3721101"/>
            <a:ext cx="4572000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2.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易用性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F8FD7B-02A4-BAA3-67E5-5E3AB8BA13FD}"/>
              </a:ext>
            </a:extLst>
          </p:cNvPr>
          <p:cNvSpPr txBox="1"/>
          <p:nvPr/>
        </p:nvSpPr>
        <p:spPr>
          <a:xfrm>
            <a:off x="6497605" y="4598299"/>
            <a:ext cx="4572000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3.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标准化的第三方库文档管理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892BED-CB7B-115B-E8B1-4FED5129458B}"/>
              </a:ext>
            </a:extLst>
          </p:cNvPr>
          <p:cNvSpPr txBox="1"/>
          <p:nvPr/>
        </p:nvSpPr>
        <p:spPr>
          <a:xfrm>
            <a:off x="6497607" y="2027296"/>
            <a:ext cx="5038028" cy="708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提供比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更高层次的抽象，同时保留对执行时间和内存等资源的精细控制。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A3EBB-AB79-B30B-7B8E-EB64371F0A0B}"/>
              </a:ext>
            </a:extLst>
          </p:cNvPr>
          <p:cNvSpPr txBox="1"/>
          <p:nvPr/>
        </p:nvSpPr>
        <p:spPr>
          <a:xfrm>
            <a:off x="842251" y="2881440"/>
            <a:ext cx="5038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seL4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作为面向嵌入式设备的微内核。安全域、经过形式化验证等特性保证了其安全可靠。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0BB3-2002-710C-B614-B242E48D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CB05C6-95B1-897E-A7C4-1DDA5CC43E98}"/>
              </a:ext>
            </a:extLst>
          </p:cNvPr>
          <p:cNvSpPr txBox="1"/>
          <p:nvPr/>
        </p:nvSpPr>
        <p:spPr>
          <a:xfrm>
            <a:off x="1458412" y="2105561"/>
            <a:ext cx="28873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A1356-9FE1-F084-7D39-FCA764112889}"/>
              </a:ext>
            </a:extLst>
          </p:cNvPr>
          <p:cNvSpPr txBox="1"/>
          <p:nvPr/>
        </p:nvSpPr>
        <p:spPr>
          <a:xfrm>
            <a:off x="5550367" y="2400894"/>
            <a:ext cx="2236510" cy="73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40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</a:t>
            </a:r>
            <a:r>
              <a:rPr lang="zh-CN" altLang="en-US" sz="4000" b="1" dirty="0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内容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9133B-9F55-6A0D-DCC6-E3868D884B87}"/>
              </a:ext>
            </a:extLst>
          </p:cNvPr>
          <p:cNvSpPr txBox="1"/>
          <p:nvPr/>
        </p:nvSpPr>
        <p:spPr>
          <a:xfrm>
            <a:off x="5550367" y="3775625"/>
            <a:ext cx="334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Research content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BBD250-ECB2-9030-8C69-6772D23E90F9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3CFC71F-9FBF-803B-220E-E3D6756532BA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C65197-23EA-BA04-6DA2-1B791CF5ACA0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773C1C-B02A-A1D1-017F-A9F0D9995BAB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0C327DC-57EE-6768-249B-9D8DB902B5A4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0FAA89-8699-DF26-8A2D-7C4DF33E12D6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23CF2F-EE6D-594F-D49E-29CBFBD43609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D9DE099-34B8-973B-D685-2E9936A11A9E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83897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886</Words>
  <Application>Microsoft Office PowerPoint</Application>
  <PresentationFormat>宽屏</PresentationFormat>
  <Paragraphs>165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quote-cjk-patch</vt:lpstr>
      <vt:lpstr>等线</vt:lpstr>
      <vt:lpstr>黑体</vt:lpstr>
      <vt:lpstr>Microsoft Yahei</vt:lpstr>
      <vt:lpstr>Microsoft Yahei</vt:lpstr>
      <vt:lpstr>微软雅黑 Light</vt:lpstr>
      <vt:lpstr>Arial</vt:lpstr>
      <vt:lpstr>Calibri</vt:lpstr>
      <vt:lpstr>Century Gothic</vt:lpstr>
      <vt:lpstr>Open Sans</vt:lpstr>
      <vt:lpstr>Times New Roman</vt:lpstr>
      <vt:lpstr>Wingdings</vt:lpstr>
      <vt:lpstr>封2​​</vt:lpstr>
      <vt:lpstr>ReL4中异步网络协议栈设计与实现</vt:lpstr>
      <vt:lpstr>PowerPoint 演示文稿</vt:lpstr>
      <vt:lpstr>PowerPoint 演示文稿</vt:lpstr>
      <vt:lpstr>PowerPoint 演示文稿</vt:lpstr>
      <vt:lpstr>PowerPoint 演示文稿</vt:lpstr>
      <vt:lpstr>研究背景</vt:lpstr>
      <vt:lpstr>研究背景</vt:lpstr>
      <vt:lpstr>研究背景</vt:lpstr>
      <vt:lpstr>PowerPoint 演示文稿</vt:lpstr>
      <vt:lpstr>研究内容</vt:lpstr>
      <vt:lpstr>PowerPoint 演示文稿</vt:lpstr>
      <vt:lpstr>Rust异步模型</vt:lpstr>
      <vt:lpstr>async/await模型</vt:lpstr>
      <vt:lpstr>Smoltcp五层架构</vt:lpstr>
      <vt:lpstr>Smoltcp分析</vt:lpstr>
      <vt:lpstr>研究过程 </vt:lpstr>
      <vt:lpstr>研究过程 </vt:lpstr>
      <vt:lpstr>研究过程</vt:lpstr>
      <vt:lpstr>PowerPoint 演示文稿</vt:lpstr>
      <vt:lpstr>研究结果</vt:lpstr>
      <vt:lpstr>性能测试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wan</dc:creator>
  <cp:lastModifiedBy>t58686</cp:lastModifiedBy>
  <cp:revision>165</cp:revision>
  <dcterms:created xsi:type="dcterms:W3CDTF">2019-06-19T02:08:00Z</dcterms:created>
  <dcterms:modified xsi:type="dcterms:W3CDTF">2025-06-01T12:40:35Z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DA582315202048708D54D22309C1893A</vt:lpwstr>
  </property>
</Properties>
</file>