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1729" r:id="rId3"/>
    <p:sldId id="1890" r:id="rId4"/>
    <p:sldId id="2189" r:id="rId5"/>
    <p:sldId id="2183" r:id="rId6"/>
    <p:sldId id="1891" r:id="rId7"/>
    <p:sldId id="2193" r:id="rId8"/>
    <p:sldId id="2195" r:id="rId9"/>
    <p:sldId id="2228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80" y="76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8F15-DB2D-969A-B7CD-4600B3FB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CF1C6C-EF0C-4C5C-6380-576B00F81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53FCA0-D682-1670-383B-0028D2A92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6F4DF-DCC4-010B-305E-73D8112F0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8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9162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8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8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" name="组合 6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69" name="组合 6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7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7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7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1732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2025/1/7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236" y="2495804"/>
            <a:ext cx="5426243" cy="1297728"/>
          </a:xfrm>
        </p:spPr>
        <p:txBody>
          <a:bodyPr/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基于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Rel4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微内核的异步网络协议栈设计与实现</a:t>
            </a:r>
            <a:endParaRPr lang="en-US" altLang="zh-CN" sz="1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答辩人：戴骏翔     导  师：陆慧梅、向勇　　　时间：</a:t>
            </a:r>
            <a:r>
              <a:rPr lang="en-US" altLang="zh-CN" dirty="0"/>
              <a:t>2025.1.8</a:t>
            </a:r>
            <a:endParaRPr lang="zh-CN" altLang="en-US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206302" y="1232515"/>
            <a:ext cx="10221361" cy="480436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7"/>
          <p:cNvSpPr txBox="1"/>
          <p:nvPr/>
        </p:nvSpPr>
        <p:spPr>
          <a:xfrm>
            <a:off x="798789" y="1125538"/>
            <a:ext cx="10532646" cy="48265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9649759"/>
              </p:ext>
            </p:extLst>
          </p:nvPr>
        </p:nvGraphicFramePr>
        <p:xfrm>
          <a:off x="1031240" y="1358265"/>
          <a:ext cx="10085705" cy="406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1.1-1.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查阅文献，了解课题研究内容，初步制定研究方案，撰写开题报告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-1.2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学习</a:t>
                      </a:r>
                      <a:r>
                        <a:rPr lang="en-US" altLang="zh-CN" dirty="0"/>
                        <a:t>rel4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sel4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相关论文、</a:t>
                      </a:r>
                      <a:r>
                        <a:rPr lang="zh-CN" altLang="en-US" dirty="0"/>
                        <a:t>背景知识和熟悉代码。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结合网络编程学习并掌握</a:t>
                      </a:r>
                      <a:r>
                        <a:rPr lang="en-US" altLang="zh-CN" dirty="0"/>
                        <a:t>Rust</a:t>
                      </a:r>
                      <a:r>
                        <a:rPr lang="zh-CN" altLang="en-US" dirty="0"/>
                        <a:t>异步编程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-2.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学习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的代码，熟悉其实现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-3.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异步性增强，增加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socket 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支持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结合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rel4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对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进行进一步适配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3.21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-4.1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缓冲期，处理上述代码中出现的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bug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可能滞后，在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4.1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之前完成上述内容，在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qemu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上跑通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4.1-4.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进行性能测试并分析数据，进行优化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-5.1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尝试上板，并完善论文翻译等一系列工作，完成毕业论文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206302" y="1232515"/>
            <a:ext cx="10221361" cy="480436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7"/>
          <p:cNvSpPr txBox="1"/>
          <p:nvPr/>
        </p:nvSpPr>
        <p:spPr>
          <a:xfrm>
            <a:off x="798789" y="1125538"/>
            <a:ext cx="10532646" cy="48265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9093127"/>
              </p:ext>
            </p:extLst>
          </p:nvPr>
        </p:nvGraphicFramePr>
        <p:xfrm>
          <a:off x="888388" y="930437"/>
          <a:ext cx="1008017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[1] Klein G, Elphinstone K, Heiser G, et al. seL4: Formal verification of an OS </a:t>
                      </a:r>
                      <a:r>
                        <a:rPr lang="en-US" altLang="zh-CN" dirty="0" err="1"/>
                        <a:t>kerne</a:t>
                      </a:r>
                      <a:r>
                        <a:rPr lang="en-US" altLang="zh-CN" dirty="0"/>
                        <a:t>[C]//Proceedings of the ACM SIGOPS 22nd symposium on Operating systems principles. 2009: 207-220. 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[2] Heiser G, Elphinstone K. L4 microkernels: The lessons from 20 years of research and deployment[J]. ACM Transactions on Computer Systems (TOCS), 2016, 34(1): 1-29. 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[3] </a:t>
                      </a:r>
                      <a:r>
                        <a:rPr lang="en-US" altLang="zh-CN" dirty="0" err="1"/>
                        <a:t>Klimiankou</a:t>
                      </a:r>
                      <a:r>
                        <a:rPr lang="en-US" altLang="zh-CN" dirty="0"/>
                        <a:t> Y. Micro-CLK: returning to the </a:t>
                      </a:r>
                      <a:r>
                        <a:rPr lang="en-US" altLang="zh-CN" dirty="0" err="1"/>
                        <a:t>asynchronicity</a:t>
                      </a:r>
                      <a:r>
                        <a:rPr lang="en-US" altLang="zh-CN" dirty="0"/>
                        <a:t> with communication-less microkernel[C]//Proceedings of the 12th ACM SIGOPS Asia-Pacific Workshop on Systems. 2021: 106-114. 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[4] Heiser G. The seL4 Microkernel–An Introduction[J]. The seL4 Foundation, 2020, 1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答辩人：戴骏翔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师：陆慧梅、向勇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11237" y="1558557"/>
            <a:ext cx="4110746" cy="3729893"/>
            <a:chOff x="6597449" y="1148208"/>
            <a:chExt cx="4110746" cy="3729893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2315383" cy="620713"/>
              <a:chOff x="5855427" y="1647453"/>
              <a:chExt cx="2315383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err="1"/>
                  <a:t>选题背景</a:t>
                </a:r>
                <a:endParaRPr lang="zh-CN" altLang="en-US" sz="2800" b="1" dirty="0"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3033528" cy="620713"/>
              <a:chOff x="5855427" y="1647453"/>
              <a:chExt cx="3033528" cy="62071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49853" y="1696200"/>
                <a:ext cx="2339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研究主要内容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2315383" cy="620713"/>
              <a:chOff x="5855427" y="1647453"/>
              <a:chExt cx="2315383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研究方案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4110746" cy="620713"/>
              <a:chOff x="5855427" y="1647453"/>
              <a:chExt cx="4110746" cy="620713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6549853" y="1696200"/>
                <a:ext cx="3416320" cy="5430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>
                  <a:lnSpc>
                    <a:spcPct val="112500"/>
                  </a:lnSpc>
                  <a:spcBef>
                    <a:spcPts val="375"/>
                  </a:spcBef>
                  <a:buNone/>
                </a:pPr>
                <a:r>
                  <a:rPr lang="en-US" altLang="zh-CN" sz="2800" b="1" dirty="0" err="1"/>
                  <a:t>研究计划及进度安排</a:t>
                </a:r>
                <a:endParaRPr lang="en-US" altLang="zh-CN" sz="2800" b="1" dirty="0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err="1"/>
              <a:t>选题背景</a:t>
            </a:r>
            <a:endParaRPr lang="zh-CN" altLang="en-US" sz="4000" b="1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/>
              <a:t>选题背景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297" y="1146680"/>
            <a:ext cx="5515429" cy="458703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4790" y="1745927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Rust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语言优势</a:t>
            </a:r>
            <a:endParaRPr lang="en-US" altLang="zh-CN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18439" y="2890711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1.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安全性（所有权机制）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37295" y="1745927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sel4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微内核特性</a:t>
            </a:r>
            <a:endParaRPr lang="en-US" altLang="zh-CN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130824" y="2922184"/>
            <a:ext cx="4952475" cy="805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bg1"/>
                </a:solidFill>
              </a:rPr>
              <a:t>1.安全性</a:t>
            </a:r>
          </a:p>
          <a:p>
            <a:pPr>
              <a:lnSpc>
                <a:spcPct val="130000"/>
              </a:lnSpc>
            </a:pPr>
            <a:endParaRPr lang="zh-CN" altLang="en-US" b="1" spc="3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72EAD-0572-39A2-F9B3-18F0C0B31C20}"/>
              </a:ext>
            </a:extLst>
          </p:cNvPr>
          <p:cNvSpPr txBox="1"/>
          <p:nvPr/>
        </p:nvSpPr>
        <p:spPr>
          <a:xfrm>
            <a:off x="1122394" y="3852625"/>
            <a:ext cx="4952475" cy="742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400" b="1" spc="300" dirty="0">
                <a:solidFill>
                  <a:schemeClr val="bg1"/>
                </a:solidFill>
              </a:rPr>
              <a:t>2.性能优化</a:t>
            </a:r>
          </a:p>
          <a:p>
            <a:pPr>
              <a:lnSpc>
                <a:spcPct val="130000"/>
              </a:lnSpc>
            </a:pP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502D7-6C0A-247C-7AD4-042E0B7EB466}"/>
              </a:ext>
            </a:extLst>
          </p:cNvPr>
          <p:cNvSpPr txBox="1"/>
          <p:nvPr/>
        </p:nvSpPr>
        <p:spPr>
          <a:xfrm>
            <a:off x="1122395" y="4729416"/>
            <a:ext cx="4952475" cy="742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400" b="1" spc="300" dirty="0">
                <a:solidFill>
                  <a:schemeClr val="bg1"/>
                </a:solidFill>
              </a:rPr>
              <a:t>3.形式化验证</a:t>
            </a:r>
          </a:p>
          <a:p>
            <a:pPr>
              <a:lnSpc>
                <a:spcPct val="130000"/>
              </a:lnSpc>
            </a:pP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6B1F9E-1955-BD57-8BBB-AD4176A05D0C}"/>
              </a:ext>
            </a:extLst>
          </p:cNvPr>
          <p:cNvSpPr txBox="1"/>
          <p:nvPr/>
        </p:nvSpPr>
        <p:spPr>
          <a:xfrm>
            <a:off x="6675768" y="3734488"/>
            <a:ext cx="4572000" cy="913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2.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方便的错误处理</a:t>
            </a:r>
          </a:p>
          <a:p>
            <a:pPr>
              <a:lnSpc>
                <a:spcPct val="130000"/>
              </a:lnSpc>
            </a:pPr>
            <a:endParaRPr lang="zh-CN" altLang="en-US" sz="2400" b="1" spc="300" dirty="0">
              <a:solidFill>
                <a:schemeClr val="accent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8FD7B-02A4-BAA3-67E5-5E3AB8BA13FD}"/>
              </a:ext>
            </a:extLst>
          </p:cNvPr>
          <p:cNvSpPr txBox="1"/>
          <p:nvPr/>
        </p:nvSpPr>
        <p:spPr>
          <a:xfrm>
            <a:off x="6674790" y="4625072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3.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标准化的第三方库文档管理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一段文字</a:t>
            </a:r>
          </a:p>
        </p:txBody>
      </p:sp>
      <p:sp>
        <p:nvSpPr>
          <p:cNvPr id="11" name="矩形 10"/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7850" y="3115154"/>
            <a:ext cx="9067800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轻量化的 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协议栈</a:t>
            </a:r>
            <a:endParaRPr lang="en-US" altLang="zh-C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本体不依赖具体的系统</a:t>
            </a:r>
            <a:endParaRPr lang="en-US" altLang="zh-C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不支持</a:t>
            </a:r>
            <a:r>
              <a:rPr lang="en-US" altLang="zh-CN" sz="2000" dirty="0"/>
              <a:t>socket </a:t>
            </a:r>
            <a:r>
              <a:rPr lang="en-US" altLang="zh-CN" sz="2000" dirty="0" err="1"/>
              <a:t>api</a:t>
            </a:r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13250" y="2083248"/>
            <a:ext cx="3365500" cy="743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spc="300" dirty="0" err="1">
                <a:solidFill>
                  <a:schemeClr val="accent4"/>
                </a:solidFill>
                <a:latin typeface="+mn-ea"/>
              </a:rPr>
              <a:t>smoltcp</a:t>
            </a:r>
            <a:endParaRPr lang="zh-CN" altLang="en-US" sz="4400" b="1" spc="3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ym typeface="+mn-lt"/>
              </a:rPr>
              <a:t>项目的主要内容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代码工作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0757" y="1607291"/>
            <a:ext cx="3058017" cy="3909945"/>
            <a:chOff x="678857" y="2188316"/>
            <a:chExt cx="3058017" cy="3909945"/>
          </a:xfrm>
        </p:grpSpPr>
        <p:sp>
          <p:nvSpPr>
            <p:cNvPr id="12" name="矩形 11"/>
            <p:cNvSpPr/>
            <p:nvPr/>
          </p:nvSpPr>
          <p:spPr>
            <a:xfrm>
              <a:off x="681715" y="2812539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857" y="2188316"/>
              <a:ext cx="3058017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400" b="1" spc="100" dirty="0" err="1">
                  <a:solidFill>
                    <a:schemeClr val="accent1"/>
                  </a:solidFill>
                </a:rPr>
                <a:t>Smoltcp</a:t>
              </a:r>
              <a:r>
                <a:rPr lang="zh-CN" altLang="en-US" sz="2400" b="1" spc="100" dirty="0">
                  <a:solidFill>
                    <a:schemeClr val="accent1"/>
                  </a:solidFill>
                </a:rPr>
                <a:t>异步性增强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80166" y="3115914"/>
              <a:ext cx="3056707" cy="2982347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通过引入异步处理机制，提高系统的响应速度和并发处理能力，满足高性能通信的要求</a:t>
              </a:r>
              <a:r>
                <a:rPr lang="en-US" altLang="zh-CN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。</a:t>
              </a:r>
              <a:endParaRPr lang="zh-CN" altLang="en-US" spc="1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66342" y="1600028"/>
            <a:ext cx="2977738" cy="3917208"/>
            <a:chOff x="5063619" y="2188316"/>
            <a:chExt cx="2977738" cy="3917208"/>
          </a:xfrm>
        </p:grpSpPr>
        <p:sp>
          <p:nvSpPr>
            <p:cNvPr id="16" name="矩形 15"/>
            <p:cNvSpPr/>
            <p:nvPr/>
          </p:nvSpPr>
          <p:spPr>
            <a:xfrm>
              <a:off x="5063619" y="2819802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63619" y="2188316"/>
              <a:ext cx="2977738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accent1"/>
                  </a:solidFill>
                </a:rPr>
                <a:t>增加相应需要的功能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3619" y="3123178"/>
              <a:ext cx="2837543" cy="2982346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补充和完善socket通信机制</a:t>
              </a:r>
              <a:r>
                <a:rPr lang="zh-CN" altLang="en-US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，</a:t>
              </a: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提供更丰富的API接口，以确保系统能够稳定运行并易于维护</a:t>
              </a:r>
              <a:r>
                <a:rPr lang="en-US" altLang="zh-CN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。</a:t>
              </a:r>
              <a:endParaRPr lang="zh-CN" altLang="en-US" spc="1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297900" y="1627094"/>
            <a:ext cx="3938066" cy="3890142"/>
            <a:chOff x="8531328" y="2242449"/>
            <a:chExt cx="3938066" cy="3890142"/>
          </a:xfrm>
        </p:grpSpPr>
        <p:sp>
          <p:nvSpPr>
            <p:cNvPr id="20" name="矩形 19"/>
            <p:cNvSpPr/>
            <p:nvPr/>
          </p:nvSpPr>
          <p:spPr>
            <a:xfrm>
              <a:off x="9448380" y="2819802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31328" y="2242449"/>
              <a:ext cx="3938066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accent1"/>
                  </a:solidFill>
                </a:rPr>
                <a:t>针对</a:t>
              </a:r>
              <a:r>
                <a:rPr lang="en-US" altLang="zh-CN" sz="2400" b="1" spc="100" dirty="0">
                  <a:solidFill>
                    <a:schemeClr val="accent1"/>
                  </a:solidFill>
                </a:rPr>
                <a:t>rel4</a:t>
              </a:r>
              <a:r>
                <a:rPr lang="zh-CN" altLang="en-US" sz="2400" b="1" spc="100" dirty="0">
                  <a:solidFill>
                    <a:schemeClr val="accent1"/>
                  </a:solidFill>
                </a:rPr>
                <a:t>修改相应函数实现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28324" y="3150245"/>
              <a:ext cx="3506818" cy="2982346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pc="100" dirty="0"/>
                <a:t>由于微内核模块之间分离，</a:t>
              </a:r>
              <a:r>
                <a:rPr lang="en-US" altLang="zh-CN" spc="100" dirty="0"/>
                <a:t>rel4</a:t>
              </a:r>
              <a:r>
                <a:rPr lang="zh-CN" altLang="en-US" spc="100" dirty="0"/>
                <a:t>的调用不一定符合</a:t>
              </a:r>
              <a:r>
                <a:rPr lang="en-US" altLang="zh-CN" spc="100" dirty="0" err="1"/>
                <a:t>smoltcp</a:t>
              </a:r>
              <a:r>
                <a:rPr lang="zh-CN" altLang="en-US" spc="100" dirty="0"/>
                <a:t>要求，可能需要进行修改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BB3-2002-710C-B614-B242E48D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CB05C6-95B1-897E-A7C4-1DDA5CC43E98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A1356-9FE1-F084-7D39-FCA764112889}"/>
              </a:ext>
            </a:extLst>
          </p:cNvPr>
          <p:cNvSpPr txBox="1"/>
          <p:nvPr/>
        </p:nvSpPr>
        <p:spPr>
          <a:xfrm>
            <a:off x="5550367" y="2400894"/>
            <a:ext cx="4801314" cy="73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40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研究计划及进度安排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9133B-9F55-6A0D-DCC6-E3868D884B87}"/>
              </a:ext>
            </a:extLst>
          </p:cNvPr>
          <p:cNvSpPr txBox="1"/>
          <p:nvPr/>
        </p:nvSpPr>
        <p:spPr>
          <a:xfrm>
            <a:off x="5550367" y="3775625"/>
            <a:ext cx="546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plans and schedule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BD250-ECB2-9030-8C69-6772D23E90F9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3CFC71F-9FBF-803B-220E-E3D6756532BA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C65197-23EA-BA04-6DA2-1B791CF5ACA0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773C1C-B02A-A1D1-017F-A9F0D9995BAB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0C327DC-57EE-6768-249B-9D8DB902B5A4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0FAA89-8699-DF26-8A2D-7C4DF33E12D6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23CF2F-EE6D-594F-D49E-29CBFBD43609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DE099-34B8-973B-D685-2E9936A11A9E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2888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36430" y="4966731"/>
            <a:ext cx="11516264" cy="444500"/>
            <a:chOff x="0" y="3314700"/>
            <a:chExt cx="12192000" cy="444500"/>
          </a:xfrm>
          <a:solidFill>
            <a:schemeClr val="accent4"/>
          </a:solidFill>
        </p:grpSpPr>
        <p:sp>
          <p:nvSpPr>
            <p:cNvPr id="37" name="任意多边形 36"/>
            <p:cNvSpPr/>
            <p:nvPr/>
          </p:nvSpPr>
          <p:spPr>
            <a:xfrm>
              <a:off x="0" y="3314700"/>
              <a:ext cx="12192000" cy="444500"/>
            </a:xfrm>
            <a:custGeom>
              <a:avLst/>
              <a:gdLst>
                <a:gd name="connsiteX0" fmla="*/ 0 w 12192000"/>
                <a:gd name="connsiteY0" fmla="*/ 0 h 444500"/>
                <a:gd name="connsiteX1" fmla="*/ 11654397 w 12192000"/>
                <a:gd name="connsiteY1" fmla="*/ 0 h 444500"/>
                <a:gd name="connsiteX2" fmla="*/ 12192000 w 12192000"/>
                <a:gd name="connsiteY2" fmla="*/ 218904 h 444500"/>
                <a:gd name="connsiteX3" fmla="*/ 12192000 w 12192000"/>
                <a:gd name="connsiteY3" fmla="*/ 222250 h 444500"/>
                <a:gd name="connsiteX4" fmla="*/ 11646180 w 12192000"/>
                <a:gd name="connsiteY4" fmla="*/ 444500 h 444500"/>
                <a:gd name="connsiteX5" fmla="*/ 0 w 12192000"/>
                <a:gd name="connsiteY5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444500">
                  <a:moveTo>
                    <a:pt x="0" y="0"/>
                  </a:moveTo>
                  <a:lnTo>
                    <a:pt x="11654397" y="0"/>
                  </a:lnTo>
                  <a:lnTo>
                    <a:pt x="12192000" y="218904"/>
                  </a:lnTo>
                  <a:lnTo>
                    <a:pt x="12192000" y="222250"/>
                  </a:lnTo>
                  <a:lnTo>
                    <a:pt x="11646180" y="444500"/>
                  </a:lnTo>
                  <a:lnTo>
                    <a:pt x="0" y="4445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604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921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7803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8685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9566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70448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91330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2211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3093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53975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4857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5738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16620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37502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58383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79265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00147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21028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1910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62792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3674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04555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25437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46319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67200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88082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08964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29845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50727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71609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92491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13372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34254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55136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76017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96899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817781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38662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59544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80426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901308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22189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43071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63953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84834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005716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26598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47479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68361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9243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10125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31006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5189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占位符 11"/>
          <p:cNvSpPr txBox="1"/>
          <p:nvPr/>
        </p:nvSpPr>
        <p:spPr>
          <a:xfrm>
            <a:off x="722445" y="3800820"/>
            <a:ext cx="1863453" cy="72848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Rust</a:t>
            </a:r>
            <a:r>
              <a:rPr lang="zh-CN" altLang="en-US" sz="1800" dirty="0"/>
              <a:t>语法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异步网络模型</a:t>
            </a:r>
          </a:p>
        </p:txBody>
      </p:sp>
      <p:sp>
        <p:nvSpPr>
          <p:cNvPr id="101" name="文本占位符 6"/>
          <p:cNvSpPr txBox="1"/>
          <p:nvPr/>
        </p:nvSpPr>
        <p:spPr>
          <a:xfrm>
            <a:off x="530289" y="3335750"/>
            <a:ext cx="2545466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异步编程学习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279404" y="3524959"/>
            <a:ext cx="144000" cy="1424804"/>
            <a:chOff x="714105" y="1885096"/>
            <a:chExt cx="144000" cy="14248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784054" y="1921096"/>
              <a:ext cx="0" cy="1388804"/>
            </a:xfrm>
            <a:prstGeom prst="line">
              <a:avLst/>
            </a:prstGeom>
            <a:solidFill>
              <a:srgbClr val="9663C0"/>
            </a:solidFill>
            <a:ln w="3175">
              <a:solidFill>
                <a:schemeClr val="accent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786105" y="1813096"/>
              <a:ext cx="0" cy="144000"/>
            </a:xfrm>
            <a:prstGeom prst="line">
              <a:avLst/>
            </a:prstGeom>
            <a:ln w="127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5104990" y="2857131"/>
            <a:ext cx="0" cy="210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600947" y="2137131"/>
            <a:ext cx="0" cy="282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2956939" y="3223752"/>
            <a:ext cx="0" cy="174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7253041" y="2497131"/>
            <a:ext cx="0" cy="246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2956939" y="3143520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5110385" y="2738408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5400000">
            <a:off x="7270544" y="2381831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 flipH="1">
            <a:off x="9518673" y="2137131"/>
            <a:ext cx="164548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占位符 11"/>
          <p:cNvSpPr txBox="1"/>
          <p:nvPr/>
        </p:nvSpPr>
        <p:spPr>
          <a:xfrm>
            <a:off x="3105146" y="3610506"/>
            <a:ext cx="1863453" cy="9760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800" dirty="0" err="1"/>
              <a:t>阅读相关文献</a:t>
            </a:r>
            <a:endParaRPr lang="en-US" altLang="zh-CN" sz="1800" dirty="0"/>
          </a:p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熟悉特性</a:t>
            </a:r>
            <a:endParaRPr lang="en-US" altLang="zh-CN" sz="1800" dirty="0"/>
          </a:p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熟悉代码</a:t>
            </a:r>
            <a:endParaRPr lang="en-US" altLang="zh-CN" sz="1800" dirty="0"/>
          </a:p>
        </p:txBody>
      </p:sp>
      <p:sp>
        <p:nvSpPr>
          <p:cNvPr id="114" name="文本占位符 6"/>
          <p:cNvSpPr txBox="1"/>
          <p:nvPr/>
        </p:nvSpPr>
        <p:spPr>
          <a:xfrm>
            <a:off x="3112778" y="2709479"/>
            <a:ext cx="1832760" cy="480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学习reL4和seL4知识</a:t>
            </a:r>
          </a:p>
        </p:txBody>
      </p:sp>
      <p:sp>
        <p:nvSpPr>
          <p:cNvPr id="115" name="文本占位符 11"/>
          <p:cNvSpPr txBox="1"/>
          <p:nvPr/>
        </p:nvSpPr>
        <p:spPr>
          <a:xfrm>
            <a:off x="5182835" y="3460320"/>
            <a:ext cx="2176506" cy="1489443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/>
              <a:t>关注异步I</a:t>
            </a:r>
            <a:r>
              <a:rPr lang="en-US" altLang="zh-CN" sz="1800" dirty="0"/>
              <a:t>/O</a:t>
            </a:r>
            <a:endParaRPr lang="zh-CN" alt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实现</a:t>
            </a:r>
            <a:r>
              <a:rPr lang="en-US" altLang="zh-CN" sz="1800" dirty="0"/>
              <a:t>&amp;</a:t>
            </a:r>
            <a:r>
              <a:rPr lang="zh-CN" altLang="en-US" sz="1800" dirty="0"/>
              <a:t>未实现内容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实现的原理</a:t>
            </a:r>
          </a:p>
        </p:txBody>
      </p:sp>
      <p:sp>
        <p:nvSpPr>
          <p:cNvPr id="116" name="文本占位符 6"/>
          <p:cNvSpPr txBox="1"/>
          <p:nvPr/>
        </p:nvSpPr>
        <p:spPr>
          <a:xfrm>
            <a:off x="5196491" y="2346012"/>
            <a:ext cx="1934676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分析smoltcp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占位符 11"/>
          <p:cNvSpPr txBox="1"/>
          <p:nvPr/>
        </p:nvSpPr>
        <p:spPr>
          <a:xfrm>
            <a:off x="7323789" y="3051635"/>
            <a:ext cx="2287761" cy="16568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配置环境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800" dirty="0" err="1"/>
              <a:t>smoltcp</a:t>
            </a:r>
            <a:r>
              <a:rPr lang="zh-CN" altLang="en-US" sz="1800" dirty="0"/>
              <a:t>异步增强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功能增加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rel4</a:t>
            </a:r>
            <a:r>
              <a:rPr lang="zh-CN" altLang="en-US" sz="1800" dirty="0"/>
              <a:t>适配</a:t>
            </a:r>
          </a:p>
        </p:txBody>
      </p:sp>
      <p:sp>
        <p:nvSpPr>
          <p:cNvPr id="118" name="文本占位符 6"/>
          <p:cNvSpPr txBox="1"/>
          <p:nvPr/>
        </p:nvSpPr>
        <p:spPr>
          <a:xfrm>
            <a:off x="7494095" y="2068967"/>
            <a:ext cx="1906997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设计异步网络协议栈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占位符 11"/>
          <p:cNvSpPr txBox="1"/>
          <p:nvPr/>
        </p:nvSpPr>
        <p:spPr>
          <a:xfrm>
            <a:off x="9836181" y="2706448"/>
            <a:ext cx="2016513" cy="19963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视情况进行优化</a:t>
            </a:r>
          </a:p>
        </p:txBody>
      </p:sp>
      <p:sp>
        <p:nvSpPr>
          <p:cNvPr id="120" name="文本占位符 6"/>
          <p:cNvSpPr txBox="1"/>
          <p:nvPr/>
        </p:nvSpPr>
        <p:spPr>
          <a:xfrm>
            <a:off x="9883076" y="1784604"/>
            <a:ext cx="214804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代码调试与性能分析</a:t>
            </a: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96c452-d820-40b2-93f6-6093ecbc84c0}"/>
  <p:tag name="TABLE_ENDDRAG_ORIGIN_RECT" val="794*338"/>
  <p:tag name="TABLE_ENDDRAG_RECT" val="81*106*794*3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96c452-d820-40b2-93f6-6093ecbc84c0}"/>
  <p:tag name="TABLE_ENDDRAG_ORIGIN_RECT" val="773*289"/>
  <p:tag name="TABLE_ENDDRAG_RECT" val="104*167*773*289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586</Words>
  <Application>Microsoft Office PowerPoint</Application>
  <PresentationFormat>宽屏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微软雅黑</vt:lpstr>
      <vt:lpstr>微软雅黑</vt:lpstr>
      <vt:lpstr>微软雅黑 Light</vt:lpstr>
      <vt:lpstr>Arial</vt:lpstr>
      <vt:lpstr>Calibri</vt:lpstr>
      <vt:lpstr>Century Gothic</vt:lpstr>
      <vt:lpstr>封2​​</vt:lpstr>
      <vt:lpstr>基于Rel4微内核的异步网络协议栈设计与实现</vt:lpstr>
      <vt:lpstr>PowerPoint 演示文稿</vt:lpstr>
      <vt:lpstr>PowerPoint 演示文稿</vt:lpstr>
      <vt:lpstr>选题背景</vt:lpstr>
      <vt:lpstr>一段文字</vt:lpstr>
      <vt:lpstr>PowerPoint 演示文稿</vt:lpstr>
      <vt:lpstr>代码工作</vt:lpstr>
      <vt:lpstr>PowerPoint 演示文稿</vt:lpstr>
      <vt:lpstr>PowerPoint 演示文稿</vt:lpstr>
      <vt:lpstr>时间安排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</dc:creator>
  <cp:lastModifiedBy>t58686</cp:lastModifiedBy>
  <cp:revision>152</cp:revision>
  <dcterms:created xsi:type="dcterms:W3CDTF">2019-06-19T02:08:00Z</dcterms:created>
  <dcterms:modified xsi:type="dcterms:W3CDTF">2025-01-08T05:41:48Z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DA582315202048708D54D22309C1893A</vt:lpwstr>
  </property>
</Properties>
</file>