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77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66" r:id="rId21"/>
    <p:sldId id="278" r:id="rId22"/>
    <p:sldId id="286" r:id="rId23"/>
    <p:sldId id="285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94684" autoAdjust="0"/>
  </p:normalViewPr>
  <p:slideViewPr>
    <p:cSldViewPr>
      <p:cViewPr varScale="1">
        <p:scale>
          <a:sx n="82" d="100"/>
          <a:sy n="82" d="100"/>
        </p:scale>
        <p:origin x="193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74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990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469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75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9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8126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00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585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61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6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7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8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6A4249F6-00BC-43D6-8979-642D25D08CA1}" type="datetimeFigureOut">
              <a:rPr lang="en-PH" smtClean="0"/>
              <a:t>01/08/2017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9F08F9E-664D-455F-9D1D-299259036664}" type="slidenum">
              <a:rPr lang="en-PH" smtClean="0"/>
              <a:t>‹#›</a:t>
            </a:fld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40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PHP and </a:t>
            </a:r>
            <a:r>
              <a:rPr lang="en-PH" dirty="0" err="1"/>
              <a:t>mysql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Jan Carlo Arroyo</a:t>
            </a:r>
          </a:p>
        </p:txBody>
      </p:sp>
    </p:spTree>
    <p:extLst>
      <p:ext uri="{BB962C8B-B14F-4D97-AF65-F5344CB8AC3E}">
        <p14:creationId xmlns:p14="http://schemas.microsoft.com/office/powerpoint/2010/main" val="396499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Insert into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2800" dirty="0"/>
              <a:t>The INSERT INTO statement is used to insert new records in a table.</a:t>
            </a:r>
          </a:p>
          <a:p>
            <a:pPr marL="45720" indent="0" algn="ctr">
              <a:buNone/>
            </a:pPr>
            <a:r>
              <a:rPr lang="en-PH" sz="2800" dirty="0"/>
              <a:t>INSERT INTO </a:t>
            </a:r>
            <a:r>
              <a:rPr lang="en-PH" sz="2800" dirty="0" err="1"/>
              <a:t>tableName</a:t>
            </a:r>
            <a:br>
              <a:rPr lang="en-PH" sz="2800" dirty="0"/>
            </a:br>
            <a:r>
              <a:rPr lang="en-PH" sz="2800" dirty="0"/>
              <a:t>VALUES (value1, value2, value3,...)</a:t>
            </a:r>
          </a:p>
          <a:p>
            <a:pPr algn="just"/>
            <a:endParaRPr lang="en-PH" sz="2800" dirty="0"/>
          </a:p>
          <a:p>
            <a:pPr marL="45720" indent="0" algn="ctr">
              <a:buNone/>
            </a:pPr>
            <a:r>
              <a:rPr lang="en-PH" sz="2800" dirty="0"/>
              <a:t>INSERT INTO </a:t>
            </a:r>
            <a:r>
              <a:rPr lang="en-PH" sz="2800" dirty="0" err="1"/>
              <a:t>tableName</a:t>
            </a:r>
            <a:r>
              <a:rPr lang="en-PH" sz="2800" dirty="0"/>
              <a:t> (column1, column2)</a:t>
            </a:r>
            <a:br>
              <a:rPr lang="en-PH" sz="2800" dirty="0"/>
            </a:br>
            <a:r>
              <a:rPr lang="en-PH" sz="2800" dirty="0"/>
              <a:t>VALUES (value1, value2)</a:t>
            </a:r>
          </a:p>
        </p:txBody>
      </p:sp>
    </p:spTree>
    <p:extLst>
      <p:ext uri="{BB962C8B-B14F-4D97-AF65-F5344CB8AC3E}">
        <p14:creationId xmlns:p14="http://schemas.microsoft.com/office/powerpoint/2010/main" val="71394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Select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PH" sz="2400" dirty="0"/>
              <a:t>The SELECT statement is used to select data from a database.</a:t>
            </a:r>
          </a:p>
          <a:p>
            <a:pPr algn="just"/>
            <a:r>
              <a:rPr lang="en-PH" sz="2400" dirty="0"/>
              <a:t>The result is stored in a result table, called the result-set.</a:t>
            </a:r>
          </a:p>
          <a:p>
            <a:endParaRPr lang="en-PH" sz="2400" dirty="0"/>
          </a:p>
          <a:p>
            <a:pPr marL="45720" indent="0" algn="ctr">
              <a:buNone/>
            </a:pPr>
            <a:r>
              <a:rPr lang="en-PH" sz="2400" dirty="0"/>
              <a:t>SELECT </a:t>
            </a:r>
            <a:r>
              <a:rPr lang="en-PH" sz="2400" dirty="0" err="1"/>
              <a:t>columnName</a:t>
            </a:r>
            <a:r>
              <a:rPr lang="en-PH" sz="2400" dirty="0"/>
              <a:t>(s)</a:t>
            </a:r>
            <a:br>
              <a:rPr lang="en-PH" sz="2400" dirty="0"/>
            </a:br>
            <a:r>
              <a:rPr lang="en-PH" sz="2400" dirty="0"/>
              <a:t>FROM </a:t>
            </a:r>
            <a:r>
              <a:rPr lang="en-PH" sz="2400" dirty="0" err="1"/>
              <a:t>tableName</a:t>
            </a:r>
            <a:endParaRPr lang="en-PH" sz="2400" dirty="0"/>
          </a:p>
          <a:p>
            <a:pPr marL="45720" indent="0" algn="ctr">
              <a:buNone/>
            </a:pPr>
            <a:endParaRPr lang="en-PH" sz="2400" dirty="0"/>
          </a:p>
          <a:p>
            <a:pPr marL="45720" indent="0" algn="ctr">
              <a:buNone/>
            </a:pPr>
            <a:r>
              <a:rPr lang="en-PH" sz="2400" dirty="0"/>
              <a:t>SELECT * FROM </a:t>
            </a:r>
            <a:r>
              <a:rPr lang="en-PH" sz="2400" dirty="0" err="1"/>
              <a:t>table_name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45972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SELECT distinct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2800" dirty="0"/>
              <a:t>The DISTINCT keyword can be used to return only distinct (different) values.</a:t>
            </a:r>
          </a:p>
          <a:p>
            <a:pPr marL="45720" indent="0">
              <a:buNone/>
            </a:pPr>
            <a:endParaRPr lang="en-PH" sz="2800" dirty="0"/>
          </a:p>
          <a:p>
            <a:pPr marL="45720" indent="0" algn="ctr">
              <a:buNone/>
            </a:pPr>
            <a:r>
              <a:rPr lang="en-PH" sz="2800" dirty="0"/>
              <a:t>SELECT DISTINCT </a:t>
            </a:r>
            <a:r>
              <a:rPr lang="en-PH" sz="2800" dirty="0" err="1"/>
              <a:t>columnName</a:t>
            </a:r>
            <a:r>
              <a:rPr lang="en-PH" sz="2800" dirty="0"/>
              <a:t>(s)</a:t>
            </a:r>
            <a:br>
              <a:rPr lang="en-PH" sz="2800" dirty="0"/>
            </a:br>
            <a:r>
              <a:rPr lang="en-PH" sz="2800" dirty="0"/>
              <a:t>FROM </a:t>
            </a:r>
            <a:r>
              <a:rPr lang="en-PH" sz="2800" dirty="0" err="1"/>
              <a:t>tableName</a:t>
            </a:r>
            <a:endParaRPr lang="en-PH" sz="2800" dirty="0"/>
          </a:p>
          <a:p>
            <a:pPr marL="45720" indent="0">
              <a:buNone/>
            </a:pPr>
            <a:br>
              <a:rPr lang="en-PH" sz="2800" dirty="0"/>
            </a:b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76964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Where clause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PH" sz="2800" dirty="0"/>
              <a:t>The WHERE clause is used to extract only those records that </a:t>
            </a:r>
            <a:r>
              <a:rPr lang="en-PH" sz="2800" dirty="0" err="1"/>
              <a:t>fulfill</a:t>
            </a:r>
            <a:r>
              <a:rPr lang="en-PH" sz="2800" dirty="0"/>
              <a:t> a specified criterion.</a:t>
            </a:r>
          </a:p>
          <a:p>
            <a:pPr marL="45720" indent="0">
              <a:buNone/>
            </a:pPr>
            <a:endParaRPr lang="en-PH" sz="2800" dirty="0"/>
          </a:p>
          <a:p>
            <a:pPr marL="45720" indent="0" algn="ctr">
              <a:buNone/>
            </a:pPr>
            <a:r>
              <a:rPr lang="en-PH" sz="2800" dirty="0"/>
              <a:t>SELECT </a:t>
            </a:r>
            <a:r>
              <a:rPr lang="en-PH" sz="2800" dirty="0" err="1"/>
              <a:t>columnName</a:t>
            </a:r>
            <a:r>
              <a:rPr lang="en-PH" sz="2800" dirty="0"/>
              <a:t>(s)</a:t>
            </a:r>
            <a:br>
              <a:rPr lang="en-PH" sz="2800" dirty="0"/>
            </a:br>
            <a:r>
              <a:rPr lang="en-PH" sz="2800" dirty="0"/>
              <a:t>FROM </a:t>
            </a:r>
            <a:r>
              <a:rPr lang="en-PH" sz="2800" dirty="0" err="1"/>
              <a:t>tableName</a:t>
            </a:r>
            <a:br>
              <a:rPr lang="en-PH" sz="2800" dirty="0"/>
            </a:br>
            <a:r>
              <a:rPr lang="en-PH" sz="2800" dirty="0"/>
              <a:t>WHERE </a:t>
            </a:r>
            <a:r>
              <a:rPr lang="en-PH" sz="2800" dirty="0" err="1"/>
              <a:t>columnName</a:t>
            </a:r>
            <a:r>
              <a:rPr lang="en-PH" sz="2800" dirty="0"/>
              <a:t> </a:t>
            </a:r>
            <a:r>
              <a:rPr lang="en-PH" sz="2800" i="1" dirty="0"/>
              <a:t>operator</a:t>
            </a:r>
            <a:r>
              <a:rPr lang="en-PH" sz="2800" dirty="0"/>
              <a:t> value</a:t>
            </a:r>
            <a:br>
              <a:rPr lang="en-PH" sz="2800" dirty="0"/>
            </a:b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47695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60157"/>
              </p:ext>
            </p:extLst>
          </p:nvPr>
        </p:nvGraphicFramePr>
        <p:xfrm>
          <a:off x="1570037" y="1853883"/>
          <a:ext cx="6029326" cy="2103120"/>
        </p:xfrm>
        <a:graphic>
          <a:graphicData uri="http://schemas.openxmlformats.org/drawingml/2006/table">
            <a:tbl>
              <a:tblPr/>
              <a:tblGrid>
                <a:gridCol w="30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b="1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b="1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Equal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&lt;&gt;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Not equal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Greater than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&lt;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Less than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&gt;=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Greater than or equal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&lt;=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Less than or equal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LIKE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Search for a pattern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7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Note on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200" dirty="0"/>
              <a:t>SQL uses single quotes around text values (most database systems will also accept double quotes).</a:t>
            </a:r>
          </a:p>
          <a:p>
            <a:pPr algn="just"/>
            <a:r>
              <a:rPr lang="en-PH" sz="3200" dirty="0"/>
              <a:t>However, numeric values should not be enclosed in quotes.</a:t>
            </a:r>
          </a:p>
          <a:p>
            <a:pPr algn="just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4486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b="1" dirty="0"/>
              <a:t>This is correct:</a:t>
            </a:r>
            <a:br>
              <a:rPr lang="en-PH" dirty="0"/>
            </a:br>
            <a:br>
              <a:rPr lang="en-PH" dirty="0"/>
            </a:br>
            <a:r>
              <a:rPr lang="en-PH" dirty="0"/>
              <a:t>SELECT * FROM Persons WHERE </a:t>
            </a:r>
            <a:r>
              <a:rPr lang="en-PH" dirty="0" err="1"/>
              <a:t>FirstName</a:t>
            </a:r>
            <a:r>
              <a:rPr lang="en-PH" dirty="0"/>
              <a:t>='</a:t>
            </a:r>
            <a:r>
              <a:rPr lang="en-PH" dirty="0" err="1"/>
              <a:t>Tove</a:t>
            </a:r>
            <a:r>
              <a:rPr lang="en-PH" dirty="0"/>
              <a:t>'</a:t>
            </a:r>
            <a:br>
              <a:rPr lang="en-PH" dirty="0"/>
            </a:br>
            <a:br>
              <a:rPr lang="en-PH" dirty="0"/>
            </a:br>
            <a:r>
              <a:rPr lang="en-PH" b="1" dirty="0"/>
              <a:t>This is wrong:</a:t>
            </a:r>
            <a:br>
              <a:rPr lang="en-PH" dirty="0"/>
            </a:br>
            <a:br>
              <a:rPr lang="en-PH" dirty="0"/>
            </a:br>
            <a:r>
              <a:rPr lang="en-PH" dirty="0"/>
              <a:t>SELECT * FROM Persons WHERE </a:t>
            </a:r>
            <a:r>
              <a:rPr lang="en-PH" dirty="0" err="1"/>
              <a:t>FirstName</a:t>
            </a:r>
            <a:r>
              <a:rPr lang="en-PH" dirty="0"/>
              <a:t>=</a:t>
            </a:r>
            <a:r>
              <a:rPr lang="en-PH" dirty="0" err="1"/>
              <a:t>Tove</a:t>
            </a:r>
            <a:endParaRPr lang="en-PH" dirty="0"/>
          </a:p>
          <a:p>
            <a:endParaRPr lang="en-PH" dirty="0"/>
          </a:p>
          <a:p>
            <a:r>
              <a:rPr lang="en-PH" b="1" dirty="0"/>
              <a:t>This is correct:</a:t>
            </a:r>
            <a:br>
              <a:rPr lang="en-PH" b="1" dirty="0"/>
            </a:br>
            <a:br>
              <a:rPr lang="en-PH" dirty="0"/>
            </a:br>
            <a:r>
              <a:rPr lang="en-PH" dirty="0"/>
              <a:t>SELECT * FROM Persons WHERE Year=1965 </a:t>
            </a:r>
            <a:br>
              <a:rPr lang="en-PH" dirty="0"/>
            </a:br>
            <a:br>
              <a:rPr lang="en-PH" dirty="0"/>
            </a:br>
            <a:r>
              <a:rPr lang="en-PH" b="1" dirty="0"/>
              <a:t>This is wrong:</a:t>
            </a:r>
            <a:br>
              <a:rPr lang="en-PH" dirty="0"/>
            </a:br>
            <a:br>
              <a:rPr lang="en-PH" dirty="0"/>
            </a:br>
            <a:r>
              <a:rPr lang="en-PH" dirty="0"/>
              <a:t>SELECT * FROM Persons WHERE Year='1965'</a:t>
            </a:r>
          </a:p>
        </p:txBody>
      </p:sp>
    </p:spTree>
    <p:extLst>
      <p:ext uri="{BB962C8B-B14F-4D97-AF65-F5344CB8AC3E}">
        <p14:creationId xmlns:p14="http://schemas.microsoft.com/office/powerpoint/2010/main" val="294859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AND &amp; OR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sz="2800" dirty="0"/>
              <a:t>The AND operator displays a record if both the first condition and the second condition are true.</a:t>
            </a:r>
          </a:p>
          <a:p>
            <a:r>
              <a:rPr lang="en-PH" sz="2800" dirty="0"/>
              <a:t>The OR operator displays a record if either the first condition or the second condition is true.</a:t>
            </a:r>
          </a:p>
          <a:p>
            <a:pPr algn="ctr"/>
            <a:endParaRPr lang="en-PH" sz="2800" dirty="0"/>
          </a:p>
          <a:p>
            <a:pPr marL="45720" indent="0" algn="ctr">
              <a:buNone/>
            </a:pPr>
            <a:r>
              <a:rPr lang="en-PH" sz="2800" dirty="0"/>
              <a:t>AND</a:t>
            </a:r>
          </a:p>
          <a:p>
            <a:pPr marL="45720" indent="0" algn="ctr">
              <a:buNone/>
            </a:pPr>
            <a:r>
              <a:rPr lang="en-PH" sz="28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0573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ORDER by keyword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2800" dirty="0"/>
              <a:t>The ORDER BY keyword is used to sort the result-set by a specified column.</a:t>
            </a:r>
          </a:p>
          <a:p>
            <a:pPr algn="just"/>
            <a:endParaRPr lang="en-PH" sz="2800" dirty="0"/>
          </a:p>
          <a:p>
            <a:pPr marL="45720" indent="0" algn="ctr">
              <a:buNone/>
            </a:pPr>
            <a:r>
              <a:rPr lang="en-PH" sz="2800" dirty="0"/>
              <a:t>SELECT </a:t>
            </a:r>
            <a:r>
              <a:rPr lang="en-PH" sz="2800" dirty="0" err="1"/>
              <a:t>columnName</a:t>
            </a:r>
            <a:r>
              <a:rPr lang="en-PH" sz="2800" dirty="0"/>
              <a:t>(s)</a:t>
            </a:r>
            <a:br>
              <a:rPr lang="en-PH" sz="2800" dirty="0"/>
            </a:br>
            <a:r>
              <a:rPr lang="en-PH" sz="2800" dirty="0"/>
              <a:t>FROM </a:t>
            </a:r>
            <a:r>
              <a:rPr lang="en-PH" sz="2800" dirty="0" err="1"/>
              <a:t>tableName</a:t>
            </a:r>
            <a:br>
              <a:rPr lang="en-PH" sz="2800" dirty="0"/>
            </a:br>
            <a:r>
              <a:rPr lang="en-PH" sz="2800" dirty="0"/>
              <a:t>ORDER BY </a:t>
            </a:r>
            <a:r>
              <a:rPr lang="en-PH" sz="2800" dirty="0" err="1"/>
              <a:t>columnName</a:t>
            </a:r>
            <a:r>
              <a:rPr lang="en-PH" sz="2800" dirty="0"/>
              <a:t>(s) ASC|DESC</a:t>
            </a:r>
          </a:p>
        </p:txBody>
      </p:sp>
    </p:spTree>
    <p:extLst>
      <p:ext uri="{BB962C8B-B14F-4D97-AF65-F5344CB8AC3E}">
        <p14:creationId xmlns:p14="http://schemas.microsoft.com/office/powerpoint/2010/main" val="86784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Update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2800" dirty="0"/>
              <a:t>The UPDATE statement is used to update existing records in a table.</a:t>
            </a:r>
          </a:p>
          <a:p>
            <a:pPr algn="just"/>
            <a:endParaRPr lang="en-PH" sz="2800" dirty="0"/>
          </a:p>
          <a:p>
            <a:pPr marL="45720" indent="0" algn="ctr">
              <a:buNone/>
            </a:pPr>
            <a:r>
              <a:rPr lang="en-PH" sz="2800" dirty="0"/>
              <a:t>UPDATE </a:t>
            </a:r>
            <a:r>
              <a:rPr lang="en-PH" sz="2800" dirty="0" err="1"/>
              <a:t>tableName</a:t>
            </a:r>
            <a:br>
              <a:rPr lang="en-PH" sz="2800" dirty="0"/>
            </a:br>
            <a:r>
              <a:rPr lang="en-PH" sz="2800" dirty="0"/>
              <a:t>SET column1=value, column2=value2,...</a:t>
            </a:r>
            <a:br>
              <a:rPr lang="en-PH" sz="2800" dirty="0"/>
            </a:br>
            <a:r>
              <a:rPr lang="en-PH" sz="2800" dirty="0"/>
              <a:t>WHERE </a:t>
            </a:r>
            <a:r>
              <a:rPr lang="en-PH" sz="2800" dirty="0" err="1"/>
              <a:t>some_column</a:t>
            </a:r>
            <a:r>
              <a:rPr lang="en-PH" sz="2800" dirty="0"/>
              <a:t>=</a:t>
            </a:r>
            <a:r>
              <a:rPr lang="en-PH" sz="2800" dirty="0" err="1"/>
              <a:t>some_value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60405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PH" sz="3200" dirty="0"/>
              <a:t>A database is a structure that comes in two kinds:</a:t>
            </a:r>
          </a:p>
          <a:p>
            <a:pPr lvl="1" algn="just"/>
            <a:r>
              <a:rPr lang="en-PH" sz="2800" dirty="0"/>
              <a:t>flat database</a:t>
            </a:r>
          </a:p>
          <a:p>
            <a:pPr lvl="1" algn="just"/>
            <a:r>
              <a:rPr lang="en-PH" sz="2800" dirty="0"/>
              <a:t>relational database. </a:t>
            </a:r>
          </a:p>
          <a:p>
            <a:pPr algn="just"/>
            <a:r>
              <a:rPr lang="en-PH" sz="3200" dirty="0"/>
              <a:t>A relational database is much more oriented to the human mind and is often preferred over the flat database that are just stored on hard drives like a text file.</a:t>
            </a:r>
          </a:p>
        </p:txBody>
      </p:sp>
    </p:spTree>
    <p:extLst>
      <p:ext uri="{BB962C8B-B14F-4D97-AF65-F5344CB8AC3E}">
        <p14:creationId xmlns:p14="http://schemas.microsoft.com/office/powerpoint/2010/main" val="238313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Delete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8038" lvl="1" indent="-350838" fontAlgn="base">
              <a:spcAft>
                <a:spcPct val="0"/>
              </a:spcAft>
              <a:buClrTx/>
              <a:buFont typeface="Wingdings" pitchFamily="2" charset="2"/>
              <a:buChar char="Ø"/>
              <a:tabLst>
                <a:tab pos="969963" algn="l"/>
                <a:tab pos="1082675" algn="l"/>
                <a:tab pos="1195388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There is an important distinction between dropping and deleting in SQL.</a:t>
            </a:r>
          </a:p>
          <a:p>
            <a:pPr marL="1265238" lvl="2" indent="-342900" fontAlgn="base">
              <a:spcAft>
                <a:spcPct val="0"/>
              </a:spcAft>
              <a:buClrTx/>
              <a:buFont typeface="Arial" pitchFamily="34" charset="0"/>
              <a:buChar char="»"/>
              <a:tabLst>
                <a:tab pos="969963" algn="l"/>
                <a:tab pos="1082675" algn="l"/>
                <a:tab pos="1195388" algn="l"/>
              </a:tabLs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DROP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used to remove tables or databases. </a:t>
            </a:r>
          </a:p>
          <a:p>
            <a:pPr marL="1265238" lvl="2" indent="-342900" fontAlgn="base">
              <a:spcAft>
                <a:spcPct val="0"/>
              </a:spcAft>
              <a:buClrTx/>
              <a:buFont typeface="Arial" pitchFamily="34" charset="0"/>
              <a:buChar char="»"/>
              <a:tabLst>
                <a:tab pos="969963" algn="l"/>
                <a:tab pos="1082675" algn="l"/>
                <a:tab pos="1195388" algn="l"/>
              </a:tabLs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DELETE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used to remove data.</a:t>
            </a:r>
          </a:p>
          <a:p>
            <a:pPr marL="1379538" lvl="3" indent="0" fontAlgn="base">
              <a:spcAft>
                <a:spcPct val="0"/>
              </a:spcAft>
              <a:buClrTx/>
              <a:buNone/>
              <a:tabLst>
                <a:tab pos="969963" algn="l"/>
                <a:tab pos="1082675" algn="l"/>
                <a:tab pos="1195388" algn="l"/>
              </a:tabLst>
            </a:pPr>
            <a:r>
              <a:rPr lang="en-US" sz="2000" dirty="0">
                <a:latin typeface="CourierNewPSMT" charset="-78"/>
                <a:cs typeface="CourierNewPSMT" charset="-78"/>
              </a:rPr>
              <a:t>DELETE FROM customer;</a:t>
            </a:r>
          </a:p>
          <a:p>
            <a:pPr marL="1379538" lvl="3" indent="0" fontAlgn="base">
              <a:spcAft>
                <a:spcPct val="0"/>
              </a:spcAft>
              <a:buClrTx/>
              <a:buNone/>
              <a:tabLst>
                <a:tab pos="969963" algn="l"/>
                <a:tab pos="1082675" algn="l"/>
                <a:tab pos="1195388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DELETE FROM customer WHERE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cust_id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1;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79726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Open a Connection to the MySQL Server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2327" y="2171700"/>
            <a:ext cx="8407893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PH" sz="2800" dirty="0" err="1"/>
              <a:t>mysqli_connect</a:t>
            </a:r>
            <a:r>
              <a:rPr lang="en-PH" sz="2800" dirty="0"/>
              <a:t>(</a:t>
            </a:r>
            <a:r>
              <a:rPr lang="en-PH" sz="2800" dirty="0" err="1"/>
              <a:t>host,username,password,dbname</a:t>
            </a:r>
            <a:r>
              <a:rPr lang="en-PH" sz="2800" dirty="0"/>
              <a:t>);</a:t>
            </a:r>
          </a:p>
          <a:p>
            <a:pPr marL="45720" indent="0">
              <a:buNone/>
            </a:pPr>
            <a:endParaRPr lang="en-PH" sz="2800" dirty="0"/>
          </a:p>
          <a:p>
            <a:pPr marL="45720" indent="0">
              <a:buNone/>
            </a:pPr>
            <a:r>
              <a:rPr lang="en-PH" sz="2800" dirty="0"/>
              <a:t>Example:</a:t>
            </a:r>
          </a:p>
          <a:p>
            <a:pPr marL="45720" indent="0">
              <a:buNone/>
            </a:pPr>
            <a:r>
              <a:rPr lang="en-PH" sz="2800" dirty="0"/>
              <a:t>&lt;?</a:t>
            </a:r>
            <a:r>
              <a:rPr lang="en-PH" sz="2800" dirty="0" err="1"/>
              <a:t>php</a:t>
            </a:r>
            <a:br>
              <a:rPr lang="en-PH" sz="2800" dirty="0"/>
            </a:br>
            <a:r>
              <a:rPr lang="en-PH" sz="2800" dirty="0"/>
              <a:t>// Create connection</a:t>
            </a:r>
            <a:br>
              <a:rPr lang="en-PH" sz="2800" dirty="0"/>
            </a:br>
            <a:r>
              <a:rPr lang="en-PH" sz="2800" dirty="0"/>
              <a:t>$</a:t>
            </a:r>
            <a:r>
              <a:rPr lang="en-PH" sz="2800" dirty="0" err="1"/>
              <a:t>db</a:t>
            </a:r>
            <a:r>
              <a:rPr lang="en-PH" sz="2800" dirty="0"/>
              <a:t>=</a:t>
            </a:r>
            <a:r>
              <a:rPr lang="en-PH" sz="2800" dirty="0" err="1"/>
              <a:t>mysqli_connect</a:t>
            </a:r>
            <a:r>
              <a:rPr lang="en-PH" sz="2800" dirty="0"/>
              <a:t>(“localhost”,“root”,“”,”</a:t>
            </a:r>
            <a:r>
              <a:rPr lang="en-PH" sz="2800" dirty="0" err="1"/>
              <a:t>mydb</a:t>
            </a:r>
            <a:r>
              <a:rPr lang="en-PH" sz="2800" dirty="0"/>
              <a:t>”);</a:t>
            </a:r>
            <a:br>
              <a:rPr lang="en-PH" sz="2800" dirty="0"/>
            </a:br>
            <a:br>
              <a:rPr lang="en-PH" sz="2800" dirty="0"/>
            </a:br>
            <a:r>
              <a:rPr lang="en-PH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446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8420-5BB0-439D-9788-81B487FA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Display MySQL connection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E78-8051-4D66-B210-2C8AA891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419600"/>
          </a:xfrm>
        </p:spPr>
        <p:txBody>
          <a:bodyPr>
            <a:normAutofit lnSpcReduction="10000"/>
          </a:bodyPr>
          <a:lstStyle/>
          <a:p>
            <a:r>
              <a:rPr lang="en-PH" sz="2400" dirty="0" err="1"/>
              <a:t>mysqli_connect_error</a:t>
            </a:r>
            <a:r>
              <a:rPr lang="en-PH" sz="2400" dirty="0"/>
              <a:t>() or </a:t>
            </a:r>
            <a:r>
              <a:rPr lang="en-PH" sz="2400" dirty="0" err="1"/>
              <a:t>mysqli_connect_errno</a:t>
            </a:r>
            <a:r>
              <a:rPr lang="en-PH" sz="2400" dirty="0"/>
              <a:t>()</a:t>
            </a:r>
          </a:p>
          <a:p>
            <a:pPr marL="0" indent="0">
              <a:buNone/>
            </a:pPr>
            <a:r>
              <a:rPr lang="en-PH" sz="2400" dirty="0"/>
              <a:t>// Check connection</a:t>
            </a:r>
            <a:br>
              <a:rPr lang="en-PH" sz="2400" dirty="0"/>
            </a:br>
            <a:r>
              <a:rPr lang="en-PH" sz="2400" dirty="0"/>
              <a:t>if (!$</a:t>
            </a:r>
            <a:r>
              <a:rPr lang="en-PH" sz="2400" dirty="0" err="1"/>
              <a:t>db</a:t>
            </a:r>
            <a:r>
              <a:rPr lang="en-PH" sz="2400" dirty="0"/>
              <a:t>)</a:t>
            </a:r>
          </a:p>
          <a:p>
            <a:pPr marL="0" indent="0">
              <a:buNone/>
            </a:pPr>
            <a:r>
              <a:rPr lang="en-PH" sz="2400" dirty="0"/>
              <a:t>  {</a:t>
            </a:r>
          </a:p>
          <a:p>
            <a:pPr marL="0" indent="0">
              <a:buNone/>
            </a:pPr>
            <a:r>
              <a:rPr lang="en-PH" sz="2400" dirty="0"/>
              <a:t>  die('Could not connect: ' . </a:t>
            </a:r>
            <a:r>
              <a:rPr lang="en-PH" sz="2400" dirty="0" err="1"/>
              <a:t>mysqli_connect_error</a:t>
            </a:r>
            <a:r>
              <a:rPr lang="en-PH" sz="2400" dirty="0"/>
              <a:t>());</a:t>
            </a:r>
          </a:p>
          <a:p>
            <a:pPr marL="0" indent="0">
              <a:buNone/>
            </a:pPr>
            <a:r>
              <a:rPr lang="en-PH" sz="2400" dirty="0"/>
              <a:t>  }</a:t>
            </a:r>
          </a:p>
          <a:p>
            <a:pPr marL="0" indent="0">
              <a:buNone/>
            </a:pPr>
            <a:r>
              <a:rPr lang="en-PH" sz="2400" dirty="0"/>
              <a:t>  </a:t>
            </a:r>
          </a:p>
          <a:p>
            <a:pPr marL="0" indent="0">
              <a:buNone/>
            </a:pPr>
            <a:r>
              <a:rPr lang="en-PH" sz="2400" dirty="0"/>
              <a:t> else{</a:t>
            </a:r>
          </a:p>
          <a:p>
            <a:pPr marL="0" indent="0">
              <a:buNone/>
            </a:pPr>
            <a:r>
              <a:rPr lang="en-PH" sz="2400" dirty="0"/>
              <a:t>	echo "connected to </a:t>
            </a:r>
            <a:r>
              <a:rPr lang="en-PH" sz="2400" dirty="0" err="1"/>
              <a:t>db</a:t>
            </a:r>
            <a:r>
              <a:rPr lang="en-PH" sz="2400" dirty="0"/>
              <a:t>";</a:t>
            </a:r>
          </a:p>
          <a:p>
            <a:pPr marL="0" indent="0">
              <a:buNone/>
            </a:pPr>
            <a:r>
              <a:rPr lang="en-PH" sz="2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36188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Close a MySQL Connection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28750"/>
            <a:ext cx="8407893" cy="440740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PH" sz="2800" dirty="0" err="1"/>
              <a:t>mysqli_close</a:t>
            </a:r>
            <a:r>
              <a:rPr lang="en-PH" sz="2800" dirty="0"/>
              <a:t>($con);</a:t>
            </a:r>
          </a:p>
          <a:p>
            <a:pPr marL="45720" indent="0">
              <a:buNone/>
            </a:pPr>
            <a:endParaRPr lang="en-PH" sz="2800" dirty="0"/>
          </a:p>
          <a:p>
            <a:pPr marL="45720" indent="0">
              <a:buNone/>
            </a:pPr>
            <a:r>
              <a:rPr lang="en-PH" sz="2800" dirty="0"/>
              <a:t>Example:</a:t>
            </a:r>
          </a:p>
          <a:p>
            <a:pPr marL="45720" indent="0">
              <a:buNone/>
            </a:pPr>
            <a:r>
              <a:rPr lang="en-PH" sz="2800" dirty="0"/>
              <a:t>&lt;?</a:t>
            </a:r>
            <a:r>
              <a:rPr lang="en-PH" sz="2800" dirty="0" err="1"/>
              <a:t>php</a:t>
            </a:r>
            <a:br>
              <a:rPr lang="en-PH" sz="2800" dirty="0"/>
            </a:br>
            <a:r>
              <a:rPr lang="en-PH" sz="2800" dirty="0"/>
              <a:t>// Create connection</a:t>
            </a:r>
            <a:br>
              <a:rPr lang="en-PH" sz="2800" dirty="0"/>
            </a:br>
            <a:r>
              <a:rPr lang="en-PH" sz="2800" dirty="0"/>
              <a:t>$con=</a:t>
            </a:r>
            <a:r>
              <a:rPr lang="en-PH" sz="2800" dirty="0" err="1"/>
              <a:t>mysqli_connect</a:t>
            </a:r>
            <a:r>
              <a:rPr lang="en-PH" sz="2800" dirty="0"/>
              <a:t>(“localhost”,“root”,“”,”</a:t>
            </a:r>
            <a:r>
              <a:rPr lang="en-PH" sz="2800" dirty="0" err="1"/>
              <a:t>mydb</a:t>
            </a:r>
            <a:r>
              <a:rPr lang="en-PH" sz="2800" dirty="0"/>
              <a:t>”);</a:t>
            </a:r>
            <a:br>
              <a:rPr lang="en-PH" sz="2800" dirty="0"/>
            </a:br>
            <a:endParaRPr lang="en-PH" sz="2800" dirty="0"/>
          </a:p>
          <a:p>
            <a:pPr marL="45720" indent="0">
              <a:buNone/>
            </a:pPr>
            <a:r>
              <a:rPr lang="en-PH" sz="2800" dirty="0" err="1"/>
              <a:t>mysqli_close</a:t>
            </a:r>
            <a:r>
              <a:rPr lang="en-PH" sz="2800" dirty="0"/>
              <a:t>($con);</a:t>
            </a:r>
            <a:br>
              <a:rPr lang="en-PH" sz="2800" dirty="0"/>
            </a:br>
            <a:r>
              <a:rPr lang="en-PH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1068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Executing MySQL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8031" y="1676400"/>
            <a:ext cx="7200900" cy="50292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PH" sz="2800" dirty="0" err="1"/>
              <a:t>Mysqli_query</a:t>
            </a:r>
            <a:r>
              <a:rPr lang="en-PH" sz="2800" dirty="0"/>
              <a:t>(</a:t>
            </a:r>
            <a:r>
              <a:rPr lang="en-PH" sz="2800" dirty="0" err="1"/>
              <a:t>connection,query</a:t>
            </a:r>
            <a:r>
              <a:rPr lang="en-PH" sz="2800" dirty="0"/>
              <a:t>)</a:t>
            </a:r>
          </a:p>
          <a:p>
            <a:pPr marL="45720" indent="0">
              <a:buNone/>
            </a:pPr>
            <a:r>
              <a:rPr lang="en-PH" sz="2800" dirty="0"/>
              <a:t>This function is used to send a query or command to a MySQL connection.</a:t>
            </a:r>
          </a:p>
          <a:p>
            <a:pPr marL="45720" indent="0">
              <a:buNone/>
            </a:pPr>
            <a:endParaRPr lang="en-PH" sz="2800" dirty="0"/>
          </a:p>
          <a:p>
            <a:pPr marL="45720" indent="0">
              <a:buNone/>
            </a:pPr>
            <a:r>
              <a:rPr lang="en-PH" sz="2800" dirty="0"/>
              <a:t>&lt;?</a:t>
            </a:r>
            <a:r>
              <a:rPr lang="en-PH" sz="2800" dirty="0" err="1"/>
              <a:t>php</a:t>
            </a:r>
            <a:endParaRPr lang="en-PH" sz="2800" dirty="0"/>
          </a:p>
          <a:p>
            <a:pPr marL="45720" indent="0">
              <a:buNone/>
            </a:pPr>
            <a:r>
              <a:rPr lang="en-PH" sz="2800" dirty="0"/>
              <a:t>if (!</a:t>
            </a:r>
            <a:r>
              <a:rPr lang="en-PH" sz="2800" dirty="0" err="1"/>
              <a:t>mysqli_query</a:t>
            </a:r>
            <a:r>
              <a:rPr lang="en-PH" sz="2800" dirty="0"/>
              <a:t>($</a:t>
            </a:r>
            <a:r>
              <a:rPr lang="en-PH" sz="2800" dirty="0" err="1"/>
              <a:t>con,$query</a:t>
            </a:r>
            <a:r>
              <a:rPr lang="en-PH" sz="2800" dirty="0"/>
              <a:t>))</a:t>
            </a:r>
          </a:p>
          <a:p>
            <a:pPr marL="45720" indent="0">
              <a:buNone/>
            </a:pPr>
            <a:r>
              <a:rPr lang="en-PH" sz="2800" dirty="0"/>
              <a:t>  {</a:t>
            </a:r>
          </a:p>
          <a:p>
            <a:pPr marL="45720" indent="0">
              <a:buNone/>
            </a:pPr>
            <a:r>
              <a:rPr lang="en-PH" sz="2800" dirty="0"/>
              <a:t>  die('Error: ' . </a:t>
            </a:r>
            <a:r>
              <a:rPr lang="en-PH" sz="2800" dirty="0" err="1"/>
              <a:t>mysqli_error</a:t>
            </a:r>
            <a:r>
              <a:rPr lang="en-PH" sz="2800" dirty="0"/>
              <a:t>());</a:t>
            </a:r>
          </a:p>
          <a:p>
            <a:pPr marL="45720" indent="0">
              <a:buNone/>
            </a:pPr>
            <a:r>
              <a:rPr lang="en-PH" sz="2800" dirty="0"/>
              <a:t>  }</a:t>
            </a:r>
          </a:p>
          <a:p>
            <a:pPr marL="45720" indent="0">
              <a:buNone/>
            </a:pPr>
            <a:r>
              <a:rPr lang="en-PH" sz="2800" dirty="0"/>
              <a:t>echo "Delete successful! ";</a:t>
            </a:r>
          </a:p>
          <a:p>
            <a:pPr marL="45720" indent="0">
              <a:buNone/>
            </a:pPr>
            <a:r>
              <a:rPr lang="en-PH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14154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Selecting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828800"/>
            <a:ext cx="8407893" cy="4407408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n-PH" sz="2800" dirty="0"/>
          </a:p>
          <a:p>
            <a:pPr marL="45720" indent="0">
              <a:buNone/>
            </a:pPr>
            <a:r>
              <a:rPr lang="en-PH" sz="2800" dirty="0"/>
              <a:t>$result = </a:t>
            </a:r>
            <a:r>
              <a:rPr lang="en-PH" sz="2800" dirty="0" err="1"/>
              <a:t>mysqli_query</a:t>
            </a:r>
            <a:r>
              <a:rPr lang="en-PH" sz="2800" dirty="0"/>
              <a:t>(</a:t>
            </a:r>
            <a:r>
              <a:rPr lang="en-PH" sz="2800" dirty="0" err="1"/>
              <a:t>connection,query</a:t>
            </a:r>
            <a:r>
              <a:rPr lang="en-PH" sz="2800" dirty="0"/>
              <a:t>);</a:t>
            </a:r>
          </a:p>
          <a:p>
            <a:pPr marL="45720" indent="0">
              <a:buNone/>
            </a:pPr>
            <a:r>
              <a:rPr lang="en-PH" sz="2800" dirty="0"/>
              <a:t>&lt;?</a:t>
            </a:r>
            <a:r>
              <a:rPr lang="en-PH" sz="2800" dirty="0" err="1"/>
              <a:t>php</a:t>
            </a:r>
            <a:endParaRPr lang="en-PH" sz="2800" dirty="0"/>
          </a:p>
          <a:p>
            <a:pPr marL="45720" indent="0">
              <a:buNone/>
            </a:pPr>
            <a:r>
              <a:rPr lang="en-PH" sz="2800" dirty="0" err="1"/>
              <a:t>Foreach</a:t>
            </a:r>
            <a:r>
              <a:rPr lang="en-PH" sz="2800" dirty="0"/>
              <a:t> ($result as $row) {</a:t>
            </a:r>
          </a:p>
          <a:p>
            <a:pPr marL="45720" indent="0">
              <a:buNone/>
            </a:pPr>
            <a:r>
              <a:rPr lang="en-PH" sz="2800" dirty="0"/>
              <a:t>Echo $row[‘</a:t>
            </a:r>
            <a:r>
              <a:rPr lang="en-PH" sz="2800" dirty="0" err="1"/>
              <a:t>columnName</a:t>
            </a:r>
            <a:r>
              <a:rPr lang="en-PH" sz="2800" dirty="0"/>
              <a:t>’];</a:t>
            </a:r>
          </a:p>
          <a:p>
            <a:pPr marL="45720" indent="0">
              <a:buNone/>
            </a:pPr>
            <a:r>
              <a:rPr lang="en-PH" sz="2800" dirty="0"/>
              <a:t>Echo “&lt;</a:t>
            </a:r>
            <a:r>
              <a:rPr lang="en-PH" sz="2800" dirty="0" err="1"/>
              <a:t>br</a:t>
            </a:r>
            <a:r>
              <a:rPr lang="en-PH" sz="2800" dirty="0"/>
              <a:t>&gt;”;</a:t>
            </a:r>
          </a:p>
          <a:p>
            <a:pPr marL="45720" indent="0">
              <a:buNone/>
            </a:pPr>
            <a:r>
              <a:rPr lang="en-PH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1797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A relational database is one which is perceived as a collection of tables by the user.</a:t>
            </a:r>
          </a:p>
          <a:p>
            <a:pPr algn="just"/>
            <a:r>
              <a:rPr lang="en-PH" sz="3600" dirty="0"/>
              <a:t>A table is a collection of related data entries and it consists of columns and rows.</a:t>
            </a:r>
            <a:endParaRPr lang="en-US" sz="3600" dirty="0"/>
          </a:p>
          <a:p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8980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 database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368438"/>
              </p:ext>
            </p:extLst>
          </p:nvPr>
        </p:nvGraphicFramePr>
        <p:xfrm>
          <a:off x="304800" y="2743200"/>
          <a:ext cx="8458200" cy="1504950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sz="1600" b="1" dirty="0" err="1">
                          <a:effectLst/>
                          <a:latin typeface="verdana"/>
                        </a:rPr>
                        <a:t>CustomerId</a:t>
                      </a:r>
                      <a:endParaRPr lang="en-PH" sz="1600" b="1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600" b="1" dirty="0" err="1">
                          <a:effectLst/>
                          <a:latin typeface="verdana"/>
                        </a:rPr>
                        <a:t>CustomerName</a:t>
                      </a:r>
                      <a:endParaRPr lang="en-PH" sz="1600" b="1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600" b="1" dirty="0" err="1">
                          <a:effectLst/>
                          <a:latin typeface="verdana"/>
                        </a:rPr>
                        <a:t>CustomerAddress</a:t>
                      </a:r>
                      <a:endParaRPr lang="en-PH" sz="1600" b="1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600" b="1" dirty="0" err="1">
                          <a:effectLst/>
                          <a:latin typeface="verdana"/>
                        </a:rPr>
                        <a:t>CustomerContact</a:t>
                      </a:r>
                      <a:endParaRPr lang="en-PH" sz="1600" b="1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Candy</a:t>
                      </a:r>
                      <a:r>
                        <a:rPr lang="en-PH" sz="1600" baseline="0" dirty="0">
                          <a:effectLst/>
                          <a:latin typeface="verdana"/>
                        </a:rPr>
                        <a:t> </a:t>
                      </a:r>
                      <a:r>
                        <a:rPr lang="en-PH" sz="1600" baseline="0" dirty="0" err="1">
                          <a:effectLst/>
                          <a:latin typeface="verdana"/>
                        </a:rPr>
                        <a:t>Ngon</a:t>
                      </a:r>
                      <a:endParaRPr lang="en-PH" sz="16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 err="1">
                          <a:effectLst/>
                          <a:latin typeface="verdana"/>
                        </a:rPr>
                        <a:t>Matina</a:t>
                      </a:r>
                      <a:endParaRPr lang="en-PH" sz="16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111111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 err="1">
                          <a:effectLst/>
                          <a:latin typeface="verdana"/>
                        </a:rPr>
                        <a:t>Maddy</a:t>
                      </a:r>
                      <a:r>
                        <a:rPr lang="en-PH" sz="1600" dirty="0">
                          <a:effectLst/>
                          <a:latin typeface="verdana"/>
                        </a:rPr>
                        <a:t> Lim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 err="1">
                          <a:effectLst/>
                          <a:latin typeface="verdana"/>
                        </a:rPr>
                        <a:t>Lanang</a:t>
                      </a:r>
                      <a:endParaRPr lang="en-PH" sz="16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222222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Sum</a:t>
                      </a:r>
                      <a:r>
                        <a:rPr lang="en-PH" sz="1600" baseline="0" dirty="0">
                          <a:effectLst/>
                          <a:latin typeface="verdana"/>
                        </a:rPr>
                        <a:t> Ting Wong</a:t>
                      </a:r>
                      <a:endParaRPr lang="en-PH" sz="16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 err="1">
                          <a:effectLst/>
                          <a:latin typeface="verdana"/>
                        </a:rPr>
                        <a:t>Calinan</a:t>
                      </a:r>
                      <a:endParaRPr lang="en-PH" sz="16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333333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 err="1">
                          <a:effectLst/>
                          <a:latin typeface="verdana"/>
                        </a:rPr>
                        <a:t>Guah</a:t>
                      </a:r>
                      <a:r>
                        <a:rPr lang="en-PH" sz="1600" baseline="0" dirty="0">
                          <a:effectLst/>
                          <a:latin typeface="verdana"/>
                        </a:rPr>
                        <a:t> </a:t>
                      </a:r>
                      <a:r>
                        <a:rPr lang="en-PH" sz="1600" baseline="0" dirty="0" err="1">
                          <a:effectLst/>
                          <a:latin typeface="verdana"/>
                        </a:rPr>
                        <a:t>Poh</a:t>
                      </a:r>
                      <a:r>
                        <a:rPr lang="en-PH" sz="1600" baseline="0" dirty="0">
                          <a:effectLst/>
                          <a:latin typeface="verdana"/>
                        </a:rPr>
                        <a:t> </a:t>
                      </a:r>
                      <a:r>
                        <a:rPr lang="en-PH" sz="1600" baseline="0" dirty="0" err="1">
                          <a:effectLst/>
                          <a:latin typeface="verdana"/>
                        </a:rPr>
                        <a:t>Koh</a:t>
                      </a:r>
                      <a:endParaRPr lang="en-PH" sz="16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 err="1">
                          <a:effectLst/>
                          <a:latin typeface="verdana"/>
                        </a:rPr>
                        <a:t>Lanang</a:t>
                      </a:r>
                      <a:endParaRPr lang="en-PH" sz="16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600" dirty="0">
                          <a:effectLst/>
                          <a:latin typeface="verdana"/>
                        </a:rPr>
                        <a:t>444444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27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SQL consists of a set of commands for defining, accessing, and managing relational databases.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SQL is not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92645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MySQL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2800" dirty="0"/>
              <a:t>MySQL is currently the most popular open source database server in existence. </a:t>
            </a:r>
          </a:p>
          <a:p>
            <a:pPr algn="just"/>
            <a:endParaRPr lang="en-PH" sz="2800" dirty="0"/>
          </a:p>
          <a:p>
            <a:pPr algn="just"/>
            <a:r>
              <a:rPr lang="en-PH" sz="2800" dirty="0"/>
              <a:t>On top of that, it is very commonly used in conjunction with PHP scripts to create powerful and dynamic server-side applications.</a:t>
            </a:r>
          </a:p>
          <a:p>
            <a:pPr marL="45720" indent="0" algn="just">
              <a:buNone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78783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MYSQL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PH" sz="3200" dirty="0"/>
              <a:t>The great thing about everything you do in MySQL is that the "code" is very easy for humans to read, as opposed to other programming languages like C++. </a:t>
            </a:r>
          </a:p>
          <a:p>
            <a:pPr algn="just"/>
            <a:r>
              <a:rPr lang="en-PH" sz="3200" dirty="0"/>
              <a:t>Very few special characters and symbols are required to create a MySQL query, and most queries consist entirely of English words!</a:t>
            </a:r>
          </a:p>
        </p:txBody>
      </p:sp>
    </p:spTree>
    <p:extLst>
      <p:ext uri="{BB962C8B-B14F-4D97-AF65-F5344CB8AC3E}">
        <p14:creationId xmlns:p14="http://schemas.microsoft.com/office/powerpoint/2010/main" val="62247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 err="1"/>
              <a:t>Localhost</a:t>
            </a:r>
            <a:r>
              <a:rPr lang="en-PH" dirty="0"/>
              <a:t>/</a:t>
            </a:r>
            <a:r>
              <a:rPr lang="en-PH" dirty="0" err="1"/>
              <a:t>phpmyadmin</a:t>
            </a:r>
            <a:endParaRPr lang="en-PH" dirty="0"/>
          </a:p>
          <a:p>
            <a:endParaRPr lang="en-PH" dirty="0"/>
          </a:p>
          <a:p>
            <a:r>
              <a:rPr lang="en-PH" dirty="0" err="1"/>
              <a:t>Navicat</a:t>
            </a:r>
            <a:endParaRPr lang="en-PH" dirty="0"/>
          </a:p>
          <a:p>
            <a:endParaRPr lang="en-PH" dirty="0"/>
          </a:p>
          <a:p>
            <a:r>
              <a:rPr lang="en-PH" dirty="0"/>
              <a:t>Command Prompt</a:t>
            </a:r>
          </a:p>
        </p:txBody>
      </p:sp>
    </p:spTree>
    <p:extLst>
      <p:ext uri="{BB962C8B-B14F-4D97-AF65-F5344CB8AC3E}">
        <p14:creationId xmlns:p14="http://schemas.microsoft.com/office/powerpoint/2010/main" val="314875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Managing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38138" lvl="0" indent="-338138" algn="just" fontAlgn="base">
              <a:spcAft>
                <a:spcPct val="0"/>
              </a:spcAft>
              <a:buClrTx/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2800" dirty="0">
                <a:latin typeface="+mj-lt"/>
                <a:cs typeface="Times New Roman" pitchFamily="18" charset="0"/>
              </a:rPr>
              <a:t>After creating a database, the most common SQL statements used are </a:t>
            </a:r>
          </a:p>
          <a:p>
            <a:pPr marL="808038" lvl="1" indent="-350838" algn="just" fontAlgn="base">
              <a:spcAft>
                <a:spcPct val="0"/>
              </a:spcAft>
              <a:buClrTx/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INSERT   to add data</a:t>
            </a:r>
          </a:p>
          <a:p>
            <a:pPr marL="808038" lvl="1" indent="-350838" algn="just" fontAlgn="base">
              <a:spcAft>
                <a:spcPct val="0"/>
              </a:spcAft>
              <a:buClrTx/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UPDATE  to change data</a:t>
            </a:r>
          </a:p>
          <a:p>
            <a:pPr marL="808038" lvl="1" indent="-350838" algn="just" fontAlgn="base">
              <a:spcAft>
                <a:spcPct val="0"/>
              </a:spcAft>
              <a:buClrTx/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DELETE   to remove data</a:t>
            </a:r>
          </a:p>
          <a:p>
            <a:pPr marL="808038" lvl="1" indent="-350838" algn="just" fontAlgn="base">
              <a:spcAft>
                <a:spcPct val="0"/>
              </a:spcAft>
              <a:buClrTx/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SELECT   to search data </a:t>
            </a:r>
          </a:p>
          <a:p>
            <a:pPr marL="338138" lvl="0" indent="-338138" algn="just" fontAlgn="base">
              <a:spcAft>
                <a:spcPct val="0"/>
              </a:spcAft>
              <a:buClrTx/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2800" dirty="0">
                <a:latin typeface="+mj-lt"/>
                <a:cs typeface="Times New Roman" pitchFamily="18" charset="0"/>
              </a:rPr>
              <a:t>A database table may have multiple columns, or attributes, each of which has a name.</a:t>
            </a:r>
          </a:p>
          <a:p>
            <a:pPr marL="338138" lvl="0" indent="-338138" algn="just" fontAlgn="base">
              <a:spcAft>
                <a:spcPct val="0"/>
              </a:spcAft>
              <a:buClrTx/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2800" dirty="0">
                <a:latin typeface="+mj-lt"/>
                <a:cs typeface="Times New Roman" pitchFamily="18" charset="0"/>
              </a:rPr>
              <a:t>Tables usually have a primary key, which is one or more values that uniquely identify each row in a table</a:t>
            </a:r>
          </a:p>
          <a:p>
            <a:pPr algn="just"/>
            <a:endParaRPr lang="en-P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72092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1247</TotalTime>
  <Words>756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CourierNewPSMT</vt:lpstr>
      <vt:lpstr>Arial</vt:lpstr>
      <vt:lpstr>Franklin Gothic Book</vt:lpstr>
      <vt:lpstr>Times New Roman</vt:lpstr>
      <vt:lpstr>verdana</vt:lpstr>
      <vt:lpstr>Wingdings</vt:lpstr>
      <vt:lpstr>Crop</vt:lpstr>
      <vt:lpstr>PHP and mysql</vt:lpstr>
      <vt:lpstr>Database</vt:lpstr>
      <vt:lpstr>Database</vt:lpstr>
      <vt:lpstr>Example database table</vt:lpstr>
      <vt:lpstr>Structured Query Language (SQL)</vt:lpstr>
      <vt:lpstr>MySQL</vt:lpstr>
      <vt:lpstr>MYSQL</vt:lpstr>
      <vt:lpstr>Creating a database</vt:lpstr>
      <vt:lpstr>Managing Database</vt:lpstr>
      <vt:lpstr>Insert into</vt:lpstr>
      <vt:lpstr>Select Statement</vt:lpstr>
      <vt:lpstr>SELECT distinct statement</vt:lpstr>
      <vt:lpstr>Where clause</vt:lpstr>
      <vt:lpstr>operators</vt:lpstr>
      <vt:lpstr>Note on values</vt:lpstr>
      <vt:lpstr>example</vt:lpstr>
      <vt:lpstr>AND &amp; OR Operators</vt:lpstr>
      <vt:lpstr>ORDER by keyword</vt:lpstr>
      <vt:lpstr>Update statement</vt:lpstr>
      <vt:lpstr>Delete</vt:lpstr>
      <vt:lpstr>Open a Connection to the MySQL Server</vt:lpstr>
      <vt:lpstr>Display MySQL connection errors</vt:lpstr>
      <vt:lpstr>Close a MySQL Connection</vt:lpstr>
      <vt:lpstr>Executing MySQL Queries</vt:lpstr>
      <vt:lpstr>Selecting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JanCarlo</dc:creator>
  <cp:lastModifiedBy>Jan Carlo Arroyo</cp:lastModifiedBy>
  <cp:revision>102</cp:revision>
  <dcterms:created xsi:type="dcterms:W3CDTF">2012-09-25T04:28:42Z</dcterms:created>
  <dcterms:modified xsi:type="dcterms:W3CDTF">2017-08-01T05:55:01Z</dcterms:modified>
</cp:coreProperties>
</file>