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82" r:id="rId13"/>
    <p:sldId id="279" r:id="rId14"/>
    <p:sldId id="264" r:id="rId15"/>
    <p:sldId id="274" r:id="rId16"/>
    <p:sldId id="265" r:id="rId17"/>
    <p:sldId id="291" r:id="rId18"/>
    <p:sldId id="269" r:id="rId19"/>
    <p:sldId id="292" r:id="rId20"/>
    <p:sldId id="277" r:id="rId21"/>
    <p:sldId id="278" r:id="rId22"/>
    <p:sldId id="280" r:id="rId23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71" autoAdjust="0"/>
  </p:normalViewPr>
  <p:slideViewPr>
    <p:cSldViewPr>
      <p:cViewPr varScale="1">
        <p:scale>
          <a:sx n="93" d="100"/>
          <a:sy n="93" d="100"/>
        </p:scale>
        <p:origin x="111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=""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=""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=""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=""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=""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=""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=""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=""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9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=""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6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Crack: https://www.istockphoto.com/jp/</a:t>
            </a:r>
            <a:r>
              <a:rPr lang="ja-JP" altLang="en-US" dirty="0" smtClean="0"/>
              <a:t>ベクター</a:t>
            </a:r>
            <a:r>
              <a:rPr lang="en-US" altLang="ja-JP" dirty="0" smtClean="0"/>
              <a:t>/</a:t>
            </a:r>
            <a:r>
              <a:rPr lang="ja-JP" altLang="en-US" dirty="0" smtClean="0"/>
              <a:t>クラックにダム</a:t>
            </a:r>
            <a:r>
              <a:rPr lang="en-US" altLang="ja-JP" dirty="0" smtClean="0"/>
              <a:t>-</a:t>
            </a:r>
            <a:r>
              <a:rPr lang="en-US" dirty="0" smtClean="0"/>
              <a:t>gm486894653-38938542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76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="" xmlns:a16="http://schemas.microsoft.com/office/drawing/2014/main" id="{38A0A387-EF5A-4916-A65C-56612A8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="" xmlns:a16="http://schemas.microsoft.com/office/drawing/2014/main" id="{0646A49C-901A-42A9-B7EF-1835A7D26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Hacker type: https://picsart.com/i/sticker-304848469029211</a:t>
            </a:r>
          </a:p>
          <a:p>
            <a:r>
              <a:rPr lang="en-US" altLang="en-US" dirty="0" smtClean="0"/>
              <a:t>Thought</a:t>
            </a:r>
            <a:r>
              <a:rPr lang="en-US" altLang="en-US" baseline="0" dirty="0" smtClean="0"/>
              <a:t> Bubble: http://www.clker.com/cliparts/r/K/T/F/J/l/cartoon-thought-bubble-md.png</a:t>
            </a:r>
          </a:p>
        </p:txBody>
      </p:sp>
    </p:spTree>
    <p:extLst>
      <p:ext uri="{BB962C8B-B14F-4D97-AF65-F5344CB8AC3E}">
        <p14:creationId xmlns:p14="http://schemas.microsoft.com/office/powerpoint/2010/main" val="655816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="" xmlns:a16="http://schemas.microsoft.com/office/drawing/2014/main" id="{4CC8FD6D-0717-492F-A19F-9EEC4B02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="" xmlns:a16="http://schemas.microsoft.com/office/drawing/2014/main" id="{780B81EC-676A-48C5-8DE7-DAC6DF99F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1611543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="" xmlns:a16="http://schemas.microsoft.com/office/drawing/2014/main" id="{D2693CD3-D9AA-4EB1-AC82-F635FF47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2FB2E64E-D4F1-4198-A66F-8B43C56A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592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Question Mark: https://clipartix.com/questions-clipart-image-29220/</a:t>
            </a:r>
          </a:p>
          <a:p>
            <a:r>
              <a:rPr lang="en-US" dirty="0" smtClean="0"/>
              <a:t>Black Pair:</a:t>
            </a:r>
            <a:r>
              <a:rPr lang="en-US" baseline="0" dirty="0" smtClean="0"/>
              <a:t> https://veritasdomain.files.wordpress.com/2016/02/question-mark-blackandwhite.png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24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="" xmlns:a16="http://schemas.microsoft.com/office/drawing/2014/main" id="{3DF39B1F-FAFF-410B-BF62-B4B5839E2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="" xmlns:a16="http://schemas.microsoft.com/office/drawing/2014/main" id="{1F751A58-CAED-4639-9757-E2322ED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=""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Weight: http://www.clker.com/clipart-weight.html</a:t>
            </a:r>
          </a:p>
          <a:p>
            <a:r>
              <a:rPr lang="en-US" altLang="en-US" dirty="0" smtClean="0"/>
              <a:t>Hospital:</a:t>
            </a:r>
            <a:r>
              <a:rPr lang="en-US" altLang="en-US" baseline="0" dirty="0" smtClean="0"/>
              <a:t> http://cliparts.co/clipart/2332315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718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Cup:</a:t>
            </a:r>
            <a:r>
              <a:rPr lang="en-US" baseline="0" smtClean="0"/>
              <a:t> https://fineartamerica.com/featured/1-water-overflowing-cup-zing-images.html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6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=""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953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Money</a:t>
            </a:r>
            <a:r>
              <a:rPr lang="en-US" baseline="0" smtClean="0"/>
              <a:t> pile: https://pixabay.com/vectors/cash-finance-financial-green-ideas-1296584/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35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7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=""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Power</a:t>
            </a:r>
            <a:r>
              <a:rPr lang="en-US" altLang="en-US" baseline="0" dirty="0" smtClean="0"/>
              <a:t> Plant: </a:t>
            </a:r>
            <a:r>
              <a:rPr lang="en-US" altLang="en-US" dirty="0" smtClean="0"/>
              <a:t>https://www.kissclipart.com/factory-clipart-car-citron-factory-vvucrf/</a:t>
            </a:r>
          </a:p>
          <a:p>
            <a:r>
              <a:rPr lang="en-US" altLang="en-US" dirty="0" smtClean="0"/>
              <a:t>Transformer:</a:t>
            </a:r>
            <a:r>
              <a:rPr lang="en-US" altLang="en-US" baseline="0" dirty="0" smtClean="0"/>
              <a:t> https://www.vippng.com/preview/ihxJJRR_distribution-transformer-electrical-steel-electrical-transformer-transformer-icon/</a:t>
            </a:r>
          </a:p>
          <a:p>
            <a:r>
              <a:rPr lang="en-US" altLang="en-US" dirty="0" smtClean="0"/>
              <a:t>PFW: https://pfw.photoshelter.com/galleries/invited_galleries/C0000FUIbLB60jMk/C0000li9qCfTuVD0/C0000pVy0Bv0b1tw/C00005m_PfwyMB3w/C0000QADZPeyIyt8/G0000Kl4b_HiQrB0/Full-Color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99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=""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=""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3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=""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6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="" xmlns:a16="http://schemas.microsoft.com/office/drawing/2014/main" id="{C5E0F44D-C2F3-4E79-BABB-F720A4BB6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="" xmlns:a16="http://schemas.microsoft.com/office/drawing/2014/main" id="{8CA5DBD9-743A-4D8D-ACEF-CB428EE16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0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=""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2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=""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=""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=""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vectors/cash-finance-financial-green-ideas-1296584/" TargetMode="External"/><Relationship Id="rId13" Type="http://schemas.openxmlformats.org/officeDocument/2006/relationships/hyperlink" Target="https://picsart.com/hashtag/hacker/popular-stickers" TargetMode="External"/><Relationship Id="rId3" Type="http://schemas.openxmlformats.org/officeDocument/2006/relationships/hyperlink" Target="https://www.kissclipart.com/factory-clipart-car-citron-factory-vvucrf/" TargetMode="External"/><Relationship Id="rId7" Type="http://schemas.openxmlformats.org/officeDocument/2006/relationships/hyperlink" Target="https://fineartamerica.com/featured/1-water-overflowing-cup-zing-images.html" TargetMode="External"/><Relationship Id="rId12" Type="http://schemas.openxmlformats.org/officeDocument/2006/relationships/hyperlink" Target="http://cliparts.co/clipart/233231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ker.com/clipart-weight.html" TargetMode="External"/><Relationship Id="rId11" Type="http://schemas.openxmlformats.org/officeDocument/2006/relationships/hyperlink" Target="http://www.clker.com/clipart-orange-house-2.html" TargetMode="External"/><Relationship Id="rId5" Type="http://schemas.openxmlformats.org/officeDocument/2006/relationships/hyperlink" Target="https://pfw.photoshelter.com/galleries/invited_galleries/C0000FUIbLB60jMk/C0000li9qCfTuVD0/C0000pVy0Bv0b1tw/C00005m_PfwyMB3w/C0000QADZPeyIyt8/G0000Kl4b_HiQrB0/Full-Color" TargetMode="External"/><Relationship Id="rId15" Type="http://schemas.openxmlformats.org/officeDocument/2006/relationships/hyperlink" Target="https://www.istockphoto.com/jp/%E3%83%99%E3%82%AF%E3%82%BF%E3%83%BC/%E3%82%AF%E3%83%A9%E3%83%83%E3%82%AF%E3%81%AB%E3%83%80%E3%83%A0-gm486894653-38938542" TargetMode="External"/><Relationship Id="rId10" Type="http://schemas.openxmlformats.org/officeDocument/2006/relationships/hyperlink" Target="https://clipartix.com/questions-clipart/" TargetMode="External"/><Relationship Id="rId4" Type="http://schemas.openxmlformats.org/officeDocument/2006/relationships/hyperlink" Target="https://www.vippng.com/preview/ihxJJRR_distribution-transformer-electrical-steel-electrical-transformer-transformer-icon/" TargetMode="External"/><Relationship Id="rId9" Type="http://schemas.openxmlformats.org/officeDocument/2006/relationships/hyperlink" Target="https://veritasdomain.files.wordpress.com/2016/02/question-mark-blackandwhite.png" TargetMode="External"/><Relationship Id="rId14" Type="http://schemas.openxmlformats.org/officeDocument/2006/relationships/hyperlink" Target="http://www.clker.com/cliparts/r/K/T/F/J/l/cartoon-thought-bubble-md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=""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=""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=""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=""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=""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=""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=""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=""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=""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=""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="" xmlns:a16="http://schemas.microsoft.com/office/drawing/2014/main" id="{047A7F99-74F3-4D97-A2C6-B68E9349CD74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 bwMode="auto">
          <a:xfrm flipH="1">
            <a:off x="5102488" y="4490155"/>
            <a:ext cx="90" cy="11486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=""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=""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=""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=""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=""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	2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="" xmlns:a16="http://schemas.microsoft.com/office/drawing/2014/main" id="{AAC9E80A-D001-482B-9322-8065FBB29816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 bwMode="auto">
          <a:xfrm flipH="1">
            <a:off x="1825888" y="4490155"/>
            <a:ext cx="3276690" cy="10724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=""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=""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=""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redirection overloads the transformer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=""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cxnSp>
        <p:nvCxnSpPr>
          <p:cNvPr id="38" name="Straight Connector 15">
            <a:extLst>
              <a:ext uri="{FF2B5EF4-FFF2-40B4-BE49-F238E27FC236}">
                <a16:creationId xmlns=""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43600" y="41910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4715EB8-BD92-42CC-A640-CA0ED8C69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00703" y="2063523"/>
            <a:ext cx="414564" cy="52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C881070-479E-470B-9241-CF06F61B2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58408" y="2928937"/>
            <a:ext cx="414564" cy="52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FE422B-23B3-427F-941A-9510C5F5E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34609" y="3780914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629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26 0.02662 L 0.41372 0.0333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68 -0.09954 L 0.60764 -0.09699 L 0.67569 0.04467 L 0.6776 0.1037 L 0.67257 0.19305 L 0.31285 0.35254 L 0.31371 0.42268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8003 0.06736 L 0.68194 0.31065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=""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=""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=""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=""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=""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=""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=""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=""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1825978" y="4490155"/>
            <a:ext cx="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="" xmlns:a16="http://schemas.microsoft.com/office/drawing/2014/main" id="{047A7F99-74F3-4D97-A2C6-B68E9349CD7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 bwMode="auto">
          <a:xfrm>
            <a:off x="5102578" y="4490155"/>
            <a:ext cx="0" cy="11486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Straight Arrow Connector 10283">
            <a:extLst>
              <a:ext uri="{FF2B5EF4-FFF2-40B4-BE49-F238E27FC236}">
                <a16:creationId xmlns=""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2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=""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=""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="" xmlns:a16="http://schemas.microsoft.com/office/drawing/2014/main" id="{AAC9E80A-D001-482B-9322-8065FBB2981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 bwMode="auto">
          <a:xfrm flipH="1">
            <a:off x="1825978" y="4490155"/>
            <a:ext cx="3276600" cy="10724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=""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=""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overloaded transformer fails, causing a domino effect 			that cascades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1155" cy="1061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1155" cy="1061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99B3A9-01FB-4520-9A2B-E60C663CF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96961" y="2862049"/>
            <a:ext cx="414564" cy="524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09D120-A8B3-4AE8-AB3D-2226A16CD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4927" y="3850849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1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1 -0.08033 L 0.38264 -0.07894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56 -0.22037 L 0.57257 -0.22732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6CF89-1BFB-4B29-9EBB-D29021A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CF45F0-D7A4-42BC-B7A1-47FA31B8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How can we determine the cascading failure point of a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CCFF7A5-2570-4025-9470-A9AD46D6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933888"/>
            <a:ext cx="3352800" cy="33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="" xmlns:a16="http://schemas.microsoft.com/office/drawing/2014/main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="" xmlns:a16="http://schemas.microsoft.com/office/drawing/2014/main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our problem?</a:t>
            </a:r>
          </a:p>
          <a:p>
            <a:endParaRPr lang="en-US" altLang="en-US" dirty="0"/>
          </a:p>
          <a:p>
            <a:r>
              <a:rPr lang="en-US" altLang="en-US" dirty="0"/>
              <a:t>We need to find out what the most vulnerable points in the grid are, so that we can protect it from potential attacks.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="" xmlns:a16="http://schemas.microsoft.com/office/drawing/2014/main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="" xmlns:a16="http://schemas.microsoft.com/office/drawing/2014/main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  <p:pic>
        <p:nvPicPr>
          <p:cNvPr id="3" name="Picture 2" descr="A person sitting in front of a computer&#10;&#10;Description automatically generated">
            <a:extLst>
              <a:ext uri="{FF2B5EF4-FFF2-40B4-BE49-F238E27FC236}">
                <a16:creationId xmlns="" xmlns:a16="http://schemas.microsoft.com/office/drawing/2014/main" id="{A7B279A3-5970-44F0-BDF3-08C8CB72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2800"/>
            <a:ext cx="4877911" cy="304869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0C51969-B09A-487D-8E79-89703D972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2801842" cy="238156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="" xmlns:a16="http://schemas.microsoft.com/office/drawing/2014/main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="" xmlns:a16="http://schemas.microsoft.com/office/drawing/2014/main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Systems that can harden locations from attacks frequently have large costs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Thus, not every location will have the same level of protection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Some may have no protection at all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level of protection afforded to a location is frequently proportional to the attractiveness of disabling that location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="" xmlns:a16="http://schemas.microsoft.com/office/drawing/2014/main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97790-D19D-4700-BDC4-8972540F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0D216D-652C-4978-86D0-D0CFA14A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What aspects of the Smart Grid system should we worry about?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68663406-8E62-4FCE-84EE-C8C42034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537" y="2819399"/>
            <a:ext cx="3631803" cy="363180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442529B7-53B2-451A-AED4-0C2A68FF25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97162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5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="" xmlns:a16="http://schemas.microsoft.com/office/drawing/2014/main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lines.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 smtClean="0"/>
              <a:t>Capacity</a:t>
            </a:r>
            <a:endParaRPr lang="en-US" altLang="en-US" dirty="0"/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="" xmlns:a16="http://schemas.microsoft.com/office/drawing/2014/main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=""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Weight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=""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="" xmlns:a16="http://schemas.microsoft.com/office/drawing/2014/main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="" xmlns:a16="http://schemas.microsoft.com/office/drawing/2014/main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6527590-338C-41E7-9371-8D55F3DBB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037" y="2966216"/>
            <a:ext cx="2038798" cy="13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7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=""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="" xmlns:a16="http://schemas.microsoft.com/office/drawing/2014/main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="" xmlns:a16="http://schemas.microsoft.com/office/drawing/2014/main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=""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There is a limit to the amount of electricity that a transformer can handle.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Parts can only be made to work so hard before they fail.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743F70B-1641-49BF-B8CC-5BB01438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15" y="3798986"/>
            <a:ext cx="3890169" cy="29176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="" xmlns:a16="http://schemas.microsoft.com/office/drawing/2014/main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Attacking a transformer requires spending resources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Attackers have a finite resource budget to work with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8B828A-82EE-4DD9-9D35-409ADF94B4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10000"/>
            <a:ext cx="3810000" cy="26908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://www.kissclipart.com/factory-clipart-car-citron-factory-vvucrf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4"/>
              </a:rPr>
              <a:t>https://www.vippng.com/preview/ihxJJRR_distribution-transformer-electrical-steel-electrical-transformer-transformer-icon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5"/>
              </a:rPr>
              <a:t>https://pfw.photoshelter.com/galleries/invited_galleries/C0000FUIbLB60jMk/C0000li9qCfTuVD0/C0000pVy0Bv0b1tw/C00005m_PfwyMB3w/C0000QADZPeyIyt8/G0000Kl4b_HiQrB0/Full-Color</a:t>
            </a:r>
            <a:endParaRPr lang="en-US" sz="1400" dirty="0"/>
          </a:p>
          <a:p>
            <a:r>
              <a:rPr lang="en-US" sz="1400" dirty="0" smtClean="0">
                <a:hlinkClick r:id="rId6"/>
              </a:rPr>
              <a:t>http://www.clker.com/clipart-weight.html</a:t>
            </a:r>
            <a:endParaRPr lang="en-US" sz="1400" dirty="0" smtClean="0"/>
          </a:p>
          <a:p>
            <a:r>
              <a:rPr lang="en-US" sz="1400" dirty="0" smtClean="0">
                <a:hlinkClick r:id="rId7"/>
              </a:rPr>
              <a:t>https</a:t>
            </a:r>
            <a:r>
              <a:rPr lang="en-US" sz="1400" dirty="0">
                <a:hlinkClick r:id="rId7"/>
              </a:rPr>
              <a:t>://fineartamerica.com/featured/1-water-overflowing-cup-zing-images.html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https://pixabay.com/vectors/cash-finance-financial-green-ideas-1296584/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https://veritasdomain.files.wordpress.com/2016/02/question-mark-blackandwhite.png</a:t>
            </a:r>
            <a:endParaRPr lang="en-US" sz="1400" dirty="0"/>
          </a:p>
          <a:p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clipartix.com/questions-clipart-image-29220/</a:t>
            </a:r>
            <a:endParaRPr lang="en-US" sz="1400" dirty="0" smtClean="0"/>
          </a:p>
          <a:p>
            <a:r>
              <a:rPr lang="en-US" sz="1400" dirty="0" smtClean="0">
                <a:hlinkClick r:id="rId11"/>
              </a:rPr>
              <a:t>http://www.clker.com/clipart-orange-house-2.html</a:t>
            </a:r>
            <a:endParaRPr lang="en-US" sz="1400" dirty="0" smtClean="0"/>
          </a:p>
          <a:p>
            <a:r>
              <a:rPr lang="en-US" sz="1400" dirty="0" smtClean="0">
                <a:hlinkClick r:id="rId12"/>
              </a:rPr>
              <a:t>http</a:t>
            </a:r>
            <a:r>
              <a:rPr lang="en-US" sz="1400" dirty="0">
                <a:hlinkClick r:id="rId12"/>
              </a:rPr>
              <a:t>://</a:t>
            </a:r>
            <a:r>
              <a:rPr lang="en-US" sz="1400" dirty="0" smtClean="0">
                <a:hlinkClick r:id="rId12"/>
              </a:rPr>
              <a:t>cliparts.co/clipart/2332315</a:t>
            </a:r>
            <a:endParaRPr lang="en-US" sz="1400" dirty="0" smtClean="0"/>
          </a:p>
          <a:p>
            <a:r>
              <a:rPr lang="en-US" sz="1400" dirty="0" smtClean="0">
                <a:hlinkClick r:id="rId13"/>
              </a:rPr>
              <a:t>https</a:t>
            </a:r>
            <a:r>
              <a:rPr lang="en-US" sz="1400" dirty="0">
                <a:hlinkClick r:id="rId13"/>
              </a:rPr>
              <a:t>://</a:t>
            </a:r>
            <a:r>
              <a:rPr lang="en-US" sz="1400" dirty="0" smtClean="0">
                <a:hlinkClick r:id="rId13"/>
              </a:rPr>
              <a:t>picsart.com/i/sticker-304848469029211</a:t>
            </a:r>
            <a:endParaRPr lang="en-US" sz="1400" dirty="0" smtClean="0"/>
          </a:p>
          <a:p>
            <a:r>
              <a:rPr lang="en-US" sz="1400" dirty="0" smtClean="0">
                <a:hlinkClick r:id="rId14"/>
              </a:rPr>
              <a:t>http</a:t>
            </a:r>
            <a:r>
              <a:rPr lang="en-US" sz="1400" dirty="0">
                <a:hlinkClick r:id="rId14"/>
              </a:rPr>
              <a:t>://</a:t>
            </a:r>
            <a:r>
              <a:rPr lang="en-US" sz="1400" dirty="0" smtClean="0">
                <a:hlinkClick r:id="rId14"/>
              </a:rPr>
              <a:t>www.clker.com/cliparts/r/K/T/F/J/l/cartoon-thought-bubble-md.png</a:t>
            </a:r>
            <a:endParaRPr lang="en-US" sz="1400" dirty="0" smtClean="0"/>
          </a:p>
          <a:p>
            <a:r>
              <a:rPr lang="en-US" sz="1400" dirty="0" smtClean="0">
                <a:hlinkClick r:id="rId15"/>
              </a:rPr>
              <a:t>https</a:t>
            </a:r>
            <a:r>
              <a:rPr lang="en-US" sz="1400" dirty="0">
                <a:hlinkClick r:id="rId15"/>
              </a:rPr>
              <a:t>://www.istockphoto.com/jp/</a:t>
            </a:r>
            <a:r>
              <a:rPr lang="ja-JP" altLang="en-US" sz="1400" dirty="0">
                <a:hlinkClick r:id="rId15"/>
              </a:rPr>
              <a:t>ベクター</a:t>
            </a:r>
            <a:r>
              <a:rPr lang="en-US" altLang="ja-JP" sz="1400" dirty="0">
                <a:hlinkClick r:id="rId15"/>
              </a:rPr>
              <a:t>/</a:t>
            </a:r>
            <a:r>
              <a:rPr lang="ja-JP" altLang="en-US" sz="1400" dirty="0">
                <a:hlinkClick r:id="rId15"/>
              </a:rPr>
              <a:t>クラックにダム</a:t>
            </a:r>
            <a:r>
              <a:rPr lang="en-US" altLang="ja-JP" sz="1400" dirty="0">
                <a:hlinkClick r:id="rId15"/>
              </a:rPr>
              <a:t>-</a:t>
            </a:r>
            <a:r>
              <a:rPr lang="en-US" sz="1400" dirty="0" smtClean="0">
                <a:hlinkClick r:id="rId15"/>
              </a:rPr>
              <a:t>gm486894653-38938542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=""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=""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=""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=""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=""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=""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=""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=""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8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50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=""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=""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=""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=""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=""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=""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=""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=""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8B4AE38-5209-47D0-97ED-51AF6943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510" y="4921264"/>
            <a:ext cx="2048434" cy="5730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20919CE9-F490-460F-8FBD-CC0239AF6CB6}"/>
              </a:ext>
            </a:extLst>
          </p:cNvPr>
          <p:cNvCxnSpPr>
            <a:cxnSpLocks/>
          </p:cNvCxnSpPr>
          <p:nvPr/>
        </p:nvCxnSpPr>
        <p:spPr bwMode="auto">
          <a:xfrm>
            <a:off x="3096976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56" y="4343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1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=""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=""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=""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=""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=""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=""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5669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86 -0.38148 L 0.42066 -0.2787 L 0.78473 -0.04236 " pathEditMode="relative" ptsTypes="A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14004 L 0.42049 -0.03727 L 0.78906 -0.11342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=""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chemeClr val="bg2"/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=""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=""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=""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=""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=""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5 -0.125 L 0.43368 -0.24814 L 0.42031 -0.02615 L 0.76997 0.18357 " pathEditMode="relative" ptsTypes="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37639 L 0.28941 -0.32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245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="" xmlns:a16="http://schemas.microsoft.com/office/drawing/2014/main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Background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=""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=""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=""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=""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=""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=""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=""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38" idx="0"/>
          </p:cNvCxnSpPr>
          <p:nvPr/>
        </p:nvCxnSpPr>
        <p:spPr bwMode="auto">
          <a:xfrm flipH="1">
            <a:off x="1825888" y="2587825"/>
            <a:ext cx="917312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="" xmlns:a16="http://schemas.microsoft.com/office/drawing/2014/main" id="{30C4091B-0899-4A9B-B331-6EFBBD05B5A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 bwMode="auto">
          <a:xfrm>
            <a:off x="1825888" y="4491131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=""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3" name="Picture 29">
            <a:extLst>
              <a:ext uri="{FF2B5EF4-FFF2-40B4-BE49-F238E27FC236}">
                <a16:creationId xmlns=""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=""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=""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=""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2356376" y="3960643"/>
            <a:ext cx="2215624" cy="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=""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=""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=""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=""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=""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3827678" y="3335122"/>
            <a:ext cx="4036580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30155"/>
            <a:ext cx="1060976" cy="10609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=""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=""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Observe how the marked transformer fails in this scenario: </a:t>
            </a:r>
          </a:p>
        </p:txBody>
      </p:sp>
      <p:pic>
        <p:nvPicPr>
          <p:cNvPr id="19476" name="Picture 29">
            <a:extLst>
              <a:ext uri="{FF2B5EF4-FFF2-40B4-BE49-F238E27FC236}">
                <a16:creationId xmlns=""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BF0DAF0-5A08-4679-A351-77D4164B8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01462" y="2862049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793FD1C-9CDC-4602-B50E-76A30DDE0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47800" y="368913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7B4CC3-AB30-449B-BE99-E69357F87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89338" y="4507779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0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247 -0.00162 L 0.69531 -0.00162 C 0.69497 0.10879 0.69462 0.21898 0.69427 0.32963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23 -0.08311 L 0.43143 -0.07778 L 0.32848 0.05416 L 0.33143 0.42824 " pathEditMode="relative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882 -0.32315 L 0.63593 -0.32199 L 0.69878 -0.1831 C 0.69913 -0.05347 0.69948 0.07616 0.69982 0.20602 " pathEditMode="relative" ptsTypes="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=""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=""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=""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=""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=""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=""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=""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=""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=""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=""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=""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39" idx="1"/>
          </p:cNvCxnSpPr>
          <p:nvPr/>
        </p:nvCxnSpPr>
        <p:spPr bwMode="auto">
          <a:xfrm>
            <a:off x="2356555" y="3959578"/>
            <a:ext cx="2215445" cy="106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=""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=""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=""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=""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=""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=""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=""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A failure elsewhere cause power to be redirected to             the transformer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=""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=""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215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680</Words>
  <Application>Microsoft Office PowerPoint</Application>
  <PresentationFormat>On-screen Show (4:3)</PresentationFormat>
  <Paragraphs>143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游ゴシック</vt:lpstr>
      <vt:lpstr>Office Theme</vt:lpstr>
      <vt:lpstr>Smart Grid Vulnerability Analysis Methods</vt:lpstr>
      <vt:lpstr>Consider, if you Will…</vt:lpstr>
      <vt:lpstr>Definitions</vt:lpstr>
      <vt:lpstr>Definitions</vt:lpstr>
      <vt:lpstr>PowerPoint Presentation</vt:lpstr>
      <vt:lpstr>PowerPoint Presentation</vt:lpstr>
      <vt:lpstr>Background Information</vt:lpstr>
      <vt:lpstr>Cascade: an Example</vt:lpstr>
      <vt:lpstr>Cascade: an Example</vt:lpstr>
      <vt:lpstr>Cascade: an Example</vt:lpstr>
      <vt:lpstr>Cascade: an Example</vt:lpstr>
      <vt:lpstr>Research Question</vt:lpstr>
      <vt:lpstr>Research Problem</vt:lpstr>
      <vt:lpstr>What Can We Do?</vt:lpstr>
      <vt:lpstr>What Can We Do?</vt:lpstr>
      <vt:lpstr>System Model: What’s Important?</vt:lpstr>
      <vt:lpstr>Factors</vt:lpstr>
      <vt:lpstr>System Model</vt:lpstr>
      <vt:lpstr>Weight</vt:lpstr>
      <vt:lpstr>Capacity</vt:lpstr>
      <vt:lpstr>Cost</vt:lpstr>
      <vt:lpstr>Image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A User</cp:lastModifiedBy>
  <cp:revision>138</cp:revision>
  <cp:lastPrinted>1601-01-01T00:00:00Z</cp:lastPrinted>
  <dcterms:created xsi:type="dcterms:W3CDTF">2020-02-11T17:09:54Z</dcterms:created>
  <dcterms:modified xsi:type="dcterms:W3CDTF">2020-03-30T05:04:35Z</dcterms:modified>
</cp:coreProperties>
</file>