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6" r:id="rId23"/>
    <p:sldId id="267" r:id="rId24"/>
    <p:sldId id="268" r:id="rId25"/>
    <p:sldId id="291" r:id="rId26"/>
    <p:sldId id="269" r:id="rId27"/>
    <p:sldId id="292" r:id="rId28"/>
    <p:sldId id="276" r:id="rId29"/>
    <p:sldId id="277" r:id="rId30"/>
    <p:sldId id="278" r:id="rId31"/>
    <p:sldId id="280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71" autoAdjust="0"/>
  </p:normalViewPr>
  <p:slideViewPr>
    <p:cSldViewPr>
      <p:cViewPr varScale="1">
        <p:scale>
          <a:sx n="103" d="100"/>
          <a:sy n="103" d="100"/>
        </p:scale>
        <p:origin x="228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xmlns="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xmlns="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xmlns="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xmlns="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xmlns="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xmlns="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xmlns="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xmlns="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Crack: https://www.istockphoto.com/jp/</a:t>
            </a:r>
            <a:r>
              <a:rPr lang="ja-JP" altLang="en-US" dirty="0" smtClean="0"/>
              <a:t>ベクター</a:t>
            </a:r>
            <a:r>
              <a:rPr lang="en-US" altLang="ja-JP" dirty="0" smtClean="0"/>
              <a:t>/</a:t>
            </a:r>
            <a:r>
              <a:rPr lang="ja-JP" altLang="en-US" dirty="0" smtClean="0"/>
              <a:t>クラックにダム</a:t>
            </a:r>
            <a:r>
              <a:rPr lang="en-US" altLang="ja-JP" dirty="0" smtClean="0"/>
              <a:t>-</a:t>
            </a:r>
            <a:r>
              <a:rPr lang="en-US" dirty="0" smtClean="0"/>
              <a:t>gm486894653-38938542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76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xmlns="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Hacker type: https://picsart.com/i/sticker-304848469029211</a:t>
            </a:r>
          </a:p>
          <a:p>
            <a:r>
              <a:rPr lang="en-US" altLang="en-US" dirty="0" smtClean="0"/>
              <a:t>Thought</a:t>
            </a:r>
            <a:r>
              <a:rPr lang="en-US" altLang="en-US" baseline="0" dirty="0" smtClean="0"/>
              <a:t> Bubble: http://www.clker.com/cliparts/r/K/T/F/J/l/cartoon-thought-bubble-md.png</a:t>
            </a:r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xmlns="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xmlns="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363860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xmlns="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xmlns="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xmlns="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These slides need revisited/removed</a:t>
            </a:r>
          </a:p>
        </p:txBody>
      </p:sp>
    </p:spTree>
    <p:extLst>
      <p:ext uri="{BB962C8B-B14F-4D97-AF65-F5344CB8AC3E}">
        <p14:creationId xmlns:p14="http://schemas.microsoft.com/office/powerpoint/2010/main" val="284134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xmlns="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These slides need revisited/removed</a:t>
            </a:r>
          </a:p>
        </p:txBody>
      </p:sp>
    </p:spTree>
    <p:extLst>
      <p:ext uri="{BB962C8B-B14F-4D97-AF65-F5344CB8AC3E}">
        <p14:creationId xmlns:p14="http://schemas.microsoft.com/office/powerpoint/2010/main" val="368049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xmlns="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These slides need revisited</a:t>
            </a:r>
            <a:r>
              <a:rPr lang="en-US" altLang="en-US"/>
              <a:t>/removed</a:t>
            </a:r>
          </a:p>
        </p:txBody>
      </p:sp>
    </p:spTree>
    <p:extLst>
      <p:ext uri="{BB962C8B-B14F-4D97-AF65-F5344CB8AC3E}">
        <p14:creationId xmlns:p14="http://schemas.microsoft.com/office/powerpoint/2010/main" val="4197180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Question Mark: https://clipartix.com/questions-clipart-image-29220/</a:t>
            </a:r>
          </a:p>
          <a:p>
            <a:r>
              <a:rPr lang="en-US" dirty="0" smtClean="0"/>
              <a:t>Black Pair:</a:t>
            </a:r>
            <a:r>
              <a:rPr lang="en-US" baseline="0" dirty="0" smtClean="0"/>
              <a:t> https://veritasdomain.files.wordpress.com/2016/02/question-mark-blackandwhite.png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24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xmlns="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xmlns="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Weight: http://www.clker.com/clipart-weight.html</a:t>
            </a:r>
          </a:p>
          <a:p>
            <a:r>
              <a:rPr lang="en-US" altLang="en-US" dirty="0" smtClean="0"/>
              <a:t>Hospital:</a:t>
            </a:r>
            <a:r>
              <a:rPr lang="en-US" altLang="en-US" baseline="0" dirty="0" smtClean="0"/>
              <a:t> http://cliparts.co/clipart/2332315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718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29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Cup:</a:t>
            </a:r>
            <a:r>
              <a:rPr lang="en-US" baseline="0" smtClean="0"/>
              <a:t> https://fineartamerica.com/featured/1-water-overflowing-cup-zing-images.html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67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Money</a:t>
            </a:r>
            <a:r>
              <a:rPr lang="en-US" baseline="0" smtClean="0"/>
              <a:t> pile: https://pixabay.com/vectors/cash-finance-financial-green-ideas-1296584/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3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Power</a:t>
            </a:r>
            <a:r>
              <a:rPr lang="en-US" altLang="en-US" baseline="0" dirty="0" smtClean="0"/>
              <a:t> Plant: </a:t>
            </a:r>
            <a:r>
              <a:rPr lang="en-US" altLang="en-US" dirty="0" smtClean="0"/>
              <a:t>https://www.kissclipart.com/factory-clipart-car-citron-factory-vvucrf/</a:t>
            </a:r>
          </a:p>
          <a:p>
            <a:r>
              <a:rPr lang="en-US" altLang="en-US" dirty="0" smtClean="0"/>
              <a:t>Transformer:</a:t>
            </a:r>
            <a:r>
              <a:rPr lang="en-US" altLang="en-US" baseline="0" dirty="0" smtClean="0"/>
              <a:t> https://www.vippng.com/preview/ihxJJRR_distribution-transformer-electrical-steel-electrical-transformer-transformer-icon/</a:t>
            </a:r>
          </a:p>
          <a:p>
            <a:r>
              <a:rPr lang="en-US" altLang="en-US" dirty="0" smtClean="0"/>
              <a:t>PFW: https://pfw.photoshelter.com/galleries/invited_galleries/C0000FUIbLB60jMk/C0000li9qCfTuVD0/C0000pVy0Bv0b1tw/C00005m_PfwyMB3w/C0000QADZPeyIyt8/G0000Kl4b_HiQrB0/Full-Color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7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xmlns="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ash-finance-financial-green-ideas-1296584/" TargetMode="External"/><Relationship Id="rId13" Type="http://schemas.openxmlformats.org/officeDocument/2006/relationships/hyperlink" Target="https://picsart.com/hashtag/hacker/popular-stickers" TargetMode="External"/><Relationship Id="rId3" Type="http://schemas.openxmlformats.org/officeDocument/2006/relationships/hyperlink" Target="https://www.kissclipart.com/factory-clipart-car-citron-factory-vvucrf/" TargetMode="External"/><Relationship Id="rId7" Type="http://schemas.openxmlformats.org/officeDocument/2006/relationships/hyperlink" Target="https://fineartamerica.com/featured/1-water-overflowing-cup-zing-images.html" TargetMode="External"/><Relationship Id="rId12" Type="http://schemas.openxmlformats.org/officeDocument/2006/relationships/hyperlink" Target="http://cliparts.co/clipart/233231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ker.com/clipart-weight.html" TargetMode="External"/><Relationship Id="rId11" Type="http://schemas.openxmlformats.org/officeDocument/2006/relationships/hyperlink" Target="http://www.clker.com/clipart-orange-house-2.html" TargetMode="External"/><Relationship Id="rId5" Type="http://schemas.openxmlformats.org/officeDocument/2006/relationships/hyperlink" Target="https://pfw.photoshelter.com/galleries/invited_galleries/C0000FUIbLB60jMk/C0000li9qCfTuVD0/C0000pVy0Bv0b1tw/C00005m_PfwyMB3w/C0000QADZPeyIyt8/G0000Kl4b_HiQrB0/Full-Color" TargetMode="External"/><Relationship Id="rId15" Type="http://schemas.openxmlformats.org/officeDocument/2006/relationships/hyperlink" Target="https://www.istockphoto.com/jp/%E3%83%99%E3%82%AF%E3%82%BF%E3%83%BC/%E3%82%AF%E3%83%A9%E3%83%83%E3%82%AF%E3%81%AB%E3%83%80%E3%83%A0-gm486894653-38938542" TargetMode="External"/><Relationship Id="rId10" Type="http://schemas.openxmlformats.org/officeDocument/2006/relationships/hyperlink" Target="https://clipartix.com/questions-clipart/" TargetMode="External"/><Relationship Id="rId4" Type="http://schemas.openxmlformats.org/officeDocument/2006/relationships/hyperlink" Target="https://www.vippng.com/preview/ihxJJRR_distribution-transformer-electrical-steel-electrical-transformer-transformer-icon/" TargetMode="External"/><Relationship Id="rId9" Type="http://schemas.openxmlformats.org/officeDocument/2006/relationships/hyperlink" Target="https://veritasdomain.files.wordpress.com/2016/02/question-mark-blackandwhite.png" TargetMode="External"/><Relationship Id="rId14" Type="http://schemas.openxmlformats.org/officeDocument/2006/relationships/hyperlink" Target="http://www.clker.com/cliparts/r/K/T/F/J/l/cartoon-thought-bubble-md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xmlns="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xmlns="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xmlns="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xmlns="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xmlns="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xmlns="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xmlns="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xmlns="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xmlns="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xmlns="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xmlns="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xmlns="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xmlns="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xmlns="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xmlns="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xmlns="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xmlns="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xmlns="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	2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xmlns="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xmlns="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xmlns="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xmlns="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redirection overloads the transformer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xmlns="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xmlns="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xmlns="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715EB8-BD92-42CC-A640-CA0ED8C69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00703" y="2063523"/>
            <a:ext cx="414564" cy="52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881070-479E-470B-9241-CF06F61B2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58408" y="2928937"/>
            <a:ext cx="414564" cy="5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FE422B-23B3-427F-941A-9510C5F5E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34609" y="3780914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26 0.02662 L 0.41372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68 -0.09954 L 0.60764 -0.09699 L 0.67569 0.04467 L 0.6776 0.1037 L 0.67257 0.19305 L 0.31285 0.35254 L 0.31371 0.42268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8003 0.06736 L 0.68194 0.31065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xmlns="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xmlns="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xmlns="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xmlns="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xmlns="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xmlns="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xmlns="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xmlns="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xmlns="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xmlns="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xmlns="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xmlns="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xmlns="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xmlns="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xmlns="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xmlns="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overloaded transformer fails, causing a domino effect 			that cascades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99B3A9-01FB-4520-9A2B-E60C663CF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6961" y="2862049"/>
            <a:ext cx="414564" cy="524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509D120-A8B3-4AE8-AB3D-2226A16CD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4927" y="385084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 -0.08033 L 0.38264 -0.0789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56 -0.22037 L 0.57257 -0.22732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xmlns="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xmlns="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xmlns="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xmlns="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xmlns="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xmlns="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xmlns="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xmlns="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xmlns="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xmlns="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xmlns="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xmlns="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xmlns="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xmlns="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xmlns="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xmlns="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xmlns="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xmlns="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xmlns="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xmlns="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xmlns="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xmlns="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xmlns="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xmlns="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xmlns="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xmlns="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xmlns="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xmlns="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xmlns="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xmlns="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xmlns="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xmlns="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xmlns="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xmlns="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xmlns="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xmlns="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xmlns="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xmlns="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xmlns="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xmlns="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xmlns="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xmlns="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xmlns="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xmlns="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xmlns="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xmlns="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xmlns="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xmlns="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xmlns="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xmlns="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xmlns="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xmlns="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xmlns="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xmlns="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xmlns="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xmlns="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xmlns="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xmlns="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xmlns="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xmlns="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xmlns="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xmlns="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xmlns="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xmlns="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xmlns="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xmlns="" id="{02F86ECC-964A-40FF-8C0E-521CD930C00C}"/>
              </a:ext>
            </a:extLst>
          </p:cNvPr>
          <p:cNvSpPr/>
          <p:nvPr/>
        </p:nvSpPr>
        <p:spPr bwMode="auto">
          <a:xfrm rot="5400000">
            <a:off x="500063" y="795338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xmlns="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xmlns="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xmlns="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xmlns="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xmlns="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xmlns="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xmlns="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xmlns="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xmlns="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xmlns="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xmlns="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xmlns="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xmlns="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xmlns="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xmlns="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xmlns="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xmlns="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xmlns="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xmlns="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xmlns="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xmlns="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xmlns="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xmlns="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xmlns="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xmlns="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xmlns="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xmlns="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xmlns="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xmlns="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xmlns="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xmlns="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xmlns="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xmlns="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xmlns="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xmlns="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xmlns="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xmlns="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xmlns="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xmlns="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xmlns="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xmlns="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xmlns="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xmlns="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xmlns="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xmlns="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xmlns="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xmlns="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xmlns="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xmlns="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xmlns="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xmlns="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xmlns="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xmlns="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xmlns="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xmlns="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xmlns="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xmlns="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xmlns="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xmlns="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xmlns="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xmlns="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xmlns="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xmlns="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xmlns="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xmlns="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xmlns="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xmlns="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xmlns="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xmlns="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xmlns="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xmlns="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xmlns="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xmlns="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xmlns="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xmlns="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xmlns="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xmlns="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xmlns="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xmlns="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xmlns="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CFF7A5-2570-4025-9470-A9AD46D6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33888"/>
            <a:ext cx="3352800" cy="3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xmlns="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our problem?</a:t>
            </a:r>
          </a:p>
          <a:p>
            <a:endParaRPr lang="en-US" altLang="en-US" dirty="0"/>
          </a:p>
          <a:p>
            <a:r>
              <a:rPr lang="en-US" altLang="en-US" dirty="0"/>
              <a:t>We need to find out what the most vulnerable points in the grid are, so that we can protect it from potential attacks.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xmlns="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  <p:pic>
        <p:nvPicPr>
          <p:cNvPr id="3" name="Picture 2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xmlns="" id="{A7B279A3-5970-44F0-BDF3-08C8CB72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877911" cy="304869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0C51969-B09A-487D-8E79-89703D972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2801842" cy="23815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xmlns="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harden locations from attacks 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level of protection afforded to a location is frequently proportional to the attractiveness of disabling that location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xmlns="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  <a:endParaRPr lang="en-US" altLang="en-US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xmlns="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xmlns="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xmlns="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xmlns="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xmlns="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xmlns="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xmlns="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xmlns="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xmlns="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xmlns="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xmlns="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xmlns="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xmlns="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xmlns="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xmlns="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xmlns="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xmlns="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xmlns="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xmlns="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xmlns="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xmlns="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xmlns="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xmlns="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xmlns="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xmlns="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xmlns="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xmlns="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xmlns="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xmlns="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xmlns="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xmlns="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xmlns="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xmlns="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xmlns="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xmlns="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xmlns="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xmlns="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xmlns="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xmlns="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xmlns="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xmlns="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xmlns="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xmlns="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xmlns="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xmlns="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xmlns="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xmlns="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xmlns="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xmlns="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xmlns="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xmlns="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xmlns="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xmlns="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xmlns="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xmlns="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xmlns="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xmlns="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xmlns="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xmlns="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xmlns="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xmlns="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xmlns="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xmlns="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xmlns="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xmlns="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xmlns="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xmlns="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xmlns="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xmlns="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xmlns="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xmlns="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xmlns="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xmlns="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xmlns="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xmlns="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xmlns="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xmlns="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xmlns="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xmlns="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xmlns="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xmlns="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xmlns="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xmlns="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97790-D19D-4700-BDC4-8972540F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0D216D-652C-4978-86D0-D0CFA14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What aspects of the Smart Grid system should we worry about?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8663406-8E62-4FCE-84EE-C8C42034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37" y="2819399"/>
            <a:ext cx="3631803" cy="363180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42529B7-53B2-451A-AED4-0C2A68FF25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7162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xmlns="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 smtClean="0"/>
              <a:t>Capacity</a:t>
            </a:r>
            <a:endParaRPr lang="en-US" altLang="en-US" dirty="0"/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xmlns="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xmlns="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Weight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xmlns="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xmlns="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527590-338C-41E7-9371-8D55F3DB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37" y="2966216"/>
            <a:ext cx="2038798" cy="1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7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xmlns="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3BCA8B20-51DD-4BB6-A3B3-C3836F4E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13" y="4338975"/>
            <a:ext cx="3388235" cy="2247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xmlns="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xmlns="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There is a limit to the amount of electricity that a transformer can handle.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43F70B-1641-49BF-B8CC-5BB01438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15" y="3798986"/>
            <a:ext cx="3890169" cy="2917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xmlns="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xmlns="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xmlns="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xmlns="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xmlns="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xmlns="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xmlns="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Attackers have a finite resource budget to work with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8B828A-82EE-4DD9-9D35-409ADF94B4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0" cy="269081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://www.kissclipart.com/factory-clipart-car-citron-factory-vvucrf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https://www.vippng.com/preview/ihxJJRR_distribution-transformer-electrical-steel-electrical-transformer-transformer-icon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https://pfw.photoshelter.com/galleries/invited_galleries/C0000FUIbLB60jMk/C0000li9qCfTuVD0/C0000pVy0Bv0b1tw/C00005m_PfwyMB3w/C0000QADZPeyIyt8/G0000Kl4b_HiQrB0/Full-Color</a:t>
            </a:r>
            <a:endParaRPr lang="en-US" sz="1400" dirty="0"/>
          </a:p>
          <a:p>
            <a:r>
              <a:rPr lang="en-US" sz="1400" dirty="0" smtClean="0">
                <a:hlinkClick r:id="rId6"/>
              </a:rPr>
              <a:t>http://www.clker.com/clipart-weight.html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://fineartamerica.com/featured/1-water-overflowing-cup-zing-images.html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https://pixabay.com/vectors/cash-finance-financial-green-ideas-1296584/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https://veritasdomain.files.wordpress.com/2016/02/question-mark-blackandwhite.png</a:t>
            </a:r>
            <a:endParaRPr lang="en-US" sz="1400" dirty="0"/>
          </a:p>
          <a:p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clipartix.com/questions-clipart-image-29220/</a:t>
            </a:r>
            <a:endParaRPr lang="en-US" sz="1400" dirty="0" smtClean="0"/>
          </a:p>
          <a:p>
            <a:r>
              <a:rPr lang="en-US" sz="1400" dirty="0" smtClean="0">
                <a:hlinkClick r:id="rId11"/>
              </a:rPr>
              <a:t>http://www.clker.com/clipart-orange-house-2.html</a:t>
            </a:r>
            <a:endParaRPr lang="en-US" sz="1400" dirty="0" smtClean="0"/>
          </a:p>
          <a:p>
            <a:r>
              <a:rPr lang="en-US" sz="1400" dirty="0" smtClean="0">
                <a:hlinkClick r:id="rId12"/>
              </a:rPr>
              <a:t>http</a:t>
            </a:r>
            <a:r>
              <a:rPr lang="en-US" sz="1400" dirty="0">
                <a:hlinkClick r:id="rId12"/>
              </a:rPr>
              <a:t>://</a:t>
            </a:r>
            <a:r>
              <a:rPr lang="en-US" sz="1400" dirty="0" smtClean="0">
                <a:hlinkClick r:id="rId12"/>
              </a:rPr>
              <a:t>cliparts.co/clipart/2332315</a:t>
            </a:r>
            <a:endParaRPr lang="en-US" sz="1400" dirty="0" smtClean="0"/>
          </a:p>
          <a:p>
            <a:r>
              <a:rPr lang="en-US" sz="1400" dirty="0" smtClean="0">
                <a:hlinkClick r:id="rId13"/>
              </a:rPr>
              <a:t>https</a:t>
            </a:r>
            <a:r>
              <a:rPr lang="en-US" sz="1400" dirty="0">
                <a:hlinkClick r:id="rId13"/>
              </a:rPr>
              <a:t>://</a:t>
            </a:r>
            <a:r>
              <a:rPr lang="en-US" sz="1400" dirty="0" smtClean="0">
                <a:hlinkClick r:id="rId13"/>
              </a:rPr>
              <a:t>picsart.com/i/sticker-304848469029211</a:t>
            </a:r>
            <a:endParaRPr lang="en-US" sz="1400" dirty="0" smtClean="0"/>
          </a:p>
          <a:p>
            <a:r>
              <a:rPr lang="en-US" sz="1400" dirty="0" smtClean="0">
                <a:hlinkClick r:id="rId14"/>
              </a:rPr>
              <a:t>http</a:t>
            </a:r>
            <a:r>
              <a:rPr lang="en-US" sz="1400" dirty="0">
                <a:hlinkClick r:id="rId14"/>
              </a:rPr>
              <a:t>://</a:t>
            </a:r>
            <a:r>
              <a:rPr lang="en-US" sz="1400" dirty="0" smtClean="0">
                <a:hlinkClick r:id="rId14"/>
              </a:rPr>
              <a:t>www.clker.com/cliparts/r/K/T/F/J/l/cartoon-thought-bubble-md.png</a:t>
            </a:r>
            <a:endParaRPr lang="en-US" sz="1400" dirty="0" smtClean="0"/>
          </a:p>
          <a:p>
            <a:r>
              <a:rPr lang="en-US" sz="1400" dirty="0" smtClean="0">
                <a:hlinkClick r:id="rId15"/>
              </a:rPr>
              <a:t>https</a:t>
            </a:r>
            <a:r>
              <a:rPr lang="en-US" sz="1400" dirty="0">
                <a:hlinkClick r:id="rId15"/>
              </a:rPr>
              <a:t>://www.istockphoto.com/jp/</a:t>
            </a:r>
            <a:r>
              <a:rPr lang="ja-JP" altLang="en-US" sz="1400" dirty="0">
                <a:hlinkClick r:id="rId15"/>
              </a:rPr>
              <a:t>ベクター</a:t>
            </a:r>
            <a:r>
              <a:rPr lang="en-US" altLang="ja-JP" sz="1400" dirty="0">
                <a:hlinkClick r:id="rId15"/>
              </a:rPr>
              <a:t>/</a:t>
            </a:r>
            <a:r>
              <a:rPr lang="ja-JP" altLang="en-US" sz="1400" dirty="0">
                <a:hlinkClick r:id="rId15"/>
              </a:rPr>
              <a:t>クラックにダム</a:t>
            </a:r>
            <a:r>
              <a:rPr lang="en-US" altLang="ja-JP" sz="1400" dirty="0">
                <a:hlinkClick r:id="rId15"/>
              </a:rPr>
              <a:t>-</a:t>
            </a:r>
            <a:r>
              <a:rPr lang="en-US" sz="1400" dirty="0" smtClean="0">
                <a:hlinkClick r:id="rId15"/>
              </a:rPr>
              <a:t>gm486894653-38938542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xmlns="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xmlns="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xmlns="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xmlns="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xmlns="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xmlns="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xmlns="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xmlns="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xmlns="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xmlns="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xmlns="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xmlns="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xmlns="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xmlns="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xmlns="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xmlns="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xmlns="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xmlns="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xmlns="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xmlns="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xmlns="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xmlns="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xmlns="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xmlns="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xmlns="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xmlns="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xmlns="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xmlns="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xmlns="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:a16="http://schemas.microsoft.com/office/drawing/2014/main" xmlns="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xmlns="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xmlns="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xmlns="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xmlns="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xmlns="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xmlns="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xmlns="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xmlns="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xmlns="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xmlns="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xmlns="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:a16="http://schemas.microsoft.com/office/drawing/2014/main" xmlns="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BF0DAF0-5A08-4679-A351-77D4164B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462" y="2862049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93FD1C-9CDC-4602-B50E-76A30DDE0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7800" y="368913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7B4CC3-AB30-449B-BE99-E69357F87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9338" y="450777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247 -0.00162 L 0.69531 -0.00162 C 0.69497 0.10879 0.69462 0.21898 0.69427 0.32963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23 -0.08311 L 0.43143 -0.07778 L 0.32848 0.05416 L 0.33143 0.42824 " pathEditMode="relative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82 -0.32315 L 0.63593 -0.32199 L 0.69878 -0.1831 C 0.69913 -0.05347 0.69948 0.07616 0.69982 0.2060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xmlns="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xmlns="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xmlns="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xmlns="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xmlns="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xmlns="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xmlns="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xmlns="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xmlns="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xmlns="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xmlns="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xmlns="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xmlns="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xmlns="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xmlns="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xmlns="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xmlns="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xmlns="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xmlns="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xmlns="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A failure elsewhere cause power to be redirected to             the transformer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xmlns="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xmlns="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926</Words>
  <Application>Microsoft Office PowerPoint</Application>
  <PresentationFormat>On-screen Show (4:3)</PresentationFormat>
  <Paragraphs>225</Paragraphs>
  <Slides>31</Slides>
  <Notes>30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游ゴシック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Factors</vt:lpstr>
      <vt:lpstr>System Model</vt:lpstr>
      <vt:lpstr>Weight</vt:lpstr>
      <vt:lpstr>Weight </vt:lpstr>
      <vt:lpstr>Capacity</vt:lpstr>
      <vt:lpstr>Cost</vt:lpstr>
      <vt:lpstr>Image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A User</cp:lastModifiedBy>
  <cp:revision>137</cp:revision>
  <cp:lastPrinted>1601-01-01T00:00:00Z</cp:lastPrinted>
  <dcterms:created xsi:type="dcterms:W3CDTF">2020-02-11T17:09:54Z</dcterms:created>
  <dcterms:modified xsi:type="dcterms:W3CDTF">2020-03-30T04:59:35Z</dcterms:modified>
</cp:coreProperties>
</file>