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Lst>
  <p:sldSz cx="38404800" cy="32918400"/>
  <p:notesSz cx="6858000" cy="9144000"/>
  <p:defaultText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Kim" initials="BK"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28E0E"/>
    <a:srgbClr val="104F8B"/>
    <a:srgbClr val="0D437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1A734-3E59-47AB-B419-65E21BD577C8}" v="31" dt="2020-04-13T22:14:35.854"/>
    <p1510:client id="{121B7DB0-EBF6-4020-AB16-DB6491485BA7}" v="2559" dt="2020-04-11T00:59:05.835"/>
    <p1510:client id="{63C9A84C-03F6-EC83-7111-E4296CCD2B50}" v="472" dt="2020-04-10T23:57:18.529"/>
    <p1510:client id="{7FF85517-6BF5-1934-2B06-37E9407813C7}" v="534" dt="2020-04-11T03:31:15.203"/>
    <p1510:client id="{85BE5B50-3318-21E8-AE88-0FD278B37211}" v="1" dt="2020-04-11T03:05:44.990"/>
    <p1510:client id="{B731ED6D-D353-4913-90F6-CED04A549418}" v="114" dt="2020-04-10T18:31:19.893"/>
    <p1510:client id="{BD89D1AA-DA55-0D54-AE28-B006F5C8B391}" v="170" dt="2020-04-11T02:00:57.879"/>
    <p1510:client id="{D5976F03-2317-1CA1-6BF6-6CDD866E843E}" v="1424" dt="2020-04-11T03:04:57.817"/>
    <p1510:client id="{D5B19729-A6C0-4AA5-8F16-0CAD0DC23365}" v="227" dt="2020-04-11T01:13:29.821"/>
    <p1510:client id="{FA71A225-93B9-854B-B1EF-D591E918DC55}" v="16" dt="2020-04-13T22:52:28.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2096"/>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472E2A-A46F-2944-8982-0D4B8273BC81}"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423545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472E2A-A46F-2944-8982-0D4B8273BC81}"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330046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472E2A-A46F-2944-8982-0D4B8273BC81}"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238503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472E2A-A46F-2944-8982-0D4B8273BC81}"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399755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72E2A-A46F-2944-8982-0D4B8273BC81}"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296775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472E2A-A46F-2944-8982-0D4B8273BC81}" type="datetimeFigureOut">
              <a:rPr lang="en-US" smtClean="0"/>
              <a:pPr/>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67945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472E2A-A46F-2944-8982-0D4B8273BC81}"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202541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472E2A-A46F-2944-8982-0D4B8273BC81}" type="datetimeFigureOut">
              <a:rPr lang="en-US" smtClean="0"/>
              <a:pPr/>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65055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72E2A-A46F-2944-8982-0D4B8273BC81}" type="datetimeFigureOut">
              <a:rPr lang="en-US" smtClean="0"/>
              <a:pPr/>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177045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1472E2A-A46F-2944-8982-0D4B8273BC81}" type="datetimeFigureOut">
              <a:rPr lang="en-US" smtClean="0"/>
              <a:pPr/>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35150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1472E2A-A46F-2944-8982-0D4B8273BC81}" type="datetimeFigureOut">
              <a:rPr lang="en-US" smtClean="0"/>
              <a:pPr/>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43168-84F6-B24C-8B29-42C4CF9FB52F}" type="slidenum">
              <a:rPr lang="en-US" smtClean="0"/>
              <a:pPr/>
              <a:t>‹#›</a:t>
            </a:fld>
            <a:endParaRPr lang="en-US"/>
          </a:p>
        </p:txBody>
      </p:sp>
    </p:spTree>
    <p:extLst>
      <p:ext uri="{BB962C8B-B14F-4D97-AF65-F5344CB8AC3E}">
        <p14:creationId xmlns:p14="http://schemas.microsoft.com/office/powerpoint/2010/main" val="218265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a:t>Click to edit Master title style</a:t>
            </a:r>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91472E2A-A46F-2944-8982-0D4B8273BC81}" type="datetimeFigureOut">
              <a:rPr lang="en-US" smtClean="0"/>
              <a:pPr/>
              <a:t>4/14/2020</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30443168-84F6-B24C-8B29-42C4CF9FB52F}" type="slidenum">
              <a:rPr lang="en-US" smtClean="0"/>
              <a:pPr/>
              <a:t>‹#›</a:t>
            </a:fld>
            <a:endParaRPr lang="en-US"/>
          </a:p>
        </p:txBody>
      </p:sp>
      <p:pic>
        <p:nvPicPr>
          <p:cNvPr id="7" name="Picture 6" descr="ComputerScience_postertemplate_3-16-01.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7837" y="0"/>
            <a:ext cx="38366963" cy="32918400"/>
          </a:xfrm>
          <a:prstGeom prst="rect">
            <a:avLst/>
          </a:prstGeom>
        </p:spPr>
      </p:pic>
    </p:spTree>
    <p:extLst>
      <p:ext uri="{BB962C8B-B14F-4D97-AF65-F5344CB8AC3E}">
        <p14:creationId xmlns:p14="http://schemas.microsoft.com/office/powerpoint/2010/main" val="213054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786"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2037786" rtl="0" eaLnBrk="1" latinLnBrk="0" hangingPunct="1">
        <a:spcBef>
          <a:spcPct val="20000"/>
        </a:spcBef>
        <a:buFont typeface="Arial"/>
        <a:buChar char="•"/>
        <a:defRPr sz="14300" kern="1200">
          <a:solidFill>
            <a:schemeClr val="tx1"/>
          </a:solidFill>
          <a:latin typeface="+mn-lt"/>
          <a:ea typeface="+mn-ea"/>
          <a:cs typeface="+mn-cs"/>
        </a:defRPr>
      </a:lvl1pPr>
      <a:lvl2pPr marL="3311402" indent="-1273616" algn="l" defTabSz="2037786" rtl="0" eaLnBrk="1" latinLnBrk="0" hangingPunct="1">
        <a:spcBef>
          <a:spcPct val="20000"/>
        </a:spcBef>
        <a:buFont typeface="Arial"/>
        <a:buChar char="–"/>
        <a:defRPr sz="12500" kern="1200">
          <a:solidFill>
            <a:schemeClr val="tx1"/>
          </a:solidFill>
          <a:latin typeface="+mn-lt"/>
          <a:ea typeface="+mn-ea"/>
          <a:cs typeface="+mn-cs"/>
        </a:defRPr>
      </a:lvl2pPr>
      <a:lvl3pPr marL="5094465" indent="-1018893" algn="l" defTabSz="2037786" rtl="0" eaLnBrk="1" latinLnBrk="0" hangingPunct="1">
        <a:spcBef>
          <a:spcPct val="20000"/>
        </a:spcBef>
        <a:buFont typeface="Arial"/>
        <a:buChar char="•"/>
        <a:defRPr sz="10700" kern="1200">
          <a:solidFill>
            <a:schemeClr val="tx1"/>
          </a:solidFill>
          <a:latin typeface="+mn-lt"/>
          <a:ea typeface="+mn-ea"/>
          <a:cs typeface="+mn-cs"/>
        </a:defRPr>
      </a:lvl3pPr>
      <a:lvl4pPr marL="7132251" indent="-1018893" algn="l" defTabSz="2037786" rtl="0" eaLnBrk="1" latinLnBrk="0" hangingPunct="1">
        <a:spcBef>
          <a:spcPct val="20000"/>
        </a:spcBef>
        <a:buFont typeface="Arial"/>
        <a:buChar char="–"/>
        <a:defRPr sz="8900" kern="1200">
          <a:solidFill>
            <a:schemeClr val="tx1"/>
          </a:solidFill>
          <a:latin typeface="+mn-lt"/>
          <a:ea typeface="+mn-ea"/>
          <a:cs typeface="+mn-cs"/>
        </a:defRPr>
      </a:lvl4pPr>
      <a:lvl5pPr marL="9170038" indent="-1018893" algn="l" defTabSz="2037786" rtl="0" eaLnBrk="1" latinLnBrk="0" hangingPunct="1">
        <a:spcBef>
          <a:spcPct val="20000"/>
        </a:spcBef>
        <a:buFont typeface="Arial"/>
        <a:buChar char="»"/>
        <a:defRPr sz="8900" kern="1200">
          <a:solidFill>
            <a:schemeClr val="tx1"/>
          </a:solidFill>
          <a:latin typeface="+mn-lt"/>
          <a:ea typeface="+mn-ea"/>
          <a:cs typeface="+mn-cs"/>
        </a:defRPr>
      </a:lvl5pPr>
      <a:lvl6pPr marL="11207824" indent="-1018893" algn="l" defTabSz="2037786" rtl="0" eaLnBrk="1" latinLnBrk="0" hangingPunct="1">
        <a:spcBef>
          <a:spcPct val="20000"/>
        </a:spcBef>
        <a:buFont typeface="Arial"/>
        <a:buChar char="•"/>
        <a:defRPr sz="8900" kern="1200">
          <a:solidFill>
            <a:schemeClr val="tx1"/>
          </a:solidFill>
          <a:latin typeface="+mn-lt"/>
          <a:ea typeface="+mn-ea"/>
          <a:cs typeface="+mn-cs"/>
        </a:defRPr>
      </a:lvl6pPr>
      <a:lvl7pPr marL="13245610" indent="-1018893" algn="l" defTabSz="2037786" rtl="0" eaLnBrk="1" latinLnBrk="0" hangingPunct="1">
        <a:spcBef>
          <a:spcPct val="20000"/>
        </a:spcBef>
        <a:buFont typeface="Arial"/>
        <a:buChar char="•"/>
        <a:defRPr sz="8900" kern="1200">
          <a:solidFill>
            <a:schemeClr val="tx1"/>
          </a:solidFill>
          <a:latin typeface="+mn-lt"/>
          <a:ea typeface="+mn-ea"/>
          <a:cs typeface="+mn-cs"/>
        </a:defRPr>
      </a:lvl7pPr>
      <a:lvl8pPr marL="15283396" indent="-1018893" algn="l" defTabSz="2037786" rtl="0" eaLnBrk="1" latinLnBrk="0" hangingPunct="1">
        <a:spcBef>
          <a:spcPct val="20000"/>
        </a:spcBef>
        <a:buFont typeface="Arial"/>
        <a:buChar char="•"/>
        <a:defRPr sz="8900" kern="1200">
          <a:solidFill>
            <a:schemeClr val="tx1"/>
          </a:solidFill>
          <a:latin typeface="+mn-lt"/>
          <a:ea typeface="+mn-ea"/>
          <a:cs typeface="+mn-cs"/>
        </a:defRPr>
      </a:lvl8pPr>
      <a:lvl9pPr marL="17321182" indent="-1018893" algn="l" defTabSz="203778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286209"/>
            <a:ext cx="32644080" cy="1979552"/>
          </a:xfrm>
        </p:spPr>
        <p:txBody>
          <a:bodyPr>
            <a:noAutofit/>
          </a:bodyPr>
          <a:lstStyle/>
          <a:p>
            <a:r>
              <a:rPr lang="en-US" sz="9600" b="1">
                <a:solidFill>
                  <a:srgbClr val="000000"/>
                </a:solidFill>
                <a:latin typeface="Arial"/>
                <a:cs typeface="Arial"/>
              </a:rPr>
              <a:t>Power Grid Cyberattack Analysis</a:t>
            </a:r>
          </a:p>
        </p:txBody>
      </p:sp>
      <p:sp>
        <p:nvSpPr>
          <p:cNvPr id="5" name="TextBox 4"/>
          <p:cNvSpPr txBox="1"/>
          <p:nvPr/>
        </p:nvSpPr>
        <p:spPr>
          <a:xfrm>
            <a:off x="1852313" y="7082008"/>
            <a:ext cx="10118329" cy="9140964"/>
          </a:xfrm>
          <a:prstGeom prst="rect">
            <a:avLst/>
          </a:prstGeom>
          <a:noFill/>
        </p:spPr>
        <p:txBody>
          <a:bodyPr wrap="square" rtlCol="0" anchor="t">
            <a:spAutoFit/>
          </a:bodyPr>
          <a:lstStyle/>
          <a:p>
            <a:pPr algn="just"/>
            <a:r>
              <a:rPr lang="en-US" sz="4200">
                <a:latin typeface="Arial"/>
                <a:cs typeface="Arial"/>
              </a:rPr>
              <a:t>Modern smart electrical grids may be vulnerable to exploitation or sabotage; this analysis attempts to create a way (metric) for identifying the most likely attack targets for a given smart grid to trigger a "domino effect."</a:t>
            </a:r>
          </a:p>
          <a:p>
            <a:pPr algn="just"/>
            <a:endParaRPr lang="en-US" sz="4200">
              <a:latin typeface="Arial"/>
              <a:cs typeface="Arial"/>
            </a:endParaRPr>
          </a:p>
          <a:p>
            <a:pPr algn="just"/>
            <a:r>
              <a:rPr lang="en-US" sz="4200">
                <a:latin typeface="Arial"/>
                <a:cs typeface="Arial"/>
              </a:rPr>
              <a:t>As more points on the grid fail, the available carrying capacity of remaining points shrinks while they shoulder the burden normally carried by the failed parts.</a:t>
            </a:r>
          </a:p>
          <a:p>
            <a:pPr algn="just"/>
            <a:endParaRPr lang="en-US" sz="4200">
              <a:latin typeface="Arial"/>
              <a:cs typeface="Arial"/>
            </a:endParaRPr>
          </a:p>
          <a:p>
            <a:pPr algn="just"/>
            <a:endParaRPr lang="en-US" sz="4200">
              <a:latin typeface="Arial"/>
              <a:cs typeface="Arial"/>
            </a:endParaRPr>
          </a:p>
        </p:txBody>
      </p:sp>
      <p:sp>
        <p:nvSpPr>
          <p:cNvPr id="6" name="TextBox 5"/>
          <p:cNvSpPr txBox="1"/>
          <p:nvPr/>
        </p:nvSpPr>
        <p:spPr>
          <a:xfrm>
            <a:off x="14007841" y="7234408"/>
            <a:ext cx="10118329" cy="5262979"/>
          </a:xfrm>
          <a:prstGeom prst="rect">
            <a:avLst/>
          </a:prstGeom>
          <a:noFill/>
        </p:spPr>
        <p:txBody>
          <a:bodyPr wrap="square" rtlCol="0" anchor="t">
            <a:spAutoFit/>
          </a:bodyPr>
          <a:lstStyle/>
          <a:p>
            <a:pPr algn="just"/>
            <a:r>
              <a:rPr lang="en-US" sz="4200">
                <a:latin typeface="Arial"/>
                <a:cs typeface="Arial"/>
              </a:rPr>
              <a:t>Much as the grid itself has a maximum load it can carry, so too does every part of a system. As more parts fail, the remaining parts' operating margins shrink. So by taking down one or two cheaper parts, the remaining cost for attacking a previously expensive piece might become feasible.</a:t>
            </a:r>
          </a:p>
        </p:txBody>
      </p:sp>
      <p:sp>
        <p:nvSpPr>
          <p:cNvPr id="7" name="TextBox 6"/>
          <p:cNvSpPr txBox="1"/>
          <p:nvPr/>
        </p:nvSpPr>
        <p:spPr>
          <a:xfrm>
            <a:off x="1852313" y="15869727"/>
            <a:ext cx="10118329" cy="15604272"/>
          </a:xfrm>
          <a:prstGeom prst="rect">
            <a:avLst/>
          </a:prstGeom>
          <a:noFill/>
        </p:spPr>
        <p:txBody>
          <a:bodyPr wrap="square" rtlCol="0" anchor="t">
            <a:spAutoFit/>
          </a:bodyPr>
          <a:lstStyle/>
          <a:p>
            <a:pPr algn="just"/>
            <a:r>
              <a:rPr lang="en-US" sz="4200">
                <a:latin typeface="Arial"/>
                <a:cs typeface="Arial"/>
              </a:rPr>
              <a:t>A modern electrical grid is different from its earlier forbears; it possesses sensors and computer systems that can choose to route power to quickly restore operation in the event of failure of a few components (making it "smart").</a:t>
            </a:r>
            <a:endParaRPr lang="en-US">
              <a:latin typeface="Calibri"/>
              <a:cs typeface="Calibri"/>
            </a:endParaRPr>
          </a:p>
          <a:p>
            <a:pPr algn="just"/>
            <a:endParaRPr lang="en-US" sz="4200">
              <a:latin typeface="Arial"/>
              <a:cs typeface="Arial"/>
            </a:endParaRPr>
          </a:p>
          <a:p>
            <a:pPr algn="just"/>
            <a:r>
              <a:rPr lang="en-US" sz="4200">
                <a:latin typeface="Arial"/>
                <a:cs typeface="Arial"/>
              </a:rPr>
              <a:t>However, this might be exploitable for a potential attacker, as happened in Ukraine in late 2015. By intelligently choosing which parts of a grid to attack, one may be able to cause a "domino effect" which can potentially cause large swaths of the grid to go offline.</a:t>
            </a:r>
            <a:endParaRPr lang="en-US"/>
          </a:p>
          <a:p>
            <a:pPr algn="just"/>
            <a:endParaRPr lang="en-US" sz="4200">
              <a:latin typeface="Arial"/>
              <a:cs typeface="Arial"/>
            </a:endParaRPr>
          </a:p>
          <a:p>
            <a:pPr algn="just"/>
            <a:r>
              <a:rPr lang="en-US" sz="4200">
                <a:latin typeface="Arial"/>
                <a:cs typeface="Arial"/>
              </a:rPr>
              <a:t>Such attackers need to operate within the budgets they have; this means making everything they attack count as much as possible, with minimal waste.</a:t>
            </a:r>
            <a:endParaRPr lang="en-US"/>
          </a:p>
          <a:p>
            <a:pPr algn="just"/>
            <a:endParaRPr lang="en-US" sz="4200">
              <a:latin typeface="Arial"/>
              <a:cs typeface="Arial"/>
            </a:endParaRPr>
          </a:p>
          <a:p>
            <a:pPr algn="just"/>
            <a:r>
              <a:rPr lang="en-US" sz="4200">
                <a:latin typeface="Arial"/>
                <a:cs typeface="Arial"/>
              </a:rPr>
              <a:t>Our project sought to find a method to predict what points can be used to trigger a domino effect, accounting for the varying costs of attacking a given part.</a:t>
            </a:r>
          </a:p>
        </p:txBody>
      </p:sp>
      <p:sp>
        <p:nvSpPr>
          <p:cNvPr id="8" name="TextBox 7"/>
          <p:cNvSpPr txBox="1"/>
          <p:nvPr/>
        </p:nvSpPr>
        <p:spPr>
          <a:xfrm>
            <a:off x="13649010" y="19962417"/>
            <a:ext cx="10878139" cy="2677656"/>
          </a:xfrm>
          <a:prstGeom prst="rect">
            <a:avLst/>
          </a:prstGeom>
          <a:noFill/>
        </p:spPr>
        <p:txBody>
          <a:bodyPr wrap="square" rtlCol="0" anchor="t">
            <a:spAutoFit/>
          </a:bodyPr>
          <a:lstStyle/>
          <a:p>
            <a:r>
              <a:rPr lang="en-US" sz="4200">
                <a:latin typeface="Arial"/>
                <a:cs typeface="Arial"/>
              </a:rPr>
              <a:t>Our model uses elements of graph theory to analyze smart grid networks to demonstrate the effects an attack can have on the system, even with limited resources.</a:t>
            </a:r>
          </a:p>
        </p:txBody>
      </p:sp>
      <p:sp>
        <p:nvSpPr>
          <p:cNvPr id="9" name="TextBox 8"/>
          <p:cNvSpPr txBox="1"/>
          <p:nvPr/>
        </p:nvSpPr>
        <p:spPr>
          <a:xfrm>
            <a:off x="26045646" y="7234408"/>
            <a:ext cx="10118329" cy="13018949"/>
          </a:xfrm>
          <a:prstGeom prst="rect">
            <a:avLst/>
          </a:prstGeom>
          <a:noFill/>
        </p:spPr>
        <p:txBody>
          <a:bodyPr wrap="square" rtlCol="0" anchor="t">
            <a:spAutoFit/>
          </a:bodyPr>
          <a:lstStyle/>
          <a:p>
            <a:pPr algn="just"/>
            <a:r>
              <a:rPr lang="en-US" sz="4200">
                <a:latin typeface="Arial"/>
                <a:cs typeface="Arial"/>
              </a:rPr>
              <a:t>While we have found our methods for determining how desirable parts of a grid would be for attackers, If this project is continued moving forward, it would be prudent to create a formal computerized algorithm which can operate on these principles more quickly and efficiently than the manual calculations that have been used so far.</a:t>
            </a:r>
            <a:endParaRPr lang="en-US">
              <a:latin typeface="Calibri"/>
              <a:cs typeface="Calibri"/>
            </a:endParaRPr>
          </a:p>
          <a:p>
            <a:pPr algn="just"/>
            <a:endParaRPr lang="en-US" sz="4200">
              <a:latin typeface="Arial"/>
              <a:cs typeface="Arial"/>
            </a:endParaRPr>
          </a:p>
          <a:p>
            <a:pPr algn="just"/>
            <a:r>
              <a:rPr lang="en-US" sz="4200">
                <a:latin typeface="Arial"/>
                <a:cs typeface="Arial"/>
              </a:rPr>
              <a:t>Additionally, it would be interesting to add more qualities of a grid, like inductance and capacitance of power lines, which much more severely impacts longer power cables than shorter ones and tangentially impact their resistance (which is the most major factor, and one this project has already accounted for). This would give the model a more "true-to-life" representation of real world systems.</a:t>
            </a:r>
            <a:endParaRPr lang="en-US"/>
          </a:p>
        </p:txBody>
      </p:sp>
      <p:sp>
        <p:nvSpPr>
          <p:cNvPr id="10" name="TextBox 9"/>
          <p:cNvSpPr txBox="1"/>
          <p:nvPr/>
        </p:nvSpPr>
        <p:spPr>
          <a:xfrm>
            <a:off x="26045646" y="20977245"/>
            <a:ext cx="10260084" cy="7201972"/>
          </a:xfrm>
          <a:prstGeom prst="rect">
            <a:avLst/>
          </a:prstGeom>
          <a:noFill/>
        </p:spPr>
        <p:txBody>
          <a:bodyPr wrap="square" rtlCol="0" anchor="t">
            <a:spAutoFit/>
          </a:bodyPr>
          <a:lstStyle/>
          <a:p>
            <a:pPr algn="just"/>
            <a:r>
              <a:rPr lang="en-US" sz="4200">
                <a:latin typeface="Arial"/>
                <a:cs typeface="Arial"/>
              </a:rPr>
              <a:t>Power systems in today's world are seen as quite durable and resilient, only resulting in blackouts from thunderstorms and high winds.</a:t>
            </a:r>
            <a:endParaRPr lang="en-US"/>
          </a:p>
          <a:p>
            <a:pPr algn="just"/>
            <a:endParaRPr lang="en-US" sz="4200">
              <a:latin typeface="Arial"/>
              <a:cs typeface="Arial"/>
            </a:endParaRPr>
          </a:p>
          <a:p>
            <a:pPr algn="just"/>
            <a:r>
              <a:rPr lang="en-US" sz="4200">
                <a:latin typeface="Arial"/>
                <a:cs typeface="Arial"/>
              </a:rPr>
              <a:t>Our analysis has revealed that their underlying structure does not fit this stereotype, and that electrical grids can be attacked in such a way that effort sustained can result in proportionately larger results to designated targets.</a:t>
            </a:r>
            <a:endParaRPr lang="en-US">
              <a:cs typeface="Calibri"/>
            </a:endParaRPr>
          </a:p>
        </p:txBody>
      </p:sp>
      <p:sp>
        <p:nvSpPr>
          <p:cNvPr id="11" name="TextBox 10"/>
          <p:cNvSpPr txBox="1"/>
          <p:nvPr/>
        </p:nvSpPr>
        <p:spPr>
          <a:xfrm>
            <a:off x="1852313" y="5758569"/>
            <a:ext cx="10118329" cy="1246495"/>
          </a:xfrm>
          <a:prstGeom prst="rect">
            <a:avLst/>
          </a:prstGeom>
          <a:noFill/>
        </p:spPr>
        <p:txBody>
          <a:bodyPr wrap="square" rtlCol="0">
            <a:spAutoFit/>
          </a:bodyPr>
          <a:lstStyle/>
          <a:p>
            <a:r>
              <a:rPr lang="en-US" sz="7500" b="1">
                <a:solidFill>
                  <a:srgbClr val="000000"/>
                </a:solidFill>
              </a:rPr>
              <a:t>Abstract</a:t>
            </a:r>
          </a:p>
        </p:txBody>
      </p:sp>
      <p:sp>
        <p:nvSpPr>
          <p:cNvPr id="12" name="TextBox 11"/>
          <p:cNvSpPr txBox="1"/>
          <p:nvPr/>
        </p:nvSpPr>
        <p:spPr>
          <a:xfrm>
            <a:off x="14007841" y="5758569"/>
            <a:ext cx="10118329" cy="1246495"/>
          </a:xfrm>
          <a:prstGeom prst="rect">
            <a:avLst/>
          </a:prstGeom>
          <a:noFill/>
        </p:spPr>
        <p:txBody>
          <a:bodyPr wrap="square" rtlCol="0">
            <a:spAutoFit/>
          </a:bodyPr>
          <a:lstStyle/>
          <a:p>
            <a:r>
              <a:rPr lang="en-US" sz="7500" b="1">
                <a:solidFill>
                  <a:srgbClr val="000000"/>
                </a:solidFill>
              </a:rPr>
              <a:t>Method</a:t>
            </a:r>
          </a:p>
        </p:txBody>
      </p:sp>
      <p:sp>
        <p:nvSpPr>
          <p:cNvPr id="13" name="TextBox 12"/>
          <p:cNvSpPr txBox="1"/>
          <p:nvPr/>
        </p:nvSpPr>
        <p:spPr>
          <a:xfrm>
            <a:off x="26000290" y="5638821"/>
            <a:ext cx="11678814" cy="2400657"/>
          </a:xfrm>
          <a:prstGeom prst="rect">
            <a:avLst/>
          </a:prstGeom>
          <a:noFill/>
        </p:spPr>
        <p:txBody>
          <a:bodyPr wrap="square" rtlCol="0">
            <a:spAutoFit/>
          </a:bodyPr>
          <a:lstStyle/>
          <a:p>
            <a:r>
              <a:rPr lang="en-US" sz="7500" b="1">
                <a:solidFill>
                  <a:srgbClr val="000000"/>
                </a:solidFill>
              </a:rPr>
              <a:t>Discussion / Future works</a:t>
            </a:r>
          </a:p>
          <a:p>
            <a:endParaRPr lang="en-US" sz="7500" u="sng">
              <a:solidFill>
                <a:srgbClr val="4F81BD"/>
              </a:solidFill>
            </a:endParaRPr>
          </a:p>
        </p:txBody>
      </p:sp>
      <p:sp>
        <p:nvSpPr>
          <p:cNvPr id="14" name="TextBox 13"/>
          <p:cNvSpPr txBox="1"/>
          <p:nvPr/>
        </p:nvSpPr>
        <p:spPr>
          <a:xfrm>
            <a:off x="1815207" y="14607652"/>
            <a:ext cx="10118329" cy="2400657"/>
          </a:xfrm>
          <a:prstGeom prst="rect">
            <a:avLst/>
          </a:prstGeom>
          <a:noFill/>
        </p:spPr>
        <p:txBody>
          <a:bodyPr wrap="square" rtlCol="0">
            <a:spAutoFit/>
          </a:bodyPr>
          <a:lstStyle/>
          <a:p>
            <a:r>
              <a:rPr lang="en-US" sz="7500" b="1">
                <a:solidFill>
                  <a:srgbClr val="000000"/>
                </a:solidFill>
              </a:rPr>
              <a:t>Introduction</a:t>
            </a:r>
          </a:p>
          <a:p>
            <a:endParaRPr lang="en-US" sz="7500" u="sng">
              <a:solidFill>
                <a:srgbClr val="4F81BD"/>
              </a:solidFill>
            </a:endParaRPr>
          </a:p>
        </p:txBody>
      </p:sp>
      <p:sp>
        <p:nvSpPr>
          <p:cNvPr id="15" name="TextBox 14"/>
          <p:cNvSpPr txBox="1"/>
          <p:nvPr/>
        </p:nvSpPr>
        <p:spPr>
          <a:xfrm>
            <a:off x="14007841" y="18616355"/>
            <a:ext cx="10118329" cy="2400657"/>
          </a:xfrm>
          <a:prstGeom prst="rect">
            <a:avLst/>
          </a:prstGeom>
          <a:noFill/>
        </p:spPr>
        <p:txBody>
          <a:bodyPr wrap="square" rtlCol="0">
            <a:spAutoFit/>
          </a:bodyPr>
          <a:lstStyle/>
          <a:p>
            <a:r>
              <a:rPr lang="en-US" sz="7500" b="1">
                <a:solidFill>
                  <a:srgbClr val="000000"/>
                </a:solidFill>
              </a:rPr>
              <a:t>System Design</a:t>
            </a:r>
          </a:p>
          <a:p>
            <a:endParaRPr lang="en-US" sz="7500" u="sng">
              <a:solidFill>
                <a:schemeClr val="accent1"/>
              </a:solidFill>
            </a:endParaRPr>
          </a:p>
        </p:txBody>
      </p:sp>
      <p:sp>
        <p:nvSpPr>
          <p:cNvPr id="16" name="TextBox 15"/>
          <p:cNvSpPr txBox="1"/>
          <p:nvPr/>
        </p:nvSpPr>
        <p:spPr>
          <a:xfrm>
            <a:off x="26045646" y="19759695"/>
            <a:ext cx="10118329" cy="2400657"/>
          </a:xfrm>
          <a:prstGeom prst="rect">
            <a:avLst/>
          </a:prstGeom>
          <a:noFill/>
        </p:spPr>
        <p:txBody>
          <a:bodyPr wrap="square" rtlCol="0">
            <a:spAutoFit/>
          </a:bodyPr>
          <a:lstStyle/>
          <a:p>
            <a:r>
              <a:rPr lang="en-US" sz="7500" b="1">
                <a:solidFill>
                  <a:srgbClr val="000000"/>
                </a:solidFill>
              </a:rPr>
              <a:t>Conclusion</a:t>
            </a:r>
          </a:p>
          <a:p>
            <a:endParaRPr lang="en-US" sz="7500" u="sng">
              <a:solidFill>
                <a:srgbClr val="4F81BD"/>
              </a:solidFill>
            </a:endParaRPr>
          </a:p>
        </p:txBody>
      </p:sp>
      <p:cxnSp>
        <p:nvCxnSpPr>
          <p:cNvPr id="20" name="Straight Connector 19"/>
          <p:cNvCxnSpPr/>
          <p:nvPr/>
        </p:nvCxnSpPr>
        <p:spPr>
          <a:xfrm>
            <a:off x="12560338" y="7436815"/>
            <a:ext cx="110438" cy="225886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485219" y="7589215"/>
            <a:ext cx="100398" cy="22588635"/>
          </a:xfrm>
          <a:prstGeom prst="line">
            <a:avLst/>
          </a:prstGeom>
        </p:spPr>
        <p:style>
          <a:lnRef idx="2">
            <a:schemeClr val="accent1"/>
          </a:lnRef>
          <a:fillRef idx="0">
            <a:schemeClr val="accent1"/>
          </a:fillRef>
          <a:effectRef idx="1">
            <a:schemeClr val="accent1"/>
          </a:effectRef>
          <a:fontRef idx="minor">
            <a:schemeClr val="tx1"/>
          </a:fontRef>
        </p:style>
      </p:cxnSp>
      <p:sp>
        <p:nvSpPr>
          <p:cNvPr id="30" name="Title 1"/>
          <p:cNvSpPr txBox="1">
            <a:spLocks/>
          </p:cNvSpPr>
          <p:nvPr/>
        </p:nvSpPr>
        <p:spPr>
          <a:xfrm>
            <a:off x="5071376" y="3401833"/>
            <a:ext cx="30453064" cy="2041100"/>
          </a:xfrm>
          <a:prstGeom prst="rect">
            <a:avLst/>
          </a:prstGeom>
        </p:spPr>
        <p:txBody>
          <a:bodyPr vert="horz" lIns="407557" tIns="203779" rIns="407557" bIns="203779" rtlCol="0" anchor="ctr">
            <a:noAutofit/>
          </a:bodyPr>
          <a:lstStyle>
            <a:lvl1pPr algn="ctr" defTabSz="2037786" rtl="0" eaLnBrk="1" latinLnBrk="0" hangingPunct="1">
              <a:spcBef>
                <a:spcPct val="0"/>
              </a:spcBef>
              <a:buNone/>
              <a:defRPr sz="19600" kern="1200">
                <a:solidFill>
                  <a:schemeClr val="tx1"/>
                </a:solidFill>
                <a:latin typeface="+mj-lt"/>
                <a:ea typeface="+mj-ea"/>
                <a:cs typeface="+mj-cs"/>
              </a:defRPr>
            </a:lvl1pPr>
          </a:lstStyle>
          <a:p>
            <a:r>
              <a:rPr lang="en-US" sz="5500">
                <a:solidFill>
                  <a:srgbClr val="C28E0E"/>
                </a:solidFill>
                <a:latin typeface="Arial"/>
                <a:cs typeface="Arial"/>
              </a:rPr>
              <a:t>Wyatt Ward, Mitchell Lehman, and Andrew </a:t>
            </a:r>
            <a:r>
              <a:rPr lang="en-US" sz="5500" err="1">
                <a:solidFill>
                  <a:srgbClr val="C28E0E"/>
                </a:solidFill>
                <a:latin typeface="Arial"/>
                <a:cs typeface="Arial"/>
              </a:rPr>
              <a:t>Nyffeler</a:t>
            </a:r>
            <a:r>
              <a:rPr lang="en-US" sz="5500">
                <a:solidFill>
                  <a:srgbClr val="C28E0E"/>
                </a:solidFill>
                <a:latin typeface="Arial"/>
                <a:cs typeface="Arial"/>
              </a:rPr>
              <a:t> advised by Tu Nguyen</a:t>
            </a:r>
          </a:p>
          <a:p>
            <a:r>
              <a:rPr lang="en-US" sz="5500">
                <a:solidFill>
                  <a:srgbClr val="C28E0E"/>
                </a:solidFill>
                <a:latin typeface="Arial"/>
                <a:cs typeface="Arial"/>
              </a:rPr>
              <a:t>Sponsored by the PFW Department of Computer Science</a:t>
            </a:r>
            <a:endParaRPr lang="en-US" sz="5500">
              <a:ea typeface="+mj-lt"/>
              <a:cs typeface="+mj-lt"/>
            </a:endParaRPr>
          </a:p>
        </p:txBody>
      </p:sp>
      <p:pic>
        <p:nvPicPr>
          <p:cNvPr id="18" name="Picture 17"/>
          <p:cNvPicPr>
            <a:picLocks noChangeAspect="1"/>
          </p:cNvPicPr>
          <p:nvPr/>
        </p:nvPicPr>
        <p:blipFill>
          <a:blip r:embed="rId2"/>
          <a:stretch>
            <a:fillRect/>
          </a:stretch>
        </p:blipFill>
        <p:spPr>
          <a:xfrm>
            <a:off x="1852313" y="1324438"/>
            <a:ext cx="6461760" cy="3360420"/>
          </a:xfrm>
          <a:prstGeom prst="rect">
            <a:avLst/>
          </a:prstGeom>
        </p:spPr>
      </p:pic>
      <p:pic>
        <p:nvPicPr>
          <p:cNvPr id="31" name="Picture 31" descr="A close up of a logo&#10;&#10;Description generated with very high confidence">
            <a:extLst>
              <a:ext uri="{FF2B5EF4-FFF2-40B4-BE49-F238E27FC236}">
                <a16:creationId xmlns:a16="http://schemas.microsoft.com/office/drawing/2014/main" id="{569A91BB-1AFB-461F-80E7-36F3B56C07F9}"/>
              </a:ext>
            </a:extLst>
          </p:cNvPr>
          <p:cNvPicPr>
            <a:picLocks noChangeAspect="1"/>
          </p:cNvPicPr>
          <p:nvPr/>
        </p:nvPicPr>
        <p:blipFill>
          <a:blip r:embed="rId3"/>
          <a:stretch>
            <a:fillRect/>
          </a:stretch>
        </p:blipFill>
        <p:spPr>
          <a:xfrm>
            <a:off x="14149722" y="12557757"/>
            <a:ext cx="7863398" cy="5613274"/>
          </a:xfrm>
          <a:prstGeom prst="rect">
            <a:avLst/>
          </a:prstGeom>
        </p:spPr>
      </p:pic>
      <p:pic>
        <p:nvPicPr>
          <p:cNvPr id="23" name="Picture 23" descr="A picture containing clock, soccer, room&#10;&#10;Description generated with very high confidence">
            <a:extLst>
              <a:ext uri="{FF2B5EF4-FFF2-40B4-BE49-F238E27FC236}">
                <a16:creationId xmlns:a16="http://schemas.microsoft.com/office/drawing/2014/main" id="{96119581-E4BE-4A6B-A0D9-20122905BAEC}"/>
              </a:ext>
            </a:extLst>
          </p:cNvPr>
          <p:cNvPicPr>
            <a:picLocks noChangeAspect="1"/>
          </p:cNvPicPr>
          <p:nvPr/>
        </p:nvPicPr>
        <p:blipFill>
          <a:blip r:embed="rId4"/>
          <a:stretch>
            <a:fillRect/>
          </a:stretch>
        </p:blipFill>
        <p:spPr>
          <a:xfrm>
            <a:off x="12914763" y="23091998"/>
            <a:ext cx="12122619" cy="7053879"/>
          </a:xfrm>
          <a:prstGeom prst="rect">
            <a:avLst/>
          </a:prstGeom>
        </p:spPr>
      </p:pic>
    </p:spTree>
    <p:extLst>
      <p:ext uri="{BB962C8B-B14F-4D97-AF65-F5344CB8AC3E}">
        <p14:creationId xmlns:p14="http://schemas.microsoft.com/office/powerpoint/2010/main" val="152936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 Grid Cyberattack Analysis</vt:lpstr>
    </vt:vector>
  </TitlesOfParts>
  <Company>printingservices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Print services</dc:creator>
  <cp:revision>2</cp:revision>
  <cp:lastPrinted>2016-04-05T13:57:46Z</cp:lastPrinted>
  <dcterms:created xsi:type="dcterms:W3CDTF">2016-02-29T20:17:18Z</dcterms:created>
  <dcterms:modified xsi:type="dcterms:W3CDTF">2020-04-14T17:31:00Z</dcterms:modified>
</cp:coreProperties>
</file>