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10" r:id="rId4"/>
    <p:sldId id="312" r:id="rId5"/>
    <p:sldId id="316" r:id="rId6"/>
    <p:sldId id="298" r:id="rId7"/>
    <p:sldId id="301" r:id="rId8"/>
    <p:sldId id="302" r:id="rId9"/>
    <p:sldId id="303" r:id="rId10"/>
    <p:sldId id="304" r:id="rId11"/>
    <p:sldId id="305" r:id="rId12"/>
    <p:sldId id="315" r:id="rId13"/>
    <p:sldId id="313" r:id="rId14"/>
    <p:sldId id="311" r:id="rId15"/>
    <p:sldId id="314" r:id="rId16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9171" autoAdjust="0"/>
  </p:normalViewPr>
  <p:slideViewPr>
    <p:cSldViewPr>
      <p:cViewPr varScale="1">
        <p:scale>
          <a:sx n="32" d="100"/>
          <a:sy n="32" d="100"/>
        </p:scale>
        <p:origin x="66" y="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Logged Hours</a:t>
            </a:r>
            <a:r>
              <a:rPr lang="en-US" baseline="0"/>
              <a:t> Per Group Member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Wyatt Ward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'[Chart in Microsoft PowerPoint]Sheet1'!$B$2</c:f>
              <c:numCache>
                <c:formatCode>General</c:formatCode>
                <c:ptCount val="1"/>
                <c:pt idx="0">
                  <c:v>124.25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D-47EB-8038-6A6F4BD91A17}"/>
            </c:ext>
          </c:extLst>
        </c:ser>
        <c:ser>
          <c:idx val="1"/>
          <c:order val="1"/>
          <c:tx>
            <c:strRef>
              <c:f>'[Chart in Microsoft PowerPoint]Sheet1'!$C$1</c:f>
              <c:strCache>
                <c:ptCount val="1"/>
                <c:pt idx="0">
                  <c:v>Andrew Nyffeler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'[Chart in Microsoft PowerPoint]Sheet1'!$C$2</c:f>
              <c:numCache>
                <c:formatCode>General</c:formatCode>
                <c:ptCount val="1"/>
                <c:pt idx="0">
                  <c:v>123.25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ED-47EB-8038-6A6F4BD91A17}"/>
            </c:ext>
          </c:extLst>
        </c:ser>
        <c:ser>
          <c:idx val="2"/>
          <c:order val="2"/>
          <c:tx>
            <c:strRef>
              <c:f>'[Chart in Microsoft PowerPoint]Sheet1'!$D$1</c:f>
              <c:strCache>
                <c:ptCount val="1"/>
                <c:pt idx="0">
                  <c:v>Mitchell Lehman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'[Chart in Microsoft PowerPoint]Sheet1'!$D$2</c:f>
              <c:numCache>
                <c:formatCode>General</c:formatCode>
                <c:ptCount val="1"/>
                <c:pt idx="0">
                  <c:v>122.25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ED-47EB-8038-6A6F4BD91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9064816"/>
        <c:axId val="188247536"/>
      </c:barChart>
      <c:catAx>
        <c:axId val="18906481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47536"/>
        <c:crosses val="autoZero"/>
        <c:auto val="1"/>
        <c:lblAlgn val="ctr"/>
        <c:lblOffset val="100"/>
        <c:noMultiLvlLbl val="0"/>
      </c:catAx>
      <c:valAx>
        <c:axId val="18824753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Logged Hours worked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6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38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2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Final Presentation</a:t>
            </a:r>
            <a:br>
              <a:rPr lang="en-US" altLang="en-US" dirty="0"/>
            </a:br>
            <a:r>
              <a:rPr lang="en-US" altLang="en-US" sz="3200" dirty="0"/>
              <a:t>Team 07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pPr algn="ctr"/>
            <a:r>
              <a:rPr lang="en-US" sz="2400" dirty="0"/>
              <a:t>Wyatt Ward, Mitchell Lehman, Andrew </a:t>
            </a:r>
            <a:r>
              <a:rPr lang="en-US" sz="2400" dirty="0" err="1"/>
              <a:t>Nyffeler</a:t>
            </a:r>
            <a:endParaRPr lang="en-US" sz="2400" dirty="0"/>
          </a:p>
          <a:p>
            <a:pPr algn="ctr"/>
            <a:r>
              <a:rPr lang="en-US" sz="2400" dirty="0"/>
              <a:t>Tu N. Nguyen, Advisor</a:t>
            </a:r>
          </a:p>
          <a:p>
            <a:pPr algn="ctr"/>
            <a:r>
              <a:rPr lang="en-US" sz="2400" dirty="0"/>
              <a:t>Purdue Fort Wayne CS Dep't, Sponsor</a:t>
            </a: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6EF86-39E0-4C2A-88DB-82B6255A1D26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475E3D-1728-4F33-A0B0-933BC59E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9" y="1402773"/>
            <a:ext cx="1835056" cy="1670449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5A3FD713-DF19-488D-9396-38FC815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4" y="3798888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4/3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40C6AFC-1217-4F44-ACFB-7C1C0C61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92" y="391737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4/5</a:t>
            </a: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75EA5BEC-226B-4916-BB67-474E5E32CD42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4065635" y="2237998"/>
            <a:ext cx="661677" cy="8000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E83B4D5F-DE63-4DF0-BDAF-07309985AE73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 bwMode="auto">
          <a:xfrm flipH="1">
            <a:off x="1313268" y="2237998"/>
            <a:ext cx="917311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FFE1ACD-3D62-4A7E-9AD1-0F8BC0C118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1313268" y="4141304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186F5FA1-7739-4E7D-AD09-77C1D2E88B7E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4727312" y="4099019"/>
            <a:ext cx="0" cy="11476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0283">
            <a:extLst>
              <a:ext uri="{FF2B5EF4-FFF2-40B4-BE49-F238E27FC236}">
                <a16:creationId xmlns:a16="http://schemas.microsoft.com/office/drawing/2014/main" id="{17B8F74F-7A25-40F2-A00E-6DEB1DC2073E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 flipV="1">
            <a:off x="1843756" y="3568531"/>
            <a:ext cx="2353068" cy="4228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5BA4B8-DCEB-43A3-A1AC-60ACC33AE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080328"/>
            <a:ext cx="1060976" cy="106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A5CF0-BA0B-4A1C-BA75-5C39300D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5212773"/>
            <a:ext cx="1060976" cy="10609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25C186-55A0-4D1B-8EC5-07883F6C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5246688"/>
            <a:ext cx="1060976" cy="1060976"/>
          </a:xfrm>
          <a:prstGeom prst="rect">
            <a:avLst/>
          </a:prstGeom>
        </p:spPr>
      </p:pic>
      <p:sp>
        <p:nvSpPr>
          <p:cNvPr id="33" name="TextBox 10281">
            <a:extLst>
              <a:ext uri="{FF2B5EF4-FFF2-40B4-BE49-F238E27FC236}">
                <a16:creationId xmlns:a16="http://schemas.microsoft.com/office/drawing/2014/main" id="{A89B9CE9-165B-4652-83BE-B84873CE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53" y="1575839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4/16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9E2F3C96-BE05-4FC6-BB83-B247B15D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29" y="2221809"/>
            <a:ext cx="5601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E878CDC7-4524-4042-9C39-1D06FF15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58" y="2202819"/>
            <a:ext cx="545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9778469-95C6-47DB-9F4B-D54D526B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23" y="3184021"/>
            <a:ext cx="81576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8034CB8-A98B-4A07-9589-7B9D9F4E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56" y="445315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/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0CA7B2D-D03D-41A9-A6F6-FC8C3BC33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5342"/>
          <a:stretch/>
        </p:blipFill>
        <p:spPr>
          <a:xfrm>
            <a:off x="6267722" y="3698010"/>
            <a:ext cx="2384276" cy="1959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363D5B-1CA2-491F-AA31-D71EFD6FF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55" y="3665471"/>
            <a:ext cx="527545" cy="527545"/>
          </a:xfrm>
          <a:prstGeom prst="rect">
            <a:avLst/>
          </a:prstGeom>
        </p:spPr>
      </p:pic>
      <p:pic>
        <p:nvPicPr>
          <p:cNvPr id="28" name="Picture 27" descr="Hospital">
            <a:extLst>
              <a:ext uri="{FF2B5EF4-FFF2-40B4-BE49-F238E27FC236}">
                <a16:creationId xmlns:a16="http://schemas.microsoft.com/office/drawing/2014/main" id="{D0B8A800-CFC8-4BAA-BBCD-879B34F2E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656" y="1776736"/>
            <a:ext cx="1039188" cy="1039188"/>
          </a:xfrm>
          <a:prstGeom prst="rect">
            <a:avLst/>
          </a:prstGeom>
        </p:spPr>
      </p:pic>
      <p:cxnSp>
        <p:nvCxnSpPr>
          <p:cNvPr id="34" name="Straight Arrow Connector 10283">
            <a:extLst>
              <a:ext uri="{FF2B5EF4-FFF2-40B4-BE49-F238E27FC236}">
                <a16:creationId xmlns:a16="http://schemas.microsoft.com/office/drawing/2014/main" id="{6F28D0F9-21CB-4C08-A0E8-84F71CD4AC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638020"/>
            <a:ext cx="996856" cy="528301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5">
            <a:extLst>
              <a:ext uri="{FF2B5EF4-FFF2-40B4-BE49-F238E27FC236}">
                <a16:creationId xmlns:a16="http://schemas.microsoft.com/office/drawing/2014/main" id="{8F0B743E-73F4-4AF1-B90E-F74E4D98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93" y="2434674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B33D-438C-4D39-AE12-DD41E5D8B76C}"/>
              </a:ext>
            </a:extLst>
          </p:cNvPr>
          <p:cNvSpPr txBox="1"/>
          <p:nvPr/>
        </p:nvSpPr>
        <p:spPr>
          <a:xfrm>
            <a:off x="68353" y="33838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8D1D8-FADB-48F4-9BDD-D388158FDBED}"/>
              </a:ext>
            </a:extLst>
          </p:cNvPr>
          <p:cNvSpPr txBox="1"/>
          <p:nvPr/>
        </p:nvSpPr>
        <p:spPr>
          <a:xfrm>
            <a:off x="114921" y="56060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DDB7D-43B2-4803-A6C0-A552D34E3F31}"/>
              </a:ext>
            </a:extLst>
          </p:cNvPr>
          <p:cNvSpPr txBox="1"/>
          <p:nvPr/>
        </p:nvSpPr>
        <p:spPr>
          <a:xfrm>
            <a:off x="2567159" y="62179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E1B75-F9A4-4025-BB3B-615E4B156C58}"/>
              </a:ext>
            </a:extLst>
          </p:cNvPr>
          <p:cNvSpPr txBox="1"/>
          <p:nvPr/>
        </p:nvSpPr>
        <p:spPr>
          <a:xfrm>
            <a:off x="5343336" y="342955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W=4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(2+2)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FAB1-E1EF-47FD-8F24-C845882FE368}"/>
              </a:ext>
            </a:extLst>
          </p:cNvPr>
          <p:cNvSpPr txBox="1"/>
          <p:nvPr/>
        </p:nvSpPr>
        <p:spPr>
          <a:xfrm>
            <a:off x="7407321" y="23691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2963D7-B9C8-41E4-918D-8E6E66B9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2" y="5223370"/>
            <a:ext cx="1060976" cy="1060976"/>
          </a:xfrm>
          <a:prstGeom prst="rect">
            <a:avLst/>
          </a:prstGeom>
        </p:spPr>
      </p:pic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F690A0B0-6BAF-48C5-B6FB-A248AEFA8FA6}"/>
              </a:ext>
            </a:extLst>
          </p:cNvPr>
          <p:cNvCxnSpPr>
            <a:cxnSpLocks/>
          </p:cNvCxnSpPr>
          <p:nvPr/>
        </p:nvCxnSpPr>
        <p:spPr bwMode="auto">
          <a:xfrm>
            <a:off x="1465668" y="4170401"/>
            <a:ext cx="1048932" cy="10529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8705206F-491C-4982-B949-06172C3A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7" y="4438478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00142-FCC2-4C4C-81FA-0DC6B5F44856}"/>
              </a:ext>
            </a:extLst>
          </p:cNvPr>
          <p:cNvSpPr txBox="1"/>
          <p:nvPr/>
        </p:nvSpPr>
        <p:spPr>
          <a:xfrm>
            <a:off x="5181626" y="55426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cxnSp>
        <p:nvCxnSpPr>
          <p:cNvPr id="51" name="Straight Arrow Connector 11">
            <a:extLst>
              <a:ext uri="{FF2B5EF4-FFF2-40B4-BE49-F238E27FC236}">
                <a16:creationId xmlns:a16="http://schemas.microsoft.com/office/drawing/2014/main" id="{6414399F-A5FD-4C24-BA4E-A90BACF3C970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 bwMode="auto">
          <a:xfrm flipH="1" flipV="1">
            <a:off x="3144448" y="5753858"/>
            <a:ext cx="1052376" cy="2331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30C8B141-C5D5-44F9-B97D-96C1D763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2" y="620630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F5DC1399-6C92-443F-9CAA-FBB74888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59" y="5311022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3D2361F-B510-46B6-92C2-3524C891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4326184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3/2</a:t>
            </a:r>
          </a:p>
        </p:txBody>
      </p:sp>
      <p:pic>
        <p:nvPicPr>
          <p:cNvPr id="53" name="Picture 52" descr="A picture containing clock, window&#10;&#10;Description automatically generated">
            <a:extLst>
              <a:ext uri="{FF2B5EF4-FFF2-40B4-BE49-F238E27FC236}">
                <a16:creationId xmlns:a16="http://schemas.microsoft.com/office/drawing/2014/main" id="{CED8E0FC-5826-4BDF-A492-B97F739E8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57" y="3035546"/>
            <a:ext cx="1061155" cy="1061155"/>
          </a:xfrm>
          <a:prstGeom prst="rect">
            <a:avLst/>
          </a:prstGeom>
        </p:spPr>
      </p:pic>
      <p:sp>
        <p:nvSpPr>
          <p:cNvPr id="57" name="Text Box 18">
            <a:extLst>
              <a:ext uri="{FF2B5EF4-FFF2-40B4-BE49-F238E27FC236}">
                <a16:creationId xmlns:a16="http://schemas.microsoft.com/office/drawing/2014/main" id="{FB302640-C774-4390-B1D8-A6FE210E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6008632"/>
            <a:ext cx="53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0/4</a:t>
            </a: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60C23FC2-C219-4BCF-93BB-75AECBF0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72" y="517449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392112-8D73-4B8A-9478-221308063393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7439430-E741-41EE-ABAB-679F49ED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3344499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475E3D-1728-4F33-A0B0-933BC59E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9" y="1402773"/>
            <a:ext cx="1835056" cy="1670449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5A3FD713-DF19-488D-9396-38FC815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4" y="3798888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4/3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40C6AFC-1217-4F44-ACFB-7C1C0C61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92" y="391737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4/5</a:t>
            </a: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75EA5BEC-226B-4916-BB67-474E5E32CD42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4065635" y="2237998"/>
            <a:ext cx="661677" cy="8000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E83B4D5F-DE63-4DF0-BDAF-07309985AE73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 bwMode="auto">
          <a:xfrm flipH="1">
            <a:off x="1313268" y="2237998"/>
            <a:ext cx="917311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FFE1ACD-3D62-4A7E-9AD1-0F8BC0C118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1313268" y="4141304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186F5FA1-7739-4E7D-AD09-77C1D2E88B7E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4727312" y="4099019"/>
            <a:ext cx="0" cy="11476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0283">
            <a:extLst>
              <a:ext uri="{FF2B5EF4-FFF2-40B4-BE49-F238E27FC236}">
                <a16:creationId xmlns:a16="http://schemas.microsoft.com/office/drawing/2014/main" id="{17B8F74F-7A25-40F2-A00E-6DEB1DC2073E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 flipV="1">
            <a:off x="1843756" y="3568531"/>
            <a:ext cx="2353068" cy="4228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5BA4B8-DCEB-43A3-A1AC-60ACC33AE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080328"/>
            <a:ext cx="1060976" cy="106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A5CF0-BA0B-4A1C-BA75-5C39300D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5212773"/>
            <a:ext cx="1060976" cy="10609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25C186-55A0-4D1B-8EC5-07883F6C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5246688"/>
            <a:ext cx="1060976" cy="1060976"/>
          </a:xfrm>
          <a:prstGeom prst="rect">
            <a:avLst/>
          </a:prstGeom>
        </p:spPr>
      </p:pic>
      <p:sp>
        <p:nvSpPr>
          <p:cNvPr id="33" name="TextBox 10281">
            <a:extLst>
              <a:ext uri="{FF2B5EF4-FFF2-40B4-BE49-F238E27FC236}">
                <a16:creationId xmlns:a16="http://schemas.microsoft.com/office/drawing/2014/main" id="{A89B9CE9-165B-4652-83BE-B84873CE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53" y="1575839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4/16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9E2F3C96-BE05-4FC6-BB83-B247B15D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29" y="2221809"/>
            <a:ext cx="5601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E878CDC7-4524-4042-9C39-1D06FF15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58" y="2202819"/>
            <a:ext cx="545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9778469-95C6-47DB-9F4B-D54D526B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23" y="3184021"/>
            <a:ext cx="81576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8034CB8-A98B-4A07-9589-7B9D9F4E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56" y="445315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/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0CA7B2D-D03D-41A9-A6F6-FC8C3BC33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5342"/>
          <a:stretch/>
        </p:blipFill>
        <p:spPr>
          <a:xfrm>
            <a:off x="6267722" y="3698010"/>
            <a:ext cx="2384276" cy="1959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363D5B-1CA2-491F-AA31-D71EFD6FF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55" y="3665471"/>
            <a:ext cx="527545" cy="527545"/>
          </a:xfrm>
          <a:prstGeom prst="rect">
            <a:avLst/>
          </a:prstGeom>
        </p:spPr>
      </p:pic>
      <p:pic>
        <p:nvPicPr>
          <p:cNvPr id="28" name="Picture 27" descr="Hospital">
            <a:extLst>
              <a:ext uri="{FF2B5EF4-FFF2-40B4-BE49-F238E27FC236}">
                <a16:creationId xmlns:a16="http://schemas.microsoft.com/office/drawing/2014/main" id="{D0B8A800-CFC8-4BAA-BBCD-879B34F2E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656" y="1776736"/>
            <a:ext cx="1039188" cy="1039188"/>
          </a:xfrm>
          <a:prstGeom prst="rect">
            <a:avLst/>
          </a:prstGeom>
        </p:spPr>
      </p:pic>
      <p:cxnSp>
        <p:nvCxnSpPr>
          <p:cNvPr id="34" name="Straight Arrow Connector 10283">
            <a:extLst>
              <a:ext uri="{FF2B5EF4-FFF2-40B4-BE49-F238E27FC236}">
                <a16:creationId xmlns:a16="http://schemas.microsoft.com/office/drawing/2014/main" id="{6F28D0F9-21CB-4C08-A0E8-84F71CD4AC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638020"/>
            <a:ext cx="996856" cy="528301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5">
            <a:extLst>
              <a:ext uri="{FF2B5EF4-FFF2-40B4-BE49-F238E27FC236}">
                <a16:creationId xmlns:a16="http://schemas.microsoft.com/office/drawing/2014/main" id="{8F0B743E-73F4-4AF1-B90E-F74E4D98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93" y="2434674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B33D-438C-4D39-AE12-DD41E5D8B76C}"/>
              </a:ext>
            </a:extLst>
          </p:cNvPr>
          <p:cNvSpPr txBox="1"/>
          <p:nvPr/>
        </p:nvSpPr>
        <p:spPr>
          <a:xfrm>
            <a:off x="68353" y="33838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8D1D8-FADB-48F4-9BDD-D388158FDBED}"/>
              </a:ext>
            </a:extLst>
          </p:cNvPr>
          <p:cNvSpPr txBox="1"/>
          <p:nvPr/>
        </p:nvSpPr>
        <p:spPr>
          <a:xfrm>
            <a:off x="114921" y="56060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DDB7D-43B2-4803-A6C0-A552D34E3F31}"/>
              </a:ext>
            </a:extLst>
          </p:cNvPr>
          <p:cNvSpPr txBox="1"/>
          <p:nvPr/>
        </p:nvSpPr>
        <p:spPr>
          <a:xfrm>
            <a:off x="2567159" y="62179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E1B75-F9A4-4025-BB3B-615E4B156C58}"/>
              </a:ext>
            </a:extLst>
          </p:cNvPr>
          <p:cNvSpPr txBox="1"/>
          <p:nvPr/>
        </p:nvSpPr>
        <p:spPr>
          <a:xfrm>
            <a:off x="5343336" y="342955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W=4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(2+2)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FAB1-E1EF-47FD-8F24-C845882FE368}"/>
              </a:ext>
            </a:extLst>
          </p:cNvPr>
          <p:cNvSpPr txBox="1"/>
          <p:nvPr/>
        </p:nvSpPr>
        <p:spPr>
          <a:xfrm>
            <a:off x="7407321" y="23691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2963D7-B9C8-41E4-918D-8E6E66B9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2" y="5223370"/>
            <a:ext cx="1060976" cy="1060976"/>
          </a:xfrm>
          <a:prstGeom prst="rect">
            <a:avLst/>
          </a:prstGeom>
        </p:spPr>
      </p:pic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F690A0B0-6BAF-48C5-B6FB-A248AEFA8FA6}"/>
              </a:ext>
            </a:extLst>
          </p:cNvPr>
          <p:cNvCxnSpPr>
            <a:cxnSpLocks/>
          </p:cNvCxnSpPr>
          <p:nvPr/>
        </p:nvCxnSpPr>
        <p:spPr bwMode="auto">
          <a:xfrm>
            <a:off x="1465668" y="4170401"/>
            <a:ext cx="1048932" cy="10529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8705206F-491C-4982-B949-06172C3A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7" y="4438478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00142-FCC2-4C4C-81FA-0DC6B5F44856}"/>
              </a:ext>
            </a:extLst>
          </p:cNvPr>
          <p:cNvSpPr txBox="1"/>
          <p:nvPr/>
        </p:nvSpPr>
        <p:spPr>
          <a:xfrm>
            <a:off x="5181626" y="55426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cxnSp>
        <p:nvCxnSpPr>
          <p:cNvPr id="51" name="Straight Arrow Connector 11">
            <a:extLst>
              <a:ext uri="{FF2B5EF4-FFF2-40B4-BE49-F238E27FC236}">
                <a16:creationId xmlns:a16="http://schemas.microsoft.com/office/drawing/2014/main" id="{6414399F-A5FD-4C24-BA4E-A90BACF3C970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 bwMode="auto">
          <a:xfrm flipH="1" flipV="1">
            <a:off x="3144448" y="5753858"/>
            <a:ext cx="1052376" cy="2331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30C8B141-C5D5-44F9-B97D-96C1D763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2" y="620630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F5DC1399-6C92-443F-9CAA-FBB74888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59" y="5311022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3D2361F-B510-46B6-92C2-3524C891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4326184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3/2</a:t>
            </a:r>
          </a:p>
        </p:txBody>
      </p:sp>
      <p:pic>
        <p:nvPicPr>
          <p:cNvPr id="45" name="Picture 44" descr="A picture containing clock, window&#10;&#10;Description automatically generated">
            <a:extLst>
              <a:ext uri="{FF2B5EF4-FFF2-40B4-BE49-F238E27FC236}">
                <a16:creationId xmlns:a16="http://schemas.microsoft.com/office/drawing/2014/main" id="{D658F88B-3804-4422-9435-89E3B70EF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57" y="3035546"/>
            <a:ext cx="1061155" cy="1061155"/>
          </a:xfrm>
          <a:prstGeom prst="rect">
            <a:avLst/>
          </a:prstGeom>
        </p:spPr>
      </p:pic>
      <p:sp>
        <p:nvSpPr>
          <p:cNvPr id="57" name="Text Box 18">
            <a:extLst>
              <a:ext uri="{FF2B5EF4-FFF2-40B4-BE49-F238E27FC236}">
                <a16:creationId xmlns:a16="http://schemas.microsoft.com/office/drawing/2014/main" id="{7BAE5F1C-6513-4769-A6EB-F7AD26D83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6008632"/>
            <a:ext cx="53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0/4</a:t>
            </a: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33D2F316-E289-49C7-A8F5-9A5ECC3F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72" y="517449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8DB92-6748-49BB-99A1-46799C272AF6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F1A1E5E-D486-4734-8D52-D817276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502204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Schedule/Distribution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Hours Worked: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Nearly 350 hours in joint meetings over the course of both semesters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COVID-19 pandemic made tracking difficult in semester 2, many hours went unlogged due to only one member having the spreadsheet at first.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CC01D9-6E0C-473E-B74F-399252E1B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525176"/>
              </p:ext>
            </p:extLst>
          </p:nvPr>
        </p:nvGraphicFramePr>
        <p:xfrm>
          <a:off x="2282031" y="3733800"/>
          <a:ext cx="457200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67175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Outcomes: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Got more experience working together as a group towards a common goal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Gained insight into the world of computer science academia while doing research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Learned how to work with more freedom and more broad guidance</a:t>
            </a:r>
          </a:p>
        </p:txBody>
      </p:sp>
    </p:spTree>
    <p:extLst>
      <p:ext uri="{BB962C8B-B14F-4D97-AF65-F5344CB8AC3E}">
        <p14:creationId xmlns:p14="http://schemas.microsoft.com/office/powerpoint/2010/main" val="115315150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Faced: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Staying on track, especially in the beginning when our plan was not as well thought out as it was later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Meeting regularly and routine communication became much more difficult when we could no longer meet physically</a:t>
            </a:r>
          </a:p>
        </p:txBody>
      </p:sp>
    </p:spTree>
    <p:extLst>
      <p:ext uri="{BB962C8B-B14F-4D97-AF65-F5344CB8AC3E}">
        <p14:creationId xmlns:p14="http://schemas.microsoft.com/office/powerpoint/2010/main" val="203481265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could we have done differently?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Spend more time doing work individually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Allocate the project more efficiently between group members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Choose a project with more concrete goals from the beginning</a:t>
            </a:r>
          </a:p>
        </p:txBody>
      </p:sp>
    </p:spTree>
    <p:extLst>
      <p:ext uri="{BB962C8B-B14F-4D97-AF65-F5344CB8AC3E}">
        <p14:creationId xmlns:p14="http://schemas.microsoft.com/office/powerpoint/2010/main" val="322125748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Introduction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Our Team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Wyatt Ward, Project Leader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Andrew </a:t>
            </a:r>
            <a:r>
              <a:rPr lang="en-US" altLang="en-US" dirty="0" err="1"/>
              <a:t>Nyffeler</a:t>
            </a:r>
            <a:endParaRPr lang="en-US" altLang="en-US" dirty="0"/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Mitchell Lehman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Sponsored by Purdue Fort Wayne Computer Science Department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Advisor: Tu N. Nguyen</a:t>
            </a:r>
          </a:p>
          <a:p>
            <a:pPr marL="514350" indent="-457200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Goals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Find what vulnerabilities exist within smart grid systems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6BC5B-B27E-4E44-832A-A59A89EB2C69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34737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AA03-1416-454C-B1C7-42A283C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32CF-9DFD-4BF2-A5EA-9F959EB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 eaLnBrk="1" hangingPunct="1">
              <a:buClr>
                <a:srgbClr val="FFFFFF"/>
              </a:buClr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Find what vulnerabilities exist within smart grid systems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Primary stakeholders: The Purdue Fort Wayne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111267965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Most work happened at meetings of all team members, and most plans were made then. Meetings were twice a week.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This system worked well until physical classes were cancelled. After that, efforts were made to meet frequently as possible via remote software, e.g. Zoom.</a:t>
            </a:r>
          </a:p>
        </p:txBody>
      </p:sp>
    </p:spTree>
    <p:extLst>
      <p:ext uri="{BB962C8B-B14F-4D97-AF65-F5344CB8AC3E}">
        <p14:creationId xmlns:p14="http://schemas.microsoft.com/office/powerpoint/2010/main" val="5005197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3B45-9367-4514-A6BE-1E954E0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560D-CA6E-43D0-88E8-89AF23AC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The objective of the research project is designing a system model that can be used to test smart grid systems under a large number of differing circumstances.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91DAE-A5F2-451E-84EB-F00E764E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343400"/>
            <a:ext cx="3865199" cy="144487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A03EFB-46BD-42BC-A170-6F616E0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9807"/>
            <a:ext cx="3421387" cy="24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055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091B-5DA4-4D35-A1A7-7F6E1C68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475E3D-1728-4F33-A0B0-933BC59E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9" y="1402773"/>
            <a:ext cx="1835056" cy="1670449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5A3FD713-DF19-488D-9396-38FC815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4" y="3798888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40C6AFC-1217-4F44-ACFB-7C1C0C61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92" y="391737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4/5</a:t>
            </a: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75EA5BEC-226B-4916-BB67-474E5E32CD42}"/>
              </a:ext>
            </a:extLst>
          </p:cNvPr>
          <p:cNvCxnSpPr>
            <a:cxnSpLocks/>
            <a:stCxn id="16" idx="3"/>
            <a:endCxn id="30" idx="0"/>
          </p:cNvCxnSpPr>
          <p:nvPr/>
        </p:nvCxnSpPr>
        <p:spPr bwMode="auto">
          <a:xfrm>
            <a:off x="4065635" y="2237998"/>
            <a:ext cx="661677" cy="8000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E83B4D5F-DE63-4DF0-BDAF-07309985AE73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 bwMode="auto">
          <a:xfrm flipH="1">
            <a:off x="1313268" y="2237998"/>
            <a:ext cx="917311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FFE1ACD-3D62-4A7E-9AD1-0F8BC0C118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1313268" y="4141304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186F5FA1-7739-4E7D-AD09-77C1D2E88B7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>
            <a:off x="4727312" y="4099019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0283">
            <a:extLst>
              <a:ext uri="{FF2B5EF4-FFF2-40B4-BE49-F238E27FC236}">
                <a16:creationId xmlns:a16="http://schemas.microsoft.com/office/drawing/2014/main" id="{17B8F74F-7A25-40F2-A00E-6DEB1DC2073E}"/>
              </a:ext>
            </a:extLst>
          </p:cNvPr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1843756" y="3568531"/>
            <a:ext cx="2353068" cy="4228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5BA4B8-DCEB-43A3-A1AC-60ACC33A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080328"/>
            <a:ext cx="1060976" cy="10609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9812B8-ED0D-497E-8E7F-F00F2E4A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3038043"/>
            <a:ext cx="1060976" cy="106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A5CF0-BA0B-4A1C-BA75-5C39300D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5212773"/>
            <a:ext cx="1060976" cy="10609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25C186-55A0-4D1B-8EC5-07883F6C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5246688"/>
            <a:ext cx="1060976" cy="1060976"/>
          </a:xfrm>
          <a:prstGeom prst="rect">
            <a:avLst/>
          </a:prstGeom>
        </p:spPr>
      </p:pic>
      <p:sp>
        <p:nvSpPr>
          <p:cNvPr id="33" name="TextBox 10281">
            <a:extLst>
              <a:ext uri="{FF2B5EF4-FFF2-40B4-BE49-F238E27FC236}">
                <a16:creationId xmlns:a16="http://schemas.microsoft.com/office/drawing/2014/main" id="{A89B9CE9-165B-4652-83BE-B84873CE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53" y="1575839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13/16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9E2F3C96-BE05-4FC6-BB83-B247B15D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29" y="2221809"/>
            <a:ext cx="5601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E878CDC7-4524-4042-9C39-1D06FF15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58" y="2202819"/>
            <a:ext cx="545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9778469-95C6-47DB-9F4B-D54D526B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23" y="3184021"/>
            <a:ext cx="81576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8034CB8-A98B-4A07-9589-7B9D9F4E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56" y="445315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A5279F11-A21A-4748-8007-8443C267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4326184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/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0CA7B2D-D03D-41A9-A6F6-FC8C3BC33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5342"/>
          <a:stretch/>
        </p:blipFill>
        <p:spPr>
          <a:xfrm>
            <a:off x="6267722" y="3698010"/>
            <a:ext cx="2384276" cy="1959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363D5B-1CA2-491F-AA31-D71EFD6F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55" y="3665471"/>
            <a:ext cx="527545" cy="527545"/>
          </a:xfrm>
          <a:prstGeom prst="rect">
            <a:avLst/>
          </a:prstGeom>
        </p:spPr>
      </p:pic>
      <p:pic>
        <p:nvPicPr>
          <p:cNvPr id="28" name="Picture 27" descr="Hospital">
            <a:extLst>
              <a:ext uri="{FF2B5EF4-FFF2-40B4-BE49-F238E27FC236}">
                <a16:creationId xmlns:a16="http://schemas.microsoft.com/office/drawing/2014/main" id="{D0B8A800-CFC8-4BAA-BBCD-879B34F2E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656" y="1776736"/>
            <a:ext cx="1039188" cy="1039188"/>
          </a:xfrm>
          <a:prstGeom prst="rect">
            <a:avLst/>
          </a:prstGeom>
        </p:spPr>
      </p:pic>
      <p:cxnSp>
        <p:nvCxnSpPr>
          <p:cNvPr id="34" name="Straight Arrow Connector 10283">
            <a:extLst>
              <a:ext uri="{FF2B5EF4-FFF2-40B4-BE49-F238E27FC236}">
                <a16:creationId xmlns:a16="http://schemas.microsoft.com/office/drawing/2014/main" id="{6F28D0F9-21CB-4C08-A0E8-84F71CD4AC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638020"/>
            <a:ext cx="996856" cy="528301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5">
            <a:extLst>
              <a:ext uri="{FF2B5EF4-FFF2-40B4-BE49-F238E27FC236}">
                <a16:creationId xmlns:a16="http://schemas.microsoft.com/office/drawing/2014/main" id="{8F0B743E-73F4-4AF1-B90E-F74E4D98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93" y="2434674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E1B75-F9A4-4025-BB3B-615E4B156C58}"/>
              </a:ext>
            </a:extLst>
          </p:cNvPr>
          <p:cNvSpPr txBox="1"/>
          <p:nvPr/>
        </p:nvSpPr>
        <p:spPr>
          <a:xfrm>
            <a:off x="5343336" y="3429556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W=4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FAB1-E1EF-47FD-8F24-C845882FE368}"/>
              </a:ext>
            </a:extLst>
          </p:cNvPr>
          <p:cNvSpPr txBox="1"/>
          <p:nvPr/>
        </p:nvSpPr>
        <p:spPr>
          <a:xfrm>
            <a:off x="7407321" y="23691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2963D7-B9C8-41E4-918D-8E6E66B99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2" y="5223370"/>
            <a:ext cx="1060976" cy="1060976"/>
          </a:xfrm>
          <a:prstGeom prst="rect">
            <a:avLst/>
          </a:prstGeom>
        </p:spPr>
      </p:pic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F690A0B0-6BAF-48C5-B6FB-A248AEFA8FA6}"/>
              </a:ext>
            </a:extLst>
          </p:cNvPr>
          <p:cNvCxnSpPr>
            <a:cxnSpLocks/>
          </p:cNvCxnSpPr>
          <p:nvPr/>
        </p:nvCxnSpPr>
        <p:spPr bwMode="auto">
          <a:xfrm>
            <a:off x="1465668" y="4170401"/>
            <a:ext cx="1048932" cy="10529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8705206F-491C-4982-B949-06172C3A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7" y="4438478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cxnSp>
        <p:nvCxnSpPr>
          <p:cNvPr id="51" name="Straight Arrow Connector 11">
            <a:extLst>
              <a:ext uri="{FF2B5EF4-FFF2-40B4-BE49-F238E27FC236}">
                <a16:creationId xmlns:a16="http://schemas.microsoft.com/office/drawing/2014/main" id="{6414399F-A5FD-4C24-BA4E-A90BACF3C970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 bwMode="auto">
          <a:xfrm flipH="1" flipV="1">
            <a:off x="3144448" y="5753858"/>
            <a:ext cx="1052376" cy="2331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30C8B141-C5D5-44F9-B97D-96C1D763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2" y="620630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2C5C2C1-761B-449E-A601-DEE345A24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59" y="5311022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25AD13-6D34-4597-B898-66281467CD0D}"/>
              </a:ext>
            </a:extLst>
          </p:cNvPr>
          <p:cNvSpPr txBox="1"/>
          <p:nvPr/>
        </p:nvSpPr>
        <p:spPr>
          <a:xfrm>
            <a:off x="68353" y="3383865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4949A5-A645-4DA5-A1DE-92A1B67666C8}"/>
              </a:ext>
            </a:extLst>
          </p:cNvPr>
          <p:cNvSpPr txBox="1"/>
          <p:nvPr/>
        </p:nvSpPr>
        <p:spPr>
          <a:xfrm>
            <a:off x="114921" y="5562600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7F29F0-6B44-4FAE-BDDE-E2D9317243B3}"/>
              </a:ext>
            </a:extLst>
          </p:cNvPr>
          <p:cNvSpPr txBox="1"/>
          <p:nvPr/>
        </p:nvSpPr>
        <p:spPr>
          <a:xfrm>
            <a:off x="2567159" y="6217969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668873-8D00-4DB0-95C4-F6C7738FAEBB}"/>
              </a:ext>
            </a:extLst>
          </p:cNvPr>
          <p:cNvSpPr txBox="1"/>
          <p:nvPr/>
        </p:nvSpPr>
        <p:spPr>
          <a:xfrm>
            <a:off x="5181626" y="5334000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C=1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22A9EEF5-7C80-42C8-92AC-E38E32DD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6008632"/>
            <a:ext cx="53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8ED6E72E-54A1-4B35-814F-35F9ECF61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72" y="517449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DFDE11-DA92-42C7-AC54-BD812D433FDD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0002860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475E3D-1728-4F33-A0B0-933BC59E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9" y="1402773"/>
            <a:ext cx="1835056" cy="1670449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5A3FD713-DF19-488D-9396-38FC815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4" y="3798888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40C6AFC-1217-4F44-ACFB-7C1C0C61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92" y="391737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4/5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54DD4C3-B79C-489B-B2CF-CCD4F57C0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72" y="517449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2E910768-6DAB-425A-AE51-DF4CAC5A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6008632"/>
            <a:ext cx="53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75EA5BEC-226B-4916-BB67-474E5E32CD42}"/>
              </a:ext>
            </a:extLst>
          </p:cNvPr>
          <p:cNvCxnSpPr>
            <a:cxnSpLocks/>
            <a:stCxn id="16" idx="3"/>
            <a:endCxn id="30" idx="0"/>
          </p:cNvCxnSpPr>
          <p:nvPr/>
        </p:nvCxnSpPr>
        <p:spPr bwMode="auto">
          <a:xfrm>
            <a:off x="4065635" y="2237998"/>
            <a:ext cx="661677" cy="8000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E83B4D5F-DE63-4DF0-BDAF-07309985AE73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 bwMode="auto">
          <a:xfrm flipH="1">
            <a:off x="1313268" y="2237998"/>
            <a:ext cx="917311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FFE1ACD-3D62-4A7E-9AD1-0F8BC0C118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1313268" y="4141304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186F5FA1-7739-4E7D-AD09-77C1D2E88B7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>
            <a:off x="4727312" y="4099019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0283">
            <a:extLst>
              <a:ext uri="{FF2B5EF4-FFF2-40B4-BE49-F238E27FC236}">
                <a16:creationId xmlns:a16="http://schemas.microsoft.com/office/drawing/2014/main" id="{17B8F74F-7A25-40F2-A00E-6DEB1DC2073E}"/>
              </a:ext>
            </a:extLst>
          </p:cNvPr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1843756" y="3568531"/>
            <a:ext cx="2353068" cy="4228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5BA4B8-DCEB-43A3-A1AC-60ACC33A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080328"/>
            <a:ext cx="1060976" cy="10609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9812B8-ED0D-497E-8E7F-F00F2E4A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3038043"/>
            <a:ext cx="1060976" cy="106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A5CF0-BA0B-4A1C-BA75-5C39300DF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5212773"/>
            <a:ext cx="1060976" cy="10609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25C186-55A0-4D1B-8EC5-07883F6C5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5246688"/>
            <a:ext cx="1060976" cy="1060976"/>
          </a:xfrm>
          <a:prstGeom prst="rect">
            <a:avLst/>
          </a:prstGeom>
        </p:spPr>
      </p:pic>
      <p:sp>
        <p:nvSpPr>
          <p:cNvPr id="33" name="TextBox 10281">
            <a:extLst>
              <a:ext uri="{FF2B5EF4-FFF2-40B4-BE49-F238E27FC236}">
                <a16:creationId xmlns:a16="http://schemas.microsoft.com/office/drawing/2014/main" id="{A89B9CE9-165B-4652-83BE-B84873CE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53" y="1575839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13/16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9E2F3C96-BE05-4FC6-BB83-B247B15D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29" y="2221809"/>
            <a:ext cx="5601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E878CDC7-4524-4042-9C39-1D06FF15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58" y="2202819"/>
            <a:ext cx="545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9778469-95C6-47DB-9F4B-D54D526B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23" y="3184021"/>
            <a:ext cx="81576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8034CB8-A98B-4A07-9589-7B9D9F4E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56" y="445315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A5279F11-A21A-4748-8007-8443C267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4326184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/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0CA7B2D-D03D-41A9-A6F6-FC8C3BC33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5342"/>
          <a:stretch/>
        </p:blipFill>
        <p:spPr>
          <a:xfrm>
            <a:off x="6267722" y="3698010"/>
            <a:ext cx="2384276" cy="1959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363D5B-1CA2-491F-AA31-D71EFD6F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55" y="3665471"/>
            <a:ext cx="527545" cy="527545"/>
          </a:xfrm>
          <a:prstGeom prst="rect">
            <a:avLst/>
          </a:prstGeom>
        </p:spPr>
      </p:pic>
      <p:pic>
        <p:nvPicPr>
          <p:cNvPr id="28" name="Picture 27" descr="Hospital">
            <a:extLst>
              <a:ext uri="{FF2B5EF4-FFF2-40B4-BE49-F238E27FC236}">
                <a16:creationId xmlns:a16="http://schemas.microsoft.com/office/drawing/2014/main" id="{D0B8A800-CFC8-4BAA-BBCD-879B34F2E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656" y="1776736"/>
            <a:ext cx="1039188" cy="1039188"/>
          </a:xfrm>
          <a:prstGeom prst="rect">
            <a:avLst/>
          </a:prstGeom>
        </p:spPr>
      </p:pic>
      <p:cxnSp>
        <p:nvCxnSpPr>
          <p:cNvPr id="34" name="Straight Arrow Connector 10283">
            <a:extLst>
              <a:ext uri="{FF2B5EF4-FFF2-40B4-BE49-F238E27FC236}">
                <a16:creationId xmlns:a16="http://schemas.microsoft.com/office/drawing/2014/main" id="{6F28D0F9-21CB-4C08-A0E8-84F71CD4AC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638020"/>
            <a:ext cx="996856" cy="528301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5">
            <a:extLst>
              <a:ext uri="{FF2B5EF4-FFF2-40B4-BE49-F238E27FC236}">
                <a16:creationId xmlns:a16="http://schemas.microsoft.com/office/drawing/2014/main" id="{8F0B743E-73F4-4AF1-B90E-F74E4D98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93" y="2434674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B33D-438C-4D39-AE12-DD41E5D8B76C}"/>
              </a:ext>
            </a:extLst>
          </p:cNvPr>
          <p:cNvSpPr txBox="1"/>
          <p:nvPr/>
        </p:nvSpPr>
        <p:spPr>
          <a:xfrm>
            <a:off x="68353" y="3383865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8D1D8-FADB-48F4-9BDD-D388158FDBED}"/>
              </a:ext>
            </a:extLst>
          </p:cNvPr>
          <p:cNvSpPr txBox="1"/>
          <p:nvPr/>
        </p:nvSpPr>
        <p:spPr>
          <a:xfrm>
            <a:off x="117213" y="5562352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DDB7D-43B2-4803-A6C0-A552D34E3F31}"/>
              </a:ext>
            </a:extLst>
          </p:cNvPr>
          <p:cNvSpPr txBox="1"/>
          <p:nvPr/>
        </p:nvSpPr>
        <p:spPr>
          <a:xfrm>
            <a:off x="2567159" y="6217969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E1B75-F9A4-4025-BB3B-615E4B156C58}"/>
              </a:ext>
            </a:extLst>
          </p:cNvPr>
          <p:cNvSpPr txBox="1"/>
          <p:nvPr/>
        </p:nvSpPr>
        <p:spPr>
          <a:xfrm>
            <a:off x="5343336" y="3429556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W=4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FAB1-E1EF-47FD-8F24-C845882FE368}"/>
              </a:ext>
            </a:extLst>
          </p:cNvPr>
          <p:cNvSpPr txBox="1"/>
          <p:nvPr/>
        </p:nvSpPr>
        <p:spPr>
          <a:xfrm>
            <a:off x="7407321" y="23691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2963D7-B9C8-41E4-918D-8E6E66B99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2" y="5223370"/>
            <a:ext cx="1060976" cy="1060976"/>
          </a:xfrm>
          <a:prstGeom prst="rect">
            <a:avLst/>
          </a:prstGeom>
        </p:spPr>
      </p:pic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F690A0B0-6BAF-48C5-B6FB-A248AEFA8FA6}"/>
              </a:ext>
            </a:extLst>
          </p:cNvPr>
          <p:cNvCxnSpPr>
            <a:cxnSpLocks/>
          </p:cNvCxnSpPr>
          <p:nvPr/>
        </p:nvCxnSpPr>
        <p:spPr bwMode="auto">
          <a:xfrm>
            <a:off x="1465668" y="4170401"/>
            <a:ext cx="1048932" cy="10529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8705206F-491C-4982-B949-06172C3A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7" y="4438478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00142-FCC2-4C4C-81FA-0DC6B5F44856}"/>
              </a:ext>
            </a:extLst>
          </p:cNvPr>
          <p:cNvSpPr txBox="1"/>
          <p:nvPr/>
        </p:nvSpPr>
        <p:spPr>
          <a:xfrm>
            <a:off x="5181626" y="5334000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C=1</a:t>
            </a:r>
          </a:p>
        </p:txBody>
      </p:sp>
      <p:cxnSp>
        <p:nvCxnSpPr>
          <p:cNvPr id="51" name="Straight Arrow Connector 11">
            <a:extLst>
              <a:ext uri="{FF2B5EF4-FFF2-40B4-BE49-F238E27FC236}">
                <a16:creationId xmlns:a16="http://schemas.microsoft.com/office/drawing/2014/main" id="{6414399F-A5FD-4C24-BA4E-A90BACF3C970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 bwMode="auto">
          <a:xfrm flipH="1" flipV="1">
            <a:off x="3144448" y="5753858"/>
            <a:ext cx="1052376" cy="2331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30C8B141-C5D5-44F9-B97D-96C1D763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2" y="620630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D3C159-DD11-47AA-ACDD-29C4889F51B9}"/>
              </a:ext>
            </a:extLst>
          </p:cNvPr>
          <p:cNvSpPr/>
          <p:nvPr/>
        </p:nvSpPr>
        <p:spPr bwMode="auto">
          <a:xfrm>
            <a:off x="3505200" y="2353075"/>
            <a:ext cx="2384275" cy="2384275"/>
          </a:xfrm>
          <a:prstGeom prst="ellipse">
            <a:avLst/>
          </a:prstGeom>
          <a:noFill/>
          <a:ln w="508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7FC28FF6-478D-48CE-B42C-6CCC948E5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59" y="5311022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647DA2-F2CF-4D9C-B637-F33F0C7E522D}"/>
                  </a:ext>
                </a:extLst>
              </p:cNvPr>
              <p:cNvSpPr txBox="1"/>
              <p:nvPr/>
            </p:nvSpPr>
            <p:spPr>
              <a:xfrm>
                <a:off x="4777182" y="3957800"/>
                <a:ext cx="1700331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647DA2-F2CF-4D9C-B637-F33F0C7E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82" y="3957800"/>
                <a:ext cx="1700331" cy="611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2E1B52-A9F2-4248-9B7E-C5CD7CE593FF}"/>
                  </a:ext>
                </a:extLst>
              </p:cNvPr>
              <p:cNvSpPr txBox="1"/>
              <p:nvPr/>
            </p:nvSpPr>
            <p:spPr>
              <a:xfrm>
                <a:off x="4659127" y="5860395"/>
                <a:ext cx="170033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2E1B52-A9F2-4248-9B7E-C5CD7CE5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127" y="5860395"/>
                <a:ext cx="1700331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C4EAD3-F158-4B7D-A951-D1CD03357C0A}"/>
                  </a:ext>
                </a:extLst>
              </p:cNvPr>
              <p:cNvSpPr txBox="1"/>
              <p:nvPr/>
            </p:nvSpPr>
            <p:spPr>
              <a:xfrm>
                <a:off x="-271403" y="6086591"/>
                <a:ext cx="170033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C4EAD3-F158-4B7D-A951-D1CD0335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403" y="6086591"/>
                <a:ext cx="1700331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271E1C-51C7-4C3D-9A99-F084BCBF4B2E}"/>
                  </a:ext>
                </a:extLst>
              </p:cNvPr>
              <p:cNvSpPr txBox="1"/>
              <p:nvPr/>
            </p:nvSpPr>
            <p:spPr>
              <a:xfrm>
                <a:off x="-454425" y="2854456"/>
                <a:ext cx="170033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271E1C-51C7-4C3D-9A99-F084BCBF4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425" y="2854456"/>
                <a:ext cx="1700331" cy="634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58727F-6568-4D82-9FB8-914F40D15E55}"/>
                  </a:ext>
                </a:extLst>
              </p:cNvPr>
              <p:cNvSpPr txBox="1"/>
              <p:nvPr/>
            </p:nvSpPr>
            <p:spPr>
              <a:xfrm>
                <a:off x="2382560" y="5787756"/>
                <a:ext cx="170033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58727F-6568-4D82-9FB8-914F40D1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60" y="5787756"/>
                <a:ext cx="1700331" cy="6347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D7E97DD4-82A8-44E9-BE15-E3E3C2E3297E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21B36736-1267-4D0C-994D-9691D7B5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574427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47" grpId="0"/>
      <p:bldP spid="55" grpId="0"/>
      <p:bldP spid="56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475E3D-1728-4F33-A0B0-933BC59E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9" y="1402773"/>
            <a:ext cx="1835056" cy="1670449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5A3FD713-DF19-488D-9396-38FC815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4" y="3798888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4/3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40C6AFC-1217-4F44-ACFB-7C1C0C61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92" y="391737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5/5</a:t>
            </a: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75EA5BEC-226B-4916-BB67-474E5E32CD42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4065635" y="2237998"/>
            <a:ext cx="661677" cy="8000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E83B4D5F-DE63-4DF0-BDAF-07309985AE73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 bwMode="auto">
          <a:xfrm flipH="1">
            <a:off x="1313268" y="2237998"/>
            <a:ext cx="917311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FFE1ACD-3D62-4A7E-9AD1-0F8BC0C118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1313268" y="4141304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186F5FA1-7739-4E7D-AD09-77C1D2E88B7E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4727312" y="4099019"/>
            <a:ext cx="0" cy="1147669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0283">
            <a:extLst>
              <a:ext uri="{FF2B5EF4-FFF2-40B4-BE49-F238E27FC236}">
                <a16:creationId xmlns:a16="http://schemas.microsoft.com/office/drawing/2014/main" id="{17B8F74F-7A25-40F2-A00E-6DEB1DC2073E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 flipV="1">
            <a:off x="1843756" y="3568531"/>
            <a:ext cx="2353068" cy="4228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5BA4B8-DCEB-43A3-A1AC-60ACC33AE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080328"/>
            <a:ext cx="1060976" cy="106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A5CF0-BA0B-4A1C-BA75-5C39300D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5212773"/>
            <a:ext cx="1060976" cy="10609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25C186-55A0-4D1B-8EC5-07883F6C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5246688"/>
            <a:ext cx="1060976" cy="1060976"/>
          </a:xfrm>
          <a:prstGeom prst="rect">
            <a:avLst/>
          </a:prstGeom>
        </p:spPr>
      </p:pic>
      <p:sp>
        <p:nvSpPr>
          <p:cNvPr id="33" name="TextBox 10281">
            <a:extLst>
              <a:ext uri="{FF2B5EF4-FFF2-40B4-BE49-F238E27FC236}">
                <a16:creationId xmlns:a16="http://schemas.microsoft.com/office/drawing/2014/main" id="{A89B9CE9-165B-4652-83BE-B84873CE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53" y="1575839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15/16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9E2F3C96-BE05-4FC6-BB83-B247B15D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29" y="2221809"/>
            <a:ext cx="5601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E878CDC7-4524-4042-9C39-1D06FF15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58" y="2202819"/>
            <a:ext cx="545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9778469-95C6-47DB-9F4B-D54D526B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23" y="3184021"/>
            <a:ext cx="81576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8034CB8-A98B-4A07-9589-7B9D9F4E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56" y="445315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/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0CA7B2D-D03D-41A9-A6F6-FC8C3BC33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5342"/>
          <a:stretch/>
        </p:blipFill>
        <p:spPr>
          <a:xfrm>
            <a:off x="6267722" y="3698010"/>
            <a:ext cx="2384276" cy="1959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363D5B-1CA2-491F-AA31-D71EFD6FF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55" y="3665471"/>
            <a:ext cx="527545" cy="527545"/>
          </a:xfrm>
          <a:prstGeom prst="rect">
            <a:avLst/>
          </a:prstGeom>
        </p:spPr>
      </p:pic>
      <p:pic>
        <p:nvPicPr>
          <p:cNvPr id="28" name="Picture 27" descr="Hospital">
            <a:extLst>
              <a:ext uri="{FF2B5EF4-FFF2-40B4-BE49-F238E27FC236}">
                <a16:creationId xmlns:a16="http://schemas.microsoft.com/office/drawing/2014/main" id="{D0B8A800-CFC8-4BAA-BBCD-879B34F2E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656" y="1776736"/>
            <a:ext cx="1039188" cy="1039188"/>
          </a:xfrm>
          <a:prstGeom prst="rect">
            <a:avLst/>
          </a:prstGeom>
        </p:spPr>
      </p:pic>
      <p:cxnSp>
        <p:nvCxnSpPr>
          <p:cNvPr id="34" name="Straight Arrow Connector 10283">
            <a:extLst>
              <a:ext uri="{FF2B5EF4-FFF2-40B4-BE49-F238E27FC236}">
                <a16:creationId xmlns:a16="http://schemas.microsoft.com/office/drawing/2014/main" id="{6F28D0F9-21CB-4C08-A0E8-84F71CD4AC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638020"/>
            <a:ext cx="996856" cy="528301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5">
            <a:extLst>
              <a:ext uri="{FF2B5EF4-FFF2-40B4-BE49-F238E27FC236}">
                <a16:creationId xmlns:a16="http://schemas.microsoft.com/office/drawing/2014/main" id="{8F0B743E-73F4-4AF1-B90E-F74E4D98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93" y="2434674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B33D-438C-4D39-AE12-DD41E5D8B76C}"/>
              </a:ext>
            </a:extLst>
          </p:cNvPr>
          <p:cNvSpPr txBox="1"/>
          <p:nvPr/>
        </p:nvSpPr>
        <p:spPr>
          <a:xfrm>
            <a:off x="68353" y="33838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8D1D8-FADB-48F4-9BDD-D388158FDBED}"/>
              </a:ext>
            </a:extLst>
          </p:cNvPr>
          <p:cNvSpPr txBox="1"/>
          <p:nvPr/>
        </p:nvSpPr>
        <p:spPr>
          <a:xfrm>
            <a:off x="114921" y="56060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DDB7D-43B2-4803-A6C0-A552D34E3F31}"/>
              </a:ext>
            </a:extLst>
          </p:cNvPr>
          <p:cNvSpPr txBox="1"/>
          <p:nvPr/>
        </p:nvSpPr>
        <p:spPr>
          <a:xfrm>
            <a:off x="2567159" y="62179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E1B75-F9A4-4025-BB3B-615E4B156C58}"/>
              </a:ext>
            </a:extLst>
          </p:cNvPr>
          <p:cNvSpPr txBox="1"/>
          <p:nvPr/>
        </p:nvSpPr>
        <p:spPr>
          <a:xfrm>
            <a:off x="5343336" y="342955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W=4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(2+2)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FAB1-E1EF-47FD-8F24-C845882FE368}"/>
              </a:ext>
            </a:extLst>
          </p:cNvPr>
          <p:cNvSpPr txBox="1"/>
          <p:nvPr/>
        </p:nvSpPr>
        <p:spPr>
          <a:xfrm>
            <a:off x="7407321" y="23691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2963D7-B9C8-41E4-918D-8E6E66B9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2" y="5223370"/>
            <a:ext cx="1060976" cy="1060976"/>
          </a:xfrm>
          <a:prstGeom prst="rect">
            <a:avLst/>
          </a:prstGeom>
        </p:spPr>
      </p:pic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F690A0B0-6BAF-48C5-B6FB-A248AEFA8FA6}"/>
              </a:ext>
            </a:extLst>
          </p:cNvPr>
          <p:cNvCxnSpPr>
            <a:cxnSpLocks/>
          </p:cNvCxnSpPr>
          <p:nvPr/>
        </p:nvCxnSpPr>
        <p:spPr bwMode="auto">
          <a:xfrm>
            <a:off x="1465668" y="4170401"/>
            <a:ext cx="1048932" cy="10529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8705206F-491C-4982-B949-06172C3A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7" y="4438478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00142-FCC2-4C4C-81FA-0DC6B5F44856}"/>
              </a:ext>
            </a:extLst>
          </p:cNvPr>
          <p:cNvSpPr txBox="1"/>
          <p:nvPr/>
        </p:nvSpPr>
        <p:spPr>
          <a:xfrm>
            <a:off x="5181626" y="55426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cxnSp>
        <p:nvCxnSpPr>
          <p:cNvPr id="51" name="Straight Arrow Connector 11">
            <a:extLst>
              <a:ext uri="{FF2B5EF4-FFF2-40B4-BE49-F238E27FC236}">
                <a16:creationId xmlns:a16="http://schemas.microsoft.com/office/drawing/2014/main" id="{6414399F-A5FD-4C24-BA4E-A90BACF3C970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 bwMode="auto">
          <a:xfrm flipH="1" flipV="1">
            <a:off x="3144448" y="5753858"/>
            <a:ext cx="1052376" cy="2331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30C8B141-C5D5-44F9-B97D-96C1D763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2" y="620630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F5DC1399-6C92-443F-9CAA-FBB74888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59" y="5311022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3D2361F-B510-46B6-92C2-3524C891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4326184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3/2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13F04E-90B9-46FA-86F2-01270C839EA6}"/>
              </a:ext>
            </a:extLst>
          </p:cNvPr>
          <p:cNvSpPr/>
          <p:nvPr/>
        </p:nvSpPr>
        <p:spPr bwMode="auto">
          <a:xfrm>
            <a:off x="4065635" y="5107591"/>
            <a:ext cx="1994917" cy="1284468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52C26EB2-7A0A-4B28-B186-AE76A41F9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45" y="3032308"/>
            <a:ext cx="1061155" cy="1061155"/>
          </a:xfrm>
          <a:prstGeom prst="rect">
            <a:avLst/>
          </a:prstGeom>
        </p:spPr>
      </p:pic>
      <p:sp>
        <p:nvSpPr>
          <p:cNvPr id="57" name="Text Box 18">
            <a:extLst>
              <a:ext uri="{FF2B5EF4-FFF2-40B4-BE49-F238E27FC236}">
                <a16:creationId xmlns:a16="http://schemas.microsoft.com/office/drawing/2014/main" id="{C80FCC73-2DD5-4A72-B39D-4A91AF97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6008632"/>
            <a:ext cx="53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4/4</a:t>
            </a: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0EBC562F-5B3F-4296-850F-2AC36204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72" y="517449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D31079B-3915-4328-B79D-0448D1F37811}"/>
                  </a:ext>
                </a:extLst>
              </p:cNvPr>
              <p:cNvSpPr txBox="1"/>
              <p:nvPr/>
            </p:nvSpPr>
            <p:spPr>
              <a:xfrm>
                <a:off x="4659127" y="5860395"/>
                <a:ext cx="170033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D31079B-3915-4328-B79D-0448D1F3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127" y="5860395"/>
                <a:ext cx="1700331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78EF9F7-FD09-40C9-9061-233118FDC630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00A3695-1A3B-4EE3-98C2-29373332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19185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475E3D-1728-4F33-A0B0-933BC59E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79" y="1402773"/>
            <a:ext cx="1835056" cy="1670449"/>
          </a:xfrm>
          <a:prstGeom prst="rect">
            <a:avLst/>
          </a:prstGeom>
        </p:spPr>
      </p:pic>
      <p:sp>
        <p:nvSpPr>
          <p:cNvPr id="17" name="Text Box 15">
            <a:extLst>
              <a:ext uri="{FF2B5EF4-FFF2-40B4-BE49-F238E27FC236}">
                <a16:creationId xmlns:a16="http://schemas.microsoft.com/office/drawing/2014/main" id="{5A3FD713-DF19-488D-9396-38FC815E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4" y="3798888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4/3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40C6AFC-1217-4F44-ACFB-7C1C0C61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92" y="391737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4/5</a:t>
            </a:r>
          </a:p>
        </p:txBody>
      </p:sp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75EA5BEC-226B-4916-BB67-474E5E32CD42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4065635" y="2237998"/>
            <a:ext cx="661677" cy="8000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E83B4D5F-DE63-4DF0-BDAF-07309985AE73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 bwMode="auto">
          <a:xfrm flipH="1">
            <a:off x="1313268" y="2237998"/>
            <a:ext cx="917311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FFE1ACD-3D62-4A7E-9AD1-0F8BC0C118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 bwMode="auto">
          <a:xfrm>
            <a:off x="1313268" y="4141304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186F5FA1-7739-4E7D-AD09-77C1D2E88B7E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4727312" y="4099019"/>
            <a:ext cx="0" cy="11476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10283">
            <a:extLst>
              <a:ext uri="{FF2B5EF4-FFF2-40B4-BE49-F238E27FC236}">
                <a16:creationId xmlns:a16="http://schemas.microsoft.com/office/drawing/2014/main" id="{17B8F74F-7A25-40F2-A00E-6DEB1DC2073E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 flipV="1">
            <a:off x="1843756" y="3568531"/>
            <a:ext cx="2353068" cy="4228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45BA4B8-DCEB-43A3-A1AC-60ACC33AE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3080328"/>
            <a:ext cx="1060976" cy="1060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9A5CF0-BA0B-4A1C-BA75-5C39300D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0" y="5212773"/>
            <a:ext cx="1060976" cy="10609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25C186-55A0-4D1B-8EC5-07883F6C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4" y="5246688"/>
            <a:ext cx="1060976" cy="1060976"/>
          </a:xfrm>
          <a:prstGeom prst="rect">
            <a:avLst/>
          </a:prstGeom>
        </p:spPr>
      </p:pic>
      <p:sp>
        <p:nvSpPr>
          <p:cNvPr id="33" name="TextBox 10281">
            <a:extLst>
              <a:ext uri="{FF2B5EF4-FFF2-40B4-BE49-F238E27FC236}">
                <a16:creationId xmlns:a16="http://schemas.microsoft.com/office/drawing/2014/main" id="{A89B9CE9-165B-4652-83BE-B84873CE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53" y="1575839"/>
            <a:ext cx="633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4/16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9E2F3C96-BE05-4FC6-BB83-B247B15D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29" y="2221809"/>
            <a:ext cx="5601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E878CDC7-4524-4042-9C39-1D06FF15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58" y="2202819"/>
            <a:ext cx="54599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9778469-95C6-47DB-9F4B-D54D526B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223" y="3184021"/>
            <a:ext cx="81576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38034CB8-A98B-4A07-9589-7B9D9F4E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56" y="445315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/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42DD850-6A2B-436C-A7BC-FF8C8B7A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69" y="5783206"/>
                <a:ext cx="1442383" cy="846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0CA7B2D-D03D-41A9-A6F6-FC8C3BC33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5342"/>
          <a:stretch/>
        </p:blipFill>
        <p:spPr>
          <a:xfrm>
            <a:off x="6267722" y="3698010"/>
            <a:ext cx="2384276" cy="1959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363D5B-1CA2-491F-AA31-D71EFD6FF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55" y="3665471"/>
            <a:ext cx="527545" cy="527545"/>
          </a:xfrm>
          <a:prstGeom prst="rect">
            <a:avLst/>
          </a:prstGeom>
        </p:spPr>
      </p:pic>
      <p:pic>
        <p:nvPicPr>
          <p:cNvPr id="28" name="Picture 27" descr="Hospital">
            <a:extLst>
              <a:ext uri="{FF2B5EF4-FFF2-40B4-BE49-F238E27FC236}">
                <a16:creationId xmlns:a16="http://schemas.microsoft.com/office/drawing/2014/main" id="{D0B8A800-CFC8-4BAA-BBCD-879B34F2E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656" y="1776736"/>
            <a:ext cx="1039188" cy="1039188"/>
          </a:xfrm>
          <a:prstGeom prst="rect">
            <a:avLst/>
          </a:prstGeom>
        </p:spPr>
      </p:pic>
      <p:cxnSp>
        <p:nvCxnSpPr>
          <p:cNvPr id="34" name="Straight Arrow Connector 10283">
            <a:extLst>
              <a:ext uri="{FF2B5EF4-FFF2-40B4-BE49-F238E27FC236}">
                <a16:creationId xmlns:a16="http://schemas.microsoft.com/office/drawing/2014/main" id="{6F28D0F9-21CB-4C08-A0E8-84F71CD4AC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638020"/>
            <a:ext cx="996856" cy="528301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5">
            <a:extLst>
              <a:ext uri="{FF2B5EF4-FFF2-40B4-BE49-F238E27FC236}">
                <a16:creationId xmlns:a16="http://schemas.microsoft.com/office/drawing/2014/main" id="{8F0B743E-73F4-4AF1-B90E-F74E4D98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993" y="2434674"/>
            <a:ext cx="5066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B33D-438C-4D39-AE12-DD41E5D8B76C}"/>
              </a:ext>
            </a:extLst>
          </p:cNvPr>
          <p:cNvSpPr txBox="1"/>
          <p:nvPr/>
        </p:nvSpPr>
        <p:spPr>
          <a:xfrm>
            <a:off x="68353" y="33838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8D1D8-FADB-48F4-9BDD-D388158FDBED}"/>
              </a:ext>
            </a:extLst>
          </p:cNvPr>
          <p:cNvSpPr txBox="1"/>
          <p:nvPr/>
        </p:nvSpPr>
        <p:spPr>
          <a:xfrm>
            <a:off x="114921" y="560606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DDB7D-43B2-4803-A6C0-A552D34E3F31}"/>
              </a:ext>
            </a:extLst>
          </p:cNvPr>
          <p:cNvSpPr txBox="1"/>
          <p:nvPr/>
        </p:nvSpPr>
        <p:spPr>
          <a:xfrm>
            <a:off x="2567159" y="62179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E1B75-F9A4-4025-BB3B-615E4B156C58}"/>
              </a:ext>
            </a:extLst>
          </p:cNvPr>
          <p:cNvSpPr txBox="1"/>
          <p:nvPr/>
        </p:nvSpPr>
        <p:spPr>
          <a:xfrm>
            <a:off x="5343336" y="342955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W=4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(2+2)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FAB1-E1EF-47FD-8F24-C845882FE368}"/>
              </a:ext>
            </a:extLst>
          </p:cNvPr>
          <p:cNvSpPr txBox="1"/>
          <p:nvPr/>
        </p:nvSpPr>
        <p:spPr>
          <a:xfrm>
            <a:off x="7407321" y="23691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2963D7-B9C8-41E4-918D-8E6E66B9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72" y="5223370"/>
            <a:ext cx="1060976" cy="1060976"/>
          </a:xfrm>
          <a:prstGeom prst="rect">
            <a:avLst/>
          </a:prstGeom>
        </p:spPr>
      </p:pic>
      <p:cxnSp>
        <p:nvCxnSpPr>
          <p:cNvPr id="48" name="Straight Arrow Connector 11">
            <a:extLst>
              <a:ext uri="{FF2B5EF4-FFF2-40B4-BE49-F238E27FC236}">
                <a16:creationId xmlns:a16="http://schemas.microsoft.com/office/drawing/2014/main" id="{F690A0B0-6BAF-48C5-B6FB-A248AEFA8FA6}"/>
              </a:ext>
            </a:extLst>
          </p:cNvPr>
          <p:cNvCxnSpPr>
            <a:cxnSpLocks/>
          </p:cNvCxnSpPr>
          <p:nvPr/>
        </p:nvCxnSpPr>
        <p:spPr bwMode="auto">
          <a:xfrm>
            <a:off x="1465668" y="4170401"/>
            <a:ext cx="1048932" cy="10529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8705206F-491C-4982-B949-06172C3A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7" y="4438478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00142-FCC2-4C4C-81FA-0DC6B5F44856}"/>
              </a:ext>
            </a:extLst>
          </p:cNvPr>
          <p:cNvSpPr txBox="1"/>
          <p:nvPr/>
        </p:nvSpPr>
        <p:spPr>
          <a:xfrm>
            <a:off x="5181626" y="55426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W=2</a:t>
            </a:r>
          </a:p>
        </p:txBody>
      </p:sp>
      <p:cxnSp>
        <p:nvCxnSpPr>
          <p:cNvPr id="51" name="Straight Arrow Connector 11">
            <a:extLst>
              <a:ext uri="{FF2B5EF4-FFF2-40B4-BE49-F238E27FC236}">
                <a16:creationId xmlns:a16="http://schemas.microsoft.com/office/drawing/2014/main" id="{6414399F-A5FD-4C24-BA4E-A90BACF3C970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 bwMode="auto">
          <a:xfrm flipH="1" flipV="1">
            <a:off x="3144448" y="5753858"/>
            <a:ext cx="1052376" cy="2331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30C8B141-C5D5-44F9-B97D-96C1D763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472" y="6206303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F5DC1399-6C92-443F-9CAA-FBB74888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59" y="5311022"/>
            <a:ext cx="53048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0/2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63D2361F-B510-46B6-92C2-3524C891B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4326184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3/2</a:t>
            </a:r>
          </a:p>
        </p:txBody>
      </p:sp>
      <p:pic>
        <p:nvPicPr>
          <p:cNvPr id="47" name="Picture 46" descr="A picture containing clock, window&#10;&#10;Description automatically generated">
            <a:extLst>
              <a:ext uri="{FF2B5EF4-FFF2-40B4-BE49-F238E27FC236}">
                <a16:creationId xmlns:a16="http://schemas.microsoft.com/office/drawing/2014/main" id="{4D6EBAC8-C566-4329-AE20-8F14F0257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57" y="3035546"/>
            <a:ext cx="1061155" cy="1061155"/>
          </a:xfrm>
          <a:prstGeom prst="rect">
            <a:avLst/>
          </a:prstGeom>
        </p:spPr>
      </p:pic>
      <p:sp>
        <p:nvSpPr>
          <p:cNvPr id="53" name="Text Box 18">
            <a:extLst>
              <a:ext uri="{FF2B5EF4-FFF2-40B4-BE49-F238E27FC236}">
                <a16:creationId xmlns:a16="http://schemas.microsoft.com/office/drawing/2014/main" id="{6414346A-6499-478D-91CC-483D580CE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625" y="6008632"/>
            <a:ext cx="530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0/4</a:t>
            </a: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CD31886C-C663-4F99-99BA-E1EC2D1C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72" y="5174493"/>
            <a:ext cx="53048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2314E-5B96-4349-A31C-5656112E3495}"/>
              </a:ext>
            </a:extLst>
          </p:cNvPr>
          <p:cNvSpPr txBox="1"/>
          <p:nvPr/>
        </p:nvSpPr>
        <p:spPr>
          <a:xfrm>
            <a:off x="8833757" y="6579122"/>
            <a:ext cx="30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F10CF99F-B2D5-40A9-A715-3C56B1BE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9751263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616</Words>
  <Application>Microsoft Office PowerPoint</Application>
  <PresentationFormat>On-screen Show (4:3)</PresentationFormat>
  <Paragraphs>202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Office Theme</vt:lpstr>
      <vt:lpstr>Final Presentation Team 07</vt:lpstr>
      <vt:lpstr>Introduction</vt:lpstr>
      <vt:lpstr>Goals</vt:lpstr>
      <vt:lpstr>Project Schedule</vt:lpstr>
      <vt:lpstr>System Overview</vt:lpstr>
      <vt:lpstr>Demonstration</vt:lpstr>
      <vt:lpstr>Demonstration</vt:lpstr>
      <vt:lpstr>Demonstration</vt:lpstr>
      <vt:lpstr>Demonstration</vt:lpstr>
      <vt:lpstr>Demonstration</vt:lpstr>
      <vt:lpstr>Demonstration</vt:lpstr>
      <vt:lpstr>Project Schedule/Distribution</vt:lpstr>
      <vt:lpstr>Other Remarks</vt:lpstr>
      <vt:lpstr>Other Remarks</vt:lpstr>
      <vt:lpstr>Other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wyatt</cp:lastModifiedBy>
  <cp:revision>202</cp:revision>
  <cp:lastPrinted>1601-01-01T00:00:00Z</cp:lastPrinted>
  <dcterms:created xsi:type="dcterms:W3CDTF">2020-02-11T17:09:54Z</dcterms:created>
  <dcterms:modified xsi:type="dcterms:W3CDTF">2020-05-02T02:53:21Z</dcterms:modified>
</cp:coreProperties>
</file>