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3" r:id="rId4"/>
    <p:sldId id="284" r:id="rId5"/>
    <p:sldId id="285" r:id="rId6"/>
    <p:sldId id="286" r:id="rId7"/>
    <p:sldId id="262" r:id="rId8"/>
    <p:sldId id="287" r:id="rId9"/>
    <p:sldId id="288" r:id="rId10"/>
    <p:sldId id="289" r:id="rId11"/>
    <p:sldId id="290" r:id="rId12"/>
    <p:sldId id="263" r:id="rId13"/>
    <p:sldId id="270" r:id="rId14"/>
    <p:sldId id="271" r:id="rId15"/>
    <p:sldId id="272" r:id="rId16"/>
    <p:sldId id="282" r:id="rId17"/>
    <p:sldId id="279" r:id="rId18"/>
    <p:sldId id="264" r:id="rId19"/>
    <p:sldId id="274" r:id="rId20"/>
    <p:sldId id="275" r:id="rId21"/>
    <p:sldId id="265" r:id="rId22"/>
    <p:sldId id="266" r:id="rId23"/>
    <p:sldId id="267" r:id="rId24"/>
    <p:sldId id="268" r:id="rId25"/>
    <p:sldId id="291" r:id="rId26"/>
    <p:sldId id="292" r:id="rId27"/>
    <p:sldId id="276" r:id="rId28"/>
    <p:sldId id="277" r:id="rId29"/>
    <p:sldId id="278" r:id="rId30"/>
    <p:sldId id="269" r:id="rId31"/>
    <p:sldId id="280" r:id="rId32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tchell Lehm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71" autoAdjust="0"/>
  </p:normalViewPr>
  <p:slideViewPr>
    <p:cSldViewPr>
      <p:cViewPr varScale="1">
        <p:scale>
          <a:sx n="102" d="100"/>
          <a:sy n="102" d="100"/>
        </p:scale>
        <p:origin x="1326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2E07DCF3-F173-425D-9D86-6A6E86B25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646FD5A6-8010-4B4F-ADB5-D8D0B3581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1F3F9E50-4093-49C9-B97B-38ECAB80D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1B82A748-94CA-41FA-A2D4-680F8FBA9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90188C8A-643D-4261-80D2-7F23F112337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1950" cy="1248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5BDCB3FD-B4D1-49B5-BFB2-82538A58349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8463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</p:spTree>
    <p:extLst>
      <p:ext uri="{BB962C8B-B14F-4D97-AF65-F5344CB8AC3E}">
        <p14:creationId xmlns:p14="http://schemas.microsoft.com/office/powerpoint/2010/main" val="3860519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4F327A67-5650-4BD3-81A3-6B011FEE9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EC7139AF-4ACF-4EB7-9E4B-8249C62E8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842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984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365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865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D586E007-421F-49C6-865E-6DFAF07B6B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830F796-6A36-4056-B42E-E10FB5EE2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753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06BDB4DA-6C2E-462A-961F-907F9A2294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B617DDC-1E4B-41BD-BF9A-7FBBE3DD2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873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CA5A5C8E-A22B-47B6-8843-01CB89ADC8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6667BFB-76A3-4DC3-89D4-7B8C1FEA5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13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38A0A387-EF5A-4916-A65C-56612A86C9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646A49C-901A-42A9-B7EF-1835A7D26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816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4CC8FD6D-0717-492F-A19F-9EEC4B0228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80B81EC-676A-48C5-8DE7-DAC6DF99F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Minnow and whale for importance? (use animation/pictures)</a:t>
            </a:r>
          </a:p>
        </p:txBody>
      </p:sp>
    </p:spTree>
    <p:extLst>
      <p:ext uri="{BB962C8B-B14F-4D97-AF65-F5344CB8AC3E}">
        <p14:creationId xmlns:p14="http://schemas.microsoft.com/office/powerpoint/2010/main" val="1611543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40B821FE-1F2E-4B71-9C7A-13FB107BF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32D8D5E-6ADD-46AB-A0F1-5B262B71A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Minnow and whale for importance? (use animation/pictures)</a:t>
            </a:r>
          </a:p>
        </p:txBody>
      </p:sp>
    </p:spTree>
    <p:extLst>
      <p:ext uri="{BB962C8B-B14F-4D97-AF65-F5344CB8AC3E}">
        <p14:creationId xmlns:p14="http://schemas.microsoft.com/office/powerpoint/2010/main" val="3638602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D2693CD3-D9AA-4EB1-AC82-F635FF47C1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FB2E64E-D4F1-4198-A66F-8B43C56A6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59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411F2F89-D186-4D3E-B993-7EEEA2DD33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5BD46A3-9B3B-4746-8B97-5FDD6BB49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953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080D35AB-4841-49E6-BE14-2DCEEC3455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F3457B3-BB5C-4049-8D7B-79F4F886A3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343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16198B42-9FC6-4947-9F9C-8CC5920E3F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303E58A-6333-4E1E-99A3-3DC0C5DFC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049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id="{6A29FE44-4F82-4A92-A4C2-01DF3F7F59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0B459BD-0297-4E88-965A-C80B72E18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7180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40B821FE-1F2E-4B71-9C7A-13FB107BF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32D8D5E-6ADD-46AB-A0F1-5B262B71A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Minnow and whale for importance? (use animation/pictures)</a:t>
            </a:r>
          </a:p>
        </p:txBody>
      </p:sp>
    </p:spTree>
    <p:extLst>
      <p:ext uri="{BB962C8B-B14F-4D97-AF65-F5344CB8AC3E}">
        <p14:creationId xmlns:p14="http://schemas.microsoft.com/office/powerpoint/2010/main" val="2931718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6526" cy="12485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291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3DF39B1F-FAFF-410B-BF62-B4B5839E2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F751A58-CAED-4639-9757-E2322EDFC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Weight: value of customer,</a:t>
            </a:r>
          </a:p>
          <a:p>
            <a:r>
              <a:rPr lang="en-US" altLang="en-US"/>
              <a:t>MAIN IDEA: Minimize resources while maximizing cost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7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74D9F74-1B4D-4C56-B365-A5D4F0BFA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A398CF-BF95-4759-9F7A-7CB95E37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9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74D9F74-1B4D-4C56-B365-A5D4F0BFA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A398CF-BF95-4759-9F7A-7CB95E37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765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74D9F74-1B4D-4C56-B365-A5D4F0BFA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A398CF-BF95-4759-9F7A-7CB95E37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637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74D9F74-1B4D-4C56-B365-A5D4F0BFA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A398CF-BF95-4759-9F7A-7CB95E37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644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C5E0F44D-C2F3-4E79-BABB-F720A4BB64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CA5DBD9-743A-4D8D-ACEF-CB428EE162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200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21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13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481F-E8E2-4CA3-8DE0-D9C66923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57BCD-ED01-4470-8F74-62F3AB9E7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B9C1A-5009-40C6-A767-CDBC6B7E322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0ED143-628A-4ED9-8955-6724B6E7F79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43FA1-DBD0-48DB-86DE-F776B7D5DE3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E3E2E-4CC5-4A1B-A571-6D51FFBD43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07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0444-0EC3-4B28-9CE1-897A6739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308EB-5005-41C3-9A88-FB478E394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A643A-FE04-4F1F-9151-333BB36FFD8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0BA57-3752-4781-9B9B-399ABE4E37E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9CBE3-F070-4528-A538-773E8B25E9B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EBA-D96C-40D0-AFDF-9F4E373390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0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F9B99-051D-40BD-B1BB-E95EC13B1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4225" cy="5843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E2DF3-94D1-4556-9623-F07365889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35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106222-18D1-40A8-843B-C1AA04C7E0B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F49FD7-CCCD-4235-802F-D61D1D86B51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C611A-F33B-447F-B20F-A110328FCB4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85C4D-30DE-4D1D-9A9B-90CFBA989C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49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92E3-C987-4376-9A0A-530BBBB6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1663" cy="1135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5878402-DF70-484C-8DC5-D0159F495A3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3D6587-A97A-4C21-B535-9A502BD8B4C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99ACD4-C584-4331-A36C-CC69DF4E89E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CBD26-BF9D-44BD-8D17-E30594755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84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78BC-F8D8-429A-B922-F0CAD3C8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101DE-9AB1-4ECB-AFB4-9A58DFF4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91A85-11DC-4A1F-9F18-B24650DCFF5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442DDF-B614-42ED-A619-3F3FC8D3688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918FCD-A7AA-49AB-BB29-FFF5CAAF594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F3687-2394-4238-B6CE-850A8F6B0C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35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07F4-3825-4273-BDCF-1488B2D0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2E769-CDC9-46B6-B132-4C9AAC58A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95A318-5907-4E5C-8904-13CBB9BC85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7B054-7090-4D0B-87D0-12AE99C8987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EFB59-2EFF-4D4A-9252-45067B571A8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08200-C367-41B3-865A-90FD78AE4B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21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6C2A-E285-471F-90A1-3A169BB0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4E40-A09D-487B-805B-E4B7F1A69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3838" cy="4518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D8E4B-BF15-478B-8930-A88A29BFE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600200"/>
            <a:ext cx="4035425" cy="4518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100D90A-D361-4C87-B27E-65C696B66AD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165016C-01AE-46E8-A3B6-9D161A37081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580D3E7-91D1-476F-B7D1-85AB7502677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59E69-CFE5-4DA2-A514-6FD42788FC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5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44F5-4428-4B3D-9BC5-1368AB07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78E93-8F61-46CC-BB74-4E618436A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BE875-F40F-46E3-9E67-4D3F31E75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E9B3D-FC57-42D7-A224-4802AC99B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42330-2E96-44DD-946F-BF8EC39E4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E168411-D0D6-4E4F-A6D9-FFA0E65B80A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C80C45E-110B-4C37-AC4B-3BE3C832B86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655F40F-2895-47F6-8D1D-9CBFA856D69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B83A3-2F7D-47F9-8823-66ADDEAD21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84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7E7E-DF07-4A50-96CF-9A67BCA2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5AD879A-A923-47A4-AB5B-9B3025D92E0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30730A-8086-474B-AFFA-AE74BB4A8CF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55601B-BDBE-41FE-96F9-2DDD3142469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C1B4D-89A5-4F46-8CE6-98148D4F5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2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2D330CC-B259-49CC-9AE2-5396AF97627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E25CABF-42DE-413B-83D8-99270313F91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1ACBF5-9864-4E97-86FB-A17E9642253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633F2-2255-48A4-8EAB-C7BDC34668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76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EFB5-2413-4499-987C-3BF5028C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267A-975F-4DF3-AACF-51DA50E0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668BB-8EE2-4A5A-84D3-E8D1135E0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764C62-0F40-445B-97A7-A1777E29E40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23F977A-C46D-4E93-BC48-1380CEA1DAF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9939BD1-E7A7-419F-9A27-46F777BDDC3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C9D81-2180-4520-ADE0-C190BE327D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82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5078-43CC-4E67-9E94-823A5192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A14DB-D89B-417F-B309-C0047AAA0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8E1B0-30C0-435D-9F80-4F2FA003F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1021CEE-3066-4FDA-B24D-D1998B5F0A2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796245F-49E9-488C-8386-0B666F5D28D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84893A1-3652-4409-9041-FCE7DE42CD6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7C11E-17A6-4091-86FB-63E140BE8A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82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6D2489D5-A4C7-423B-AECB-EA0575530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1663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B22565C-28DA-49E1-886A-64E367A54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1663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ACFF99D-F3C7-486C-A3D7-DA78E8B0DF2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F3031F1-CE71-48B8-96E2-CEE3821E5E4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7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4BE5A16-467E-4982-9F6A-AA878CF577E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C4EBBC4-9989-462C-8D0A-B53A2CD941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clipartix.com/questions-clipart/" TargetMode="External"/><Relationship Id="rId13" Type="http://schemas.openxmlformats.org/officeDocument/2006/relationships/hyperlink" Target="https://www.istockphoto.com/jp/%E3%82%A4%E3%83%A9%E3%82%B9%E3%83%88/%E6%BC%8F%E3%82%8C%E3%82%8B?mediatype=illustration&amp;phrase=%E6%BC%8F%E3%82%8C%E3%82%8B&amp;sort=mostpopular" TargetMode="External"/><Relationship Id="rId3" Type="http://schemas.openxmlformats.org/officeDocument/2006/relationships/hyperlink" Target="https://www.wboi.org/post/pfw-reveals-new-athletic-logo" TargetMode="External"/><Relationship Id="rId7" Type="http://schemas.openxmlformats.org/officeDocument/2006/relationships/hyperlink" Target="https://veritasdomain.wordpress.com/2016/02/07/why-write-a-post-addressing-the-issue-of-sins-as-reasons-why-people-leave-church/" TargetMode="External"/><Relationship Id="rId12" Type="http://schemas.openxmlformats.org/officeDocument/2006/relationships/hyperlink" Target="https://mywordsateme.blogspot.com/2012/01/blurb-about-blurbs.html" TargetMode="External"/><Relationship Id="rId2" Type="http://schemas.openxmlformats.org/officeDocument/2006/relationships/hyperlink" Target="https://www.kissclipart.com/factory-clipart-car-citron-factory-vvucrf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vectors/cash-finance-financial-green-ideas-1296584/" TargetMode="External"/><Relationship Id="rId11" Type="http://schemas.openxmlformats.org/officeDocument/2006/relationships/hyperlink" Target="https://picsart.com/hashtag/hacker/popular-stickers" TargetMode="External"/><Relationship Id="rId5" Type="http://schemas.openxmlformats.org/officeDocument/2006/relationships/hyperlink" Target="https://fineartamerica.com/featured/1-water-overflowing-cup-zing-images.html" TargetMode="External"/><Relationship Id="rId10" Type="http://schemas.openxmlformats.org/officeDocument/2006/relationships/hyperlink" Target="http://cliparts.co/pictures-of-a-hospital" TargetMode="External"/><Relationship Id="rId4" Type="http://schemas.openxmlformats.org/officeDocument/2006/relationships/hyperlink" Target="http://www.clker.com/clipart-weight.html" TargetMode="External"/><Relationship Id="rId9" Type="http://schemas.openxmlformats.org/officeDocument/2006/relationships/hyperlink" Target="http://www.clker.com/clipart-orange-house-2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FBE26D11-A367-4C46-A73C-D6CD4E4EE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Smart Grid Vulnerability Analysis Methods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2D8D4B16-1829-4E00-8CF0-033FCE1D3B3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Nyffeler, Lehman, Ward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1835055" cy="1670449"/>
          </a:xfrm>
          <a:prstGeom prst="rect">
            <a:avLst/>
          </a:prstGeom>
        </p:spPr>
      </p:pic>
      <p:sp>
        <p:nvSpPr>
          <p:cNvPr id="19458" name="Rectangle 1">
            <a:extLst>
              <a:ext uri="{FF2B5EF4-FFF2-40B4-BE49-F238E27FC236}">
                <a16:creationId xmlns:a16="http://schemas.microsoft.com/office/drawing/2014/main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81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6482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Generator</a:t>
            </a:r>
          </a:p>
        </p:txBody>
      </p:sp>
      <p:sp>
        <p:nvSpPr>
          <p:cNvPr id="19492" name="Text Box 15">
            <a:extLst>
              <a:ext uri="{FF2B5EF4-FFF2-40B4-BE49-F238E27FC236}">
                <a16:creationId xmlns:a16="http://schemas.microsoft.com/office/drawing/2014/main" id="{05B22757-B497-4725-8598-9B0F3CBE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90" name="Text Box 16">
            <a:extLst>
              <a:ext uri="{FF2B5EF4-FFF2-40B4-BE49-F238E27FC236}">
                <a16:creationId xmlns:a16="http://schemas.microsoft.com/office/drawing/2014/main" id="{B7E3BAEF-17D4-495B-B91A-559C5B4EC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9488" name="Text Box 17">
            <a:extLst>
              <a:ext uri="{FF2B5EF4-FFF2-40B4-BE49-F238E27FC236}">
                <a16:creationId xmlns:a16="http://schemas.microsoft.com/office/drawing/2014/main" id="{6EEE8006-0DEC-4D9E-9660-6FEEAFE4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3996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86" name="Text Box 18">
            <a:extLst>
              <a:ext uri="{FF2B5EF4-FFF2-40B4-BE49-F238E27FC236}">
                <a16:creationId xmlns:a16="http://schemas.microsoft.com/office/drawing/2014/main" id="{130A34AB-F8AF-447F-9923-CF102C21D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3234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cxnSp>
        <p:nvCxnSpPr>
          <p:cNvPr id="19468" name="Straight Arrow Connector 2">
            <a:extLst>
              <a:ext uri="{FF2B5EF4-FFF2-40B4-BE49-F238E27FC236}">
                <a16:creationId xmlns:a16="http://schemas.microsoft.com/office/drawing/2014/main" id="{F6782FDF-3EBB-4832-AFD1-8A38C5532D88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 bwMode="auto">
          <a:xfrm>
            <a:off x="4578255" y="2587825"/>
            <a:ext cx="524323" cy="84117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:a16="http://schemas.microsoft.com/office/drawing/2014/main" id="{03D4DD83-04AF-4B8F-AF50-D04BC2958102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 bwMode="auto">
          <a:xfrm flipH="1">
            <a:off x="1825978" y="2587825"/>
            <a:ext cx="917222" cy="84117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:a16="http://schemas.microsoft.com/office/drawing/2014/main" id="{30C4091B-0899-4A9B-B331-6EFBBD05B5A3}"/>
              </a:ext>
            </a:extLst>
          </p:cNvPr>
          <p:cNvCxnSpPr>
            <a:cxnSpLocks/>
            <a:stCxn id="4" idx="2"/>
            <a:endCxn id="40" idx="0"/>
          </p:cNvCxnSpPr>
          <p:nvPr/>
        </p:nvCxnSpPr>
        <p:spPr bwMode="auto">
          <a:xfrm flipH="1">
            <a:off x="1825888" y="4490155"/>
            <a:ext cx="90" cy="107244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:a16="http://schemas.microsoft.com/office/drawing/2014/main" id="{047A7F99-74F3-4D97-A2C6-B68E9349CD74}"/>
              </a:ext>
            </a:extLst>
          </p:cNvPr>
          <p:cNvCxnSpPr>
            <a:cxnSpLocks/>
            <a:stCxn id="5" idx="2"/>
            <a:endCxn id="41" idx="0"/>
          </p:cNvCxnSpPr>
          <p:nvPr/>
        </p:nvCxnSpPr>
        <p:spPr bwMode="auto">
          <a:xfrm flipH="1">
            <a:off x="5102488" y="4490155"/>
            <a:ext cx="90" cy="114864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475" name="Picture 29">
            <a:extLst>
              <a:ext uri="{FF2B5EF4-FFF2-40B4-BE49-F238E27FC236}">
                <a16:creationId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7" name="Picture 29">
            <a:extLst>
              <a:ext uri="{FF2B5EF4-FFF2-40B4-BE49-F238E27FC236}">
                <a16:creationId xmlns:a16="http://schemas.microsoft.com/office/drawing/2014/main" id="{29F82963-2294-4E81-BAFB-FEF6E37A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7244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9478" name="Straight Arrow Connector 10283">
            <a:extLst>
              <a:ext uri="{FF2B5EF4-FFF2-40B4-BE49-F238E27FC236}">
                <a16:creationId xmlns:a16="http://schemas.microsoft.com/office/drawing/2014/main" id="{0423D1B5-1ADC-461B-9710-F35C358CA75C}"/>
              </a:ext>
            </a:extLst>
          </p:cNvPr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2356555" y="3959578"/>
            <a:ext cx="2215445" cy="0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:a16="http://schemas.microsoft.com/office/drawing/2014/main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124200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:a16="http://schemas.microsoft.com/office/drawing/2014/main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Total</a:t>
            </a:r>
          </a:p>
        </p:txBody>
      </p:sp>
      <p:sp>
        <p:nvSpPr>
          <p:cNvPr id="19481" name="TextBox 90">
            <a:extLst>
              <a:ext uri="{FF2B5EF4-FFF2-40B4-BE49-F238E27FC236}">
                <a16:creationId xmlns:a16="http://schemas.microsoft.com/office/drawing/2014/main" id="{5CF9E82F-BFDF-44FC-8ADC-9FAD74D4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581400"/>
            <a:ext cx="1371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Load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	    + 1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	 	2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:a16="http://schemas.microsoft.com/office/drawing/2014/main" id="{AAC9E80A-D001-482B-9322-8065FBB29816}"/>
              </a:ext>
            </a:extLst>
          </p:cNvPr>
          <p:cNvCxnSpPr>
            <a:cxnSpLocks/>
            <a:stCxn id="5" idx="2"/>
            <a:endCxn id="40" idx="0"/>
          </p:cNvCxnSpPr>
          <p:nvPr/>
        </p:nvCxnSpPr>
        <p:spPr bwMode="auto">
          <a:xfrm flipH="1">
            <a:off x="1825888" y="4490155"/>
            <a:ext cx="3276690" cy="107244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rc 96">
            <a:extLst>
              <a:ext uri="{FF2B5EF4-FFF2-40B4-BE49-F238E27FC236}">
                <a16:creationId xmlns:a16="http://schemas.microsoft.com/office/drawing/2014/main" id="{968E3273-D9F5-4E16-8718-8BE525196D22}"/>
              </a:ext>
            </a:extLst>
          </p:cNvPr>
          <p:cNvSpPr/>
          <p:nvPr/>
        </p:nvSpPr>
        <p:spPr bwMode="auto">
          <a:xfrm rot="5400000">
            <a:off x="4115810" y="3351792"/>
            <a:ext cx="3045979" cy="2438399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953000"/>
            <a:ext cx="1165384" cy="106084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62600"/>
            <a:ext cx="1060976" cy="106097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38800"/>
            <a:ext cx="1060976" cy="1060976"/>
          </a:xfrm>
          <a:prstGeom prst="rect">
            <a:avLst/>
          </a:prstGeom>
        </p:spPr>
      </p:pic>
      <p:sp>
        <p:nvSpPr>
          <p:cNvPr id="100" name="TextBox 10281">
            <a:extLst>
              <a:ext uri="{FF2B5EF4-FFF2-40B4-BE49-F238E27FC236}">
                <a16:creationId xmlns:a16="http://schemas.microsoft.com/office/drawing/2014/main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101" name="Rectangle 2">
            <a:extLst>
              <a:ext uri="{FF2B5EF4-FFF2-40B4-BE49-F238E27FC236}">
                <a16:creationId xmlns:a16="http://schemas.microsoft.com/office/drawing/2014/main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/>
              <a:t>The redirection overloads the transformer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0"/>
            <a:ext cx="1060976" cy="10609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1061155" cy="1061155"/>
          </a:xfrm>
          <a:prstGeom prst="rect">
            <a:avLst/>
          </a:prstGeom>
        </p:spPr>
      </p:pic>
      <p:pic>
        <p:nvPicPr>
          <p:cNvPr id="42" name="Picture 29">
            <a:extLst>
              <a:ext uri="{FF2B5EF4-FFF2-40B4-BE49-F238E27FC236}">
                <a16:creationId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8006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" name="Arc 42">
            <a:extLst>
              <a:ext uri="{FF2B5EF4-FFF2-40B4-BE49-F238E27FC236}">
                <a16:creationId xmlns:a16="http://schemas.microsoft.com/office/drawing/2014/main" id="{02F86ECC-964A-40FF-8C0E-521CD930C00C}"/>
              </a:ext>
            </a:extLst>
          </p:cNvPr>
          <p:cNvSpPr/>
          <p:nvPr/>
        </p:nvSpPr>
        <p:spPr bwMode="auto">
          <a:xfrm rot="5400000">
            <a:off x="990599" y="609600"/>
            <a:ext cx="3124199" cy="8001001"/>
          </a:xfrm>
          <a:prstGeom prst="arc">
            <a:avLst>
              <a:gd name="adj1" fmla="val 16200000"/>
              <a:gd name="adj2" fmla="val 0"/>
            </a:avLst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1061155" cy="1061155"/>
          </a:xfrm>
          <a:prstGeom prst="rect">
            <a:avLst/>
          </a:prstGeom>
        </p:spPr>
      </p:pic>
      <p:cxnSp>
        <p:nvCxnSpPr>
          <p:cNvPr id="38" name="Straight Connector 15">
            <a:extLst>
              <a:ext uri="{FF2B5EF4-FFF2-40B4-BE49-F238E27FC236}">
                <a16:creationId xmlns:a16="http://schemas.microsoft.com/office/drawing/2014/main" id="{02B01B9D-8D34-458E-9A64-2033C46FCC2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43600" y="4191000"/>
            <a:ext cx="1368425" cy="0"/>
          </a:xfrm>
          <a:prstGeom prst="line">
            <a:avLst/>
          </a:prstGeom>
          <a:noFill/>
          <a:ln w="3175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4715EB8-BD92-42CC-A640-CA0ED8C69A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200703" y="2063523"/>
            <a:ext cx="414564" cy="524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81070-479E-470B-9241-CF06F61B20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258408" y="2928937"/>
            <a:ext cx="414564" cy="524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FE422B-23B3-427F-941A-9510C5F5EA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334609" y="3780914"/>
            <a:ext cx="41456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629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226 0.02662 L 0.41372 0.03333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868 -0.09954 L 0.60764 -0.09699 L 0.67569 0.04467 L 0.6776 0.1037 L 0.67257 0.19305 L 0.31285 0.35254 L 0.31371 0.42268 " pathEditMode="relative" ptsTypes="AA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68003 0.06736 L 0.68194 0.31065 " pathEditMode="relative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1835055" cy="1670449"/>
          </a:xfrm>
          <a:prstGeom prst="rect">
            <a:avLst/>
          </a:prstGeom>
        </p:spPr>
      </p:pic>
      <p:sp>
        <p:nvSpPr>
          <p:cNvPr id="19458" name="Rectangle 1">
            <a:extLst>
              <a:ext uri="{FF2B5EF4-FFF2-40B4-BE49-F238E27FC236}">
                <a16:creationId xmlns:a16="http://schemas.microsoft.com/office/drawing/2014/main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81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6482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Generator</a:t>
            </a:r>
          </a:p>
        </p:txBody>
      </p:sp>
      <p:sp>
        <p:nvSpPr>
          <p:cNvPr id="19492" name="Text Box 15">
            <a:extLst>
              <a:ext uri="{FF2B5EF4-FFF2-40B4-BE49-F238E27FC236}">
                <a16:creationId xmlns:a16="http://schemas.microsoft.com/office/drawing/2014/main" id="{05B22757-B497-4725-8598-9B0F3CBE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90" name="Text Box 16">
            <a:extLst>
              <a:ext uri="{FF2B5EF4-FFF2-40B4-BE49-F238E27FC236}">
                <a16:creationId xmlns:a16="http://schemas.microsoft.com/office/drawing/2014/main" id="{B7E3BAEF-17D4-495B-B91A-559C5B4EC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9488" name="Text Box 17">
            <a:extLst>
              <a:ext uri="{FF2B5EF4-FFF2-40B4-BE49-F238E27FC236}">
                <a16:creationId xmlns:a16="http://schemas.microsoft.com/office/drawing/2014/main" id="{6EEE8006-0DEC-4D9E-9660-6FEEAFE4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3996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86" name="Text Box 18">
            <a:extLst>
              <a:ext uri="{FF2B5EF4-FFF2-40B4-BE49-F238E27FC236}">
                <a16:creationId xmlns:a16="http://schemas.microsoft.com/office/drawing/2014/main" id="{130A34AB-F8AF-447F-9923-CF102C21D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3234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cxnSp>
        <p:nvCxnSpPr>
          <p:cNvPr id="19468" name="Straight Arrow Connector 2">
            <a:extLst>
              <a:ext uri="{FF2B5EF4-FFF2-40B4-BE49-F238E27FC236}">
                <a16:creationId xmlns:a16="http://schemas.microsoft.com/office/drawing/2014/main" id="{F6782FDF-3EBB-4832-AFD1-8A38C5532D88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 bwMode="auto">
          <a:xfrm>
            <a:off x="4578255" y="2587825"/>
            <a:ext cx="524323" cy="8411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:a16="http://schemas.microsoft.com/office/drawing/2014/main" id="{03D4DD83-04AF-4B8F-AF50-D04BC2958102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 bwMode="auto">
          <a:xfrm flipH="1">
            <a:off x="1825978" y="2587825"/>
            <a:ext cx="917222" cy="84117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:a16="http://schemas.microsoft.com/office/drawing/2014/main" id="{30C4091B-0899-4A9B-B331-6EFBBD05B5A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 bwMode="auto">
          <a:xfrm>
            <a:off x="1825978" y="4490155"/>
            <a:ext cx="0" cy="107244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:a16="http://schemas.microsoft.com/office/drawing/2014/main" id="{047A7F99-74F3-4D97-A2C6-B68E9349CD74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 bwMode="auto">
          <a:xfrm>
            <a:off x="5102578" y="4490155"/>
            <a:ext cx="0" cy="114864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8" name="Straight Arrow Connector 10283">
            <a:extLst>
              <a:ext uri="{FF2B5EF4-FFF2-40B4-BE49-F238E27FC236}">
                <a16:creationId xmlns:a16="http://schemas.microsoft.com/office/drawing/2014/main" id="{0423D1B5-1ADC-461B-9710-F35C358CA75C}"/>
              </a:ext>
            </a:extLst>
          </p:cNvPr>
          <p:cNvCxnSpPr>
            <a:cxnSpLocks noChangeShapeType="1"/>
            <a:stCxn id="4" idx="3"/>
            <a:endCxn id="2" idx="1"/>
          </p:cNvCxnSpPr>
          <p:nvPr/>
        </p:nvCxnSpPr>
        <p:spPr bwMode="auto">
          <a:xfrm>
            <a:off x="2356555" y="3959578"/>
            <a:ext cx="2215445" cy="0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:a16="http://schemas.microsoft.com/office/drawing/2014/main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124200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:a16="http://schemas.microsoft.com/office/drawing/2014/main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Total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:a16="http://schemas.microsoft.com/office/drawing/2014/main" id="{AAC9E80A-D001-482B-9322-8065FBB29816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 bwMode="auto">
          <a:xfrm flipH="1">
            <a:off x="1825978" y="4490155"/>
            <a:ext cx="3276600" cy="107244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953000"/>
            <a:ext cx="1165384" cy="1060848"/>
          </a:xfrm>
          <a:prstGeom prst="rect">
            <a:avLst/>
          </a:prstGeom>
        </p:spPr>
      </p:pic>
      <p:sp>
        <p:nvSpPr>
          <p:cNvPr id="100" name="TextBox 10281">
            <a:extLst>
              <a:ext uri="{FF2B5EF4-FFF2-40B4-BE49-F238E27FC236}">
                <a16:creationId xmlns:a16="http://schemas.microsoft.com/office/drawing/2014/main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101" name="Rectangle 2">
            <a:extLst>
              <a:ext uri="{FF2B5EF4-FFF2-40B4-BE49-F238E27FC236}">
                <a16:creationId xmlns:a16="http://schemas.microsoft.com/office/drawing/2014/main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/>
              <a:t>The overloaded transformer fails, causing a domino effect 			that cascades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0"/>
            <a:ext cx="1060976" cy="10609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1061155" cy="10611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1061155" cy="1061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62600"/>
            <a:ext cx="1061155" cy="1061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38800"/>
            <a:ext cx="1061155" cy="1061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99B3A9-01FB-4520-9A2B-E60C663CF0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96961" y="2862049"/>
            <a:ext cx="414564" cy="524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09D120-A8B3-4AE8-AB3D-2226A16CDC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74927" y="3850849"/>
            <a:ext cx="41456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217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91 -0.08033 L 0.38264 -0.07894 " pathEditMode="relative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656 -0.22037 L 0.57257 -0.22732 " pathEditMode="relative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id="{BDA82BFB-92BF-433B-9020-86CA359BA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2" name="Picture 6">
            <a:extLst>
              <a:ext uri="{FF2B5EF4-FFF2-40B4-BE49-F238E27FC236}">
                <a16:creationId xmlns:a16="http://schemas.microsoft.com/office/drawing/2014/main" id="{0BA23D7F-B4A7-4B11-8ED4-2B830FC9C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3" name="Picture 8">
            <a:extLst>
              <a:ext uri="{FF2B5EF4-FFF2-40B4-BE49-F238E27FC236}">
                <a16:creationId xmlns:a16="http://schemas.microsoft.com/office/drawing/2014/main" id="{AAA58979-A7CF-4C27-88F0-AE9E9C40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9464" name="Group 29">
            <a:extLst>
              <a:ext uri="{FF2B5EF4-FFF2-40B4-BE49-F238E27FC236}">
                <a16:creationId xmlns:a16="http://schemas.microsoft.com/office/drawing/2014/main" id="{2C6C76E1-E04D-423B-8D8B-71E45A4E0D19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3548063"/>
            <a:ext cx="609600" cy="609600"/>
            <a:chOff x="2971800" y="2743200"/>
            <a:chExt cx="609600" cy="609600"/>
          </a:xfrm>
        </p:grpSpPr>
        <p:pic>
          <p:nvPicPr>
            <p:cNvPr id="19491" name="Picture 9">
              <a:extLst>
                <a:ext uri="{FF2B5EF4-FFF2-40B4-BE49-F238E27FC236}">
                  <a16:creationId xmlns:a16="http://schemas.microsoft.com/office/drawing/2014/main" id="{7195F3DA-106A-4B63-B35C-EC169435B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7432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92" name="Text Box 15">
              <a:extLst>
                <a:ext uri="{FF2B5EF4-FFF2-40B4-BE49-F238E27FC236}">
                  <a16:creationId xmlns:a16="http://schemas.microsoft.com/office/drawing/2014/main" id="{05B22757-B497-4725-8598-9B0F3CBEE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28956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grpSp>
        <p:nvGrpSpPr>
          <p:cNvPr id="19465" name="Group 25">
            <a:extLst>
              <a:ext uri="{FF2B5EF4-FFF2-40B4-BE49-F238E27FC236}">
                <a16:creationId xmlns:a16="http://schemas.microsoft.com/office/drawing/2014/main" id="{94EA9E44-BEFB-4F1B-B7BD-441222A13E90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19489" name="Picture 12">
              <a:extLst>
                <a:ext uri="{FF2B5EF4-FFF2-40B4-BE49-F238E27FC236}">
                  <a16:creationId xmlns:a16="http://schemas.microsoft.com/office/drawing/2014/main" id="{C17B5F3C-EF73-45DA-B4B2-A24B8B928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90" name="Text Box 16">
              <a:extLst>
                <a:ext uri="{FF2B5EF4-FFF2-40B4-BE49-F238E27FC236}">
                  <a16:creationId xmlns:a16="http://schemas.microsoft.com/office/drawing/2014/main" id="{B7E3BAEF-17D4-495B-B91A-559C5B4EC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19466" name="Group 26">
            <a:extLst>
              <a:ext uri="{FF2B5EF4-FFF2-40B4-BE49-F238E27FC236}">
                <a16:creationId xmlns:a16="http://schemas.microsoft.com/office/drawing/2014/main" id="{C3B849C1-4403-4E8B-9C0E-8FB0FDAC3EDD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19487" name="Picture 13">
              <a:extLst>
                <a:ext uri="{FF2B5EF4-FFF2-40B4-BE49-F238E27FC236}">
                  <a16:creationId xmlns:a16="http://schemas.microsoft.com/office/drawing/2014/main" id="{30BBC0B9-E3C4-4D88-A8F2-74F4AE6E3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88" name="Text Box 17">
              <a:extLst>
                <a:ext uri="{FF2B5EF4-FFF2-40B4-BE49-F238E27FC236}">
                  <a16:creationId xmlns:a16="http://schemas.microsoft.com/office/drawing/2014/main" id="{6EEE8006-0DEC-4D9E-9660-6FEEAFE4D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grpSp>
        <p:nvGrpSpPr>
          <p:cNvPr id="19467" name="Group 27">
            <a:extLst>
              <a:ext uri="{FF2B5EF4-FFF2-40B4-BE49-F238E27FC236}">
                <a16:creationId xmlns:a16="http://schemas.microsoft.com/office/drawing/2014/main" id="{239F550A-31D8-469D-A891-56F8428D5014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19485" name="Picture 11">
              <a:extLst>
                <a:ext uri="{FF2B5EF4-FFF2-40B4-BE49-F238E27FC236}">
                  <a16:creationId xmlns:a16="http://schemas.microsoft.com/office/drawing/2014/main" id="{B2F9F1B7-FFA8-4511-8E33-DC6E22574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86" name="Text Box 18">
              <a:extLst>
                <a:ext uri="{FF2B5EF4-FFF2-40B4-BE49-F238E27FC236}">
                  <a16:creationId xmlns:a16="http://schemas.microsoft.com/office/drawing/2014/main" id="{130A34AB-F8AF-447F-9923-CF102C21D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19468" name="Straight Arrow Connector 2">
            <a:extLst>
              <a:ext uri="{FF2B5EF4-FFF2-40B4-BE49-F238E27FC236}">
                <a16:creationId xmlns:a16="http://schemas.microsoft.com/office/drawing/2014/main" id="{F6782FDF-3EBB-4832-AFD1-8A38C5532D88}"/>
              </a:ext>
            </a:extLst>
          </p:cNvPr>
          <p:cNvCxnSpPr>
            <a:cxnSpLocks/>
            <a:stCxn id="19463" idx="2"/>
            <a:endCxn id="19491" idx="0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:a16="http://schemas.microsoft.com/office/drawing/2014/main" id="{03D4DD83-04AF-4B8F-AF50-D04BC2958102}"/>
              </a:ext>
            </a:extLst>
          </p:cNvPr>
          <p:cNvCxnSpPr>
            <a:cxnSpLocks/>
            <a:stCxn id="19463" idx="2"/>
            <a:endCxn id="19489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:a16="http://schemas.microsoft.com/office/drawing/2014/main" id="{30C4091B-0899-4A9B-B331-6EFBBD05B5A3}"/>
              </a:ext>
            </a:extLst>
          </p:cNvPr>
          <p:cNvCxnSpPr>
            <a:cxnSpLocks/>
            <a:stCxn id="19489" idx="2"/>
            <a:endCxn id="19487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:a16="http://schemas.microsoft.com/office/drawing/2014/main" id="{047A7F99-74F3-4D97-A2C6-B68E9349CD74}"/>
              </a:ext>
            </a:extLst>
          </p:cNvPr>
          <p:cNvCxnSpPr>
            <a:cxnSpLocks/>
            <a:stCxn id="19491" idx="2"/>
            <a:endCxn id="19485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2" name="TextBox 10281">
            <a:extLst>
              <a:ext uri="{FF2B5EF4-FFF2-40B4-BE49-F238E27FC236}">
                <a16:creationId xmlns:a16="http://schemas.microsoft.com/office/drawing/2014/main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pic>
        <p:nvPicPr>
          <p:cNvPr id="19473" name="Picture 29">
            <a:extLst>
              <a:ext uri="{FF2B5EF4-FFF2-40B4-BE49-F238E27FC236}">
                <a16:creationId xmlns:a16="http://schemas.microsoft.com/office/drawing/2014/main" id="{B2B7408F-1481-43B9-8D67-53E4BD0DD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429736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4" name="Picture 29">
            <a:extLst>
              <a:ext uri="{FF2B5EF4-FFF2-40B4-BE49-F238E27FC236}">
                <a16:creationId xmlns:a16="http://schemas.microsoft.com/office/drawing/2014/main" id="{1CD7134E-5E5F-400C-BAB1-DBC0926F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3" y="266382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5" name="Picture 29">
            <a:extLst>
              <a:ext uri="{FF2B5EF4-FFF2-40B4-BE49-F238E27FC236}">
                <a16:creationId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781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6" name="Picture 29">
            <a:extLst>
              <a:ext uri="{FF2B5EF4-FFF2-40B4-BE49-F238E27FC236}">
                <a16:creationId xmlns:a16="http://schemas.microsoft.com/office/drawing/2014/main" id="{086B01A7-54B1-4027-A026-1DA072E50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26072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7" name="Picture 29">
            <a:extLst>
              <a:ext uri="{FF2B5EF4-FFF2-40B4-BE49-F238E27FC236}">
                <a16:creationId xmlns:a16="http://schemas.microsoft.com/office/drawing/2014/main" id="{29F82963-2294-4E81-BAFB-FEF6E37A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43037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9478" name="Straight Arrow Connector 10283">
            <a:extLst>
              <a:ext uri="{FF2B5EF4-FFF2-40B4-BE49-F238E27FC236}">
                <a16:creationId xmlns:a16="http://schemas.microsoft.com/office/drawing/2014/main" id="{0423D1B5-1ADC-461B-9710-F35C358CA75C}"/>
              </a:ext>
            </a:extLst>
          </p:cNvPr>
          <p:cNvCxnSpPr>
            <a:cxnSpLocks noChangeShapeType="1"/>
            <a:stCxn id="19489" idx="3"/>
            <a:endCxn id="19491" idx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:a16="http://schemas.microsoft.com/office/drawing/2014/main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:a16="http://schemas.microsoft.com/office/drawing/2014/main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sp>
        <p:nvSpPr>
          <p:cNvPr id="19481" name="TextBox 90">
            <a:extLst>
              <a:ext uri="{FF2B5EF4-FFF2-40B4-BE49-F238E27FC236}">
                <a16:creationId xmlns:a16="http://schemas.microsoft.com/office/drawing/2014/main" id="{5CF9E82F-BFDF-44FC-8ADC-9FAD74D4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3668713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Load	1</a:t>
            </a:r>
          </a:p>
        </p:txBody>
      </p:sp>
      <p:sp>
        <p:nvSpPr>
          <p:cNvPr id="19482" name="Rectangle 2">
            <a:extLst>
              <a:ext uri="{FF2B5EF4-FFF2-40B4-BE49-F238E27FC236}">
                <a16:creationId xmlns:a16="http://schemas.microsoft.com/office/drawing/2014/main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Observe how the marked transformer fails in this scenario: 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:a16="http://schemas.microsoft.com/office/drawing/2014/main" id="{AAC9E80A-D001-482B-9322-8065FBB29816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rc 96">
            <a:extLst>
              <a:ext uri="{FF2B5EF4-FFF2-40B4-BE49-F238E27FC236}">
                <a16:creationId xmlns:a16="http://schemas.microsoft.com/office/drawing/2014/main" id="{968E3273-D9F5-4E16-8718-8BE525196D22}"/>
              </a:ext>
            </a:extLst>
          </p:cNvPr>
          <p:cNvSpPr/>
          <p:nvPr/>
        </p:nvSpPr>
        <p:spPr bwMode="auto">
          <a:xfrm rot="5400000">
            <a:off x="4112419" y="3269457"/>
            <a:ext cx="2663825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F7995646-A10F-4F8D-8517-531231460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469D6EB-BCE6-47BA-B5E2-50E6694D9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7763"/>
            <a:ext cx="8224838" cy="1082675"/>
          </a:xfrm>
        </p:spPr>
        <p:txBody>
          <a:bodyPr/>
          <a:lstStyle/>
          <a:p>
            <a:pPr marL="0" indent="4763" eaLnBrk="1" hangingPunct="1">
              <a:buClrTx/>
              <a:buFont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Observe how the marked transformer fails in this scenario: 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F2B3E460-2372-4380-AE9F-E3C374045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5FF46F3B-C271-456B-B59F-A0CF90D55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21510" name="Picture 5">
            <a:extLst>
              <a:ext uri="{FF2B5EF4-FFF2-40B4-BE49-F238E27FC236}">
                <a16:creationId xmlns:a16="http://schemas.microsoft.com/office/drawing/2014/main" id="{13CE5831-DC39-4C7C-8711-86168D44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11" name="Picture 6">
            <a:extLst>
              <a:ext uri="{FF2B5EF4-FFF2-40B4-BE49-F238E27FC236}">
                <a16:creationId xmlns:a16="http://schemas.microsoft.com/office/drawing/2014/main" id="{9FDF6C70-97FE-47BB-BD50-D3A2EA7F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12" name="Picture 8">
            <a:extLst>
              <a:ext uri="{FF2B5EF4-FFF2-40B4-BE49-F238E27FC236}">
                <a16:creationId xmlns:a16="http://schemas.microsoft.com/office/drawing/2014/main" id="{308A0A07-0DB5-4C88-9DCA-7F7DF3B4D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1513" name="Group 29">
            <a:extLst>
              <a:ext uri="{FF2B5EF4-FFF2-40B4-BE49-F238E27FC236}">
                <a16:creationId xmlns:a16="http://schemas.microsoft.com/office/drawing/2014/main" id="{C4EDB47A-DAE4-4500-862A-8377B068BAB9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3548063"/>
            <a:ext cx="609600" cy="609600"/>
            <a:chOff x="2971800" y="2743200"/>
            <a:chExt cx="609600" cy="609600"/>
          </a:xfrm>
        </p:grpSpPr>
        <p:pic>
          <p:nvPicPr>
            <p:cNvPr id="21542" name="Picture 9">
              <a:extLst>
                <a:ext uri="{FF2B5EF4-FFF2-40B4-BE49-F238E27FC236}">
                  <a16:creationId xmlns:a16="http://schemas.microsoft.com/office/drawing/2014/main" id="{DB6272FC-BE69-433E-ACEC-03B479D17D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7432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43" name="Text Box 15">
              <a:extLst>
                <a:ext uri="{FF2B5EF4-FFF2-40B4-BE49-F238E27FC236}">
                  <a16:creationId xmlns:a16="http://schemas.microsoft.com/office/drawing/2014/main" id="{9F71CC89-CF67-4473-BAD5-152E48AD9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28956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grpSp>
        <p:nvGrpSpPr>
          <p:cNvPr id="21514" name="Group 25">
            <a:extLst>
              <a:ext uri="{FF2B5EF4-FFF2-40B4-BE49-F238E27FC236}">
                <a16:creationId xmlns:a16="http://schemas.microsoft.com/office/drawing/2014/main" id="{B5BE010D-C3A9-4014-B22E-949B7BB4BD0D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21540" name="Picture 12">
              <a:extLst>
                <a:ext uri="{FF2B5EF4-FFF2-40B4-BE49-F238E27FC236}">
                  <a16:creationId xmlns:a16="http://schemas.microsoft.com/office/drawing/2014/main" id="{78BCB198-22DF-41E4-A805-5176847C22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41" name="Text Box 16">
              <a:extLst>
                <a:ext uri="{FF2B5EF4-FFF2-40B4-BE49-F238E27FC236}">
                  <a16:creationId xmlns:a16="http://schemas.microsoft.com/office/drawing/2014/main" id="{9BB76FB6-D27F-4762-900C-AA5EFBE81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21515" name="Group 26">
            <a:extLst>
              <a:ext uri="{FF2B5EF4-FFF2-40B4-BE49-F238E27FC236}">
                <a16:creationId xmlns:a16="http://schemas.microsoft.com/office/drawing/2014/main" id="{98D4C248-E8BB-4B94-A1D1-AC0764C09D79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21538" name="Picture 13">
              <a:extLst>
                <a:ext uri="{FF2B5EF4-FFF2-40B4-BE49-F238E27FC236}">
                  <a16:creationId xmlns:a16="http://schemas.microsoft.com/office/drawing/2014/main" id="{B5FB2C94-E768-4D00-B4EF-83AFFE4819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39" name="Text Box 17">
              <a:extLst>
                <a:ext uri="{FF2B5EF4-FFF2-40B4-BE49-F238E27FC236}">
                  <a16:creationId xmlns:a16="http://schemas.microsoft.com/office/drawing/2014/main" id="{B39964A0-2A82-490B-BF13-030F5FB5F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21516" name="Straight Arrow Connector 2">
            <a:extLst>
              <a:ext uri="{FF2B5EF4-FFF2-40B4-BE49-F238E27FC236}">
                <a16:creationId xmlns:a16="http://schemas.microsoft.com/office/drawing/2014/main" id="{0E15964F-27B7-47B1-AC69-1A8A23F004E3}"/>
              </a:ext>
            </a:extLst>
          </p:cNvPr>
          <p:cNvCxnSpPr>
            <a:cxnSpLocks/>
            <a:stCxn id="21512" idx="2"/>
            <a:endCxn id="21542" idx="0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7" name="Straight Arrow Connector 5">
            <a:extLst>
              <a:ext uri="{FF2B5EF4-FFF2-40B4-BE49-F238E27FC236}">
                <a16:creationId xmlns:a16="http://schemas.microsoft.com/office/drawing/2014/main" id="{E1DE61F7-3C75-41C0-A949-973500C7710A}"/>
              </a:ext>
            </a:extLst>
          </p:cNvPr>
          <p:cNvCxnSpPr>
            <a:cxnSpLocks/>
            <a:stCxn id="21512" idx="2"/>
            <a:endCxn id="21540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8" name="Straight Arrow Connector 11">
            <a:extLst>
              <a:ext uri="{FF2B5EF4-FFF2-40B4-BE49-F238E27FC236}">
                <a16:creationId xmlns:a16="http://schemas.microsoft.com/office/drawing/2014/main" id="{D01CB5B3-FC69-4FC2-B850-BDD72C2FC0D5}"/>
              </a:ext>
            </a:extLst>
          </p:cNvPr>
          <p:cNvCxnSpPr>
            <a:cxnSpLocks/>
            <a:stCxn id="21540" idx="2"/>
            <a:endCxn id="21538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9" name="Straight Arrow Connector 18">
            <a:extLst>
              <a:ext uri="{FF2B5EF4-FFF2-40B4-BE49-F238E27FC236}">
                <a16:creationId xmlns:a16="http://schemas.microsoft.com/office/drawing/2014/main" id="{384B799E-0DE9-4EAE-A1D8-1B0138E2447F}"/>
              </a:ext>
            </a:extLst>
          </p:cNvPr>
          <p:cNvCxnSpPr>
            <a:cxnSpLocks/>
            <a:stCxn id="21542" idx="2"/>
            <a:endCxn id="21534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0" name="TextBox 10281">
            <a:extLst>
              <a:ext uri="{FF2B5EF4-FFF2-40B4-BE49-F238E27FC236}">
                <a16:creationId xmlns:a16="http://schemas.microsoft.com/office/drawing/2014/main" id="{5AAA9684-D4E6-4EC6-BF9F-D021D3C09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8</a:t>
            </a:r>
          </a:p>
        </p:txBody>
      </p:sp>
      <p:pic>
        <p:nvPicPr>
          <p:cNvPr id="21521" name="Picture 29">
            <a:extLst>
              <a:ext uri="{FF2B5EF4-FFF2-40B4-BE49-F238E27FC236}">
                <a16:creationId xmlns:a16="http://schemas.microsoft.com/office/drawing/2014/main" id="{04E4FCE3-E91D-4E4B-A070-528906CC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781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22" name="Picture 29">
            <a:extLst>
              <a:ext uri="{FF2B5EF4-FFF2-40B4-BE49-F238E27FC236}">
                <a16:creationId xmlns:a16="http://schemas.microsoft.com/office/drawing/2014/main" id="{C8F43CBA-FCAC-40E4-8C68-A9D3BA722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43037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1523" name="Group 1">
            <a:extLst>
              <a:ext uri="{FF2B5EF4-FFF2-40B4-BE49-F238E27FC236}">
                <a16:creationId xmlns:a16="http://schemas.microsoft.com/office/drawing/2014/main" id="{EE400563-EC5B-4D7C-B15F-17A4022A2A30}"/>
              </a:ext>
            </a:extLst>
          </p:cNvPr>
          <p:cNvGrpSpPr>
            <a:grpSpLocks/>
          </p:cNvGrpSpPr>
          <p:nvPr/>
        </p:nvGrpSpPr>
        <p:grpSpPr bwMode="auto">
          <a:xfrm>
            <a:off x="1644650" y="3402013"/>
            <a:ext cx="985838" cy="909637"/>
            <a:chOff x="1656805" y="3329474"/>
            <a:chExt cx="985838" cy="909639"/>
          </a:xfrm>
        </p:grpSpPr>
        <p:sp>
          <p:nvSpPr>
            <p:cNvPr id="21536" name="Line 18">
              <a:extLst>
                <a:ext uri="{FF2B5EF4-FFF2-40B4-BE49-F238E27FC236}">
                  <a16:creationId xmlns:a16="http://schemas.microsoft.com/office/drawing/2014/main" id="{018D816D-B928-48FF-B6F6-4EF86171E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Line 17">
              <a:extLst>
                <a:ext uri="{FF2B5EF4-FFF2-40B4-BE49-F238E27FC236}">
                  <a16:creationId xmlns:a16="http://schemas.microsoft.com/office/drawing/2014/main" id="{912CE950-CE9E-48CA-B784-8F36C22105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1524" name="Straight Arrow Connector 36">
            <a:extLst>
              <a:ext uri="{FF2B5EF4-FFF2-40B4-BE49-F238E27FC236}">
                <a16:creationId xmlns:a16="http://schemas.microsoft.com/office/drawing/2014/main" id="{4E7D932D-A686-428A-9C11-86573AB0CB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5" name="TextBox 37">
            <a:extLst>
              <a:ext uri="{FF2B5EF4-FFF2-40B4-BE49-F238E27FC236}">
                <a16:creationId xmlns:a16="http://schemas.microsoft.com/office/drawing/2014/main" id="{E06DEC45-9AE6-4674-BDB9-F5444DCE0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21526" name="TextBox 39">
            <a:extLst>
              <a:ext uri="{FF2B5EF4-FFF2-40B4-BE49-F238E27FC236}">
                <a16:creationId xmlns:a16="http://schemas.microsoft.com/office/drawing/2014/main" id="{D46685A0-65E7-48B9-B87F-D7FBCE118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sp>
        <p:nvSpPr>
          <p:cNvPr id="21527" name="TextBox 40">
            <a:extLst>
              <a:ext uri="{FF2B5EF4-FFF2-40B4-BE49-F238E27FC236}">
                <a16:creationId xmlns:a16="http://schemas.microsoft.com/office/drawing/2014/main" id="{C124B638-AB03-4DB8-90C1-2439C9323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3668713"/>
            <a:ext cx="1371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Load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	+	1</a:t>
            </a:r>
          </a:p>
        </p:txBody>
      </p:sp>
      <p:cxnSp>
        <p:nvCxnSpPr>
          <p:cNvPr id="21528" name="Straight Arrow Connector 41">
            <a:extLst>
              <a:ext uri="{FF2B5EF4-FFF2-40B4-BE49-F238E27FC236}">
                <a16:creationId xmlns:a16="http://schemas.microsoft.com/office/drawing/2014/main" id="{C2A14C9C-6424-436F-B5E8-ECBEACC00D6D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529" name="Picture 29">
            <a:extLst>
              <a:ext uri="{FF2B5EF4-FFF2-40B4-BE49-F238E27FC236}">
                <a16:creationId xmlns:a16="http://schemas.microsoft.com/office/drawing/2014/main" id="{2EE91997-3E19-400C-BF85-633C76C70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415607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" name="Arc 44">
            <a:extLst>
              <a:ext uri="{FF2B5EF4-FFF2-40B4-BE49-F238E27FC236}">
                <a16:creationId xmlns:a16="http://schemas.microsoft.com/office/drawing/2014/main" id="{02F86ECC-964A-40FF-8C0E-521CD930C00C}"/>
              </a:ext>
            </a:extLst>
          </p:cNvPr>
          <p:cNvSpPr/>
          <p:nvPr/>
        </p:nvSpPr>
        <p:spPr bwMode="auto">
          <a:xfrm rot="5400000">
            <a:off x="500063" y="795338"/>
            <a:ext cx="3727450" cy="7165975"/>
          </a:xfrm>
          <a:prstGeom prst="arc">
            <a:avLst>
              <a:gd name="adj1" fmla="val 16200000"/>
              <a:gd name="adj2" fmla="val 0"/>
            </a:avLst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93FB8252-A123-4D50-BDD8-25049B4CAD57}"/>
              </a:ext>
            </a:extLst>
          </p:cNvPr>
          <p:cNvSpPr/>
          <p:nvPr/>
        </p:nvSpPr>
        <p:spPr bwMode="auto">
          <a:xfrm rot="5400000">
            <a:off x="4474369" y="3631407"/>
            <a:ext cx="1939925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DD2B8602-D527-45B3-956F-5A6E3751E9E9}"/>
              </a:ext>
            </a:extLst>
          </p:cNvPr>
          <p:cNvSpPr/>
          <p:nvPr/>
        </p:nvSpPr>
        <p:spPr bwMode="auto">
          <a:xfrm rot="10800000">
            <a:off x="2093913" y="4999038"/>
            <a:ext cx="425450" cy="1217612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grpSp>
        <p:nvGrpSpPr>
          <p:cNvPr id="21533" name="Group 27">
            <a:extLst>
              <a:ext uri="{FF2B5EF4-FFF2-40B4-BE49-F238E27FC236}">
                <a16:creationId xmlns:a16="http://schemas.microsoft.com/office/drawing/2014/main" id="{AFBE9DD2-2EE3-486E-B8B6-BB3C8C461733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21534" name="Picture 11">
              <a:extLst>
                <a:ext uri="{FF2B5EF4-FFF2-40B4-BE49-F238E27FC236}">
                  <a16:creationId xmlns:a16="http://schemas.microsoft.com/office/drawing/2014/main" id="{F30FED45-263B-45CD-A5DF-4194C320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35" name="Text Box 18">
              <a:extLst>
                <a:ext uri="{FF2B5EF4-FFF2-40B4-BE49-F238E27FC236}">
                  <a16:creationId xmlns:a16="http://schemas.microsoft.com/office/drawing/2014/main" id="{D46A1234-18A7-4E97-962F-971CA01A6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</p:spTree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>
            <a:extLst>
              <a:ext uri="{FF2B5EF4-FFF2-40B4-BE49-F238E27FC236}">
                <a16:creationId xmlns:a16="http://schemas.microsoft.com/office/drawing/2014/main" id="{69408CE2-303B-4378-AB2F-6160BEBC5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354965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1">
            <a:extLst>
              <a:ext uri="{FF2B5EF4-FFF2-40B4-BE49-F238E27FC236}">
                <a16:creationId xmlns:a16="http://schemas.microsoft.com/office/drawing/2014/main" id="{23271C08-1D20-4D50-AA59-B5D87174D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4BA0291B-DD69-4421-8404-AEF63F095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A7A8871F-2FE8-4D18-AC4D-F4CE85CBE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23558" name="Picture 5">
            <a:extLst>
              <a:ext uri="{FF2B5EF4-FFF2-40B4-BE49-F238E27FC236}">
                <a16:creationId xmlns:a16="http://schemas.microsoft.com/office/drawing/2014/main" id="{67BA3B30-BC10-4C82-861D-80D792DFA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9" name="Picture 6">
            <a:extLst>
              <a:ext uri="{FF2B5EF4-FFF2-40B4-BE49-F238E27FC236}">
                <a16:creationId xmlns:a16="http://schemas.microsoft.com/office/drawing/2014/main" id="{F177BEA9-C798-41A4-B38D-9BB0995F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60" name="Picture 8">
            <a:extLst>
              <a:ext uri="{FF2B5EF4-FFF2-40B4-BE49-F238E27FC236}">
                <a16:creationId xmlns:a16="http://schemas.microsoft.com/office/drawing/2014/main" id="{C684E29A-1543-4807-8BA8-8A64B39E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61" name="Text Box 15">
            <a:extLst>
              <a:ext uri="{FF2B5EF4-FFF2-40B4-BE49-F238E27FC236}">
                <a16:creationId xmlns:a16="http://schemas.microsoft.com/office/drawing/2014/main" id="{082B936E-7B74-4E32-9535-BA8FF5FF5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175" y="3700463"/>
            <a:ext cx="457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1</a:t>
            </a:r>
          </a:p>
        </p:txBody>
      </p:sp>
      <p:grpSp>
        <p:nvGrpSpPr>
          <p:cNvPr id="23562" name="Group 25">
            <a:extLst>
              <a:ext uri="{FF2B5EF4-FFF2-40B4-BE49-F238E27FC236}">
                <a16:creationId xmlns:a16="http://schemas.microsoft.com/office/drawing/2014/main" id="{6DCF34EA-5FD3-4080-B319-8598B013F623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23590" name="Picture 12">
              <a:extLst>
                <a:ext uri="{FF2B5EF4-FFF2-40B4-BE49-F238E27FC236}">
                  <a16:creationId xmlns:a16="http://schemas.microsoft.com/office/drawing/2014/main" id="{EC9C38BF-A51B-42E4-BA17-2ECFA3B431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91" name="Text Box 16">
              <a:extLst>
                <a:ext uri="{FF2B5EF4-FFF2-40B4-BE49-F238E27FC236}">
                  <a16:creationId xmlns:a16="http://schemas.microsoft.com/office/drawing/2014/main" id="{51C36A6A-A6CE-4212-9786-27667A35E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23563" name="Group 26">
            <a:extLst>
              <a:ext uri="{FF2B5EF4-FFF2-40B4-BE49-F238E27FC236}">
                <a16:creationId xmlns:a16="http://schemas.microsoft.com/office/drawing/2014/main" id="{BBD2FDCD-E294-40E5-906F-01DF9D8365C7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23588" name="Picture 13">
              <a:extLst>
                <a:ext uri="{FF2B5EF4-FFF2-40B4-BE49-F238E27FC236}">
                  <a16:creationId xmlns:a16="http://schemas.microsoft.com/office/drawing/2014/main" id="{A9308419-F892-4FC9-A962-05806C391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89" name="Text Box 17">
              <a:extLst>
                <a:ext uri="{FF2B5EF4-FFF2-40B4-BE49-F238E27FC236}">
                  <a16:creationId xmlns:a16="http://schemas.microsoft.com/office/drawing/2014/main" id="{578B0839-5D66-4CEE-9E06-23B528542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23564" name="Straight Arrow Connector 2">
            <a:extLst>
              <a:ext uri="{FF2B5EF4-FFF2-40B4-BE49-F238E27FC236}">
                <a16:creationId xmlns:a16="http://schemas.microsoft.com/office/drawing/2014/main" id="{DCA1B46E-9EB1-4BCD-A6B6-CDE567A3A5F7}"/>
              </a:ext>
            </a:extLst>
          </p:cNvPr>
          <p:cNvCxnSpPr>
            <a:cxnSpLocks/>
            <a:stCxn id="23560" idx="2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5" name="Straight Arrow Connector 5">
            <a:extLst>
              <a:ext uri="{FF2B5EF4-FFF2-40B4-BE49-F238E27FC236}">
                <a16:creationId xmlns:a16="http://schemas.microsoft.com/office/drawing/2014/main" id="{035E37CF-4D22-4993-A05F-48B5752F59DB}"/>
              </a:ext>
            </a:extLst>
          </p:cNvPr>
          <p:cNvCxnSpPr>
            <a:cxnSpLocks/>
            <a:stCxn id="23560" idx="2"/>
            <a:endCxn id="23590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6" name="Straight Arrow Connector 11">
            <a:extLst>
              <a:ext uri="{FF2B5EF4-FFF2-40B4-BE49-F238E27FC236}">
                <a16:creationId xmlns:a16="http://schemas.microsoft.com/office/drawing/2014/main" id="{63B70363-DB20-4A83-8793-633CFF916D64}"/>
              </a:ext>
            </a:extLst>
          </p:cNvPr>
          <p:cNvCxnSpPr>
            <a:cxnSpLocks/>
            <a:stCxn id="23590" idx="2"/>
            <a:endCxn id="23588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7" name="Straight Arrow Connector 18">
            <a:extLst>
              <a:ext uri="{FF2B5EF4-FFF2-40B4-BE49-F238E27FC236}">
                <a16:creationId xmlns:a16="http://schemas.microsoft.com/office/drawing/2014/main" id="{A98CD690-4033-4A9E-AD77-20ECAE2B8100}"/>
              </a:ext>
            </a:extLst>
          </p:cNvPr>
          <p:cNvCxnSpPr>
            <a:cxnSpLocks/>
            <a:endCxn id="23584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8" name="TextBox 10281">
            <a:extLst>
              <a:ext uri="{FF2B5EF4-FFF2-40B4-BE49-F238E27FC236}">
                <a16:creationId xmlns:a16="http://schemas.microsoft.com/office/drawing/2014/main" id="{889B0CC7-9A86-4A5F-A52F-B0CDC4C15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8</a:t>
            </a:r>
          </a:p>
        </p:txBody>
      </p:sp>
      <p:pic>
        <p:nvPicPr>
          <p:cNvPr id="23569" name="Picture 29">
            <a:extLst>
              <a:ext uri="{FF2B5EF4-FFF2-40B4-BE49-F238E27FC236}">
                <a16:creationId xmlns:a16="http://schemas.microsoft.com/office/drawing/2014/main" id="{1B82F0BD-57CC-4475-A51D-3F1E4B1B6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781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70" name="Picture 29">
            <a:extLst>
              <a:ext uri="{FF2B5EF4-FFF2-40B4-BE49-F238E27FC236}">
                <a16:creationId xmlns:a16="http://schemas.microsoft.com/office/drawing/2014/main" id="{CC08AC72-9D67-41C5-B8FF-3B4EC6B4A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43037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3571" name="Group 1">
            <a:extLst>
              <a:ext uri="{FF2B5EF4-FFF2-40B4-BE49-F238E27FC236}">
                <a16:creationId xmlns:a16="http://schemas.microsoft.com/office/drawing/2014/main" id="{AE8AC050-4DCB-4889-BCBF-F61DA50A3382}"/>
              </a:ext>
            </a:extLst>
          </p:cNvPr>
          <p:cNvGrpSpPr>
            <a:grpSpLocks/>
          </p:cNvGrpSpPr>
          <p:nvPr/>
        </p:nvGrpSpPr>
        <p:grpSpPr bwMode="auto">
          <a:xfrm>
            <a:off x="1644650" y="3402013"/>
            <a:ext cx="985838" cy="909637"/>
            <a:chOff x="1656805" y="3329474"/>
            <a:chExt cx="985838" cy="909639"/>
          </a:xfrm>
        </p:grpSpPr>
        <p:sp>
          <p:nvSpPr>
            <p:cNvPr id="23586" name="Line 18">
              <a:extLst>
                <a:ext uri="{FF2B5EF4-FFF2-40B4-BE49-F238E27FC236}">
                  <a16:creationId xmlns:a16="http://schemas.microsoft.com/office/drawing/2014/main" id="{117B916B-5394-45EF-8AF0-1A6F061382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17">
              <a:extLst>
                <a:ext uri="{FF2B5EF4-FFF2-40B4-BE49-F238E27FC236}">
                  <a16:creationId xmlns:a16="http://schemas.microsoft.com/office/drawing/2014/main" id="{F1C9FD53-87BE-4558-8208-55DC93347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3572" name="Straight Arrow Connector 36">
            <a:extLst>
              <a:ext uri="{FF2B5EF4-FFF2-40B4-BE49-F238E27FC236}">
                <a16:creationId xmlns:a16="http://schemas.microsoft.com/office/drawing/2014/main" id="{BAA37DBD-2E6F-413D-A892-242D7C81F2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3" name="TextBox 4">
            <a:extLst>
              <a:ext uri="{FF2B5EF4-FFF2-40B4-BE49-F238E27FC236}">
                <a16:creationId xmlns:a16="http://schemas.microsoft.com/office/drawing/2014/main" id="{FAE84659-04AB-4068-A105-6C04E9CC9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3668713"/>
            <a:ext cx="1371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Load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	+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		2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FBE6FA5A-5F82-473E-9253-C116C45BF2B5}"/>
              </a:ext>
            </a:extLst>
          </p:cNvPr>
          <p:cNvSpPr/>
          <p:nvPr/>
        </p:nvSpPr>
        <p:spPr bwMode="auto">
          <a:xfrm rot="5400000">
            <a:off x="4474369" y="3631407"/>
            <a:ext cx="1939925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23575" name="TextBox 7">
            <a:extLst>
              <a:ext uri="{FF2B5EF4-FFF2-40B4-BE49-F238E27FC236}">
                <a16:creationId xmlns:a16="http://schemas.microsoft.com/office/drawing/2014/main" id="{AE23F5DD-51CA-4E8D-8FBB-7286F5AB9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23576" name="TextBox 38">
            <a:extLst>
              <a:ext uri="{FF2B5EF4-FFF2-40B4-BE49-F238E27FC236}">
                <a16:creationId xmlns:a16="http://schemas.microsoft.com/office/drawing/2014/main" id="{7D38B920-A16B-4DFA-94C8-F6FA76EB2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sp>
        <p:nvSpPr>
          <p:cNvPr id="23577" name="Rectangle 2">
            <a:extLst>
              <a:ext uri="{FF2B5EF4-FFF2-40B4-BE49-F238E27FC236}">
                <a16:creationId xmlns:a16="http://schemas.microsoft.com/office/drawing/2014/main" id="{49BBE639-FC3F-4189-B118-05653F757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Observe how the marked transformer fails in this scenario: </a:t>
            </a:r>
          </a:p>
        </p:txBody>
      </p:sp>
      <p:cxnSp>
        <p:nvCxnSpPr>
          <p:cNvPr id="23578" name="Straight Arrow Connector 41">
            <a:extLst>
              <a:ext uri="{FF2B5EF4-FFF2-40B4-BE49-F238E27FC236}">
                <a16:creationId xmlns:a16="http://schemas.microsoft.com/office/drawing/2014/main" id="{1A69F83A-A385-4BC9-8E16-5AE283856C14}"/>
              </a:ext>
            </a:extLst>
          </p:cNvPr>
          <p:cNvCxnSpPr>
            <a:cxnSpLocks/>
            <a:stCxn id="23554" idx="1"/>
            <a:endCxn id="23588" idx="3"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579" name="Picture 29">
            <a:extLst>
              <a:ext uri="{FF2B5EF4-FFF2-40B4-BE49-F238E27FC236}">
                <a16:creationId xmlns:a16="http://schemas.microsoft.com/office/drawing/2014/main" id="{1A851124-309E-42F7-BA82-FF182597C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415607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" name="Arc 46">
            <a:extLst>
              <a:ext uri="{FF2B5EF4-FFF2-40B4-BE49-F238E27FC236}">
                <a16:creationId xmlns:a16="http://schemas.microsoft.com/office/drawing/2014/main" id="{4102439B-5748-4699-BA14-B700ED98306C}"/>
              </a:ext>
            </a:extLst>
          </p:cNvPr>
          <p:cNvSpPr/>
          <p:nvPr/>
        </p:nvSpPr>
        <p:spPr bwMode="auto">
          <a:xfrm rot="5400000">
            <a:off x="576263" y="776287"/>
            <a:ext cx="3727450" cy="7165975"/>
          </a:xfrm>
          <a:prstGeom prst="arc">
            <a:avLst>
              <a:gd name="adj1" fmla="val 16200000"/>
              <a:gd name="adj2" fmla="val 0"/>
            </a:avLst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EE27F77-98D1-4BFA-8605-848EA0261E1B}"/>
              </a:ext>
            </a:extLst>
          </p:cNvPr>
          <p:cNvSpPr/>
          <p:nvPr/>
        </p:nvSpPr>
        <p:spPr bwMode="auto">
          <a:xfrm rot="10800000">
            <a:off x="2093913" y="4999038"/>
            <a:ext cx="425450" cy="1217612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grpSp>
        <p:nvGrpSpPr>
          <p:cNvPr id="23582" name="Group 27">
            <a:extLst>
              <a:ext uri="{FF2B5EF4-FFF2-40B4-BE49-F238E27FC236}">
                <a16:creationId xmlns:a16="http://schemas.microsoft.com/office/drawing/2014/main" id="{1801BEDC-569B-4AEE-B879-77FE27CA12E1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23584" name="Picture 11">
              <a:extLst>
                <a:ext uri="{FF2B5EF4-FFF2-40B4-BE49-F238E27FC236}">
                  <a16:creationId xmlns:a16="http://schemas.microsoft.com/office/drawing/2014/main" id="{485680B2-76D3-4170-85B4-57F2D9148A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85" name="Text Box 18">
              <a:extLst>
                <a:ext uri="{FF2B5EF4-FFF2-40B4-BE49-F238E27FC236}">
                  <a16:creationId xmlns:a16="http://schemas.microsoft.com/office/drawing/2014/main" id="{A1B41062-1C2C-4259-98E4-C7BABEEBB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23583" name="Straight Connector 15">
            <a:extLst>
              <a:ext uri="{FF2B5EF4-FFF2-40B4-BE49-F238E27FC236}">
                <a16:creationId xmlns:a16="http://schemas.microsoft.com/office/drawing/2014/main" id="{02B01B9D-8D34-458E-9A64-2033C46FCC2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13375" y="4267200"/>
            <a:ext cx="1368425" cy="0"/>
          </a:xfrm>
          <a:prstGeom prst="line">
            <a:avLst/>
          </a:prstGeom>
          <a:noFill/>
          <a:ln w="3175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37">
            <a:extLst>
              <a:ext uri="{FF2B5EF4-FFF2-40B4-BE49-F238E27FC236}">
                <a16:creationId xmlns:a16="http://schemas.microsoft.com/office/drawing/2014/main" id="{3023733E-6723-471A-AB02-655170699815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3548063"/>
            <a:ext cx="609600" cy="609600"/>
            <a:chOff x="2971800" y="2743200"/>
            <a:chExt cx="609600" cy="609600"/>
          </a:xfrm>
        </p:grpSpPr>
        <p:pic>
          <p:nvPicPr>
            <p:cNvPr id="25640" name="Picture 9">
              <a:extLst>
                <a:ext uri="{FF2B5EF4-FFF2-40B4-BE49-F238E27FC236}">
                  <a16:creationId xmlns:a16="http://schemas.microsoft.com/office/drawing/2014/main" id="{3DDD69B6-3F61-435C-A8C4-F86EF0D68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7432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41" name="Text Box 15">
              <a:extLst>
                <a:ext uri="{FF2B5EF4-FFF2-40B4-BE49-F238E27FC236}">
                  <a16:creationId xmlns:a16="http://schemas.microsoft.com/office/drawing/2014/main" id="{A7F9C3F0-F25C-4E3C-852E-414A78950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28956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sp>
        <p:nvSpPr>
          <p:cNvPr id="25603" name="Rectangle 1">
            <a:extLst>
              <a:ext uri="{FF2B5EF4-FFF2-40B4-BE49-F238E27FC236}">
                <a16:creationId xmlns:a16="http://schemas.microsoft.com/office/drawing/2014/main" id="{5BD2D49F-2186-4261-8B6E-BB83B5C6D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697F7835-5489-4CF8-90C5-383F6A814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7763"/>
            <a:ext cx="8224838" cy="1195387"/>
          </a:xfrm>
        </p:spPr>
        <p:txBody>
          <a:bodyPr/>
          <a:lstStyle/>
          <a:p>
            <a:pPr marL="341313" indent="-33972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The initial failure causes a domino effect (cascade).</a:t>
            </a:r>
          </a:p>
        </p:txBody>
      </p:sp>
      <p:sp>
        <p:nvSpPr>
          <p:cNvPr id="25605" name="Text Box 3">
            <a:extLst>
              <a:ext uri="{FF2B5EF4-FFF2-40B4-BE49-F238E27FC236}">
                <a16:creationId xmlns:a16="http://schemas.microsoft.com/office/drawing/2014/main" id="{2109F5B3-D149-407B-B1DA-90C13274F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25606" name="Text Box 4">
            <a:extLst>
              <a:ext uri="{FF2B5EF4-FFF2-40B4-BE49-F238E27FC236}">
                <a16:creationId xmlns:a16="http://schemas.microsoft.com/office/drawing/2014/main" id="{E613604A-2136-4734-BDC2-7B0528E54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25607" name="Picture 5">
            <a:extLst>
              <a:ext uri="{FF2B5EF4-FFF2-40B4-BE49-F238E27FC236}">
                <a16:creationId xmlns:a16="http://schemas.microsoft.com/office/drawing/2014/main" id="{B1DC3905-C317-484E-A80C-A6FC567C7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8" name="Picture 6">
            <a:extLst>
              <a:ext uri="{FF2B5EF4-FFF2-40B4-BE49-F238E27FC236}">
                <a16:creationId xmlns:a16="http://schemas.microsoft.com/office/drawing/2014/main" id="{97A69069-6DE4-41EE-8A44-5D306AC06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9" name="Picture 8">
            <a:extLst>
              <a:ext uri="{FF2B5EF4-FFF2-40B4-BE49-F238E27FC236}">
                <a16:creationId xmlns:a16="http://schemas.microsoft.com/office/drawing/2014/main" id="{7E1D5CAB-A366-4865-AD30-5674076BB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5610" name="Group 25">
            <a:extLst>
              <a:ext uri="{FF2B5EF4-FFF2-40B4-BE49-F238E27FC236}">
                <a16:creationId xmlns:a16="http://schemas.microsoft.com/office/drawing/2014/main" id="{58B076C1-3ED1-4E11-B11C-45168BB6B8CB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25638" name="Picture 12">
              <a:extLst>
                <a:ext uri="{FF2B5EF4-FFF2-40B4-BE49-F238E27FC236}">
                  <a16:creationId xmlns:a16="http://schemas.microsoft.com/office/drawing/2014/main" id="{6E4C5F7D-2E29-40A2-8598-54B51D13E2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39" name="Text Box 16">
              <a:extLst>
                <a:ext uri="{FF2B5EF4-FFF2-40B4-BE49-F238E27FC236}">
                  <a16:creationId xmlns:a16="http://schemas.microsoft.com/office/drawing/2014/main" id="{669D02CD-3971-47F4-8BF2-0B6718B8A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25611" name="Group 26">
            <a:extLst>
              <a:ext uri="{FF2B5EF4-FFF2-40B4-BE49-F238E27FC236}">
                <a16:creationId xmlns:a16="http://schemas.microsoft.com/office/drawing/2014/main" id="{648511BB-11B6-4299-BD38-1D4B56CE7E7F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25636" name="Picture 13">
              <a:extLst>
                <a:ext uri="{FF2B5EF4-FFF2-40B4-BE49-F238E27FC236}">
                  <a16:creationId xmlns:a16="http://schemas.microsoft.com/office/drawing/2014/main" id="{5F428A19-029D-45BF-9D96-9A13B2D60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37" name="Text Box 17">
              <a:extLst>
                <a:ext uri="{FF2B5EF4-FFF2-40B4-BE49-F238E27FC236}">
                  <a16:creationId xmlns:a16="http://schemas.microsoft.com/office/drawing/2014/main" id="{2D64BBC8-1CA5-4F64-A4A2-CE996A0B4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</p:grpSp>
      <p:grpSp>
        <p:nvGrpSpPr>
          <p:cNvPr id="25612" name="Group 27">
            <a:extLst>
              <a:ext uri="{FF2B5EF4-FFF2-40B4-BE49-F238E27FC236}">
                <a16:creationId xmlns:a16="http://schemas.microsoft.com/office/drawing/2014/main" id="{3D07F9F1-D749-4191-9E9E-74C6C16C92CB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25634" name="Picture 11">
              <a:extLst>
                <a:ext uri="{FF2B5EF4-FFF2-40B4-BE49-F238E27FC236}">
                  <a16:creationId xmlns:a16="http://schemas.microsoft.com/office/drawing/2014/main" id="{8AEC05AC-719D-4667-B793-A880D15C4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35" name="Text Box 18">
              <a:extLst>
                <a:ext uri="{FF2B5EF4-FFF2-40B4-BE49-F238E27FC236}">
                  <a16:creationId xmlns:a16="http://schemas.microsoft.com/office/drawing/2014/main" id="{91DC62A0-A2DD-4B16-9FCF-3AA9BD6A6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</p:grpSp>
      <p:cxnSp>
        <p:nvCxnSpPr>
          <p:cNvPr id="25613" name="Straight Arrow Connector 2">
            <a:extLst>
              <a:ext uri="{FF2B5EF4-FFF2-40B4-BE49-F238E27FC236}">
                <a16:creationId xmlns:a16="http://schemas.microsoft.com/office/drawing/2014/main" id="{CA9D1298-F13A-443D-B4CC-C39FDAA490F1}"/>
              </a:ext>
            </a:extLst>
          </p:cNvPr>
          <p:cNvCxnSpPr>
            <a:cxnSpLocks/>
            <a:stCxn id="25609" idx="2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4" name="Straight Arrow Connector 5">
            <a:extLst>
              <a:ext uri="{FF2B5EF4-FFF2-40B4-BE49-F238E27FC236}">
                <a16:creationId xmlns:a16="http://schemas.microsoft.com/office/drawing/2014/main" id="{17CD1596-0C93-4F24-97B4-AEC7DF225D55}"/>
              </a:ext>
            </a:extLst>
          </p:cNvPr>
          <p:cNvCxnSpPr>
            <a:cxnSpLocks/>
            <a:stCxn id="25609" idx="2"/>
            <a:endCxn id="25638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5" name="Straight Arrow Connector 11">
            <a:extLst>
              <a:ext uri="{FF2B5EF4-FFF2-40B4-BE49-F238E27FC236}">
                <a16:creationId xmlns:a16="http://schemas.microsoft.com/office/drawing/2014/main" id="{0F79262B-7BF3-48A1-A724-692BF0BB3D3F}"/>
              </a:ext>
            </a:extLst>
          </p:cNvPr>
          <p:cNvCxnSpPr>
            <a:cxnSpLocks/>
            <a:stCxn id="25638" idx="2"/>
            <a:endCxn id="25636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6" name="Straight Arrow Connector 18">
            <a:extLst>
              <a:ext uri="{FF2B5EF4-FFF2-40B4-BE49-F238E27FC236}">
                <a16:creationId xmlns:a16="http://schemas.microsoft.com/office/drawing/2014/main" id="{E7BD6CF5-074C-4034-B2E7-6B7A1C2DB569}"/>
              </a:ext>
            </a:extLst>
          </p:cNvPr>
          <p:cNvCxnSpPr>
            <a:cxnSpLocks/>
            <a:endCxn id="25634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7" name="TextBox 10281">
            <a:extLst>
              <a:ext uri="{FF2B5EF4-FFF2-40B4-BE49-F238E27FC236}">
                <a16:creationId xmlns:a16="http://schemas.microsoft.com/office/drawing/2014/main" id="{10328629-D000-4D21-B6C4-5F983E29E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8</a:t>
            </a:r>
          </a:p>
        </p:txBody>
      </p:sp>
      <p:grpSp>
        <p:nvGrpSpPr>
          <p:cNvPr id="25618" name="Group 1">
            <a:extLst>
              <a:ext uri="{FF2B5EF4-FFF2-40B4-BE49-F238E27FC236}">
                <a16:creationId xmlns:a16="http://schemas.microsoft.com/office/drawing/2014/main" id="{AA6AFB74-0DF0-40C5-AF2E-CD2DF7017EE9}"/>
              </a:ext>
            </a:extLst>
          </p:cNvPr>
          <p:cNvGrpSpPr>
            <a:grpSpLocks/>
          </p:cNvGrpSpPr>
          <p:nvPr/>
        </p:nvGrpSpPr>
        <p:grpSpPr bwMode="auto">
          <a:xfrm>
            <a:off x="1644650" y="3402013"/>
            <a:ext cx="985838" cy="909637"/>
            <a:chOff x="1656805" y="3329474"/>
            <a:chExt cx="985838" cy="909639"/>
          </a:xfrm>
        </p:grpSpPr>
        <p:sp>
          <p:nvSpPr>
            <p:cNvPr id="25632" name="Line 18">
              <a:extLst>
                <a:ext uri="{FF2B5EF4-FFF2-40B4-BE49-F238E27FC236}">
                  <a16:creationId xmlns:a16="http://schemas.microsoft.com/office/drawing/2014/main" id="{B7A8144D-4B57-454C-9371-F93788DBE9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Line 17">
              <a:extLst>
                <a:ext uri="{FF2B5EF4-FFF2-40B4-BE49-F238E27FC236}">
                  <a16:creationId xmlns:a16="http://schemas.microsoft.com/office/drawing/2014/main" id="{24D759F5-CCD6-4727-AFA8-67C624B44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619" name="Straight Arrow Connector 36">
            <a:extLst>
              <a:ext uri="{FF2B5EF4-FFF2-40B4-BE49-F238E27FC236}">
                <a16:creationId xmlns:a16="http://schemas.microsoft.com/office/drawing/2014/main" id="{1411D4FC-BDCF-4A3E-82F8-94618EAC45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620" name="Group 32">
            <a:extLst>
              <a:ext uri="{FF2B5EF4-FFF2-40B4-BE49-F238E27FC236}">
                <a16:creationId xmlns:a16="http://schemas.microsoft.com/office/drawing/2014/main" id="{363F6E79-5299-49A5-8695-B5FDBA8416F4}"/>
              </a:ext>
            </a:extLst>
          </p:cNvPr>
          <p:cNvGrpSpPr>
            <a:grpSpLocks/>
          </p:cNvGrpSpPr>
          <p:nvPr/>
        </p:nvGrpSpPr>
        <p:grpSpPr bwMode="auto">
          <a:xfrm>
            <a:off x="4570413" y="3397250"/>
            <a:ext cx="985837" cy="909638"/>
            <a:chOff x="1656805" y="3329474"/>
            <a:chExt cx="985838" cy="909639"/>
          </a:xfrm>
        </p:grpSpPr>
        <p:sp>
          <p:nvSpPr>
            <p:cNvPr id="25630" name="Line 18">
              <a:extLst>
                <a:ext uri="{FF2B5EF4-FFF2-40B4-BE49-F238E27FC236}">
                  <a16:creationId xmlns:a16="http://schemas.microsoft.com/office/drawing/2014/main" id="{A83CB4FD-5633-4480-B90A-C857F5FF6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Line 17">
              <a:extLst>
                <a:ext uri="{FF2B5EF4-FFF2-40B4-BE49-F238E27FC236}">
                  <a16:creationId xmlns:a16="http://schemas.microsoft.com/office/drawing/2014/main" id="{BF1AD209-54BF-4578-B3C9-DD9D1445E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21" name="TextBox 40">
            <a:extLst>
              <a:ext uri="{FF2B5EF4-FFF2-40B4-BE49-F238E27FC236}">
                <a16:creationId xmlns:a16="http://schemas.microsoft.com/office/drawing/2014/main" id="{5AF8973B-4477-4B78-8434-BDD69565F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25622" name="TextBox 41">
            <a:extLst>
              <a:ext uri="{FF2B5EF4-FFF2-40B4-BE49-F238E27FC236}">
                <a16:creationId xmlns:a16="http://schemas.microsoft.com/office/drawing/2014/main" id="{3A662281-2C55-4495-BF89-82DD5C045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cxnSp>
        <p:nvCxnSpPr>
          <p:cNvPr id="25623" name="Straight Arrow Connector 44">
            <a:extLst>
              <a:ext uri="{FF2B5EF4-FFF2-40B4-BE49-F238E27FC236}">
                <a16:creationId xmlns:a16="http://schemas.microsoft.com/office/drawing/2014/main" id="{1817998F-19B0-4032-9FEF-9DA58871CAE0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624" name="Group 32">
            <a:extLst>
              <a:ext uri="{FF2B5EF4-FFF2-40B4-BE49-F238E27FC236}">
                <a16:creationId xmlns:a16="http://schemas.microsoft.com/office/drawing/2014/main" id="{E8D182FD-67F6-4E0E-A24F-D93141FC007F}"/>
              </a:ext>
            </a:extLst>
          </p:cNvPr>
          <p:cNvGrpSpPr>
            <a:grpSpLocks/>
          </p:cNvGrpSpPr>
          <p:nvPr/>
        </p:nvGrpSpPr>
        <p:grpSpPr bwMode="auto">
          <a:xfrm>
            <a:off x="1620838" y="4856163"/>
            <a:ext cx="985837" cy="909637"/>
            <a:chOff x="1656805" y="3329474"/>
            <a:chExt cx="985838" cy="909639"/>
          </a:xfrm>
        </p:grpSpPr>
        <p:sp>
          <p:nvSpPr>
            <p:cNvPr id="25628" name="Line 18">
              <a:extLst>
                <a:ext uri="{FF2B5EF4-FFF2-40B4-BE49-F238E27FC236}">
                  <a16:creationId xmlns:a16="http://schemas.microsoft.com/office/drawing/2014/main" id="{B3322C34-1B70-491E-A9B9-A54BD34BA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Line 17">
              <a:extLst>
                <a:ext uri="{FF2B5EF4-FFF2-40B4-BE49-F238E27FC236}">
                  <a16:creationId xmlns:a16="http://schemas.microsoft.com/office/drawing/2014/main" id="{05398E2D-98D7-42EE-9CB6-1719E3731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25" name="Group 32">
            <a:extLst>
              <a:ext uri="{FF2B5EF4-FFF2-40B4-BE49-F238E27FC236}">
                <a16:creationId xmlns:a16="http://schemas.microsoft.com/office/drawing/2014/main" id="{B0AB518A-0B74-4D81-9472-5EB400D0E4D4}"/>
              </a:ext>
            </a:extLst>
          </p:cNvPr>
          <p:cNvGrpSpPr>
            <a:grpSpLocks/>
          </p:cNvGrpSpPr>
          <p:nvPr/>
        </p:nvGrpSpPr>
        <p:grpSpPr bwMode="auto">
          <a:xfrm>
            <a:off x="4594225" y="4887913"/>
            <a:ext cx="985838" cy="909637"/>
            <a:chOff x="1656805" y="3329474"/>
            <a:chExt cx="985838" cy="909639"/>
          </a:xfrm>
        </p:grpSpPr>
        <p:sp>
          <p:nvSpPr>
            <p:cNvPr id="25626" name="Line 18">
              <a:extLst>
                <a:ext uri="{FF2B5EF4-FFF2-40B4-BE49-F238E27FC236}">
                  <a16:creationId xmlns:a16="http://schemas.microsoft.com/office/drawing/2014/main" id="{BF0553F5-CE71-455C-BE85-F308F8F85D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Line 17">
              <a:extLst>
                <a:ext uri="{FF2B5EF4-FFF2-40B4-BE49-F238E27FC236}">
                  <a16:creationId xmlns:a16="http://schemas.microsoft.com/office/drawing/2014/main" id="{4AF4BDEC-7E30-4581-8496-B76ECDD851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CF89-1BFB-4B29-9EBB-D29021A5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F45F0-D7A4-42BC-B7A1-47FA31B81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How can we determine the cascading failure point of a system?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FF7A5-2570-4025-9470-A9AD46D6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933888"/>
            <a:ext cx="3352800" cy="33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57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BE0F02D-A5EA-4A46-8747-399072F49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Research Problem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523DD56E-3A04-47DC-845E-C0476B4F70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is our problem?</a:t>
            </a:r>
          </a:p>
          <a:p>
            <a:endParaRPr lang="en-US" altLang="en-US" dirty="0"/>
          </a:p>
          <a:p>
            <a:r>
              <a:rPr lang="en-US" altLang="en-US" dirty="0"/>
              <a:t>We need to find out what the most vulnerable points in the grid are, so that we can protect it from potential attacks.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771FB037-83DA-47A0-ABB2-0CD03377F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What Can We Do?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C689EC0-66B3-40CB-8508-960DB19A2F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Think like the attacker.</a:t>
            </a:r>
          </a:p>
          <a:p>
            <a:pPr lvl="3" indent="-227013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/>
          </a:p>
        </p:txBody>
      </p:sp>
      <p:pic>
        <p:nvPicPr>
          <p:cNvPr id="3" name="Picture 2" descr="A person sitting in front of a computer&#10;&#10;Description automatically generated">
            <a:extLst>
              <a:ext uri="{FF2B5EF4-FFF2-40B4-BE49-F238E27FC236}">
                <a16:creationId xmlns:a16="http://schemas.microsoft.com/office/drawing/2014/main" id="{A7B279A3-5970-44F0-BDF3-08C8CB72F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352800"/>
            <a:ext cx="4877911" cy="3048695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0C51969-B09A-487D-8E79-89703D972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600200"/>
            <a:ext cx="2801842" cy="238156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8E3BF904-994C-437A-A2CE-228A8F689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What Can We Do?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4027020-0F29-4BB8-B6C2-3F972E904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Attackers have finite resources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Everything they do has a cost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Systems that can harden locations from attacks frequently have large costs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Thus, not every location will have the same level of protection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Some may have no protection at all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 dirty="0"/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The level of protection afforded to a location is frequently proportional to the attractiveness of disabling that location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D10B0372-BBDF-40AA-B9FC-A7B6B243A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Consider, if you Will…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4298BBAA-632B-4095-9EA4-AFDBDC48A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Power interruptions can cripple…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Payment processors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Students submitting homework at the last minute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Sewage pumps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Medical equipment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Significant portions of infrastructure for extended periods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Cellular networks (911 calls)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13688CE-A160-4240-A666-9B8D39EF9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24400"/>
            <a:ext cx="3810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4D7200C2-53E3-47C0-9331-E340D8ACD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What Can We Do?</a:t>
            </a:r>
            <a:endParaRPr lang="en-US" altLang="en-US" dirty="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DF79C30-BC59-42B7-8627-24C60D856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Not all attack points are as “valuable”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For example, individual houses are not as important as hospitals.</a:t>
            </a:r>
          </a:p>
        </p:txBody>
      </p:sp>
      <p:pic>
        <p:nvPicPr>
          <p:cNvPr id="3" name="Picture 2" descr="A picture containing drawing, table, clock&#10;&#10;Description automatically generated">
            <a:extLst>
              <a:ext uri="{FF2B5EF4-FFF2-40B4-BE49-F238E27FC236}">
                <a16:creationId xmlns:a16="http://schemas.microsoft.com/office/drawing/2014/main" id="{EAFB3E78-8F6D-4E6F-BBEB-E3BEAD7D0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86603"/>
            <a:ext cx="1909588" cy="1968647"/>
          </a:xfrm>
          <a:prstGeom prst="rect">
            <a:avLst/>
          </a:prstGeom>
        </p:spPr>
      </p:pic>
      <p:pic>
        <p:nvPicPr>
          <p:cNvPr id="5" name="Picture 4" descr="A picture containing window, computer, drawing&#10;&#10;Description automatically generated">
            <a:extLst>
              <a:ext uri="{FF2B5EF4-FFF2-40B4-BE49-F238E27FC236}">
                <a16:creationId xmlns:a16="http://schemas.microsoft.com/office/drawing/2014/main" id="{79B668C0-3B41-4D2D-B444-0D667CAA2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9" y="3079077"/>
            <a:ext cx="2924829" cy="29569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110E49-F964-4FB2-914F-3F6837447DEB}"/>
              </a:ext>
            </a:extLst>
          </p:cNvPr>
          <p:cNvSpPr txBox="1"/>
          <p:nvPr/>
        </p:nvSpPr>
        <p:spPr>
          <a:xfrm>
            <a:off x="1138351" y="5833832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Supports one family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85BA4-82CF-410C-877A-11DBBAA8D82B}"/>
              </a:ext>
            </a:extLst>
          </p:cNvPr>
          <p:cNvSpPr txBox="1"/>
          <p:nvPr/>
        </p:nvSpPr>
        <p:spPr>
          <a:xfrm>
            <a:off x="5455971" y="5900105"/>
            <a:ext cx="222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Supports entire communities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1BE30541-483C-4886-9671-43C7716BC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/>
              <a:t>System Model: What’s Important?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2D9CA92-B663-4957-9A44-6CE645CD8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With how attackers think in mind, a system model was developed.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How can our system be simplified while staying applicable to the real world?</a:t>
            </a:r>
          </a:p>
          <a:p>
            <a:pPr marL="341313" indent="-33972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endParaRPr lang="en-US" alt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50715989-5CE8-486B-93F6-14E46E624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Simplifications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3B90728A-092C-4A6F-B340-AAD58083C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Consumer demand in an area is implied by how much power passes through a transformer.</a:t>
            </a:r>
          </a:p>
        </p:txBody>
      </p:sp>
      <p:grpSp>
        <p:nvGrpSpPr>
          <p:cNvPr id="13315" name="Group 3">
            <a:extLst>
              <a:ext uri="{FF2B5EF4-FFF2-40B4-BE49-F238E27FC236}">
                <a16:creationId xmlns:a16="http://schemas.microsoft.com/office/drawing/2014/main" id="{CE043767-B03B-4371-9BA1-8A9B31AA6722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581400"/>
            <a:ext cx="377825" cy="914400"/>
            <a:chOff x="5184" y="2256"/>
            <a:chExt cx="238" cy="576"/>
          </a:xfrm>
        </p:grpSpPr>
        <p:sp>
          <p:nvSpPr>
            <p:cNvPr id="36886" name="Line 4">
              <a:extLst>
                <a:ext uri="{FF2B5EF4-FFF2-40B4-BE49-F238E27FC236}">
                  <a16:creationId xmlns:a16="http://schemas.microsoft.com/office/drawing/2014/main" id="{BDB34D39-A02A-4F56-B1CF-84DD1B1A17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8" y="2656"/>
              <a:ext cx="86" cy="177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5">
              <a:extLst>
                <a:ext uri="{FF2B5EF4-FFF2-40B4-BE49-F238E27FC236}">
                  <a16:creationId xmlns:a16="http://schemas.microsoft.com/office/drawing/2014/main" id="{C42660C9-16D5-4A5D-BF21-D377DD2D5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658"/>
              <a:ext cx="116" cy="17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6">
              <a:extLst>
                <a:ext uri="{FF2B5EF4-FFF2-40B4-BE49-F238E27FC236}">
                  <a16:creationId xmlns:a16="http://schemas.microsoft.com/office/drawing/2014/main" id="{A9F876EE-C479-4E28-BB59-FE8FFB6D8E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6" y="2425"/>
              <a:ext cx="0" cy="23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Oval 7">
              <a:extLst>
                <a:ext uri="{FF2B5EF4-FFF2-40B4-BE49-F238E27FC236}">
                  <a16:creationId xmlns:a16="http://schemas.microsoft.com/office/drawing/2014/main" id="{ADFD4671-C6B1-4E5F-97A2-08D762FFF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2256"/>
              <a:ext cx="175" cy="171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6890" name="Line 8">
              <a:extLst>
                <a:ext uri="{FF2B5EF4-FFF2-40B4-BE49-F238E27FC236}">
                  <a16:creationId xmlns:a16="http://schemas.microsoft.com/office/drawing/2014/main" id="{D9D5DB06-D20B-433C-A029-F5D4ABBC0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3" y="2514"/>
              <a:ext cx="124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9">
              <a:extLst>
                <a:ext uri="{FF2B5EF4-FFF2-40B4-BE49-F238E27FC236}">
                  <a16:creationId xmlns:a16="http://schemas.microsoft.com/office/drawing/2014/main" id="{49A2880F-58B6-43E8-9C12-563289F49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514"/>
              <a:ext cx="116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2" name="Text Box 10">
            <a:extLst>
              <a:ext uri="{FF2B5EF4-FFF2-40B4-BE49-F238E27FC236}">
                <a16:creationId xmlns:a16="http://schemas.microsoft.com/office/drawing/2014/main" id="{321BC6B7-BC08-4402-8615-3EEE9E4FF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5720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grpSp>
        <p:nvGrpSpPr>
          <p:cNvPr id="13323" name="Group 11">
            <a:extLst>
              <a:ext uri="{FF2B5EF4-FFF2-40B4-BE49-F238E27FC236}">
                <a16:creationId xmlns:a16="http://schemas.microsoft.com/office/drawing/2014/main" id="{8C23BD0D-99EE-43DD-A5B0-0655FF9147FE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276600"/>
            <a:ext cx="611188" cy="1525588"/>
            <a:chOff x="3936" y="2064"/>
            <a:chExt cx="385" cy="961"/>
          </a:xfrm>
        </p:grpSpPr>
        <p:sp>
          <p:nvSpPr>
            <p:cNvPr id="36880" name="Line 12">
              <a:extLst>
                <a:ext uri="{FF2B5EF4-FFF2-40B4-BE49-F238E27FC236}">
                  <a16:creationId xmlns:a16="http://schemas.microsoft.com/office/drawing/2014/main" id="{A76006E8-624F-4672-97C5-B83A6027C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2730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13">
              <a:extLst>
                <a:ext uri="{FF2B5EF4-FFF2-40B4-BE49-F238E27FC236}">
                  <a16:creationId xmlns:a16="http://schemas.microsoft.com/office/drawing/2014/main" id="{D1BFE9A1-A5D7-4B97-AB90-C8EE9231C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735"/>
              <a:ext cx="189" cy="28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14">
              <a:extLst>
                <a:ext uri="{FF2B5EF4-FFF2-40B4-BE49-F238E27FC236}">
                  <a16:creationId xmlns:a16="http://schemas.microsoft.com/office/drawing/2014/main" id="{17B4627F-005B-401E-BCE5-14C2BEBE92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2346"/>
              <a:ext cx="0" cy="392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Oval 15">
              <a:extLst>
                <a:ext uri="{FF2B5EF4-FFF2-40B4-BE49-F238E27FC236}">
                  <a16:creationId xmlns:a16="http://schemas.microsoft.com/office/drawing/2014/main" id="{E8BC5038-29C8-4C41-A45F-FE73CA4D0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2064"/>
              <a:ext cx="285" cy="285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6884" name="Line 16">
              <a:extLst>
                <a:ext uri="{FF2B5EF4-FFF2-40B4-BE49-F238E27FC236}">
                  <a16:creationId xmlns:a16="http://schemas.microsoft.com/office/drawing/2014/main" id="{AB9E823B-8BEC-4D17-9927-FB8D70CE8B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2496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17">
              <a:extLst>
                <a:ext uri="{FF2B5EF4-FFF2-40B4-BE49-F238E27FC236}">
                  <a16:creationId xmlns:a16="http://schemas.microsoft.com/office/drawing/2014/main" id="{BFB0C6A6-48D8-4C5E-A259-96C6D9891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496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30" name="Text Box 18">
            <a:extLst>
              <a:ext uri="{FF2B5EF4-FFF2-40B4-BE49-F238E27FC236}">
                <a16:creationId xmlns:a16="http://schemas.microsoft.com/office/drawing/2014/main" id="{E99C39F4-EA72-44F6-8D85-F0190D638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3331" name="Text Box 19">
            <a:extLst>
              <a:ext uri="{FF2B5EF4-FFF2-40B4-BE49-F238E27FC236}">
                <a16:creationId xmlns:a16="http://schemas.microsoft.com/office/drawing/2014/main" id="{E4FF02D4-CCDB-44E2-9E3F-E8BA5AC88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pic>
        <p:nvPicPr>
          <p:cNvPr id="13332" name="Picture 20">
            <a:extLst>
              <a:ext uri="{FF2B5EF4-FFF2-40B4-BE49-F238E27FC236}">
                <a16:creationId xmlns:a16="http://schemas.microsoft.com/office/drawing/2014/main" id="{BD8A47CA-FED4-412C-8ACB-602E7C9C0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105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33" name="Picture 21">
            <a:extLst>
              <a:ext uri="{FF2B5EF4-FFF2-40B4-BE49-F238E27FC236}">
                <a16:creationId xmlns:a16="http://schemas.microsoft.com/office/drawing/2014/main" id="{E8753072-C584-4229-B88A-2EE9DCF2B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34" name="Line 22">
            <a:extLst>
              <a:ext uri="{FF2B5EF4-FFF2-40B4-BE49-F238E27FC236}">
                <a16:creationId xmlns:a16="http://schemas.microsoft.com/office/drawing/2014/main" id="{823D3B1F-C481-4B0D-AC25-3753556869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341813"/>
            <a:ext cx="1447800" cy="688975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6876" name="Picture 8">
            <a:extLst>
              <a:ext uri="{FF2B5EF4-FFF2-40B4-BE49-F238E27FC236}">
                <a16:creationId xmlns:a16="http://schemas.microsoft.com/office/drawing/2014/main" id="{81B7143A-2290-4EED-AF0B-EE1342D2C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4030663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77" name="Diamond 1">
            <a:extLst>
              <a:ext uri="{FF2B5EF4-FFF2-40B4-BE49-F238E27FC236}">
                <a16:creationId xmlns:a16="http://schemas.microsoft.com/office/drawing/2014/main" id="{5EB37828-63C3-4716-B506-17C2C13F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88" y="5638800"/>
            <a:ext cx="1219200" cy="1219200"/>
          </a:xfrm>
          <a:prstGeom prst="diamond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5FFD1A6B-5034-4B1E-ABE4-CD1B6EE2E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6062663"/>
            <a:ext cx="12065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Town Hall</a:t>
            </a:r>
          </a:p>
        </p:txBody>
      </p:sp>
      <p:sp>
        <p:nvSpPr>
          <p:cNvPr id="36879" name="Diamond 28">
            <a:extLst>
              <a:ext uri="{FF2B5EF4-FFF2-40B4-BE49-F238E27FC236}">
                <a16:creationId xmlns:a16="http://schemas.microsoft.com/office/drawing/2014/main" id="{91B1C75D-BBCE-4328-90E9-4F7C1EFCA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" y="6235700"/>
            <a:ext cx="604838" cy="604838"/>
          </a:xfrm>
          <a:prstGeom prst="diamond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1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4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94E37964-7FDE-4857-9893-B8448899D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Simplifications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ECFAF3C3-77DD-4725-9083-041CF60DB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Consumer demand in an area is implied by how much power passes through a transformer.</a:t>
            </a:r>
          </a:p>
        </p:txBody>
      </p:sp>
      <p:grpSp>
        <p:nvGrpSpPr>
          <p:cNvPr id="38916" name="Group 3">
            <a:extLst>
              <a:ext uri="{FF2B5EF4-FFF2-40B4-BE49-F238E27FC236}">
                <a16:creationId xmlns:a16="http://schemas.microsoft.com/office/drawing/2014/main" id="{5DB883A3-9995-4384-9354-B233A46B5D01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581400"/>
            <a:ext cx="377825" cy="914400"/>
            <a:chOff x="5184" y="2256"/>
            <a:chExt cx="238" cy="576"/>
          </a:xfrm>
        </p:grpSpPr>
        <p:sp>
          <p:nvSpPr>
            <p:cNvPr id="38932" name="Line 4">
              <a:extLst>
                <a:ext uri="{FF2B5EF4-FFF2-40B4-BE49-F238E27FC236}">
                  <a16:creationId xmlns:a16="http://schemas.microsoft.com/office/drawing/2014/main" id="{4C072626-DA36-46AB-AEBE-B1CDE7C311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8" y="2656"/>
              <a:ext cx="86" cy="177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5">
              <a:extLst>
                <a:ext uri="{FF2B5EF4-FFF2-40B4-BE49-F238E27FC236}">
                  <a16:creationId xmlns:a16="http://schemas.microsoft.com/office/drawing/2014/main" id="{45D738EC-672F-4552-B461-463835FDB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658"/>
              <a:ext cx="116" cy="17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6">
              <a:extLst>
                <a:ext uri="{FF2B5EF4-FFF2-40B4-BE49-F238E27FC236}">
                  <a16:creationId xmlns:a16="http://schemas.microsoft.com/office/drawing/2014/main" id="{7BBE3A00-06EF-4121-B5B0-BBDAD71E1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6" y="2425"/>
              <a:ext cx="0" cy="23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Oval 7">
              <a:extLst>
                <a:ext uri="{FF2B5EF4-FFF2-40B4-BE49-F238E27FC236}">
                  <a16:creationId xmlns:a16="http://schemas.microsoft.com/office/drawing/2014/main" id="{BDB03C0F-9DBF-4575-9B25-DECDFBB4C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2256"/>
              <a:ext cx="175" cy="171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8936" name="Line 8">
              <a:extLst>
                <a:ext uri="{FF2B5EF4-FFF2-40B4-BE49-F238E27FC236}">
                  <a16:creationId xmlns:a16="http://schemas.microsoft.com/office/drawing/2014/main" id="{CA6CF4BB-2B06-4B53-8125-F5D46E9F81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3" y="2514"/>
              <a:ext cx="124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9">
              <a:extLst>
                <a:ext uri="{FF2B5EF4-FFF2-40B4-BE49-F238E27FC236}">
                  <a16:creationId xmlns:a16="http://schemas.microsoft.com/office/drawing/2014/main" id="{99EF2797-3850-469A-92CC-D9D86D7D8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514"/>
              <a:ext cx="116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17" name="Text Box 10">
            <a:extLst>
              <a:ext uri="{FF2B5EF4-FFF2-40B4-BE49-F238E27FC236}">
                <a16:creationId xmlns:a16="http://schemas.microsoft.com/office/drawing/2014/main" id="{F6AE0B02-9DE5-4C8E-84A8-9C0C03022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5720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grpSp>
        <p:nvGrpSpPr>
          <p:cNvPr id="38918" name="Group 11">
            <a:extLst>
              <a:ext uri="{FF2B5EF4-FFF2-40B4-BE49-F238E27FC236}">
                <a16:creationId xmlns:a16="http://schemas.microsoft.com/office/drawing/2014/main" id="{398F09B8-3831-4AFC-8DCF-0A1FCCB45BF4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276600"/>
            <a:ext cx="611188" cy="1525588"/>
            <a:chOff x="3936" y="2064"/>
            <a:chExt cx="385" cy="961"/>
          </a:xfrm>
        </p:grpSpPr>
        <p:sp>
          <p:nvSpPr>
            <p:cNvPr id="38926" name="Line 12">
              <a:extLst>
                <a:ext uri="{FF2B5EF4-FFF2-40B4-BE49-F238E27FC236}">
                  <a16:creationId xmlns:a16="http://schemas.microsoft.com/office/drawing/2014/main" id="{E8D6C8A5-3E78-4996-919A-754CF18B88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2730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Line 13">
              <a:extLst>
                <a:ext uri="{FF2B5EF4-FFF2-40B4-BE49-F238E27FC236}">
                  <a16:creationId xmlns:a16="http://schemas.microsoft.com/office/drawing/2014/main" id="{E303C04A-FB23-4B59-AAFF-D3AA417A0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735"/>
              <a:ext cx="189" cy="28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Line 14">
              <a:extLst>
                <a:ext uri="{FF2B5EF4-FFF2-40B4-BE49-F238E27FC236}">
                  <a16:creationId xmlns:a16="http://schemas.microsoft.com/office/drawing/2014/main" id="{9EA0B0EE-F178-4232-ADC0-C6CBE66BF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2346"/>
              <a:ext cx="0" cy="392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Oval 15">
              <a:extLst>
                <a:ext uri="{FF2B5EF4-FFF2-40B4-BE49-F238E27FC236}">
                  <a16:creationId xmlns:a16="http://schemas.microsoft.com/office/drawing/2014/main" id="{0079E624-5BFC-4133-A85C-B237ABE90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2064"/>
              <a:ext cx="285" cy="285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8930" name="Line 16">
              <a:extLst>
                <a:ext uri="{FF2B5EF4-FFF2-40B4-BE49-F238E27FC236}">
                  <a16:creationId xmlns:a16="http://schemas.microsoft.com/office/drawing/2014/main" id="{7DE6CF63-1BA3-4C3C-A15B-424A7D8C2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2496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Line 17">
              <a:extLst>
                <a:ext uri="{FF2B5EF4-FFF2-40B4-BE49-F238E27FC236}">
                  <a16:creationId xmlns:a16="http://schemas.microsoft.com/office/drawing/2014/main" id="{4AACAB0A-E6A5-4C94-8426-58704E101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496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19" name="Text Box 18">
            <a:extLst>
              <a:ext uri="{FF2B5EF4-FFF2-40B4-BE49-F238E27FC236}">
                <a16:creationId xmlns:a16="http://schemas.microsoft.com/office/drawing/2014/main" id="{A8897E2D-6B6E-4974-9797-4B4AB4688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8920" name="Text Box 19">
            <a:extLst>
              <a:ext uri="{FF2B5EF4-FFF2-40B4-BE49-F238E27FC236}">
                <a16:creationId xmlns:a16="http://schemas.microsoft.com/office/drawing/2014/main" id="{161B74F9-DBA9-4762-8B48-2DDA76910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pic>
        <p:nvPicPr>
          <p:cNvPr id="38921" name="Picture 20">
            <a:extLst>
              <a:ext uri="{FF2B5EF4-FFF2-40B4-BE49-F238E27FC236}">
                <a16:creationId xmlns:a16="http://schemas.microsoft.com/office/drawing/2014/main" id="{EF09C59F-877C-4177-8C35-2F130838D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105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8922" name="Picture 21">
            <a:extLst>
              <a:ext uri="{FF2B5EF4-FFF2-40B4-BE49-F238E27FC236}">
                <a16:creationId xmlns:a16="http://schemas.microsoft.com/office/drawing/2014/main" id="{D6250ACE-28F9-4898-A0D7-DC70C40B0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58" name="Text Box 22">
            <a:extLst>
              <a:ext uri="{FF2B5EF4-FFF2-40B4-BE49-F238E27FC236}">
                <a16:creationId xmlns:a16="http://schemas.microsoft.com/office/drawing/2014/main" id="{A9577726-B05E-4629-87D5-B9C6961BE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768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8924" name="Line 23">
            <a:extLst>
              <a:ext uri="{FF2B5EF4-FFF2-40B4-BE49-F238E27FC236}">
                <a16:creationId xmlns:a16="http://schemas.microsoft.com/office/drawing/2014/main" id="{BD6FAAD2-7EE6-4D6B-948E-B1AD037AEA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341813"/>
            <a:ext cx="1447800" cy="688975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0" name="Line 24">
            <a:extLst>
              <a:ext uri="{FF2B5EF4-FFF2-40B4-BE49-F238E27FC236}">
                <a16:creationId xmlns:a16="http://schemas.microsoft.com/office/drawing/2014/main" id="{BEACD3F8-C705-4FFA-BA93-6B0B1FCB8C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1813" y="4648200"/>
            <a:ext cx="1603375" cy="304800"/>
          </a:xfrm>
          <a:prstGeom prst="line">
            <a:avLst/>
          </a:prstGeom>
          <a:noFill/>
          <a:ln w="57240" cap="sq">
            <a:solidFill>
              <a:srgbClr val="FFFF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311E0BC7-7037-433E-9061-A9F00BE76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Simplifications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A808DF0-F9B5-4C6B-98FE-E05870EA6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Consumer demand in an area is implied by how much power passes through a transformer.</a:t>
            </a:r>
          </a:p>
        </p:txBody>
      </p:sp>
      <p:grpSp>
        <p:nvGrpSpPr>
          <p:cNvPr id="40964" name="Group 3">
            <a:extLst>
              <a:ext uri="{FF2B5EF4-FFF2-40B4-BE49-F238E27FC236}">
                <a16:creationId xmlns:a16="http://schemas.microsoft.com/office/drawing/2014/main" id="{5CC29B06-ACBB-4590-BF0F-E79B297958F2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581400"/>
            <a:ext cx="377825" cy="914400"/>
            <a:chOff x="5184" y="2256"/>
            <a:chExt cx="238" cy="576"/>
          </a:xfrm>
        </p:grpSpPr>
        <p:sp>
          <p:nvSpPr>
            <p:cNvPr id="40989" name="Line 4">
              <a:extLst>
                <a:ext uri="{FF2B5EF4-FFF2-40B4-BE49-F238E27FC236}">
                  <a16:creationId xmlns:a16="http://schemas.microsoft.com/office/drawing/2014/main" id="{3980F79E-B22B-400E-A507-AE65A7742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8" y="2656"/>
              <a:ext cx="86" cy="177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Line 5">
              <a:extLst>
                <a:ext uri="{FF2B5EF4-FFF2-40B4-BE49-F238E27FC236}">
                  <a16:creationId xmlns:a16="http://schemas.microsoft.com/office/drawing/2014/main" id="{B5C08541-B57D-4BBC-A193-C762B5CFB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658"/>
              <a:ext cx="116" cy="17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Line 6">
              <a:extLst>
                <a:ext uri="{FF2B5EF4-FFF2-40B4-BE49-F238E27FC236}">
                  <a16:creationId xmlns:a16="http://schemas.microsoft.com/office/drawing/2014/main" id="{C9D8182A-A5C8-41A3-B831-650DC0DD7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6" y="2425"/>
              <a:ext cx="0" cy="23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Oval 7">
              <a:extLst>
                <a:ext uri="{FF2B5EF4-FFF2-40B4-BE49-F238E27FC236}">
                  <a16:creationId xmlns:a16="http://schemas.microsoft.com/office/drawing/2014/main" id="{472EF124-2396-4310-9BF1-09C9B855F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2256"/>
              <a:ext cx="175" cy="171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40993" name="Line 8">
              <a:extLst>
                <a:ext uri="{FF2B5EF4-FFF2-40B4-BE49-F238E27FC236}">
                  <a16:creationId xmlns:a16="http://schemas.microsoft.com/office/drawing/2014/main" id="{E7BEA626-888D-4BAA-8CFA-6A0DBA82E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3" y="2514"/>
              <a:ext cx="124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Line 9">
              <a:extLst>
                <a:ext uri="{FF2B5EF4-FFF2-40B4-BE49-F238E27FC236}">
                  <a16:creationId xmlns:a16="http://schemas.microsoft.com/office/drawing/2014/main" id="{2C4D6A0B-C405-4BCF-A0B7-2A9733B79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514"/>
              <a:ext cx="116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5" name="Text Box 10">
            <a:extLst>
              <a:ext uri="{FF2B5EF4-FFF2-40B4-BE49-F238E27FC236}">
                <a16:creationId xmlns:a16="http://schemas.microsoft.com/office/drawing/2014/main" id="{6A0C5722-1E55-403E-9937-8C99A641A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5720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grpSp>
        <p:nvGrpSpPr>
          <p:cNvPr id="40966" name="Group 11">
            <a:extLst>
              <a:ext uri="{FF2B5EF4-FFF2-40B4-BE49-F238E27FC236}">
                <a16:creationId xmlns:a16="http://schemas.microsoft.com/office/drawing/2014/main" id="{952B22C6-A649-4F1E-8A12-8E2A60AA3925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5181600"/>
            <a:ext cx="611188" cy="1525588"/>
            <a:chOff x="3936" y="3264"/>
            <a:chExt cx="385" cy="961"/>
          </a:xfrm>
        </p:grpSpPr>
        <p:sp>
          <p:nvSpPr>
            <p:cNvPr id="40983" name="Line 12">
              <a:extLst>
                <a:ext uri="{FF2B5EF4-FFF2-40B4-BE49-F238E27FC236}">
                  <a16:creationId xmlns:a16="http://schemas.microsoft.com/office/drawing/2014/main" id="{6F9F5A75-140D-493B-9A90-1413A92E1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3929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13">
              <a:extLst>
                <a:ext uri="{FF2B5EF4-FFF2-40B4-BE49-F238E27FC236}">
                  <a16:creationId xmlns:a16="http://schemas.microsoft.com/office/drawing/2014/main" id="{E3E2B5F1-938B-44D1-8742-0775C294E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3935"/>
              <a:ext cx="189" cy="28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14">
              <a:extLst>
                <a:ext uri="{FF2B5EF4-FFF2-40B4-BE49-F238E27FC236}">
                  <a16:creationId xmlns:a16="http://schemas.microsoft.com/office/drawing/2014/main" id="{A2A50C1B-E8D8-48BF-87C8-0652F532DA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3547"/>
              <a:ext cx="0" cy="39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Oval 15">
              <a:extLst>
                <a:ext uri="{FF2B5EF4-FFF2-40B4-BE49-F238E27FC236}">
                  <a16:creationId xmlns:a16="http://schemas.microsoft.com/office/drawing/2014/main" id="{7B7F59B9-2AE6-45B7-8D3B-C8B14E84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3264"/>
              <a:ext cx="285" cy="286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40987" name="Line 16">
              <a:extLst>
                <a:ext uri="{FF2B5EF4-FFF2-40B4-BE49-F238E27FC236}">
                  <a16:creationId xmlns:a16="http://schemas.microsoft.com/office/drawing/2014/main" id="{595AFA8B-301C-4FD5-9250-6AA8236F11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3695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17">
              <a:extLst>
                <a:ext uri="{FF2B5EF4-FFF2-40B4-BE49-F238E27FC236}">
                  <a16:creationId xmlns:a16="http://schemas.microsoft.com/office/drawing/2014/main" id="{B8E49399-C65C-4CA3-AA07-E3203DCE8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3695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67" name="Group 18">
            <a:extLst>
              <a:ext uri="{FF2B5EF4-FFF2-40B4-BE49-F238E27FC236}">
                <a16:creationId xmlns:a16="http://schemas.microsoft.com/office/drawing/2014/main" id="{6B455962-C80B-406C-A4DA-C7411CC9AE62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276600"/>
            <a:ext cx="611188" cy="1525588"/>
            <a:chOff x="3936" y="2064"/>
            <a:chExt cx="385" cy="961"/>
          </a:xfrm>
        </p:grpSpPr>
        <p:sp>
          <p:nvSpPr>
            <p:cNvPr id="40977" name="Line 19">
              <a:extLst>
                <a:ext uri="{FF2B5EF4-FFF2-40B4-BE49-F238E27FC236}">
                  <a16:creationId xmlns:a16="http://schemas.microsoft.com/office/drawing/2014/main" id="{C79394B4-4A40-40C5-A8C1-75239699DB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2730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Line 20">
              <a:extLst>
                <a:ext uri="{FF2B5EF4-FFF2-40B4-BE49-F238E27FC236}">
                  <a16:creationId xmlns:a16="http://schemas.microsoft.com/office/drawing/2014/main" id="{BED60707-3CC2-4831-9369-E81B72CC4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735"/>
              <a:ext cx="189" cy="28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Line 21">
              <a:extLst>
                <a:ext uri="{FF2B5EF4-FFF2-40B4-BE49-F238E27FC236}">
                  <a16:creationId xmlns:a16="http://schemas.microsoft.com/office/drawing/2014/main" id="{1E0645E8-6276-44B6-B350-EE7E61C9A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2346"/>
              <a:ext cx="0" cy="392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Oval 22">
              <a:extLst>
                <a:ext uri="{FF2B5EF4-FFF2-40B4-BE49-F238E27FC236}">
                  <a16:creationId xmlns:a16="http://schemas.microsoft.com/office/drawing/2014/main" id="{87A762E4-9718-43BD-A635-9AF9CDA20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2064"/>
              <a:ext cx="285" cy="285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40981" name="Line 23">
              <a:extLst>
                <a:ext uri="{FF2B5EF4-FFF2-40B4-BE49-F238E27FC236}">
                  <a16:creationId xmlns:a16="http://schemas.microsoft.com/office/drawing/2014/main" id="{722D7079-2EE7-4D03-9931-5B6D49A9E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2496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24">
              <a:extLst>
                <a:ext uri="{FF2B5EF4-FFF2-40B4-BE49-F238E27FC236}">
                  <a16:creationId xmlns:a16="http://schemas.microsoft.com/office/drawing/2014/main" id="{119DAEED-12C6-4F47-92A6-27B515B56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496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8" name="Text Box 25">
            <a:extLst>
              <a:ext uri="{FF2B5EF4-FFF2-40B4-BE49-F238E27FC236}">
                <a16:creationId xmlns:a16="http://schemas.microsoft.com/office/drawing/2014/main" id="{DFB5D547-7926-400D-A24A-80F065C1F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40969" name="Text Box 26">
            <a:extLst>
              <a:ext uri="{FF2B5EF4-FFF2-40B4-BE49-F238E27FC236}">
                <a16:creationId xmlns:a16="http://schemas.microsoft.com/office/drawing/2014/main" id="{913B0058-BC87-40D5-B1AF-0D6628512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324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40970" name="Text Box 27">
            <a:extLst>
              <a:ext uri="{FF2B5EF4-FFF2-40B4-BE49-F238E27FC236}">
                <a16:creationId xmlns:a16="http://schemas.microsoft.com/office/drawing/2014/main" id="{A620365D-C8CC-4B93-BCF6-8005C0EF6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pic>
        <p:nvPicPr>
          <p:cNvPr id="40971" name="Picture 28">
            <a:extLst>
              <a:ext uri="{FF2B5EF4-FFF2-40B4-BE49-F238E27FC236}">
                <a16:creationId xmlns:a16="http://schemas.microsoft.com/office/drawing/2014/main" id="{10184109-2643-4B8B-938F-CA4B00721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105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72" name="Line 29">
            <a:extLst>
              <a:ext uri="{FF2B5EF4-FFF2-40B4-BE49-F238E27FC236}">
                <a16:creationId xmlns:a16="http://schemas.microsoft.com/office/drawing/2014/main" id="{A0AF5055-B378-4DD4-BE0D-0BEC34C5EF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68825" y="5254625"/>
            <a:ext cx="1530350" cy="539750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Line 30">
            <a:extLst>
              <a:ext uri="{FF2B5EF4-FFF2-40B4-BE49-F238E27FC236}">
                <a16:creationId xmlns:a16="http://schemas.microsoft.com/office/drawing/2014/main" id="{A68A4EB2-7AD6-4ABB-B221-B86083EB79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8825" y="4114800"/>
            <a:ext cx="1530350" cy="685800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0974" name="Picture 31">
            <a:extLst>
              <a:ext uri="{FF2B5EF4-FFF2-40B4-BE49-F238E27FC236}">
                <a16:creationId xmlns:a16="http://schemas.microsoft.com/office/drawing/2014/main" id="{B544D2B4-3B06-4807-B568-319D116C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75" name="Text Box 32">
            <a:extLst>
              <a:ext uri="{FF2B5EF4-FFF2-40B4-BE49-F238E27FC236}">
                <a16:creationId xmlns:a16="http://schemas.microsoft.com/office/drawing/2014/main" id="{2C1AAD31-7D8F-47B7-B639-9E33599A1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768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40976" name="Text Box 33">
            <a:extLst>
              <a:ext uri="{FF2B5EF4-FFF2-40B4-BE49-F238E27FC236}">
                <a16:creationId xmlns:a16="http://schemas.microsoft.com/office/drawing/2014/main" id="{DE100039-3184-402A-9055-2B70B4D1B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272088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+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7790-D19D-4700-BDC4-8972540F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D216D-652C-4978-86D0-D0CFA14A6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221663" cy="4518025"/>
          </a:xfrm>
        </p:spPr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What aspects of the Smart Grid system should we worry about?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663406-8E62-4FCE-84EE-C8C420340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537" y="2819399"/>
            <a:ext cx="3631803" cy="3631803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42529B7-53B2-451A-AED4-0C2A68FF2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97162"/>
            <a:ext cx="3886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57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4D7200C2-53E3-47C0-9331-E340D8ACD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Weight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DF79C30-BC59-42B7-8627-24C60D856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Not all attack points are as “valuable”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For example, individual houses are not as important as hospitals.</a:t>
            </a:r>
          </a:p>
        </p:txBody>
      </p:sp>
      <p:pic>
        <p:nvPicPr>
          <p:cNvPr id="3" name="Picture 2" descr="A picture containing drawing, table, clock&#10;&#10;Description automatically generated">
            <a:extLst>
              <a:ext uri="{FF2B5EF4-FFF2-40B4-BE49-F238E27FC236}">
                <a16:creationId xmlns:a16="http://schemas.microsoft.com/office/drawing/2014/main" id="{EAFB3E78-8F6D-4E6F-BBEB-E3BEAD7D0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86603"/>
            <a:ext cx="1909588" cy="1968647"/>
          </a:xfrm>
          <a:prstGeom prst="rect">
            <a:avLst/>
          </a:prstGeom>
        </p:spPr>
      </p:pic>
      <p:pic>
        <p:nvPicPr>
          <p:cNvPr id="5" name="Picture 4" descr="A picture containing window, computer, drawing&#10;&#10;Description automatically generated">
            <a:extLst>
              <a:ext uri="{FF2B5EF4-FFF2-40B4-BE49-F238E27FC236}">
                <a16:creationId xmlns:a16="http://schemas.microsoft.com/office/drawing/2014/main" id="{79B668C0-3B41-4D2D-B444-0D667CAA2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9" y="3079077"/>
            <a:ext cx="2924829" cy="29569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110E49-F964-4FB2-914F-3F6837447DEB}"/>
              </a:ext>
            </a:extLst>
          </p:cNvPr>
          <p:cNvSpPr txBox="1"/>
          <p:nvPr/>
        </p:nvSpPr>
        <p:spPr>
          <a:xfrm>
            <a:off x="1138351" y="5833832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Supports one family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85BA4-82CF-410C-877A-11DBBAA8D82B}"/>
              </a:ext>
            </a:extLst>
          </p:cNvPr>
          <p:cNvSpPr txBox="1"/>
          <p:nvPr/>
        </p:nvSpPr>
        <p:spPr>
          <a:xfrm>
            <a:off x="5455971" y="5900105"/>
            <a:ext cx="222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Supports entire communities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527590-338C-41E7-9371-8D55F3DBB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037" y="2966216"/>
            <a:ext cx="2038798" cy="135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675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B2670311-3B33-48A9-AA82-ED894AE96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5980858A-BACE-4FD0-995E-CBF1EC60A3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Individual people might not matter as much as a gas utility company, university, or hospital.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We had to find an objective way to identify structural importance.</a:t>
            </a:r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3BCA8B20-51DD-4BB6-A3B3-C3836F4E4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13" y="4338975"/>
            <a:ext cx="3388235" cy="224752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9540B283-124E-4A16-A983-85AD7AE19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Capacity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49C70978-B50B-460B-A5A7-6BEB93332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There is a limit to the amount of electricity that a transformer can handle.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Parts can only be made to work so hard before they fail.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43F70B-1641-49BF-B8CC-5BB014382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915" y="3798986"/>
            <a:ext cx="3890169" cy="291762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E9F1311F-2B9A-4E49-B1E8-D306D1BB0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C70978-B50B-460B-A5A7-6BEB93332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1663" cy="4518025"/>
          </a:xfrm>
        </p:spPr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Attacking a transformer requires spending resources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Attackers have a finite resource budget to work with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D8B828A-82EE-4DD9-9D35-409ADF94B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810000"/>
            <a:ext cx="3810000" cy="26908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:a16="http://schemas.microsoft.com/office/drawing/2014/main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:a16="http://schemas.microsoft.com/office/drawing/2014/main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8936" y="5707062"/>
            <a:ext cx="1975064" cy="279739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418AF71-19AC-4678-85AA-C81718968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Definitions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AE1F574-BC82-4E41-B686-7803884C1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A smart grid is a computerized power grid.</a:t>
            </a:r>
          </a:p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In the event of a malfunctioning unit (generator or transformer), power can be automatically redirected from elsewhere.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6CDDCF8C-2104-4C2B-B82A-3AF024DE0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082" y="3901282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A837186F-B56E-421A-9945-D52A3DA96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1" y="4978060"/>
            <a:ext cx="1752572" cy="279739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Text Box 28">
            <a:extLst>
              <a:ext uri="{FF2B5EF4-FFF2-40B4-BE49-F238E27FC236}">
                <a16:creationId xmlns:a16="http://schemas.microsoft.com/office/drawing/2014/main" id="{9B03C1AD-5A6E-4D31-8568-DCFAE89C1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" y="4791710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75" y="4347138"/>
            <a:ext cx="2194450" cy="219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B50662C-FDAF-4738-9950-2BC3A87A4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469" y="4766946"/>
            <a:ext cx="1340061" cy="12198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07C9F3-8799-405F-B8C3-DF5F0816C5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652" y="4384535"/>
            <a:ext cx="1435438" cy="10625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7406" y="5595765"/>
            <a:ext cx="1432684" cy="10607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24C166C-E855-4965-9359-C2CEEF050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5329" y="3579019"/>
            <a:ext cx="1543707" cy="1143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7664D66-21C0-42A5-B6DC-BF0C957358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2819400"/>
            <a:ext cx="414564" cy="524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A54B5B-31F0-4D1C-8652-4D5ADB5D6E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3543871"/>
            <a:ext cx="414564" cy="52430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096780" y="5381457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173" name="Picture 7172">
            <a:extLst>
              <a:ext uri="{FF2B5EF4-FFF2-40B4-BE49-F238E27FC236}">
                <a16:creationId xmlns:a16="http://schemas.microsoft.com/office/drawing/2014/main" id="{D0FC7CF2-DC6D-4E82-BE92-324F991804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4188216"/>
            <a:ext cx="414564" cy="524301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3 0.26273 L 0.2401 0.27408 L 0.35139 0.33912 L 0.42187 0.32894 L 0.7059 0.24884 " pathEditMode="relative" ptsTypes="AAAAA">
                                      <p:cBhvr>
                                        <p:cTn id="46" dur="3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57 0.37106 L 0.2401 0.35439 L 0.35434 0.28981 L 0.43715 0.28981 L 0.70104 0.33541 " pathEditMode="relative" ptsTypes="AAAAA">
                                      <p:cBhvr>
                                        <p:cTn id="48" dur="3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8107 0.07246 L 0.38107 0.24121 L 0.43628 0.22199 L 0.71527 0.16621 " pathEditMode="relative" ptsTypes="AAAA">
                                      <p:cBhvr>
                                        <p:cTn id="50" dur="2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animBg="1"/>
      <p:bldP spid="5122" grpId="0" animBg="1"/>
      <p:bldP spid="5125" grpId="0"/>
      <p:bldP spid="5126" grpId="0"/>
      <p:bldP spid="5134" grpId="0" animBg="1"/>
      <p:bldP spid="5135" grpId="0" animBg="1"/>
      <p:bldP spid="514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>
            <a:extLst>
              <a:ext uri="{FF2B5EF4-FFF2-40B4-BE49-F238E27FC236}">
                <a16:creationId xmlns:a16="http://schemas.microsoft.com/office/drawing/2014/main" id="{FB69C42B-9FA9-41D3-B754-B5936D8B8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System Model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EB5524CD-7003-46EC-BE34-4C7E13AC2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Our system consists of Suppliers, Transformers, and power lines.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Transformers: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Weight (W)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Capacity: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Cost (C)</a:t>
            </a:r>
          </a:p>
          <a:p>
            <a:pPr marL="741363" lvl="1" indent="-28257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endParaRPr lang="en-US" altLang="en-US" dirty="0"/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1A748C81-709C-4AB6-9A12-C476427CE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343400"/>
            <a:ext cx="38639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E3D1-5550-4E7D-B63E-E4195A55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9996-2EEA-4F65-852D-A63CA79E4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1663" cy="4518025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https://www.kissclipart.com/factory-clipart-car-citron-factory-vvucrf/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https://www.wboi.org/post/pfw-reveals-new-athletic-logo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http://www.clker.com/clipart-weight.html</a:t>
            </a:r>
            <a:endParaRPr lang="en-US" sz="1800" dirty="0"/>
          </a:p>
          <a:p>
            <a:r>
              <a:rPr lang="en-US" sz="1800" dirty="0">
                <a:hlinkClick r:id="rId5"/>
              </a:rPr>
              <a:t>https://fineartamerica.com/featured/1-water-overflowing-cup-zing-images.html</a:t>
            </a:r>
            <a:endParaRPr lang="en-US" sz="1800" dirty="0"/>
          </a:p>
          <a:p>
            <a:r>
              <a:rPr lang="en-US" sz="1800" dirty="0">
                <a:hlinkClick r:id="rId6"/>
              </a:rPr>
              <a:t>https://pixabay.com/vectors/cash-finance-financial-green-ideas-1296584/</a:t>
            </a:r>
            <a:endParaRPr lang="en-US" sz="1800" dirty="0"/>
          </a:p>
          <a:p>
            <a:r>
              <a:rPr lang="en-US" sz="1800" dirty="0">
                <a:hlinkClick r:id="rId7"/>
              </a:rPr>
              <a:t>https://veritasdomain.wordpress.com/2016/02/07/why-write-a-post-addressing-the-issue-of-sins-as-reasons-why-people-leave-church/</a:t>
            </a:r>
            <a:endParaRPr lang="en-US" sz="1800" dirty="0"/>
          </a:p>
          <a:p>
            <a:r>
              <a:rPr lang="en-US" sz="1800" dirty="0">
                <a:hlinkClick r:id="rId8"/>
              </a:rPr>
              <a:t>https://clipartix.com/questions-clipart/</a:t>
            </a:r>
            <a:endParaRPr lang="en-US" sz="1800" dirty="0"/>
          </a:p>
          <a:p>
            <a:r>
              <a:rPr lang="en-US" sz="1800" dirty="0">
                <a:hlinkClick r:id="rId9"/>
              </a:rPr>
              <a:t>http://www.clker.com/clipart-orange-house-2.html</a:t>
            </a:r>
            <a:endParaRPr lang="en-US" sz="1800" dirty="0"/>
          </a:p>
          <a:p>
            <a:r>
              <a:rPr lang="en-US" sz="1800" dirty="0">
                <a:hlinkClick r:id="rId10"/>
              </a:rPr>
              <a:t>http://cliparts.co/pictures-of-a-hospital</a:t>
            </a:r>
            <a:endParaRPr lang="en-US" sz="1800" dirty="0"/>
          </a:p>
          <a:p>
            <a:r>
              <a:rPr lang="en-US" sz="1800" dirty="0">
                <a:hlinkClick r:id="rId11"/>
              </a:rPr>
              <a:t>https://picsart.com/hashtag/hacker/popular-stickers</a:t>
            </a:r>
            <a:endParaRPr lang="en-US" sz="1800" dirty="0"/>
          </a:p>
          <a:p>
            <a:r>
              <a:rPr lang="en-US" sz="1800" dirty="0">
                <a:hlinkClick r:id="rId12"/>
              </a:rPr>
              <a:t>https://mywordsateme.blogspot.com/2012/01/blurb-about-blurbs.html</a:t>
            </a:r>
            <a:endParaRPr lang="en-US" sz="1800" dirty="0"/>
          </a:p>
          <a:p>
            <a:r>
              <a:rPr lang="en-US" sz="1800" dirty="0">
                <a:hlinkClick r:id="rId13"/>
              </a:rPr>
              <a:t>https://www.istockphoto.com/jp/%E3%82%A4%E3%83%A9%E3%82%B9%E3%83%88/%E6%BC%8F%E3%82%8C%E3%82%8B?mediatype=illustration&amp;phrase=%E6%BC%8F%E3%82%8C%E3%82%8B&amp;sort=mostpopular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699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:a16="http://schemas.microsoft.com/office/drawing/2014/main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:a16="http://schemas.microsoft.com/office/drawing/2014/main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8936" y="5707062"/>
            <a:ext cx="1975064" cy="279739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418AF71-19AC-4678-85AA-C81718968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Definitions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AE1F574-BC82-4E41-B686-7803884C1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A smart grid is a computerized power grid.</a:t>
            </a:r>
          </a:p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In the event of a malfunctioning unit (generator or transformer), power can be automatically redirected from elsewhere.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6CDDCF8C-2104-4C2B-B82A-3AF024DE0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082" y="3901282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A837186F-B56E-421A-9945-D52A3DA96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1" y="4978060"/>
            <a:ext cx="1752572" cy="279739"/>
          </a:xfrm>
          <a:prstGeom prst="line">
            <a:avLst/>
          </a:prstGeom>
          <a:noFill/>
          <a:ln w="76320" cap="sq">
            <a:solidFill>
              <a:srgbClr val="FFC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Text Box 28">
            <a:extLst>
              <a:ext uri="{FF2B5EF4-FFF2-40B4-BE49-F238E27FC236}">
                <a16:creationId xmlns:a16="http://schemas.microsoft.com/office/drawing/2014/main" id="{9B03C1AD-5A6E-4D31-8568-DCFAE89C1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" y="4791710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75" y="4347138"/>
            <a:ext cx="2194450" cy="219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B50662C-FDAF-4738-9950-2BC3A87A4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469" y="4766946"/>
            <a:ext cx="1340061" cy="12198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406" y="5595765"/>
            <a:ext cx="1432684" cy="10607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24C166C-E855-4965-9359-C2CEEF050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5329" y="3579019"/>
            <a:ext cx="1543707" cy="1143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7664D66-21C0-42A5-B6DC-BF0C95735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09600" y="2819400"/>
            <a:ext cx="414564" cy="524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A54B5B-31F0-4D1C-8652-4D5ADB5D6E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09600" y="3543871"/>
            <a:ext cx="414564" cy="52430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096780" y="5381457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173" name="Picture 7172">
            <a:extLst>
              <a:ext uri="{FF2B5EF4-FFF2-40B4-BE49-F238E27FC236}">
                <a16:creationId xmlns:a16="http://schemas.microsoft.com/office/drawing/2014/main" id="{D0FC7CF2-DC6D-4E82-BE92-324F99180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09600" y="4188216"/>
            <a:ext cx="414564" cy="524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B4AE38-5209-47D0-97ED-51AF69433C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4510" y="4921264"/>
            <a:ext cx="2048434" cy="57307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19CE9-F490-460F-8FBD-CC0239AF6CB6}"/>
              </a:ext>
            </a:extLst>
          </p:cNvPr>
          <p:cNvCxnSpPr>
            <a:cxnSpLocks/>
          </p:cNvCxnSpPr>
          <p:nvPr/>
        </p:nvCxnSpPr>
        <p:spPr bwMode="auto">
          <a:xfrm>
            <a:off x="3096976" y="5381457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956" y="43434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353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3 0.26273 L 0.2401 0.27408 L 0.35139 0.33912 L 0.42187 0.32894 L 0.7059 0.24884 " pathEditMode="relative" ptsTypes="AAAAA">
                                      <p:cBhvr>
                                        <p:cTn id="14" dur="3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25 0.37222 L 0.24566 0.35439 L 0.33055 0.30509 " pathEditMode="relative" ptsTypes="A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:a16="http://schemas.microsoft.com/office/drawing/2014/main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0147" y="3175482"/>
            <a:ext cx="1155449" cy="468332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:a16="http://schemas.microsoft.com/office/drawing/2014/main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2894" y="3274386"/>
            <a:ext cx="2046905" cy="215811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0147" y="2407414"/>
            <a:ext cx="1231650" cy="547406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8075" y="2407414"/>
            <a:ext cx="2046897" cy="39986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3" y="2252192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31" y="2028404"/>
            <a:ext cx="2194450" cy="2193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07C9F3-8799-405F-B8C3-DF5F0816C5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54" y="1718420"/>
            <a:ext cx="1435438" cy="10625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0506" y="3242357"/>
            <a:ext cx="1432684" cy="106079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465997" y="2779748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111E492E-1A85-4041-A530-97EA459811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41" y="4098549"/>
            <a:ext cx="2194450" cy="2193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DFC6B80-CD22-4703-8C84-7F2C70DF8F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648" y="-330371"/>
            <a:ext cx="2194450" cy="2193362"/>
          </a:xfrm>
          <a:prstGeom prst="rect">
            <a:avLst/>
          </a:prstGeom>
        </p:spPr>
      </p:pic>
      <p:sp>
        <p:nvSpPr>
          <p:cNvPr id="31" name="Line 2">
            <a:extLst>
              <a:ext uri="{FF2B5EF4-FFF2-40B4-BE49-F238E27FC236}">
                <a16:creationId xmlns:a16="http://schemas.microsoft.com/office/drawing/2014/main" id="{11BE4248-C760-4FF2-9B0E-49C7FE4F8B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6580" y="990600"/>
            <a:ext cx="2053219" cy="801062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">
            <a:extLst>
              <a:ext uri="{FF2B5EF4-FFF2-40B4-BE49-F238E27FC236}">
                <a16:creationId xmlns:a16="http://schemas.microsoft.com/office/drawing/2014/main" id="{98305490-9963-4228-9A6F-77AB329F3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007" y="4188215"/>
            <a:ext cx="2046905" cy="993384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E101685-5986-46B2-98EF-9C4F27667B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66452" y="1760485"/>
            <a:ext cx="414564" cy="5243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6CC1D28-06E2-45B7-AF83-1F4B8C928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33400" y="242009"/>
            <a:ext cx="414564" cy="5243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A89C7CD-4B7E-41D4-81A8-41C86E356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85669" y="5410200"/>
            <a:ext cx="414564" cy="5243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F9786CF-788A-4161-A4C7-69A492212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99313" y="3738295"/>
            <a:ext cx="414564" cy="5243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95D056F-09A4-40D4-965D-044DA6041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20358" y="2739263"/>
            <a:ext cx="41456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3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79 0.16458 L 0.42101 0.03264 L 0.78108 0.17615 " pathEditMode="relative" ptsTypes="A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86 -0.38148 L 0.42066 -0.2787 L 0.78473 -0.04236 " pathEditMode="relative" ptsTypes="A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0.14004 L 0.42049 -0.03727 L 0.78906 -0.11342 " pathEditMode="relative" ptsTypes="A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0.025 L 0.41163 -0.10301 L 0.39722 0.10764 L 0.76129 0.03658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-22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78 0.37222 L 0.42309 0.25532 L 0.7842 0.05231 " pathEditMode="relative" ptsTypes="A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:a16="http://schemas.microsoft.com/office/drawing/2014/main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0147" y="3175482"/>
            <a:ext cx="1155449" cy="468332"/>
          </a:xfrm>
          <a:prstGeom prst="line">
            <a:avLst/>
          </a:prstGeom>
          <a:noFill/>
          <a:ln w="76320" cap="sq">
            <a:solidFill>
              <a:schemeClr val="bg2"/>
            </a:solidFill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:a16="http://schemas.microsoft.com/office/drawing/2014/main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2894" y="3274386"/>
            <a:ext cx="2046905" cy="215811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0147" y="2407414"/>
            <a:ext cx="1231650" cy="547406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8075" y="2407414"/>
            <a:ext cx="2046897" cy="39986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3" y="2252192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31" y="2028404"/>
            <a:ext cx="2194450" cy="2193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07C9F3-8799-405F-B8C3-DF5F0816C5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54" y="1718420"/>
            <a:ext cx="1435438" cy="10625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0506" y="3242357"/>
            <a:ext cx="1432684" cy="106079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465997" y="2779748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111E492E-1A85-4041-A530-97EA459811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41" y="4098549"/>
            <a:ext cx="2194450" cy="2193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DFC6B80-CD22-4703-8C84-7F2C70DF8F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648" y="-330371"/>
            <a:ext cx="2194450" cy="2193362"/>
          </a:xfrm>
          <a:prstGeom prst="rect">
            <a:avLst/>
          </a:prstGeom>
        </p:spPr>
      </p:pic>
      <p:sp>
        <p:nvSpPr>
          <p:cNvPr id="31" name="Line 2">
            <a:extLst>
              <a:ext uri="{FF2B5EF4-FFF2-40B4-BE49-F238E27FC236}">
                <a16:creationId xmlns:a16="http://schemas.microsoft.com/office/drawing/2014/main" id="{11BE4248-C760-4FF2-9B0E-49C7FE4F8B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6580" y="990600"/>
            <a:ext cx="2053219" cy="801062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">
            <a:extLst>
              <a:ext uri="{FF2B5EF4-FFF2-40B4-BE49-F238E27FC236}">
                <a16:creationId xmlns:a16="http://schemas.microsoft.com/office/drawing/2014/main" id="{98305490-9963-4228-9A6F-77AB329F3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007" y="4188215"/>
            <a:ext cx="2046905" cy="993384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E101685-5986-46B2-98EF-9C4F27667B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66452" y="1760485"/>
            <a:ext cx="414564" cy="5243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6CC1D28-06E2-45B7-AF83-1F4B8C928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33400" y="242009"/>
            <a:ext cx="414564" cy="5243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A89C7CD-4B7E-41D4-81A8-41C86E356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20358" y="5410200"/>
            <a:ext cx="414564" cy="5243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F9786CF-788A-4161-A4C7-69A492212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99313" y="3738295"/>
            <a:ext cx="414564" cy="5243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95D056F-09A4-40D4-965D-044DA6041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20358" y="2739263"/>
            <a:ext cx="41456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6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79 0.16458 L 0.42101 0.03264 L 0.78108 0.17615 " pathEditMode="relative" ptsTypes="A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0.025 L 0.41163 -0.10301 L 0.39722 0.10764 L 0.76129 0.03658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-22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78 0.37222 L 0.42309 0.25532 L 0.7842 0.05231 " pathEditMode="relative" ptsTypes="AAA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15 -0.125 L 0.43368 -0.24814 L 0.42031 -0.02615 L 0.76997 0.18357 " pathEditMode="relative" ptsTypes="AA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-0.37639 L 0.28941 -0.327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6" y="2454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9B1B4570-0A23-41E9-B570-CA4548510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Background Information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95C9EDBA-9D26-44E1-97C9-7666C8655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Smart grids can be vulnerable to attacks.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If key points are forced offline, the failures can “cascade.”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Cascade happens when the remaining infrastructure fails to meet the burden being placed on it and components begin to fail.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1835055" cy="1670449"/>
          </a:xfrm>
          <a:prstGeom prst="rect">
            <a:avLst/>
          </a:prstGeom>
        </p:spPr>
      </p:pic>
      <p:sp>
        <p:nvSpPr>
          <p:cNvPr id="19458" name="Rectangle 1">
            <a:extLst>
              <a:ext uri="{FF2B5EF4-FFF2-40B4-BE49-F238E27FC236}">
                <a16:creationId xmlns:a16="http://schemas.microsoft.com/office/drawing/2014/main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81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6482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Generator</a:t>
            </a:r>
          </a:p>
        </p:txBody>
      </p:sp>
      <p:sp>
        <p:nvSpPr>
          <p:cNvPr id="19492" name="Text Box 15">
            <a:extLst>
              <a:ext uri="{FF2B5EF4-FFF2-40B4-BE49-F238E27FC236}">
                <a16:creationId xmlns:a16="http://schemas.microsoft.com/office/drawing/2014/main" id="{05B22757-B497-4725-8598-9B0F3CBE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90" name="Text Box 16">
            <a:extLst>
              <a:ext uri="{FF2B5EF4-FFF2-40B4-BE49-F238E27FC236}">
                <a16:creationId xmlns:a16="http://schemas.microsoft.com/office/drawing/2014/main" id="{B7E3BAEF-17D4-495B-B91A-559C5B4EC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9488" name="Text Box 17">
            <a:extLst>
              <a:ext uri="{FF2B5EF4-FFF2-40B4-BE49-F238E27FC236}">
                <a16:creationId xmlns:a16="http://schemas.microsoft.com/office/drawing/2014/main" id="{6EEE8006-0DEC-4D9E-9660-6FEEAFE4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3996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86" name="Text Box 18">
            <a:extLst>
              <a:ext uri="{FF2B5EF4-FFF2-40B4-BE49-F238E27FC236}">
                <a16:creationId xmlns:a16="http://schemas.microsoft.com/office/drawing/2014/main" id="{130A34AB-F8AF-447F-9923-CF102C21D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3234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cxnSp>
        <p:nvCxnSpPr>
          <p:cNvPr id="19468" name="Straight Arrow Connector 2">
            <a:extLst>
              <a:ext uri="{FF2B5EF4-FFF2-40B4-BE49-F238E27FC236}">
                <a16:creationId xmlns:a16="http://schemas.microsoft.com/office/drawing/2014/main" id="{F6782FDF-3EBB-4832-AFD1-8A38C5532D88}"/>
              </a:ext>
            </a:extLst>
          </p:cNvPr>
          <p:cNvCxnSpPr>
            <a:cxnSpLocks/>
            <a:stCxn id="3" idx="3"/>
            <a:endCxn id="39" idx="0"/>
          </p:cNvCxnSpPr>
          <p:nvPr/>
        </p:nvCxnSpPr>
        <p:spPr bwMode="auto">
          <a:xfrm>
            <a:off x="4578255" y="2587825"/>
            <a:ext cx="524233" cy="84233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:a16="http://schemas.microsoft.com/office/drawing/2014/main" id="{03D4DD83-04AF-4B8F-AF50-D04BC2958102}"/>
              </a:ext>
            </a:extLst>
          </p:cNvPr>
          <p:cNvCxnSpPr>
            <a:cxnSpLocks/>
            <a:stCxn id="3" idx="1"/>
            <a:endCxn id="38" idx="0"/>
          </p:cNvCxnSpPr>
          <p:nvPr/>
        </p:nvCxnSpPr>
        <p:spPr bwMode="auto">
          <a:xfrm flipH="1">
            <a:off x="1825888" y="2587825"/>
            <a:ext cx="917312" cy="84233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:a16="http://schemas.microsoft.com/office/drawing/2014/main" id="{30C4091B-0899-4A9B-B331-6EFBBD05B5A3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 bwMode="auto">
          <a:xfrm>
            <a:off x="1825888" y="4491131"/>
            <a:ext cx="0" cy="10714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:a16="http://schemas.microsoft.com/office/drawing/2014/main" id="{047A7F99-74F3-4D97-A2C6-B68E9349CD74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 bwMode="auto">
          <a:xfrm>
            <a:off x="5102488" y="4491131"/>
            <a:ext cx="0" cy="11476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473" name="Picture 29">
            <a:extLst>
              <a:ext uri="{FF2B5EF4-FFF2-40B4-BE49-F238E27FC236}">
                <a16:creationId xmlns:a16="http://schemas.microsoft.com/office/drawing/2014/main" id="{B2B7408F-1481-43B9-8D67-53E4BD0DD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4" name="Picture 29">
            <a:extLst>
              <a:ext uri="{FF2B5EF4-FFF2-40B4-BE49-F238E27FC236}">
                <a16:creationId xmlns:a16="http://schemas.microsoft.com/office/drawing/2014/main" id="{1CD7134E-5E5F-400C-BAB1-DBC0926F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32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5" name="Picture 29">
            <a:extLst>
              <a:ext uri="{FF2B5EF4-FFF2-40B4-BE49-F238E27FC236}">
                <a16:creationId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7" name="Picture 29">
            <a:extLst>
              <a:ext uri="{FF2B5EF4-FFF2-40B4-BE49-F238E27FC236}">
                <a16:creationId xmlns:a16="http://schemas.microsoft.com/office/drawing/2014/main" id="{29F82963-2294-4E81-BAFB-FEF6E37A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7244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9478" name="Straight Arrow Connector 10283">
            <a:extLst>
              <a:ext uri="{FF2B5EF4-FFF2-40B4-BE49-F238E27FC236}">
                <a16:creationId xmlns:a16="http://schemas.microsoft.com/office/drawing/2014/main" id="{0423D1B5-1ADC-461B-9710-F35C358CA75C}"/>
              </a:ext>
            </a:extLst>
          </p:cNvPr>
          <p:cNvCxnSpPr>
            <a:cxnSpLocks noChangeShapeType="1"/>
            <a:stCxn id="38" idx="3"/>
            <a:endCxn id="39" idx="1"/>
          </p:cNvCxnSpPr>
          <p:nvPr/>
        </p:nvCxnSpPr>
        <p:spPr bwMode="auto">
          <a:xfrm>
            <a:off x="2356376" y="3960643"/>
            <a:ext cx="2215624" cy="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:a16="http://schemas.microsoft.com/office/drawing/2014/main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124200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:a16="http://schemas.microsoft.com/office/drawing/2014/main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Total</a:t>
            </a:r>
          </a:p>
        </p:txBody>
      </p:sp>
      <p:sp>
        <p:nvSpPr>
          <p:cNvPr id="19481" name="TextBox 90">
            <a:extLst>
              <a:ext uri="{FF2B5EF4-FFF2-40B4-BE49-F238E27FC236}">
                <a16:creationId xmlns:a16="http://schemas.microsoft.com/office/drawing/2014/main" id="{5CF9E82F-BFDF-44FC-8ADC-9FAD74D4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581400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Load	1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:a16="http://schemas.microsoft.com/office/drawing/2014/main" id="{AAC9E80A-D001-482B-9322-8065FBB29816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 bwMode="auto">
          <a:xfrm flipH="1">
            <a:off x="1825888" y="4491131"/>
            <a:ext cx="3276600" cy="1071469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rc 96">
            <a:extLst>
              <a:ext uri="{FF2B5EF4-FFF2-40B4-BE49-F238E27FC236}">
                <a16:creationId xmlns:a16="http://schemas.microsoft.com/office/drawing/2014/main" id="{968E3273-D9F5-4E16-8718-8BE525196D22}"/>
              </a:ext>
            </a:extLst>
          </p:cNvPr>
          <p:cNvSpPr/>
          <p:nvPr/>
        </p:nvSpPr>
        <p:spPr bwMode="auto">
          <a:xfrm rot="5400000">
            <a:off x="3827678" y="3335122"/>
            <a:ext cx="4036580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953000"/>
            <a:ext cx="1165384" cy="106084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30155"/>
            <a:ext cx="1060976" cy="106097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30155"/>
            <a:ext cx="1060976" cy="106097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62600"/>
            <a:ext cx="1060976" cy="106097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38800"/>
            <a:ext cx="1060976" cy="1060976"/>
          </a:xfrm>
          <a:prstGeom prst="rect">
            <a:avLst/>
          </a:prstGeom>
        </p:spPr>
      </p:pic>
      <p:sp>
        <p:nvSpPr>
          <p:cNvPr id="100" name="TextBox 10281">
            <a:extLst>
              <a:ext uri="{FF2B5EF4-FFF2-40B4-BE49-F238E27FC236}">
                <a16:creationId xmlns:a16="http://schemas.microsoft.com/office/drawing/2014/main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101" name="Rectangle 2">
            <a:extLst>
              <a:ext uri="{FF2B5EF4-FFF2-40B4-BE49-F238E27FC236}">
                <a16:creationId xmlns:a16="http://schemas.microsoft.com/office/drawing/2014/main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/>
              <a:t>Observe how the marked transformer fails in this scenario: </a:t>
            </a:r>
          </a:p>
        </p:txBody>
      </p:sp>
      <p:pic>
        <p:nvPicPr>
          <p:cNvPr id="19476" name="Picture 29">
            <a:extLst>
              <a:ext uri="{FF2B5EF4-FFF2-40B4-BE49-F238E27FC236}">
                <a16:creationId xmlns:a16="http://schemas.microsoft.com/office/drawing/2014/main" id="{086B01A7-54B1-4027-A026-1DA072E50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7338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0"/>
            <a:ext cx="1060976" cy="10609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BF0DAF0-5A08-4679-A351-77D4164B8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01462" y="2862049"/>
            <a:ext cx="414564" cy="524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93FD1C-9CDC-4602-B50E-76A30DDE0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47800" y="3689136"/>
            <a:ext cx="414564" cy="524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7B4CC3-AB30-449B-BE99-E69357F878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89338" y="4507779"/>
            <a:ext cx="41456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700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3247 -0.00162 L 0.69531 -0.00162 C 0.69497 0.10879 0.69462 0.21898 0.69427 0.32963 " pathEditMode="relative" ptsTypes="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223 -0.08311 L 0.43143 -0.07778 L 0.32848 0.05416 L 0.33143 0.42824 " pathEditMode="relative" ptsTypes="AA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882 -0.32315 L 0.63593 -0.32199 L 0.69878 -0.1831 C 0.69913 -0.05347 0.69948 0.07616 0.69982 0.20602 " pathEditMode="relative" ptsTypes="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1835055" cy="1670449"/>
          </a:xfrm>
          <a:prstGeom prst="rect">
            <a:avLst/>
          </a:prstGeom>
        </p:spPr>
      </p:pic>
      <p:sp>
        <p:nvSpPr>
          <p:cNvPr id="19458" name="Rectangle 1">
            <a:extLst>
              <a:ext uri="{FF2B5EF4-FFF2-40B4-BE49-F238E27FC236}">
                <a16:creationId xmlns:a16="http://schemas.microsoft.com/office/drawing/2014/main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81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6482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Generator</a:t>
            </a:r>
          </a:p>
        </p:txBody>
      </p:sp>
      <p:sp>
        <p:nvSpPr>
          <p:cNvPr id="19492" name="Text Box 15">
            <a:extLst>
              <a:ext uri="{FF2B5EF4-FFF2-40B4-BE49-F238E27FC236}">
                <a16:creationId xmlns:a16="http://schemas.microsoft.com/office/drawing/2014/main" id="{05B22757-B497-4725-8598-9B0F3CBE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90" name="Text Box 16">
            <a:extLst>
              <a:ext uri="{FF2B5EF4-FFF2-40B4-BE49-F238E27FC236}">
                <a16:creationId xmlns:a16="http://schemas.microsoft.com/office/drawing/2014/main" id="{B7E3BAEF-17D4-495B-B91A-559C5B4EC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9488" name="Text Box 17">
            <a:extLst>
              <a:ext uri="{FF2B5EF4-FFF2-40B4-BE49-F238E27FC236}">
                <a16:creationId xmlns:a16="http://schemas.microsoft.com/office/drawing/2014/main" id="{6EEE8006-0DEC-4D9E-9660-6FEEAFE4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3996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86" name="Text Box 18">
            <a:extLst>
              <a:ext uri="{FF2B5EF4-FFF2-40B4-BE49-F238E27FC236}">
                <a16:creationId xmlns:a16="http://schemas.microsoft.com/office/drawing/2014/main" id="{130A34AB-F8AF-447F-9923-CF102C21D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3234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cxnSp>
        <p:nvCxnSpPr>
          <p:cNvPr id="19468" name="Straight Arrow Connector 2">
            <a:extLst>
              <a:ext uri="{FF2B5EF4-FFF2-40B4-BE49-F238E27FC236}">
                <a16:creationId xmlns:a16="http://schemas.microsoft.com/office/drawing/2014/main" id="{F6782FDF-3EBB-4832-AFD1-8A38C5532D88}"/>
              </a:ext>
            </a:extLst>
          </p:cNvPr>
          <p:cNvCxnSpPr>
            <a:cxnSpLocks/>
            <a:stCxn id="3" idx="3"/>
            <a:endCxn id="39" idx="0"/>
          </p:cNvCxnSpPr>
          <p:nvPr/>
        </p:nvCxnSpPr>
        <p:spPr bwMode="auto">
          <a:xfrm>
            <a:off x="4578255" y="2587825"/>
            <a:ext cx="524233" cy="84233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:a16="http://schemas.microsoft.com/office/drawing/2014/main" id="{03D4DD83-04AF-4B8F-AF50-D04BC2958102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 bwMode="auto">
          <a:xfrm flipH="1">
            <a:off x="1825978" y="2587825"/>
            <a:ext cx="917222" cy="84117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:a16="http://schemas.microsoft.com/office/drawing/2014/main" id="{30C4091B-0899-4A9B-B331-6EFBBD05B5A3}"/>
              </a:ext>
            </a:extLst>
          </p:cNvPr>
          <p:cNvCxnSpPr>
            <a:cxnSpLocks/>
            <a:stCxn id="4" idx="2"/>
            <a:endCxn id="40" idx="0"/>
          </p:cNvCxnSpPr>
          <p:nvPr/>
        </p:nvCxnSpPr>
        <p:spPr bwMode="auto">
          <a:xfrm flipH="1">
            <a:off x="1825888" y="4490155"/>
            <a:ext cx="90" cy="107244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:a16="http://schemas.microsoft.com/office/drawing/2014/main" id="{047A7F99-74F3-4D97-A2C6-B68E9349CD74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 bwMode="auto">
          <a:xfrm>
            <a:off x="5102488" y="4491131"/>
            <a:ext cx="0" cy="11476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475" name="Picture 29">
            <a:extLst>
              <a:ext uri="{FF2B5EF4-FFF2-40B4-BE49-F238E27FC236}">
                <a16:creationId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7" name="Picture 29">
            <a:extLst>
              <a:ext uri="{FF2B5EF4-FFF2-40B4-BE49-F238E27FC236}">
                <a16:creationId xmlns:a16="http://schemas.microsoft.com/office/drawing/2014/main" id="{29F82963-2294-4E81-BAFB-FEF6E37A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7244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9478" name="Straight Arrow Connector 10283">
            <a:extLst>
              <a:ext uri="{FF2B5EF4-FFF2-40B4-BE49-F238E27FC236}">
                <a16:creationId xmlns:a16="http://schemas.microsoft.com/office/drawing/2014/main" id="{0423D1B5-1ADC-461B-9710-F35C358CA75C}"/>
              </a:ext>
            </a:extLst>
          </p:cNvPr>
          <p:cNvCxnSpPr>
            <a:cxnSpLocks noChangeShapeType="1"/>
            <a:stCxn id="4" idx="3"/>
            <a:endCxn id="39" idx="1"/>
          </p:cNvCxnSpPr>
          <p:nvPr/>
        </p:nvCxnSpPr>
        <p:spPr bwMode="auto">
          <a:xfrm>
            <a:off x="2356555" y="3959578"/>
            <a:ext cx="2215445" cy="106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:a16="http://schemas.microsoft.com/office/drawing/2014/main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124200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:a16="http://schemas.microsoft.com/office/drawing/2014/main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Total</a:t>
            </a:r>
          </a:p>
        </p:txBody>
      </p:sp>
      <p:sp>
        <p:nvSpPr>
          <p:cNvPr id="19481" name="TextBox 90">
            <a:extLst>
              <a:ext uri="{FF2B5EF4-FFF2-40B4-BE49-F238E27FC236}">
                <a16:creationId xmlns:a16="http://schemas.microsoft.com/office/drawing/2014/main" id="{5CF9E82F-BFDF-44FC-8ADC-9FAD74D4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581400"/>
            <a:ext cx="1371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Load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	    + 1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:a16="http://schemas.microsoft.com/office/drawing/2014/main" id="{AAC9E80A-D001-482B-9322-8065FBB29816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 bwMode="auto">
          <a:xfrm flipH="1">
            <a:off x="1825888" y="4491131"/>
            <a:ext cx="3276600" cy="10714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rc 96">
            <a:extLst>
              <a:ext uri="{FF2B5EF4-FFF2-40B4-BE49-F238E27FC236}">
                <a16:creationId xmlns:a16="http://schemas.microsoft.com/office/drawing/2014/main" id="{968E3273-D9F5-4E16-8718-8BE525196D22}"/>
              </a:ext>
            </a:extLst>
          </p:cNvPr>
          <p:cNvSpPr/>
          <p:nvPr/>
        </p:nvSpPr>
        <p:spPr bwMode="auto">
          <a:xfrm rot="5400000">
            <a:off x="4115810" y="3351792"/>
            <a:ext cx="3045979" cy="2438399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953000"/>
            <a:ext cx="1165384" cy="106084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30155"/>
            <a:ext cx="1060976" cy="106097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62600"/>
            <a:ext cx="1060976" cy="106097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38800"/>
            <a:ext cx="1060976" cy="1060976"/>
          </a:xfrm>
          <a:prstGeom prst="rect">
            <a:avLst/>
          </a:prstGeom>
        </p:spPr>
      </p:pic>
      <p:sp>
        <p:nvSpPr>
          <p:cNvPr id="100" name="TextBox 10281">
            <a:extLst>
              <a:ext uri="{FF2B5EF4-FFF2-40B4-BE49-F238E27FC236}">
                <a16:creationId xmlns:a16="http://schemas.microsoft.com/office/drawing/2014/main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101" name="Rectangle 2">
            <a:extLst>
              <a:ext uri="{FF2B5EF4-FFF2-40B4-BE49-F238E27FC236}">
                <a16:creationId xmlns:a16="http://schemas.microsoft.com/office/drawing/2014/main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/>
              <a:t>A failure elsewhere cause power to be redirected to             the transformer 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0"/>
            <a:ext cx="1060976" cy="10609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1061155" cy="1061155"/>
          </a:xfrm>
          <a:prstGeom prst="rect">
            <a:avLst/>
          </a:prstGeom>
        </p:spPr>
      </p:pic>
      <p:pic>
        <p:nvPicPr>
          <p:cNvPr id="42" name="Picture 29">
            <a:extLst>
              <a:ext uri="{FF2B5EF4-FFF2-40B4-BE49-F238E27FC236}">
                <a16:creationId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8006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" name="Arc 42">
            <a:extLst>
              <a:ext uri="{FF2B5EF4-FFF2-40B4-BE49-F238E27FC236}">
                <a16:creationId xmlns:a16="http://schemas.microsoft.com/office/drawing/2014/main" id="{02F86ECC-964A-40FF-8C0E-521CD930C00C}"/>
              </a:ext>
            </a:extLst>
          </p:cNvPr>
          <p:cNvSpPr/>
          <p:nvPr/>
        </p:nvSpPr>
        <p:spPr bwMode="auto">
          <a:xfrm rot="5400000">
            <a:off x="990599" y="609600"/>
            <a:ext cx="3124199" cy="8001001"/>
          </a:xfrm>
          <a:prstGeom prst="arc">
            <a:avLst>
              <a:gd name="adj1" fmla="val 16200000"/>
              <a:gd name="adj2" fmla="val 0"/>
            </a:avLst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72152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955</Words>
  <Application>Microsoft Office PowerPoint</Application>
  <PresentationFormat>On-screen Show (4:3)</PresentationFormat>
  <Paragraphs>210</Paragraphs>
  <Slides>31</Slides>
  <Notes>25</Notes>
  <HiddenSlides>6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Times New Roman</vt:lpstr>
      <vt:lpstr>Office Theme</vt:lpstr>
      <vt:lpstr>Smart Grid Vulnerability Analysis Methods</vt:lpstr>
      <vt:lpstr>Consider, if you Will…</vt:lpstr>
      <vt:lpstr>Definitions</vt:lpstr>
      <vt:lpstr>Definitions</vt:lpstr>
      <vt:lpstr>PowerPoint Presentation</vt:lpstr>
      <vt:lpstr>PowerPoint Presentation</vt:lpstr>
      <vt:lpstr>Background Information</vt:lpstr>
      <vt:lpstr>Cascade: an Example</vt:lpstr>
      <vt:lpstr>Cascade: an Example</vt:lpstr>
      <vt:lpstr>Cascade: an Example</vt:lpstr>
      <vt:lpstr>Cascade: an Example</vt:lpstr>
      <vt:lpstr>Cascade: an Example</vt:lpstr>
      <vt:lpstr>Cascade: an Example</vt:lpstr>
      <vt:lpstr>Cascade: an Example</vt:lpstr>
      <vt:lpstr>Cascade: an Example</vt:lpstr>
      <vt:lpstr>Research Question</vt:lpstr>
      <vt:lpstr>Research Problem</vt:lpstr>
      <vt:lpstr>What Can We Do?</vt:lpstr>
      <vt:lpstr>What Can We Do?</vt:lpstr>
      <vt:lpstr>What Can We Do?</vt:lpstr>
      <vt:lpstr>System Model: What’s Important?</vt:lpstr>
      <vt:lpstr>Simplifications</vt:lpstr>
      <vt:lpstr>Simplifications</vt:lpstr>
      <vt:lpstr>Simplifications</vt:lpstr>
      <vt:lpstr>Factors</vt:lpstr>
      <vt:lpstr>Weight</vt:lpstr>
      <vt:lpstr>Weight </vt:lpstr>
      <vt:lpstr>Capacity</vt:lpstr>
      <vt:lpstr>Cost</vt:lpstr>
      <vt:lpstr>System Model</vt:lpstr>
      <vt:lpstr>Image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Wyatt Ward</dc:creator>
  <cp:lastModifiedBy>Mitchell Lehman</cp:lastModifiedBy>
  <cp:revision>127</cp:revision>
  <cp:lastPrinted>1601-01-01T00:00:00Z</cp:lastPrinted>
  <dcterms:created xsi:type="dcterms:W3CDTF">2020-02-11T17:09:54Z</dcterms:created>
  <dcterms:modified xsi:type="dcterms:W3CDTF">2020-03-30T07:46:32Z</dcterms:modified>
</cp:coreProperties>
</file>