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63" r:id="rId13"/>
    <p:sldId id="270" r:id="rId14"/>
    <p:sldId id="271" r:id="rId15"/>
    <p:sldId id="272" r:id="rId16"/>
    <p:sldId id="282" r:id="rId17"/>
    <p:sldId id="279" r:id="rId18"/>
    <p:sldId id="264" r:id="rId19"/>
    <p:sldId id="274" r:id="rId20"/>
    <p:sldId id="275" r:id="rId21"/>
    <p:sldId id="265" r:id="rId22"/>
    <p:sldId id="266" r:id="rId23"/>
    <p:sldId id="267" r:id="rId24"/>
    <p:sldId id="268" r:id="rId25"/>
    <p:sldId id="291" r:id="rId26"/>
    <p:sldId id="292" r:id="rId27"/>
    <p:sldId id="276" r:id="rId28"/>
    <p:sldId id="277" r:id="rId29"/>
    <p:sldId id="278" r:id="rId30"/>
    <p:sldId id="269" r:id="rId31"/>
    <p:sldId id="280" r:id="rId3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71" autoAdjust="0"/>
  </p:normalViewPr>
  <p:slideViewPr>
    <p:cSldViewPr>
      <p:cViewPr varScale="1">
        <p:scale>
          <a:sx n="102" d="100"/>
          <a:sy n="102" d="100"/>
        </p:scale>
        <p:origin x="132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9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6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86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586E007-421F-49C6-865E-6DFAF07B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30F796-6A36-4056-B42E-E10FB5EE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7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06BDB4DA-6C2E-462A-961F-907F9A229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617DDC-1E4B-41BD-BF9A-7FBBE3DD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7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A5A5C8E-A22B-47B6-8843-01CB89ADC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667BFB-76A3-4DC3-89D4-7B8C1FEA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81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161154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363860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9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5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0D35AB-4841-49E6-BE14-2DCEEC34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F3457B3-BB5C-4049-8D7B-79F4F886A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These slides need revisited/removed</a:t>
            </a:r>
          </a:p>
        </p:txBody>
      </p:sp>
    </p:spTree>
    <p:extLst>
      <p:ext uri="{BB962C8B-B14F-4D97-AF65-F5344CB8AC3E}">
        <p14:creationId xmlns:p14="http://schemas.microsoft.com/office/powerpoint/2010/main" val="2841343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16198B42-9FC6-4947-9F9C-8CC5920E3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303E58A-6333-4E1E-99A3-3DC0C5DF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These slides need revisited/removed</a:t>
            </a:r>
          </a:p>
        </p:txBody>
      </p:sp>
    </p:spTree>
    <p:extLst>
      <p:ext uri="{BB962C8B-B14F-4D97-AF65-F5344CB8AC3E}">
        <p14:creationId xmlns:p14="http://schemas.microsoft.com/office/powerpoint/2010/main" val="368049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6A29FE44-4F82-4A92-A4C2-01DF3F7F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B459BD-0297-4E88-965A-C80B72E1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These slides need revisited</a:t>
            </a:r>
            <a:r>
              <a:rPr lang="en-US" altLang="en-US"/>
              <a:t>/removed</a:t>
            </a:r>
          </a:p>
        </p:txBody>
      </p:sp>
    </p:spTree>
    <p:extLst>
      <p:ext uri="{BB962C8B-B14F-4D97-AF65-F5344CB8AC3E}">
        <p14:creationId xmlns:p14="http://schemas.microsoft.com/office/powerpoint/2010/main" val="419718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2931718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29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clipartix.com/questions-clipart/" TargetMode="External"/><Relationship Id="rId13" Type="http://schemas.openxmlformats.org/officeDocument/2006/relationships/hyperlink" Target="https://www.istockphoto.com/jp/%E3%82%A4%E3%83%A9%E3%82%B9%E3%83%88/%E6%BC%8F%E3%82%8C%E3%82%8B?mediatype=illustration&amp;phrase=%E6%BC%8F%E3%82%8C%E3%82%8B&amp;sort=mostpopular" TargetMode="External"/><Relationship Id="rId3" Type="http://schemas.openxmlformats.org/officeDocument/2006/relationships/hyperlink" Target="https://www.wboi.org/post/pfw-reveals-new-athletic-logo" TargetMode="External"/><Relationship Id="rId7" Type="http://schemas.openxmlformats.org/officeDocument/2006/relationships/hyperlink" Target="https://veritasdomain.wordpress.com/2016/02/07/why-write-a-post-addressing-the-issue-of-sins-as-reasons-why-people-leave-church/" TargetMode="External"/><Relationship Id="rId12" Type="http://schemas.openxmlformats.org/officeDocument/2006/relationships/hyperlink" Target="https://mywordsateme.blogspot.com/2012/01/blurb-about-blurbs.html" TargetMode="External"/><Relationship Id="rId2" Type="http://schemas.openxmlformats.org/officeDocument/2006/relationships/hyperlink" Target="https://www.kissclipart.com/factory-clipart-car-citron-factory-vvuc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cash-finance-financial-green-ideas-1296584/" TargetMode="External"/><Relationship Id="rId11" Type="http://schemas.openxmlformats.org/officeDocument/2006/relationships/hyperlink" Target="https://picsart.com/hashtag/hacker/popular-stickers" TargetMode="External"/><Relationship Id="rId5" Type="http://schemas.openxmlformats.org/officeDocument/2006/relationships/hyperlink" Target="https://fineartamerica.com/featured/1-water-overflowing-cup-zing-images.html" TargetMode="External"/><Relationship Id="rId10" Type="http://schemas.openxmlformats.org/officeDocument/2006/relationships/hyperlink" Target="http://cliparts.co/pictures-of-a-hospital" TargetMode="External"/><Relationship Id="rId4" Type="http://schemas.openxmlformats.org/officeDocument/2006/relationships/hyperlink" Target="http://www.clker.com/clipart-weight.html" TargetMode="External"/><Relationship Id="rId9" Type="http://schemas.openxmlformats.org/officeDocument/2006/relationships/hyperlink" Target="http://www.clker.com/clipart-orange-house-2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 bwMode="auto">
          <a:xfrm flipH="1">
            <a:off x="5102488" y="4490155"/>
            <a:ext cx="90" cy="11486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	2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 bwMode="auto">
          <a:xfrm flipH="1">
            <a:off x="1825888" y="4490155"/>
            <a:ext cx="3276690" cy="10724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redirection overloads the transformer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3600" y="41910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715EB8-BD92-42CC-A640-CA0ED8C69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00703" y="2063523"/>
            <a:ext cx="414564" cy="52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1070-479E-470B-9241-CF06F61B2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58408" y="2928937"/>
            <a:ext cx="414564" cy="52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E422B-23B3-427F-941A-9510C5F5E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34609" y="3780914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62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26 0.02662 L 0.41372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68 -0.09954 L 0.60764 -0.09699 L 0.67569 0.04467 L 0.6776 0.1037 L 0.67257 0.19305 L 0.31285 0.35254 L 0.31371 0.42268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8003 0.06736 L 0.68194 0.31065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1825978" y="4490155"/>
            <a:ext cx="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auto">
          <a:xfrm>
            <a:off x="5102578" y="4490155"/>
            <a:ext cx="0" cy="11486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2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 bwMode="auto">
          <a:xfrm flipH="1">
            <a:off x="1825978" y="4490155"/>
            <a:ext cx="3276600" cy="10724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overloaded transformer fails, causing a domino effect 			that cascades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1155" cy="1061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1155" cy="1061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9B3A9-01FB-4520-9A2B-E60C663CF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96961" y="2862049"/>
            <a:ext cx="414564" cy="524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9D120-A8B3-4AE8-AB3D-2226A16CD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4927" y="3850849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1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1 -0.08033 L 0.38264 -0.0789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56 -0.22037 L 0.57257 -0.22732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:a16="http://schemas.microsoft.com/office/drawing/2014/main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:a16="http://schemas.microsoft.com/office/drawing/2014/main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:a16="http://schemas.microsoft.com/office/drawing/2014/main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:a16="http://schemas.microsoft.com/office/drawing/2014/main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:a16="http://schemas.microsoft.com/office/drawing/2014/main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:a16="http://schemas.microsoft.com/office/drawing/2014/main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:a16="http://schemas.microsoft.com/office/drawing/2014/main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:a16="http://schemas.microsoft.com/office/drawing/2014/main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:a16="http://schemas.microsoft.com/office/drawing/2014/main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:a16="http://schemas.microsoft.com/office/drawing/2014/main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:a16="http://schemas.microsoft.com/office/drawing/2014/main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:a16="http://schemas.microsoft.com/office/drawing/2014/main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:a16="http://schemas.microsoft.com/office/drawing/2014/main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:a16="http://schemas.microsoft.com/office/drawing/2014/main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:a16="http://schemas.microsoft.com/office/drawing/2014/main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:a16="http://schemas.microsoft.com/office/drawing/2014/main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:a16="http://schemas.microsoft.com/office/drawing/2014/main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:a16="http://schemas.microsoft.com/office/drawing/2014/main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:a16="http://schemas.microsoft.com/office/drawing/2014/main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:a16="http://schemas.microsoft.com/office/drawing/2014/main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:a16="http://schemas.microsoft.com/office/drawing/2014/main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:a16="http://schemas.microsoft.com/office/drawing/2014/main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:a16="http://schemas.microsoft.com/office/drawing/2014/main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:a16="http://schemas.microsoft.com/office/drawing/2014/main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:a16="http://schemas.microsoft.com/office/drawing/2014/main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:a16="http://schemas.microsoft.com/office/drawing/2014/main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:a16="http://schemas.microsoft.com/office/drawing/2014/main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:a16="http://schemas.microsoft.com/office/drawing/2014/main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:a16="http://schemas.microsoft.com/office/drawing/2014/main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:a16="http://schemas.microsoft.com/office/drawing/2014/main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:a16="http://schemas.microsoft.com/office/drawing/2014/main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:a16="http://schemas.microsoft.com/office/drawing/2014/main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:a16="http://schemas.microsoft.com/office/drawing/2014/main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:a16="http://schemas.microsoft.com/office/drawing/2014/main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:a16="http://schemas.microsoft.com/office/drawing/2014/main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:a16="http://schemas.microsoft.com/office/drawing/2014/main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500063" y="795338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:a16="http://schemas.microsoft.com/office/drawing/2014/main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:a16="http://schemas.microsoft.com/office/drawing/2014/main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:a16="http://schemas.microsoft.com/office/drawing/2014/main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:a16="http://schemas.microsoft.com/office/drawing/2014/main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:a16="http://schemas.microsoft.com/office/drawing/2014/main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:a16="http://schemas.microsoft.com/office/drawing/2014/main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:a16="http://schemas.microsoft.com/office/drawing/2014/main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:a16="http://schemas.microsoft.com/office/drawing/2014/main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:a16="http://schemas.microsoft.com/office/drawing/2014/main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:a16="http://schemas.microsoft.com/office/drawing/2014/main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:a16="http://schemas.microsoft.com/office/drawing/2014/main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:a16="http://schemas.microsoft.com/office/drawing/2014/main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:a16="http://schemas.microsoft.com/office/drawing/2014/main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:a16="http://schemas.microsoft.com/office/drawing/2014/main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:a16="http://schemas.microsoft.com/office/drawing/2014/main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:a16="http://schemas.microsoft.com/office/drawing/2014/main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:a16="http://schemas.microsoft.com/office/drawing/2014/main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:a16="http://schemas.microsoft.com/office/drawing/2014/main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:a16="http://schemas.microsoft.com/office/drawing/2014/main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:a16="http://schemas.microsoft.com/office/drawing/2014/main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:a16="http://schemas.microsoft.com/office/drawing/2014/main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:a16="http://schemas.microsoft.com/office/drawing/2014/main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:a16="http://schemas.microsoft.com/office/drawing/2014/main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:a16="http://schemas.microsoft.com/office/drawing/2014/main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:a16="http://schemas.microsoft.com/office/drawing/2014/main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:a16="http://schemas.microsoft.com/office/drawing/2014/main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:a16="http://schemas.microsoft.com/office/drawing/2014/main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:a16="http://schemas.microsoft.com/office/drawing/2014/main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:a16="http://schemas.microsoft.com/office/drawing/2014/main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:a16="http://schemas.microsoft.com/office/drawing/2014/main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:a16="http://schemas.microsoft.com/office/drawing/2014/main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:a16="http://schemas.microsoft.com/office/drawing/2014/main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:a16="http://schemas.microsoft.com/office/drawing/2014/main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:a16="http://schemas.microsoft.com/office/drawing/2014/main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:a16="http://schemas.microsoft.com/office/drawing/2014/main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:a16="http://schemas.microsoft.com/office/drawing/2014/main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:a16="http://schemas.microsoft.com/office/drawing/2014/main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:a16="http://schemas.microsoft.com/office/drawing/2014/main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:a16="http://schemas.microsoft.com/office/drawing/2014/main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:a16="http://schemas.microsoft.com/office/drawing/2014/main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:a16="http://schemas.microsoft.com/office/drawing/2014/main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:a16="http://schemas.microsoft.com/office/drawing/2014/main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:a16="http://schemas.microsoft.com/office/drawing/2014/main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:a16="http://schemas.microsoft.com/office/drawing/2014/main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:a16="http://schemas.microsoft.com/office/drawing/2014/main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:a16="http://schemas.microsoft.com/office/drawing/2014/main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:a16="http://schemas.microsoft.com/office/drawing/2014/main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:a16="http://schemas.microsoft.com/office/drawing/2014/main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:a16="http://schemas.microsoft.com/office/drawing/2014/main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:a16="http://schemas.microsoft.com/office/drawing/2014/main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:a16="http://schemas.microsoft.com/office/drawing/2014/main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:a16="http://schemas.microsoft.com/office/drawing/2014/main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:a16="http://schemas.microsoft.com/office/drawing/2014/main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:a16="http://schemas.microsoft.com/office/drawing/2014/main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:a16="http://schemas.microsoft.com/office/drawing/2014/main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:a16="http://schemas.microsoft.com/office/drawing/2014/main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:a16="http://schemas.microsoft.com/office/drawing/2014/main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:a16="http://schemas.microsoft.com/office/drawing/2014/main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:a16="http://schemas.microsoft.com/office/drawing/2014/main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:a16="http://schemas.microsoft.com/office/drawing/2014/main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:a16="http://schemas.microsoft.com/office/drawing/2014/main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:a16="http://schemas.microsoft.com/office/drawing/2014/main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:a16="http://schemas.microsoft.com/office/drawing/2014/main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FF7A5-2570-4025-9470-A9AD46D6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33888"/>
            <a:ext cx="3352800" cy="33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our problem?</a:t>
            </a:r>
          </a:p>
          <a:p>
            <a:endParaRPr lang="en-US" altLang="en-US" dirty="0"/>
          </a:p>
          <a:p>
            <a:r>
              <a:rPr lang="en-US" altLang="en-US" dirty="0"/>
              <a:t>We need to find out what the most vulnerable points in the grid are, so that we can protect it from potential attacks.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  <p:pic>
        <p:nvPicPr>
          <p:cNvPr id="3" name="Picture 2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A7B279A3-5970-44F0-BDF3-08C8CB72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0"/>
            <a:ext cx="4877911" cy="304869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C51969-B09A-487D-8E79-89703D972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2801842" cy="238156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Systems that can harden locations from attacks frequently have large costs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Thus, not every location will have the same level of protection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Some may have no protection at all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level of protection afforded to a location is frequently proportional to the attractiveness of disabling that location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  <a:endParaRPr lang="en-US" altLang="en-US" dirty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:a16="http://schemas.microsoft.com/office/drawing/2014/main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:a16="http://schemas.microsoft.com/office/drawing/2014/main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:a16="http://schemas.microsoft.com/office/drawing/2014/main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:a16="http://schemas.microsoft.com/office/drawing/2014/main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:a16="http://schemas.microsoft.com/office/drawing/2014/main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:a16="http://schemas.microsoft.com/office/drawing/2014/main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:a16="http://schemas.microsoft.com/office/drawing/2014/main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:a16="http://schemas.microsoft.com/office/drawing/2014/main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:a16="http://schemas.microsoft.com/office/drawing/2014/main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:a16="http://schemas.microsoft.com/office/drawing/2014/main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:a16="http://schemas.microsoft.com/office/drawing/2014/main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:a16="http://schemas.microsoft.com/office/drawing/2014/main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:a16="http://schemas.microsoft.com/office/drawing/2014/main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:a16="http://schemas.microsoft.com/office/drawing/2014/main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:a16="http://schemas.microsoft.com/office/drawing/2014/main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:a16="http://schemas.microsoft.com/office/drawing/2014/main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:a16="http://schemas.microsoft.com/office/drawing/2014/main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:a16="http://schemas.microsoft.com/office/drawing/2014/main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:a16="http://schemas.microsoft.com/office/drawing/2014/main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:a16="http://schemas.microsoft.com/office/drawing/2014/main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:a16="http://schemas.microsoft.com/office/drawing/2014/main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:a16="http://schemas.microsoft.com/office/drawing/2014/main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:a16="http://schemas.microsoft.com/office/drawing/2014/main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:a16="http://schemas.microsoft.com/office/drawing/2014/main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:a16="http://schemas.microsoft.com/office/drawing/2014/main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:a16="http://schemas.microsoft.com/office/drawing/2014/main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:a16="http://schemas.microsoft.com/office/drawing/2014/main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:a16="http://schemas.microsoft.com/office/drawing/2014/main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:a16="http://schemas.microsoft.com/office/drawing/2014/main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:a16="http://schemas.microsoft.com/office/drawing/2014/main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:a16="http://schemas.microsoft.com/office/drawing/2014/main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:a16="http://schemas.microsoft.com/office/drawing/2014/main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:a16="http://schemas.microsoft.com/office/drawing/2014/main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:a16="http://schemas.microsoft.com/office/drawing/2014/main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:a16="http://schemas.microsoft.com/office/drawing/2014/main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:a16="http://schemas.microsoft.com/office/drawing/2014/main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:a16="http://schemas.microsoft.com/office/drawing/2014/main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:a16="http://schemas.microsoft.com/office/drawing/2014/main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:a16="http://schemas.microsoft.com/office/drawing/2014/main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:a16="http://schemas.microsoft.com/office/drawing/2014/main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:a16="http://schemas.microsoft.com/office/drawing/2014/main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:a16="http://schemas.microsoft.com/office/drawing/2014/main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:a16="http://schemas.microsoft.com/office/drawing/2014/main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:a16="http://schemas.microsoft.com/office/drawing/2014/main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:a16="http://schemas.microsoft.com/office/drawing/2014/main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:a16="http://schemas.microsoft.com/office/drawing/2014/main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:a16="http://schemas.microsoft.com/office/drawing/2014/main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:a16="http://schemas.microsoft.com/office/drawing/2014/main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:a16="http://schemas.microsoft.com/office/drawing/2014/main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:a16="http://schemas.microsoft.com/office/drawing/2014/main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:a16="http://schemas.microsoft.com/office/drawing/2014/main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:a16="http://schemas.microsoft.com/office/drawing/2014/main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:a16="http://schemas.microsoft.com/office/drawing/2014/main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:a16="http://schemas.microsoft.com/office/drawing/2014/main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:a16="http://schemas.microsoft.com/office/drawing/2014/main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:a16="http://schemas.microsoft.com/office/drawing/2014/main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:a16="http://schemas.microsoft.com/office/drawing/2014/main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7790-D19D-4700-BDC4-8972540F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216D-652C-4978-86D0-D0CFA14A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What aspects of the Smart Grid system should we worry about?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663406-8E62-4FCE-84EE-C8C42034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37" y="2819399"/>
            <a:ext cx="3631803" cy="363180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2529B7-53B2-451A-AED4-0C2A68FF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7162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Weight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527590-338C-41E7-9371-8D55F3DB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037" y="2966216"/>
            <a:ext cx="2038798" cy="13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7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Individual people might not matter as much as a gas utility company, university, or hospital.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We had to find an objective way to identify structural importance.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3BCA8B20-51DD-4BB6-A3B3-C3836F4E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13" y="4338975"/>
            <a:ext cx="3388235" cy="22475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There is a limit to the amount of electricity that a transformer can handle.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3F70B-1641-49BF-B8CC-5BB01438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15" y="3798986"/>
            <a:ext cx="3890169" cy="29176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Attacking a transformer requires spending resources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Attackers have a finite resource budget to work with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8B828A-82EE-4DD9-9D35-409ADF94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3810000" cy="2690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Capacity: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https://www.kissclipart.com/factory-clipart-car-citron-factory-vvucrf/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https://www.wboi.org/post/pfw-reveals-new-athletic-logo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http://www.clker.com/clipart-weight.html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https://fineartamerica.com/featured/1-water-overflowing-cup-zing-images.html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https://pixabay.com/vectors/cash-finance-financial-green-ideas-1296584/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https://veritasdomain.wordpress.com/2016/02/07/why-write-a-post-addressing-the-issue-of-sins-as-reasons-why-people-leave-church/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https://clipartix.com/questions-clipart/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http://www.clker.com/clipart-orange-house-2.html</a:t>
            </a:r>
            <a:endParaRPr lang="en-US" sz="1800" dirty="0"/>
          </a:p>
          <a:p>
            <a:r>
              <a:rPr lang="en-US" sz="1800" dirty="0">
                <a:hlinkClick r:id="rId10"/>
              </a:rPr>
              <a:t>http://cliparts.co/pictures-of-a-hospital</a:t>
            </a:r>
            <a:endParaRPr lang="en-US" sz="1800" dirty="0"/>
          </a:p>
          <a:p>
            <a:r>
              <a:rPr lang="en-US" sz="1800" dirty="0">
                <a:hlinkClick r:id="rId11"/>
              </a:rPr>
              <a:t>https://picsart.com/hashtag/hacker/popular-stickers</a:t>
            </a:r>
            <a:endParaRPr lang="en-US" sz="1800" dirty="0"/>
          </a:p>
          <a:p>
            <a:r>
              <a:rPr lang="en-US" sz="1800" dirty="0">
                <a:hlinkClick r:id="rId12"/>
              </a:rPr>
              <a:t>https://mywordsateme.blogspot.com/2012/01/blurb-about-blurbs.html</a:t>
            </a:r>
            <a:endParaRPr lang="en-US" sz="1800" dirty="0"/>
          </a:p>
          <a:p>
            <a:r>
              <a:rPr lang="en-US" sz="1800" dirty="0">
                <a:hlinkClick r:id="rId13"/>
              </a:rPr>
              <a:t>https://www.istockphoto.com/jp/%E3%82%A4%E3%83%A9%E3%82%B9%E3%83%88/%E6%BC%8F%E3%82%8C%E3%82%8B?mediatype=illustration&amp;phrase=%E6%BC%8F%E3%82%8C%E3%82%8B&amp;sort=mostpopular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56" y="4343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5669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-0.38148 L 0.42066 -0.2787 L 0.78473 -0.04236 " pathEditMode="relative" ptsTypes="A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14004 L 0.42049 -0.03727 L 0.78906 -0.1134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5 -0.125 L 0.43368 -0.24814 L 0.42031 -0.02615 L 0.76997 0.18357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37639 L 0.28941 -0.32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38" idx="0"/>
          </p:cNvCxnSpPr>
          <p:nvPr/>
        </p:nvCxnSpPr>
        <p:spPr bwMode="auto">
          <a:xfrm flipH="1">
            <a:off x="1825888" y="2587825"/>
            <a:ext cx="917312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 bwMode="auto">
          <a:xfrm>
            <a:off x="1825888" y="4491131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2356376" y="3960643"/>
            <a:ext cx="2215624" cy="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3827678" y="3335122"/>
            <a:ext cx="4036580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30155"/>
            <a:ext cx="1060976" cy="10609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Observe how the marked transformer fails in this scenario: </a:t>
            </a:r>
          </a:p>
        </p:txBody>
      </p:sp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F0DAF0-5A08-4679-A351-77D4164B8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1462" y="2862049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93FD1C-9CDC-4602-B50E-76A30DDE0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47800" y="368913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B4CC3-AB30-449B-BE99-E69357F87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89338" y="4507779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0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247 -0.00162 L 0.69531 -0.00162 C 0.69497 0.10879 0.69462 0.21898 0.69427 0.32963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23 -0.08311 L 0.43143 -0.07778 L 0.32848 0.05416 L 0.33143 0.42824 " pathEditMode="relative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882 -0.32315 L 0.63593 -0.32199 L 0.69878 -0.1831 C 0.69913 -0.05347 0.69948 0.07616 0.69982 0.20602 " pathEditMode="relative" ptsTypes="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39" idx="1"/>
          </p:cNvCxnSpPr>
          <p:nvPr/>
        </p:nvCxnSpPr>
        <p:spPr bwMode="auto">
          <a:xfrm>
            <a:off x="2356555" y="3959578"/>
            <a:ext cx="2215445" cy="106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A failure elsewhere cause power to be redirected to             the transformer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21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973</Words>
  <Application>Microsoft Office PowerPoint</Application>
  <PresentationFormat>On-screen Show (4:3)</PresentationFormat>
  <Paragraphs>213</Paragraphs>
  <Slides>31</Slides>
  <Notes>25</Notes>
  <HiddenSlides>9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Times New Roman</vt:lpstr>
      <vt:lpstr>Office Theme</vt:lpstr>
      <vt:lpstr>Smart Grid Vulnerability Analysis Methods</vt:lpstr>
      <vt:lpstr>Consider, if you Will…</vt:lpstr>
      <vt:lpstr>Definitions</vt:lpstr>
      <vt:lpstr>Definitions</vt:lpstr>
      <vt:lpstr>PowerPoint Presentation</vt:lpstr>
      <vt:lpstr>PowerPoint Presentation</vt:lpstr>
      <vt:lpstr>Background Information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What Can We Do?</vt:lpstr>
      <vt:lpstr>System Model: What’s Important?</vt:lpstr>
      <vt:lpstr>Simplifications</vt:lpstr>
      <vt:lpstr>Simplifications</vt:lpstr>
      <vt:lpstr>Simplifications</vt:lpstr>
      <vt:lpstr>Factors</vt:lpstr>
      <vt:lpstr>Weight</vt:lpstr>
      <vt:lpstr>Weight </vt:lpstr>
      <vt:lpstr>Capacity</vt:lpstr>
      <vt:lpstr>Cost</vt:lpstr>
      <vt:lpstr>System Model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128</cp:revision>
  <cp:lastPrinted>1601-01-01T00:00:00Z</cp:lastPrinted>
  <dcterms:created xsi:type="dcterms:W3CDTF">2020-02-11T17:09:54Z</dcterms:created>
  <dcterms:modified xsi:type="dcterms:W3CDTF">2020-03-30T07:48:44Z</dcterms:modified>
</cp:coreProperties>
</file>