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3" r:id="rId4"/>
    <p:sldId id="285" r:id="rId5"/>
    <p:sldId id="286" r:id="rId6"/>
    <p:sldId id="284" r:id="rId7"/>
    <p:sldId id="259" r:id="rId8"/>
    <p:sldId id="260" r:id="rId9"/>
    <p:sldId id="261" r:id="rId10"/>
    <p:sldId id="273" r:id="rId11"/>
    <p:sldId id="262" r:id="rId12"/>
    <p:sldId id="263" r:id="rId13"/>
    <p:sldId id="270" r:id="rId14"/>
    <p:sldId id="271" r:id="rId15"/>
    <p:sldId id="272" r:id="rId16"/>
    <p:sldId id="282" r:id="rId17"/>
    <p:sldId id="279" r:id="rId18"/>
    <p:sldId id="264" r:id="rId19"/>
    <p:sldId id="274" r:id="rId20"/>
    <p:sldId id="275" r:id="rId21"/>
    <p:sldId id="265" r:id="rId22"/>
    <p:sldId id="266" r:id="rId23"/>
    <p:sldId id="267" r:id="rId24"/>
    <p:sldId id="268" r:id="rId25"/>
    <p:sldId id="276" r:id="rId26"/>
    <p:sldId id="277" r:id="rId27"/>
    <p:sldId id="278" r:id="rId28"/>
    <p:sldId id="269" r:id="rId29"/>
    <p:sldId id="280" r:id="rId30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tchell Lehma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086" y="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2E07DCF3-F173-425D-9D86-6A6E86B25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646FD5A6-8010-4B4F-ADB5-D8D0B3581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1F3F9E50-4093-49C9-B97B-38ECAB80D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1B82A748-94CA-41FA-A2D4-680F8FBA9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4" name="Rectangle 5">
            <a:extLst>
              <a:ext uri="{FF2B5EF4-FFF2-40B4-BE49-F238E27FC236}">
                <a16:creationId xmlns:a16="http://schemas.microsoft.com/office/drawing/2014/main" id="{90188C8A-643D-4261-80D2-7F23F112337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1950" cy="1248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5BDCB3FD-B4D1-49B5-BFB2-82538A58349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8463" cy="41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4F327A67-5650-4BD3-81A3-6B011FEE9D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EC7139AF-4ACF-4EB7-9E4B-8249C62E8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DD5F7219-6CA9-4E43-A041-B7EF9FC599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1923C5EC-84AA-47BF-B81D-F349AB3D13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Clarify animation: path of electricity.</a:t>
            </a:r>
          </a:p>
          <a:p>
            <a:r>
              <a:rPr lang="en-US" altLang="en-US" dirty="0"/>
              <a:t>Show how redirection of power changes the way power will flow.</a:t>
            </a:r>
          </a:p>
          <a:p>
            <a:r>
              <a:rPr lang="en-US" altLang="en-US" dirty="0"/>
              <a:t>CHANGE ICONS</a:t>
            </a:r>
          </a:p>
          <a:p>
            <a:r>
              <a:rPr lang="en-US" altLang="en-US" dirty="0"/>
              <a:t>Funnel for transformer?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C5E0F44D-C2F3-4E79-BABB-F720A4BB64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CA5DBD9-743A-4D8D-ACEF-CB428EE162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E6EF48F3-8CE6-4C13-827D-D12EDE781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1313D75-5109-4B5E-8C81-DE8F6169F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D586E007-421F-49C6-865E-6DFAF07B6B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830F796-6A36-4056-B42E-E10FB5EE2D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06BDB4DA-6C2E-462A-961F-907F9A2294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5B617DDC-1E4B-41BD-BF9A-7FBBE3DD2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CA5A5C8E-A22B-47B6-8843-01CB89ADC8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C6667BFB-76A3-4DC3-89D4-7B8C1FEA5E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38A0A387-EF5A-4916-A65C-56612A86C9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646A49C-901A-42A9-B7EF-1835A7D26E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4CC8FD6D-0717-492F-A19F-9EEC4B0228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780B81EC-676A-48C5-8DE7-DAC6DF99F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Minnow and whale for importance? (use animation/pictures)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40B821FE-1F2E-4B71-9C7A-13FB107BF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D32D8D5E-6ADD-46AB-A0F1-5B262B71A3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Minnow and whale for importance? (use animation/pictures)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:a16="http://schemas.microsoft.com/office/drawing/2014/main" id="{D2693CD3-D9AA-4EB1-AC82-F635FF47C1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FB2E64E-D4F1-4198-A66F-8B43C56A6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411F2F89-D186-4D3E-B993-7EEEA2DD33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5BD46A3-9B3B-4746-8B97-5FDD6BB49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>
            <a:extLst>
              <a:ext uri="{FF2B5EF4-FFF2-40B4-BE49-F238E27FC236}">
                <a16:creationId xmlns:a16="http://schemas.microsoft.com/office/drawing/2014/main" id="{080D35AB-4841-49E6-BE14-2DCEEC3455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9F3457B3-BB5C-4049-8D7B-79F4F886A3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>
            <a:extLst>
              <a:ext uri="{FF2B5EF4-FFF2-40B4-BE49-F238E27FC236}">
                <a16:creationId xmlns:a16="http://schemas.microsoft.com/office/drawing/2014/main" id="{16198B42-9FC6-4947-9F9C-8CC5920E3F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303E58A-6333-4E1E-99A3-3DC0C5DFC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>
            <a:extLst>
              <a:ext uri="{FF2B5EF4-FFF2-40B4-BE49-F238E27FC236}">
                <a16:creationId xmlns:a16="http://schemas.microsoft.com/office/drawing/2014/main" id="{6A29FE44-4F82-4A92-A4C2-01DF3F7F59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0B459BD-0297-4E88-965A-C80B72E18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:a16="http://schemas.microsoft.com/office/drawing/2014/main" id="{3DF39B1F-FAFF-410B-BF62-B4B5839E24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1F751A58-CAED-4639-9757-E2322EDFC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Weight: value of customer,</a:t>
            </a:r>
          </a:p>
          <a:p>
            <a:r>
              <a:rPr lang="en-US" altLang="en-US"/>
              <a:t>MAIN IDEA: Minimize resources while maximizing cost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74D9F74-1B4D-4C56-B365-A5D4F0BFA4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5A398CF-BF95-4759-9F7A-7CB95E379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74D9F74-1B4D-4C56-B365-A5D4F0BFA4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5A398CF-BF95-4759-9F7A-7CB95E379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4637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74D9F74-1B4D-4C56-B365-A5D4F0BFA4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5A398CF-BF95-4759-9F7A-7CB95E379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644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74D9F74-1B4D-4C56-B365-A5D4F0BFA4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5A398CF-BF95-4759-9F7A-7CB95E379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765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2513E935-2D18-4357-BDDF-B43F8CF932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80211B73-48D2-42C8-B425-F67332F50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F32CF654-BFA5-48E4-B86E-580BF110C0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5D10AFD-B443-48BF-8BFF-5A8AEB4C22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73445D52-B0F9-4CAE-8806-122D77F22C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2B6EACCE-68E2-4538-A04C-78CC6BBCEE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481F-E8E2-4CA3-8DE0-D9C669239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57BCD-ED01-4470-8F74-62F3AB9E7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B9C1A-5009-40C6-A767-CDBC6B7E322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0ED143-628A-4ED9-8955-6724B6E7F79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43FA1-DBD0-48DB-86DE-F776B7D5DE3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E3E2E-4CC5-4A1B-A571-6D51FFBD43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07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0444-0EC3-4B28-9CE1-897A6739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308EB-5005-41C3-9A88-FB478E394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4A643A-FE04-4F1F-9151-333BB36FFD8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0BA57-3752-4781-9B9B-399ABE4E37E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89CBE3-F070-4528-A538-773E8B25E9B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BEBA-D96C-40D0-AFDF-9F4E373390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0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F9B99-051D-40BD-B1BB-E95EC13B1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4638" y="274638"/>
            <a:ext cx="2054225" cy="5843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E2DF3-94D1-4556-9623-F07365889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5038" cy="58435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106222-18D1-40A8-843B-C1AA04C7E0B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F49FD7-CCCD-4235-802F-D61D1D86B51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C611A-F33B-447F-B20F-A110328FCB4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85C4D-30DE-4D1D-9A9B-90CFBA989C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49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92E3-C987-4376-9A0A-530BBBB6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1663" cy="11350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5878402-DF70-484C-8DC5-D0159F495A3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3D6587-A97A-4C21-B535-9A502BD8B4C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99ACD4-C584-4331-A36C-CC69DF4E89E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CBD26-BF9D-44BD-8D17-E30594755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84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78BC-F8D8-429A-B922-F0CAD3C8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101DE-9AB1-4ECB-AFB4-9A58DFF4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191A85-11DC-4A1F-9F18-B24650DCFF5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442DDF-B614-42ED-A619-3F3FC8D3688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918FCD-A7AA-49AB-BB29-FFF5CAAF594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F3687-2394-4238-B6CE-850A8F6B0C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35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07F4-3825-4273-BDCF-1488B2D07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2E769-CDC9-46B6-B132-4C9AAC58A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95A318-5907-4E5C-8904-13CBB9BC85E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7B054-7090-4D0B-87D0-12AE99C8987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EFB59-2EFF-4D4A-9252-45067B571A8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08200-C367-41B3-865A-90FD78AE4B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21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6C2A-E285-471F-90A1-3A169BB0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F4E40-A09D-487B-805B-E4B7F1A69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3838" cy="4518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D8E4B-BF15-478B-8930-A88A29BFE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600200"/>
            <a:ext cx="4035425" cy="4518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100D90A-D361-4C87-B27E-65C696B66AD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165016C-01AE-46E8-A3B6-9D161A37081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580D3E7-91D1-476F-B7D1-85AB7502677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59E69-CFE5-4DA2-A514-6FD42788FC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5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44F5-4428-4B3D-9BC5-1368AB07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78E93-8F61-46CC-BB74-4E618436A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BE875-F40F-46E3-9E67-4D3F31E75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E9B3D-FC57-42D7-A224-4802AC99B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242330-2E96-44DD-946F-BF8EC39E4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E168411-D0D6-4E4F-A6D9-FFA0E65B80A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C80C45E-110B-4C37-AC4B-3BE3C832B86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655F40F-2895-47F6-8D1D-9CBFA856D69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B83A3-2F7D-47F9-8823-66ADDEAD21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784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7E7E-DF07-4A50-96CF-9A67BCA2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5AD879A-A923-47A4-AB5B-9B3025D92E0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30730A-8086-474B-AFFA-AE74BB4A8CF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55601B-BDBE-41FE-96F9-2DDD3142469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C1B4D-89A5-4F46-8CE6-98148D4F54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32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2D330CC-B259-49CC-9AE2-5396AF97627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E25CABF-42DE-413B-83D8-99270313F91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1ACBF5-9864-4E97-86FB-A17E9642253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633F2-2255-48A4-8EAB-C7BDC34668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76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EFB5-2413-4499-987C-3BF5028C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267A-975F-4DF3-AACF-51DA50E0D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668BB-8EE2-4A5A-84D3-E8D1135E0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F764C62-0F40-445B-97A7-A1777E29E40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23F977A-C46D-4E93-BC48-1380CEA1DAF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9939BD1-E7A7-419F-9A27-46F777BDDC3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C9D81-2180-4520-ADE0-C190BE327D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382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5078-43CC-4E67-9E94-823A5192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A14DB-D89B-417F-B309-C0047AAA0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8E1B0-30C0-435D-9F80-4F2FA003F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1021CEE-3066-4FDA-B24D-D1998B5F0A2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796245F-49E9-488C-8386-0B666F5D28D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84893A1-3652-4409-9041-FCE7DE42CD6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7C11E-17A6-4091-86FB-63E140BE8A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82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6D2489D5-A4C7-423B-AECB-EA0575530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1663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7B22565C-28DA-49E1-886A-64E367A548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1663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ACFF99D-F3C7-486C-A3D7-DA78E8B0DF2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25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F3031F1-CE71-48B8-96E2-CEE3821E5E42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87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4BE5A16-467E-4982-9F6A-AA878CF577E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25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C4EBBC4-9989-462C-8D0A-B53A2CD941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boi.org/post/pfw-reveals-new-athletic-logo" TargetMode="External"/><Relationship Id="rId2" Type="http://schemas.openxmlformats.org/officeDocument/2006/relationships/hyperlink" Target="https://www.kissclipart.com/factory-clipart-car-citron-factory-vvucrf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FBE26D11-A367-4C46-A73C-D6CD4E4EE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Smart Grid Vulnerability Analysis Methods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2D8D4B16-1829-4E00-8CF0-033FCE1D3B31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Nyffeler, Lehman, Ward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>
            <a:extLst>
              <a:ext uri="{FF2B5EF4-FFF2-40B4-BE49-F238E27FC236}">
                <a16:creationId xmlns:a16="http://schemas.microsoft.com/office/drawing/2014/main" id="{4B44FC97-A4B7-47A1-ABC4-06E9B7578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8006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3" name="Rectangle 2">
            <a:extLst>
              <a:ext uri="{FF2B5EF4-FFF2-40B4-BE49-F238E27FC236}">
                <a16:creationId xmlns:a16="http://schemas.microsoft.com/office/drawing/2014/main" id="{C64150BC-0956-4624-AD87-2E9855615F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Definitions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01DE4CB3-BAB6-4936-BE84-5F2D15DB37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A smart grid is a computerized power grid.</a:t>
            </a:r>
          </a:p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In the event of a malfunctioning unit (generator or transformer), power can be automatically redirected from elsewhere.</a:t>
            </a:r>
          </a:p>
        </p:txBody>
      </p:sp>
      <p:sp>
        <p:nvSpPr>
          <p:cNvPr id="15365" name="Line 4">
            <a:extLst>
              <a:ext uri="{FF2B5EF4-FFF2-40B4-BE49-F238E27FC236}">
                <a16:creationId xmlns:a16="http://schemas.microsoft.com/office/drawing/2014/main" id="{7B0EF212-B949-4DD3-A8EE-A9F7C099A9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5707063"/>
            <a:ext cx="1600200" cy="2444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Text Box 5">
            <a:extLst>
              <a:ext uri="{FF2B5EF4-FFF2-40B4-BE49-F238E27FC236}">
                <a16:creationId xmlns:a16="http://schemas.microsoft.com/office/drawing/2014/main" id="{84E32544-0219-4F2C-BA56-4792687D7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15367" name="Line 13">
            <a:extLst>
              <a:ext uri="{FF2B5EF4-FFF2-40B4-BE49-F238E27FC236}">
                <a16:creationId xmlns:a16="http://schemas.microsoft.com/office/drawing/2014/main" id="{59BBC211-393A-4B52-B9CC-EFB932CB77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05400"/>
            <a:ext cx="1676400" cy="228600"/>
          </a:xfrm>
          <a:prstGeom prst="line">
            <a:avLst/>
          </a:prstGeom>
          <a:noFill/>
          <a:ln w="76320" cap="sq">
            <a:solidFill>
              <a:srgbClr val="96969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Line 14">
            <a:extLst>
              <a:ext uri="{FF2B5EF4-FFF2-40B4-BE49-F238E27FC236}">
                <a16:creationId xmlns:a16="http://schemas.microsoft.com/office/drawing/2014/main" id="{C886F3C2-D18A-4B97-ACFC-4F659A0DB8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5707063"/>
            <a:ext cx="1600200" cy="2444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Text Box 15">
            <a:extLst>
              <a:ext uri="{FF2B5EF4-FFF2-40B4-BE49-F238E27FC236}">
                <a16:creationId xmlns:a16="http://schemas.microsoft.com/office/drawing/2014/main" id="{4AF445E1-2692-4BCB-878F-1AEF69686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sp>
        <p:nvSpPr>
          <p:cNvPr id="15370" name="Text Box 19">
            <a:extLst>
              <a:ext uri="{FF2B5EF4-FFF2-40B4-BE49-F238E27FC236}">
                <a16:creationId xmlns:a16="http://schemas.microsoft.com/office/drawing/2014/main" id="{7F54303A-B5A0-4339-8DCA-D28AAB102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15371" name="Picture 20">
            <a:extLst>
              <a:ext uri="{FF2B5EF4-FFF2-40B4-BE49-F238E27FC236}">
                <a16:creationId xmlns:a16="http://schemas.microsoft.com/office/drawing/2014/main" id="{A61FD859-7F3F-45F7-BF4A-E152CA27F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72" name="Picture 21">
            <a:extLst>
              <a:ext uri="{FF2B5EF4-FFF2-40B4-BE49-F238E27FC236}">
                <a16:creationId xmlns:a16="http://schemas.microsoft.com/office/drawing/2014/main" id="{1E4D8006-BA2F-46E4-BFF8-97C15563C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7338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73" name="Picture 22">
            <a:extLst>
              <a:ext uri="{FF2B5EF4-FFF2-40B4-BE49-F238E27FC236}">
                <a16:creationId xmlns:a16="http://schemas.microsoft.com/office/drawing/2014/main" id="{CCF85A4F-F370-4FBD-92C1-F22F05B49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7912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74" name="Line 24">
            <a:extLst>
              <a:ext uri="{FF2B5EF4-FFF2-40B4-BE49-F238E27FC236}">
                <a16:creationId xmlns:a16="http://schemas.microsoft.com/office/drawing/2014/main" id="{8E49E01C-3905-4CB6-90F6-D39426EB1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762000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Line 25">
            <a:extLst>
              <a:ext uri="{FF2B5EF4-FFF2-40B4-BE49-F238E27FC236}">
                <a16:creationId xmlns:a16="http://schemas.microsoft.com/office/drawing/2014/main" id="{BE2F2ADC-EAA5-4816-930B-A684A3E913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173663"/>
            <a:ext cx="762000" cy="3206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26">
            <a:extLst>
              <a:ext uri="{FF2B5EF4-FFF2-40B4-BE49-F238E27FC236}">
                <a16:creationId xmlns:a16="http://schemas.microsoft.com/office/drawing/2014/main" id="{4776482A-DB7D-47E4-8E20-BE1332B0C4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762000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Line 27">
            <a:extLst>
              <a:ext uri="{FF2B5EF4-FFF2-40B4-BE49-F238E27FC236}">
                <a16:creationId xmlns:a16="http://schemas.microsoft.com/office/drawing/2014/main" id="{324B8296-E0A8-4A54-A49E-3BCC3ED8D5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173663"/>
            <a:ext cx="762000" cy="3206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5378" name="Picture 28">
            <a:extLst>
              <a:ext uri="{FF2B5EF4-FFF2-40B4-BE49-F238E27FC236}">
                <a16:creationId xmlns:a16="http://schemas.microsoft.com/office/drawing/2014/main" id="{C4A7F103-C2C7-44FB-A745-E166227F2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816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79" name="Line 6">
            <a:extLst>
              <a:ext uri="{FF2B5EF4-FFF2-40B4-BE49-F238E27FC236}">
                <a16:creationId xmlns:a16="http://schemas.microsoft.com/office/drawing/2014/main" id="{A6A01B25-B1D9-4BA2-A2DF-C54ACF728E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5707063"/>
            <a:ext cx="228600" cy="473075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0" name="Line 7">
            <a:extLst>
              <a:ext uri="{FF2B5EF4-FFF2-40B4-BE49-F238E27FC236}">
                <a16:creationId xmlns:a16="http://schemas.microsoft.com/office/drawing/2014/main" id="{8E8C32C6-2DC0-4B00-85F6-94C2DAA93F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715000"/>
            <a:ext cx="304800" cy="457200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1" name="Line 8">
            <a:extLst>
              <a:ext uri="{FF2B5EF4-FFF2-40B4-BE49-F238E27FC236}">
                <a16:creationId xmlns:a16="http://schemas.microsoft.com/office/drawing/2014/main" id="{7FEDC64E-06AF-4ACA-8F1C-299D6A94FC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5097463"/>
            <a:ext cx="1588" cy="625475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2" name="Oval 9">
            <a:extLst>
              <a:ext uri="{FF2B5EF4-FFF2-40B4-BE49-F238E27FC236}">
                <a16:creationId xmlns:a16="http://schemas.microsoft.com/office/drawing/2014/main" id="{B4BB9E65-2132-479B-AECB-B90E39195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457200" cy="457200"/>
          </a:xfrm>
          <a:prstGeom prst="ellipse">
            <a:avLst/>
          </a:prstGeom>
          <a:solidFill>
            <a:srgbClr val="BBE0E3"/>
          </a:solidFill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5383" name="Line 10">
            <a:extLst>
              <a:ext uri="{FF2B5EF4-FFF2-40B4-BE49-F238E27FC236}">
                <a16:creationId xmlns:a16="http://schemas.microsoft.com/office/drawing/2014/main" id="{FFDC4AA9-C2E9-4BCE-94E7-C6910A9EAD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02263" y="5334000"/>
            <a:ext cx="320675" cy="304800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4" name="Line 11">
            <a:extLst>
              <a:ext uri="{FF2B5EF4-FFF2-40B4-BE49-F238E27FC236}">
                <a16:creationId xmlns:a16="http://schemas.microsoft.com/office/drawing/2014/main" id="{1C61E91C-DD47-4564-B441-BA43DE2A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334000"/>
            <a:ext cx="304800" cy="304800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0064A7-DD33-4FAD-AC0B-998D39C5E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63" y="5067300"/>
            <a:ext cx="457200" cy="182563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BAAEA1-1A08-4CEC-B89E-195B5B037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6096000"/>
            <a:ext cx="457200" cy="182563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38C6BD-0AC6-498F-9142-B76B5DD5A25F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495800"/>
            <a:ext cx="1060450" cy="1130300"/>
            <a:chOff x="2667000" y="4495800"/>
            <a:chExt cx="1060450" cy="1130300"/>
          </a:xfrm>
        </p:grpSpPr>
        <p:cxnSp>
          <p:nvCxnSpPr>
            <p:cNvPr id="15388" name="Straight Connector 3">
              <a:extLst>
                <a:ext uri="{FF2B5EF4-FFF2-40B4-BE49-F238E27FC236}">
                  <a16:creationId xmlns:a16="http://schemas.microsoft.com/office/drawing/2014/main" id="{0F05E2CA-C8C7-491E-A5A7-5221F1C1D5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990601" cy="1130300"/>
            </a:xfrm>
            <a:prstGeom prst="line">
              <a:avLst/>
            </a:prstGeom>
            <a:noFill/>
            <a:ln w="444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9" name="Straight Connector 5">
              <a:extLst>
                <a:ext uri="{FF2B5EF4-FFF2-40B4-BE49-F238E27FC236}">
                  <a16:creationId xmlns:a16="http://schemas.microsoft.com/office/drawing/2014/main" id="{028E8556-9B5D-4C88-A871-ED4C47F98A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05894" y="4495800"/>
              <a:ext cx="1021556" cy="946150"/>
            </a:xfrm>
            <a:prstGeom prst="line">
              <a:avLst/>
            </a:prstGeom>
            <a:noFill/>
            <a:ln w="444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365 -0.03287 L 0.41702 0.0243 " pathEditMode="relative" ptsTypes="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365 -0.03287 L 0.41702 0.0243 " pathEditMode="relative" ptsTypes="AAA">
                                      <p:cBhvr>
                                        <p:cTn id="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64 0.00093 L -0.00017 0.11505 L 0.12656 0.1419 L 0.28854 0.12778 L 0.42674 0.08079 " pathEditMode="relative" ptsTypes="AAAAA"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579 L 0.14288 0.00973 L 0.31059 -0.02477 L 0.42969 -0.06898 " pathEditMode="relative" ptsTypes="AAAA">
                                      <p:cBhvr>
                                        <p:cTn id="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9" grpId="0" animBg="1"/>
      <p:bldP spid="3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>
            <a:extLst>
              <a:ext uri="{FF2B5EF4-FFF2-40B4-BE49-F238E27FC236}">
                <a16:creationId xmlns:a16="http://schemas.microsoft.com/office/drawing/2014/main" id="{9B1B4570-0A23-41E9-B570-CA4548510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Background Information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95C9EDBA-9D26-44E1-97C9-7666C8655C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Smart grids can be vulnerable to attacks.</a:t>
            </a:r>
          </a:p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If key points are forced offline, the failures can “cascade.”</a:t>
            </a:r>
          </a:p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Cascade happens when the remaining infrastructure fails to meet the burden being placed on it and components begin to fail.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4956DBD5-FE16-495C-A8F7-84C7DD90F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Cascade: an Example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72FA1692-97B6-48BB-97B1-2780BF2E3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88C7B366-A0B8-43E5-B496-E13579343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19461" name="Picture 5">
            <a:extLst>
              <a:ext uri="{FF2B5EF4-FFF2-40B4-BE49-F238E27FC236}">
                <a16:creationId xmlns:a16="http://schemas.microsoft.com/office/drawing/2014/main" id="{BDA82BFB-92BF-433B-9020-86CA359BA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2" name="Picture 6">
            <a:extLst>
              <a:ext uri="{FF2B5EF4-FFF2-40B4-BE49-F238E27FC236}">
                <a16:creationId xmlns:a16="http://schemas.microsoft.com/office/drawing/2014/main" id="{0BA23D7F-B4A7-4B11-8ED4-2B830FC9C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8100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3" name="Picture 8">
            <a:extLst>
              <a:ext uri="{FF2B5EF4-FFF2-40B4-BE49-F238E27FC236}">
                <a16:creationId xmlns:a16="http://schemas.microsoft.com/office/drawing/2014/main" id="{AAA58979-A7CF-4C27-88F0-AE9E9C40B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230438"/>
            <a:ext cx="9906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9464" name="Group 29">
            <a:extLst>
              <a:ext uri="{FF2B5EF4-FFF2-40B4-BE49-F238E27FC236}">
                <a16:creationId xmlns:a16="http://schemas.microsoft.com/office/drawing/2014/main" id="{2C6C76E1-E04D-423B-8D8B-71E45A4E0D19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3548063"/>
            <a:ext cx="609600" cy="609600"/>
            <a:chOff x="2971800" y="2743200"/>
            <a:chExt cx="609600" cy="609600"/>
          </a:xfrm>
        </p:grpSpPr>
        <p:pic>
          <p:nvPicPr>
            <p:cNvPr id="19491" name="Picture 9">
              <a:extLst>
                <a:ext uri="{FF2B5EF4-FFF2-40B4-BE49-F238E27FC236}">
                  <a16:creationId xmlns:a16="http://schemas.microsoft.com/office/drawing/2014/main" id="{7195F3DA-106A-4B63-B35C-EC169435BD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27432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492" name="Text Box 15">
              <a:extLst>
                <a:ext uri="{FF2B5EF4-FFF2-40B4-BE49-F238E27FC236}">
                  <a16:creationId xmlns:a16="http://schemas.microsoft.com/office/drawing/2014/main" id="{05B22757-B497-4725-8598-9B0F3CBEE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28956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grpSp>
        <p:nvGrpSpPr>
          <p:cNvPr id="19465" name="Group 25">
            <a:extLst>
              <a:ext uri="{FF2B5EF4-FFF2-40B4-BE49-F238E27FC236}">
                <a16:creationId xmlns:a16="http://schemas.microsoft.com/office/drawing/2014/main" id="{94EA9E44-BEFB-4F1B-B7BD-441222A13E90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3516313"/>
            <a:ext cx="609600" cy="609600"/>
            <a:chOff x="1828800" y="3962400"/>
            <a:chExt cx="609600" cy="609600"/>
          </a:xfrm>
        </p:grpSpPr>
        <p:pic>
          <p:nvPicPr>
            <p:cNvPr id="19489" name="Picture 12">
              <a:extLst>
                <a:ext uri="{FF2B5EF4-FFF2-40B4-BE49-F238E27FC236}">
                  <a16:creationId xmlns:a16="http://schemas.microsoft.com/office/drawing/2014/main" id="{C17B5F3C-EF73-45DA-B4B2-A24B8B928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490" name="Text Box 16">
              <a:extLst>
                <a:ext uri="{FF2B5EF4-FFF2-40B4-BE49-F238E27FC236}">
                  <a16:creationId xmlns:a16="http://schemas.microsoft.com/office/drawing/2014/main" id="{B7E3BAEF-17D4-495B-B91A-559C5B4EC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</p:grpSp>
      <p:grpSp>
        <p:nvGrpSpPr>
          <p:cNvPr id="19466" name="Group 26">
            <a:extLst>
              <a:ext uri="{FF2B5EF4-FFF2-40B4-BE49-F238E27FC236}">
                <a16:creationId xmlns:a16="http://schemas.microsoft.com/office/drawing/2014/main" id="{C3B849C1-4403-4E8B-9C0E-8FB0FDAC3EDD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5005388"/>
            <a:ext cx="609600" cy="609600"/>
            <a:chOff x="2971800" y="3962400"/>
            <a:chExt cx="609600" cy="609600"/>
          </a:xfrm>
        </p:grpSpPr>
        <p:pic>
          <p:nvPicPr>
            <p:cNvPr id="19487" name="Picture 13">
              <a:extLst>
                <a:ext uri="{FF2B5EF4-FFF2-40B4-BE49-F238E27FC236}">
                  <a16:creationId xmlns:a16="http://schemas.microsoft.com/office/drawing/2014/main" id="{30BBC0B9-E3C4-4D88-A8F2-74F4AE6E3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488" name="Text Box 17">
              <a:extLst>
                <a:ext uri="{FF2B5EF4-FFF2-40B4-BE49-F238E27FC236}">
                  <a16:creationId xmlns:a16="http://schemas.microsoft.com/office/drawing/2014/main" id="{6EEE8006-0DEC-4D9E-9660-6FEEAFE4D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grpSp>
        <p:nvGrpSpPr>
          <p:cNvPr id="19467" name="Group 27">
            <a:extLst>
              <a:ext uri="{FF2B5EF4-FFF2-40B4-BE49-F238E27FC236}">
                <a16:creationId xmlns:a16="http://schemas.microsoft.com/office/drawing/2014/main" id="{239F550A-31D8-469D-A891-56F8428D5014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5005388"/>
            <a:ext cx="609600" cy="609600"/>
            <a:chOff x="4114800" y="4015014"/>
            <a:chExt cx="609600" cy="609600"/>
          </a:xfrm>
        </p:grpSpPr>
        <p:pic>
          <p:nvPicPr>
            <p:cNvPr id="19485" name="Picture 11">
              <a:extLst>
                <a:ext uri="{FF2B5EF4-FFF2-40B4-BE49-F238E27FC236}">
                  <a16:creationId xmlns:a16="http://schemas.microsoft.com/office/drawing/2014/main" id="{B2F9F1B7-FFA8-4511-8E33-DC6E225745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015014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486" name="Text Box 18">
              <a:extLst>
                <a:ext uri="{FF2B5EF4-FFF2-40B4-BE49-F238E27FC236}">
                  <a16:creationId xmlns:a16="http://schemas.microsoft.com/office/drawing/2014/main" id="{130A34AB-F8AF-447F-9923-CF102C21D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cxnSp>
        <p:nvCxnSpPr>
          <p:cNvPr id="19468" name="Straight Arrow Connector 2">
            <a:extLst>
              <a:ext uri="{FF2B5EF4-FFF2-40B4-BE49-F238E27FC236}">
                <a16:creationId xmlns:a16="http://schemas.microsoft.com/office/drawing/2014/main" id="{F6782FDF-3EBB-4832-AFD1-8A38C5532D88}"/>
              </a:ext>
            </a:extLst>
          </p:cNvPr>
          <p:cNvCxnSpPr>
            <a:cxnSpLocks/>
            <a:stCxn id="19463" idx="2"/>
            <a:endCxn id="19491" idx="0"/>
          </p:cNvCxnSpPr>
          <p:nvPr/>
        </p:nvCxnSpPr>
        <p:spPr bwMode="auto">
          <a:xfrm>
            <a:off x="3594100" y="3006725"/>
            <a:ext cx="1463675" cy="54133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9" name="Straight Arrow Connector 5">
            <a:extLst>
              <a:ext uri="{FF2B5EF4-FFF2-40B4-BE49-F238E27FC236}">
                <a16:creationId xmlns:a16="http://schemas.microsoft.com/office/drawing/2014/main" id="{03D4DD83-04AF-4B8F-AF50-D04BC2958102}"/>
              </a:ext>
            </a:extLst>
          </p:cNvPr>
          <p:cNvCxnSpPr>
            <a:cxnSpLocks/>
            <a:stCxn id="19463" idx="2"/>
            <a:endCxn id="19489" idx="0"/>
          </p:cNvCxnSpPr>
          <p:nvPr/>
        </p:nvCxnSpPr>
        <p:spPr bwMode="auto">
          <a:xfrm flipH="1">
            <a:off x="2138363" y="3006725"/>
            <a:ext cx="1455737" cy="50958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0" name="Straight Arrow Connector 11">
            <a:extLst>
              <a:ext uri="{FF2B5EF4-FFF2-40B4-BE49-F238E27FC236}">
                <a16:creationId xmlns:a16="http://schemas.microsoft.com/office/drawing/2014/main" id="{30C4091B-0899-4A9B-B331-6EFBBD05B5A3}"/>
              </a:ext>
            </a:extLst>
          </p:cNvPr>
          <p:cNvCxnSpPr>
            <a:cxnSpLocks/>
            <a:stCxn id="19489" idx="2"/>
            <a:endCxn id="19487" idx="0"/>
          </p:cNvCxnSpPr>
          <p:nvPr/>
        </p:nvCxnSpPr>
        <p:spPr bwMode="auto">
          <a:xfrm>
            <a:off x="2138363" y="4125913"/>
            <a:ext cx="0" cy="87947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1" name="Straight Arrow Connector 18">
            <a:extLst>
              <a:ext uri="{FF2B5EF4-FFF2-40B4-BE49-F238E27FC236}">
                <a16:creationId xmlns:a16="http://schemas.microsoft.com/office/drawing/2014/main" id="{047A7F99-74F3-4D97-A2C6-B68E9349CD74}"/>
              </a:ext>
            </a:extLst>
          </p:cNvPr>
          <p:cNvCxnSpPr>
            <a:cxnSpLocks/>
            <a:stCxn id="19491" idx="2"/>
            <a:endCxn id="19485" idx="0"/>
          </p:cNvCxnSpPr>
          <p:nvPr/>
        </p:nvCxnSpPr>
        <p:spPr bwMode="auto">
          <a:xfrm>
            <a:off x="5057775" y="4157663"/>
            <a:ext cx="0" cy="84772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2" name="TextBox 10281">
            <a:extLst>
              <a:ext uri="{FF2B5EF4-FFF2-40B4-BE49-F238E27FC236}">
                <a16:creationId xmlns:a16="http://schemas.microsoft.com/office/drawing/2014/main" id="{0DD36E85-1A6A-486A-82A3-88B07DCF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24955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8</a:t>
            </a:r>
          </a:p>
        </p:txBody>
      </p:sp>
      <p:pic>
        <p:nvPicPr>
          <p:cNvPr id="19473" name="Picture 29">
            <a:extLst>
              <a:ext uri="{FF2B5EF4-FFF2-40B4-BE49-F238E27FC236}">
                <a16:creationId xmlns:a16="http://schemas.microsoft.com/office/drawing/2014/main" id="{B2B7408F-1481-43B9-8D67-53E4BD0DD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429736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4" name="Picture 29">
            <a:extLst>
              <a:ext uri="{FF2B5EF4-FFF2-40B4-BE49-F238E27FC236}">
                <a16:creationId xmlns:a16="http://schemas.microsoft.com/office/drawing/2014/main" id="{1CD7134E-5E5F-400C-BAB1-DBC0926F8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13" y="2663825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5" name="Picture 29">
            <a:extLst>
              <a:ext uri="{FF2B5EF4-FFF2-40B4-BE49-F238E27FC236}">
                <a16:creationId xmlns:a16="http://schemas.microsoft.com/office/drawing/2014/main" id="{6D7EB2AE-779D-4387-9BE9-17B060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781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6" name="Picture 29">
            <a:extLst>
              <a:ext uri="{FF2B5EF4-FFF2-40B4-BE49-F238E27FC236}">
                <a16:creationId xmlns:a16="http://schemas.microsoft.com/office/drawing/2014/main" id="{086B01A7-54B1-4027-A026-1DA072E50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260725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7" name="Picture 29">
            <a:extLst>
              <a:ext uri="{FF2B5EF4-FFF2-40B4-BE49-F238E27FC236}">
                <a16:creationId xmlns:a16="http://schemas.microsoft.com/office/drawing/2014/main" id="{29F82963-2294-4E81-BAFB-FEF6E37AE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43037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9478" name="Straight Arrow Connector 10283">
            <a:extLst>
              <a:ext uri="{FF2B5EF4-FFF2-40B4-BE49-F238E27FC236}">
                <a16:creationId xmlns:a16="http://schemas.microsoft.com/office/drawing/2014/main" id="{0423D1B5-1ADC-461B-9710-F35C358CA75C}"/>
              </a:ext>
            </a:extLst>
          </p:cNvPr>
          <p:cNvCxnSpPr>
            <a:cxnSpLocks noChangeShapeType="1"/>
            <a:stCxn id="19489" idx="3"/>
            <a:endCxn id="19491" idx="1"/>
          </p:cNvCxnSpPr>
          <p:nvPr/>
        </p:nvCxnSpPr>
        <p:spPr bwMode="auto">
          <a:xfrm>
            <a:off x="2443163" y="3821113"/>
            <a:ext cx="2309812" cy="31750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9" name="TextBox 87">
            <a:extLst>
              <a:ext uri="{FF2B5EF4-FFF2-40B4-BE49-F238E27FC236}">
                <a16:creationId xmlns:a16="http://schemas.microsoft.com/office/drawing/2014/main" id="{53EA657E-CD0A-453B-A7A5-7ECDE24A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38" y="3933825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Max</a:t>
            </a:r>
          </a:p>
        </p:txBody>
      </p:sp>
      <p:sp>
        <p:nvSpPr>
          <p:cNvPr id="19480" name="TextBox 89">
            <a:extLst>
              <a:ext uri="{FF2B5EF4-FFF2-40B4-BE49-F238E27FC236}">
                <a16:creationId xmlns:a16="http://schemas.microsoft.com/office/drawing/2014/main" id="{E8735F89-546B-43AE-A94C-24B7661EC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388" y="5407025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Total</a:t>
            </a:r>
          </a:p>
        </p:txBody>
      </p:sp>
      <p:sp>
        <p:nvSpPr>
          <p:cNvPr id="19481" name="TextBox 90">
            <a:extLst>
              <a:ext uri="{FF2B5EF4-FFF2-40B4-BE49-F238E27FC236}">
                <a16:creationId xmlns:a16="http://schemas.microsoft.com/office/drawing/2014/main" id="{5CF9E82F-BFDF-44FC-8ADC-9FAD74D4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350" y="3668713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Load	1</a:t>
            </a:r>
          </a:p>
        </p:txBody>
      </p:sp>
      <p:sp>
        <p:nvSpPr>
          <p:cNvPr id="19482" name="Rectangle 2">
            <a:extLst>
              <a:ext uri="{FF2B5EF4-FFF2-40B4-BE49-F238E27FC236}">
                <a16:creationId xmlns:a16="http://schemas.microsoft.com/office/drawing/2014/main" id="{FED2CED5-EA50-4775-808C-DB870FFB6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/>
              <a:t>Observe how the marked transformer fails in this scenario: </a:t>
            </a:r>
          </a:p>
        </p:txBody>
      </p:sp>
      <p:cxnSp>
        <p:nvCxnSpPr>
          <p:cNvPr id="19483" name="Straight Arrow Connector 94">
            <a:extLst>
              <a:ext uri="{FF2B5EF4-FFF2-40B4-BE49-F238E27FC236}">
                <a16:creationId xmlns:a16="http://schemas.microsoft.com/office/drawing/2014/main" id="{AAC9E80A-D001-482B-9322-8065FBB29816}"/>
              </a:ext>
            </a:extLst>
          </p:cNvPr>
          <p:cNvCxnSpPr>
            <a:cxnSpLocks/>
          </p:cNvCxnSpPr>
          <p:nvPr/>
        </p:nvCxnSpPr>
        <p:spPr bwMode="auto">
          <a:xfrm flipH="1">
            <a:off x="2443163" y="3854450"/>
            <a:ext cx="2309812" cy="145573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Arc 96">
            <a:extLst>
              <a:ext uri="{FF2B5EF4-FFF2-40B4-BE49-F238E27FC236}">
                <a16:creationId xmlns:a16="http://schemas.microsoft.com/office/drawing/2014/main" id="{968E3273-D9F5-4E16-8718-8BE525196D22}"/>
              </a:ext>
            </a:extLst>
          </p:cNvPr>
          <p:cNvSpPr/>
          <p:nvPr/>
        </p:nvSpPr>
        <p:spPr bwMode="auto">
          <a:xfrm rot="5400000">
            <a:off x="4112419" y="3269457"/>
            <a:ext cx="2663825" cy="1481137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F7995646-A10F-4F8D-8517-531231460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Cascade: an Example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469D6EB-BCE6-47BA-B5E2-50E6694D9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7763"/>
            <a:ext cx="8224838" cy="1082675"/>
          </a:xfrm>
        </p:spPr>
        <p:txBody>
          <a:bodyPr/>
          <a:lstStyle/>
          <a:p>
            <a:pPr marL="0" indent="4763" eaLnBrk="1" hangingPunct="1">
              <a:buClrTx/>
              <a:buFontTx/>
              <a:buNone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Observe how the marked transformer fails in this scenario: </a:t>
            </a: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F2B3E460-2372-4380-AE9F-E3C374045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21509" name="Text Box 4">
            <a:extLst>
              <a:ext uri="{FF2B5EF4-FFF2-40B4-BE49-F238E27FC236}">
                <a16:creationId xmlns:a16="http://schemas.microsoft.com/office/drawing/2014/main" id="{5FF46F3B-C271-456B-B59F-A0CF90D55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21510" name="Picture 5">
            <a:extLst>
              <a:ext uri="{FF2B5EF4-FFF2-40B4-BE49-F238E27FC236}">
                <a16:creationId xmlns:a16="http://schemas.microsoft.com/office/drawing/2014/main" id="{13CE5831-DC39-4C7C-8711-86168D444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11" name="Picture 6">
            <a:extLst>
              <a:ext uri="{FF2B5EF4-FFF2-40B4-BE49-F238E27FC236}">
                <a16:creationId xmlns:a16="http://schemas.microsoft.com/office/drawing/2014/main" id="{9FDF6C70-97FE-47BB-BD50-D3A2EA7FD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8100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12" name="Picture 8">
            <a:extLst>
              <a:ext uri="{FF2B5EF4-FFF2-40B4-BE49-F238E27FC236}">
                <a16:creationId xmlns:a16="http://schemas.microsoft.com/office/drawing/2014/main" id="{308A0A07-0DB5-4C88-9DCA-7F7DF3B4D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230438"/>
            <a:ext cx="9906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1513" name="Group 29">
            <a:extLst>
              <a:ext uri="{FF2B5EF4-FFF2-40B4-BE49-F238E27FC236}">
                <a16:creationId xmlns:a16="http://schemas.microsoft.com/office/drawing/2014/main" id="{C4EDB47A-DAE4-4500-862A-8377B068BAB9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3548063"/>
            <a:ext cx="609600" cy="609600"/>
            <a:chOff x="2971800" y="2743200"/>
            <a:chExt cx="609600" cy="609600"/>
          </a:xfrm>
        </p:grpSpPr>
        <p:pic>
          <p:nvPicPr>
            <p:cNvPr id="21542" name="Picture 9">
              <a:extLst>
                <a:ext uri="{FF2B5EF4-FFF2-40B4-BE49-F238E27FC236}">
                  <a16:creationId xmlns:a16="http://schemas.microsoft.com/office/drawing/2014/main" id="{DB6272FC-BE69-433E-ACEC-03B479D17D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27432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43" name="Text Box 15">
              <a:extLst>
                <a:ext uri="{FF2B5EF4-FFF2-40B4-BE49-F238E27FC236}">
                  <a16:creationId xmlns:a16="http://schemas.microsoft.com/office/drawing/2014/main" id="{9F71CC89-CF67-4473-BAD5-152E48AD9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28956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grpSp>
        <p:nvGrpSpPr>
          <p:cNvPr id="21514" name="Group 25">
            <a:extLst>
              <a:ext uri="{FF2B5EF4-FFF2-40B4-BE49-F238E27FC236}">
                <a16:creationId xmlns:a16="http://schemas.microsoft.com/office/drawing/2014/main" id="{B5BE010D-C3A9-4014-B22E-949B7BB4BD0D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3516313"/>
            <a:ext cx="609600" cy="609600"/>
            <a:chOff x="1828800" y="3962400"/>
            <a:chExt cx="609600" cy="609600"/>
          </a:xfrm>
        </p:grpSpPr>
        <p:pic>
          <p:nvPicPr>
            <p:cNvPr id="21540" name="Picture 12">
              <a:extLst>
                <a:ext uri="{FF2B5EF4-FFF2-40B4-BE49-F238E27FC236}">
                  <a16:creationId xmlns:a16="http://schemas.microsoft.com/office/drawing/2014/main" id="{78BCB198-22DF-41E4-A805-5176847C22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41" name="Text Box 16">
              <a:extLst>
                <a:ext uri="{FF2B5EF4-FFF2-40B4-BE49-F238E27FC236}">
                  <a16:creationId xmlns:a16="http://schemas.microsoft.com/office/drawing/2014/main" id="{9BB76FB6-D27F-4762-900C-AA5EFBE81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</p:grpSp>
      <p:grpSp>
        <p:nvGrpSpPr>
          <p:cNvPr id="21515" name="Group 26">
            <a:extLst>
              <a:ext uri="{FF2B5EF4-FFF2-40B4-BE49-F238E27FC236}">
                <a16:creationId xmlns:a16="http://schemas.microsoft.com/office/drawing/2014/main" id="{98D4C248-E8BB-4B94-A1D1-AC0764C09D79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5005388"/>
            <a:ext cx="609600" cy="609600"/>
            <a:chOff x="2971800" y="3962400"/>
            <a:chExt cx="609600" cy="609600"/>
          </a:xfrm>
        </p:grpSpPr>
        <p:pic>
          <p:nvPicPr>
            <p:cNvPr id="21538" name="Picture 13">
              <a:extLst>
                <a:ext uri="{FF2B5EF4-FFF2-40B4-BE49-F238E27FC236}">
                  <a16:creationId xmlns:a16="http://schemas.microsoft.com/office/drawing/2014/main" id="{B5FB2C94-E768-4D00-B4EF-83AFFE4819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39" name="Text Box 17">
              <a:extLst>
                <a:ext uri="{FF2B5EF4-FFF2-40B4-BE49-F238E27FC236}">
                  <a16:creationId xmlns:a16="http://schemas.microsoft.com/office/drawing/2014/main" id="{B39964A0-2A82-490B-BF13-030F5FB5F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cxnSp>
        <p:nvCxnSpPr>
          <p:cNvPr id="21516" name="Straight Arrow Connector 2">
            <a:extLst>
              <a:ext uri="{FF2B5EF4-FFF2-40B4-BE49-F238E27FC236}">
                <a16:creationId xmlns:a16="http://schemas.microsoft.com/office/drawing/2014/main" id="{0E15964F-27B7-47B1-AC69-1A8A23F004E3}"/>
              </a:ext>
            </a:extLst>
          </p:cNvPr>
          <p:cNvCxnSpPr>
            <a:cxnSpLocks/>
            <a:stCxn id="21512" idx="2"/>
            <a:endCxn id="21542" idx="0"/>
          </p:cNvCxnSpPr>
          <p:nvPr/>
        </p:nvCxnSpPr>
        <p:spPr bwMode="auto">
          <a:xfrm>
            <a:off x="3594100" y="3006725"/>
            <a:ext cx="1463675" cy="54133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7" name="Straight Arrow Connector 5">
            <a:extLst>
              <a:ext uri="{FF2B5EF4-FFF2-40B4-BE49-F238E27FC236}">
                <a16:creationId xmlns:a16="http://schemas.microsoft.com/office/drawing/2014/main" id="{E1DE61F7-3C75-41C0-A949-973500C7710A}"/>
              </a:ext>
            </a:extLst>
          </p:cNvPr>
          <p:cNvCxnSpPr>
            <a:cxnSpLocks/>
            <a:stCxn id="21512" idx="2"/>
            <a:endCxn id="21540" idx="0"/>
          </p:cNvCxnSpPr>
          <p:nvPr/>
        </p:nvCxnSpPr>
        <p:spPr bwMode="auto">
          <a:xfrm flipH="1">
            <a:off x="2138363" y="3006725"/>
            <a:ext cx="1455737" cy="50958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8" name="Straight Arrow Connector 11">
            <a:extLst>
              <a:ext uri="{FF2B5EF4-FFF2-40B4-BE49-F238E27FC236}">
                <a16:creationId xmlns:a16="http://schemas.microsoft.com/office/drawing/2014/main" id="{D01CB5B3-FC69-4FC2-B850-BDD72C2FC0D5}"/>
              </a:ext>
            </a:extLst>
          </p:cNvPr>
          <p:cNvCxnSpPr>
            <a:cxnSpLocks/>
            <a:stCxn id="21540" idx="2"/>
            <a:endCxn id="21538" idx="0"/>
          </p:cNvCxnSpPr>
          <p:nvPr/>
        </p:nvCxnSpPr>
        <p:spPr bwMode="auto">
          <a:xfrm>
            <a:off x="2138363" y="4125913"/>
            <a:ext cx="0" cy="87947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9" name="Straight Arrow Connector 18">
            <a:extLst>
              <a:ext uri="{FF2B5EF4-FFF2-40B4-BE49-F238E27FC236}">
                <a16:creationId xmlns:a16="http://schemas.microsoft.com/office/drawing/2014/main" id="{384B799E-0DE9-4EAE-A1D8-1B0138E2447F}"/>
              </a:ext>
            </a:extLst>
          </p:cNvPr>
          <p:cNvCxnSpPr>
            <a:cxnSpLocks/>
            <a:stCxn id="21542" idx="2"/>
            <a:endCxn id="21534" idx="0"/>
          </p:cNvCxnSpPr>
          <p:nvPr/>
        </p:nvCxnSpPr>
        <p:spPr bwMode="auto">
          <a:xfrm>
            <a:off x="5057775" y="4157663"/>
            <a:ext cx="0" cy="84772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0" name="TextBox 10281">
            <a:extLst>
              <a:ext uri="{FF2B5EF4-FFF2-40B4-BE49-F238E27FC236}">
                <a16:creationId xmlns:a16="http://schemas.microsoft.com/office/drawing/2014/main" id="{5AAA9684-D4E6-4EC6-BF9F-D021D3C09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24955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8</a:t>
            </a:r>
          </a:p>
        </p:txBody>
      </p:sp>
      <p:pic>
        <p:nvPicPr>
          <p:cNvPr id="21521" name="Picture 29">
            <a:extLst>
              <a:ext uri="{FF2B5EF4-FFF2-40B4-BE49-F238E27FC236}">
                <a16:creationId xmlns:a16="http://schemas.microsoft.com/office/drawing/2014/main" id="{04E4FCE3-E91D-4E4B-A070-528906CC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781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22" name="Picture 29">
            <a:extLst>
              <a:ext uri="{FF2B5EF4-FFF2-40B4-BE49-F238E27FC236}">
                <a16:creationId xmlns:a16="http://schemas.microsoft.com/office/drawing/2014/main" id="{C8F43CBA-FCAC-40E4-8C68-A9D3BA722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43037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1523" name="Group 1">
            <a:extLst>
              <a:ext uri="{FF2B5EF4-FFF2-40B4-BE49-F238E27FC236}">
                <a16:creationId xmlns:a16="http://schemas.microsoft.com/office/drawing/2014/main" id="{EE400563-EC5B-4D7C-B15F-17A4022A2A30}"/>
              </a:ext>
            </a:extLst>
          </p:cNvPr>
          <p:cNvGrpSpPr>
            <a:grpSpLocks/>
          </p:cNvGrpSpPr>
          <p:nvPr/>
        </p:nvGrpSpPr>
        <p:grpSpPr bwMode="auto">
          <a:xfrm>
            <a:off x="1644650" y="3402013"/>
            <a:ext cx="985838" cy="909637"/>
            <a:chOff x="1656805" y="3329474"/>
            <a:chExt cx="985838" cy="909639"/>
          </a:xfrm>
        </p:grpSpPr>
        <p:sp>
          <p:nvSpPr>
            <p:cNvPr id="21536" name="Line 18">
              <a:extLst>
                <a:ext uri="{FF2B5EF4-FFF2-40B4-BE49-F238E27FC236}">
                  <a16:creationId xmlns:a16="http://schemas.microsoft.com/office/drawing/2014/main" id="{018D816D-B928-48FF-B6F6-4EF86171E0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Line 17">
              <a:extLst>
                <a:ext uri="{FF2B5EF4-FFF2-40B4-BE49-F238E27FC236}">
                  <a16:creationId xmlns:a16="http://schemas.microsoft.com/office/drawing/2014/main" id="{912CE950-CE9E-48CA-B784-8F36C22105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1524" name="Straight Arrow Connector 36">
            <a:extLst>
              <a:ext uri="{FF2B5EF4-FFF2-40B4-BE49-F238E27FC236}">
                <a16:creationId xmlns:a16="http://schemas.microsoft.com/office/drawing/2014/main" id="{4E7D932D-A686-428A-9C11-86573AB0CBB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3163" y="3821113"/>
            <a:ext cx="2309812" cy="31750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5" name="TextBox 37">
            <a:extLst>
              <a:ext uri="{FF2B5EF4-FFF2-40B4-BE49-F238E27FC236}">
                <a16:creationId xmlns:a16="http://schemas.microsoft.com/office/drawing/2014/main" id="{E06DEC45-9AE6-4674-BDB9-F5444DCE0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38" y="3933825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Max</a:t>
            </a:r>
          </a:p>
        </p:txBody>
      </p:sp>
      <p:sp>
        <p:nvSpPr>
          <p:cNvPr id="21526" name="TextBox 39">
            <a:extLst>
              <a:ext uri="{FF2B5EF4-FFF2-40B4-BE49-F238E27FC236}">
                <a16:creationId xmlns:a16="http://schemas.microsoft.com/office/drawing/2014/main" id="{D46685A0-65E7-48B9-B87F-D7FBCE118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388" y="5407025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Total</a:t>
            </a:r>
          </a:p>
        </p:txBody>
      </p:sp>
      <p:sp>
        <p:nvSpPr>
          <p:cNvPr id="21527" name="TextBox 40">
            <a:extLst>
              <a:ext uri="{FF2B5EF4-FFF2-40B4-BE49-F238E27FC236}">
                <a16:creationId xmlns:a16="http://schemas.microsoft.com/office/drawing/2014/main" id="{C124B638-AB03-4DB8-90C1-2439C9323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350" y="3668713"/>
            <a:ext cx="1371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Load	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	+	1</a:t>
            </a:r>
          </a:p>
        </p:txBody>
      </p:sp>
      <p:cxnSp>
        <p:nvCxnSpPr>
          <p:cNvPr id="21528" name="Straight Arrow Connector 41">
            <a:extLst>
              <a:ext uri="{FF2B5EF4-FFF2-40B4-BE49-F238E27FC236}">
                <a16:creationId xmlns:a16="http://schemas.microsoft.com/office/drawing/2014/main" id="{C2A14C9C-6424-436F-B5E8-ECBEACC00D6D}"/>
              </a:ext>
            </a:extLst>
          </p:cNvPr>
          <p:cNvCxnSpPr>
            <a:cxnSpLocks/>
          </p:cNvCxnSpPr>
          <p:nvPr/>
        </p:nvCxnSpPr>
        <p:spPr bwMode="auto">
          <a:xfrm flipH="1">
            <a:off x="2443163" y="3854450"/>
            <a:ext cx="2309812" cy="145573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1529" name="Picture 29">
            <a:extLst>
              <a:ext uri="{FF2B5EF4-FFF2-40B4-BE49-F238E27FC236}">
                <a16:creationId xmlns:a16="http://schemas.microsoft.com/office/drawing/2014/main" id="{2EE91997-3E19-400C-BF85-633C76C70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8" y="4156075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5" name="Arc 44">
            <a:extLst>
              <a:ext uri="{FF2B5EF4-FFF2-40B4-BE49-F238E27FC236}">
                <a16:creationId xmlns:a16="http://schemas.microsoft.com/office/drawing/2014/main" id="{02F86ECC-964A-40FF-8C0E-521CD930C00C}"/>
              </a:ext>
            </a:extLst>
          </p:cNvPr>
          <p:cNvSpPr/>
          <p:nvPr/>
        </p:nvSpPr>
        <p:spPr bwMode="auto">
          <a:xfrm rot="5400000">
            <a:off x="576263" y="776287"/>
            <a:ext cx="3727450" cy="7165975"/>
          </a:xfrm>
          <a:prstGeom prst="arc">
            <a:avLst>
              <a:gd name="adj1" fmla="val 16200000"/>
              <a:gd name="adj2" fmla="val 0"/>
            </a:avLst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93FB8252-A123-4D50-BDD8-25049B4CAD57}"/>
              </a:ext>
            </a:extLst>
          </p:cNvPr>
          <p:cNvSpPr/>
          <p:nvPr/>
        </p:nvSpPr>
        <p:spPr bwMode="auto">
          <a:xfrm rot="5400000">
            <a:off x="4474369" y="3631407"/>
            <a:ext cx="1939925" cy="1481137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DD2B8602-D527-45B3-956F-5A6E3751E9E9}"/>
              </a:ext>
            </a:extLst>
          </p:cNvPr>
          <p:cNvSpPr/>
          <p:nvPr/>
        </p:nvSpPr>
        <p:spPr bwMode="auto">
          <a:xfrm rot="10800000">
            <a:off x="2093913" y="4999038"/>
            <a:ext cx="425450" cy="1217612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grpSp>
        <p:nvGrpSpPr>
          <p:cNvPr id="21533" name="Group 27">
            <a:extLst>
              <a:ext uri="{FF2B5EF4-FFF2-40B4-BE49-F238E27FC236}">
                <a16:creationId xmlns:a16="http://schemas.microsoft.com/office/drawing/2014/main" id="{AFBE9DD2-2EE3-486E-B8B6-BB3C8C461733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5005388"/>
            <a:ext cx="609600" cy="609600"/>
            <a:chOff x="4114800" y="4015014"/>
            <a:chExt cx="609600" cy="609600"/>
          </a:xfrm>
        </p:grpSpPr>
        <p:pic>
          <p:nvPicPr>
            <p:cNvPr id="21534" name="Picture 11">
              <a:extLst>
                <a:ext uri="{FF2B5EF4-FFF2-40B4-BE49-F238E27FC236}">
                  <a16:creationId xmlns:a16="http://schemas.microsoft.com/office/drawing/2014/main" id="{F30FED45-263B-45CD-A5DF-4194C320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015014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35" name="Text Box 18">
              <a:extLst>
                <a:ext uri="{FF2B5EF4-FFF2-40B4-BE49-F238E27FC236}">
                  <a16:creationId xmlns:a16="http://schemas.microsoft.com/office/drawing/2014/main" id="{D46A1234-18A7-4E97-962F-971CA01A6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</p:spTree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>
            <a:extLst>
              <a:ext uri="{FF2B5EF4-FFF2-40B4-BE49-F238E27FC236}">
                <a16:creationId xmlns:a16="http://schemas.microsoft.com/office/drawing/2014/main" id="{69408CE2-303B-4378-AB2F-6160BEBC5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354965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1">
            <a:extLst>
              <a:ext uri="{FF2B5EF4-FFF2-40B4-BE49-F238E27FC236}">
                <a16:creationId xmlns:a16="http://schemas.microsoft.com/office/drawing/2014/main" id="{23271C08-1D20-4D50-AA59-B5D87174D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Cascade: an Example</a:t>
            </a: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4BA0291B-DD69-4421-8404-AEF63F095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23557" name="Text Box 4">
            <a:extLst>
              <a:ext uri="{FF2B5EF4-FFF2-40B4-BE49-F238E27FC236}">
                <a16:creationId xmlns:a16="http://schemas.microsoft.com/office/drawing/2014/main" id="{A7A8871F-2FE8-4D18-AC4D-F4CE85CBE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23558" name="Picture 5">
            <a:extLst>
              <a:ext uri="{FF2B5EF4-FFF2-40B4-BE49-F238E27FC236}">
                <a16:creationId xmlns:a16="http://schemas.microsoft.com/office/drawing/2014/main" id="{67BA3B30-BC10-4C82-861D-80D792DFA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59" name="Picture 6">
            <a:extLst>
              <a:ext uri="{FF2B5EF4-FFF2-40B4-BE49-F238E27FC236}">
                <a16:creationId xmlns:a16="http://schemas.microsoft.com/office/drawing/2014/main" id="{F177BEA9-C798-41A4-B38D-9BB0995F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8100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60" name="Picture 8">
            <a:extLst>
              <a:ext uri="{FF2B5EF4-FFF2-40B4-BE49-F238E27FC236}">
                <a16:creationId xmlns:a16="http://schemas.microsoft.com/office/drawing/2014/main" id="{C684E29A-1543-4807-8BA8-8A64B39EE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230438"/>
            <a:ext cx="9906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61" name="Text Box 15">
            <a:extLst>
              <a:ext uri="{FF2B5EF4-FFF2-40B4-BE49-F238E27FC236}">
                <a16:creationId xmlns:a16="http://schemas.microsoft.com/office/drawing/2014/main" id="{082B936E-7B74-4E32-9535-BA8FF5FF5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175" y="3700463"/>
            <a:ext cx="457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1</a:t>
            </a:r>
          </a:p>
        </p:txBody>
      </p:sp>
      <p:grpSp>
        <p:nvGrpSpPr>
          <p:cNvPr id="23562" name="Group 25">
            <a:extLst>
              <a:ext uri="{FF2B5EF4-FFF2-40B4-BE49-F238E27FC236}">
                <a16:creationId xmlns:a16="http://schemas.microsoft.com/office/drawing/2014/main" id="{6DCF34EA-5FD3-4080-B319-8598B013F623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3516313"/>
            <a:ext cx="609600" cy="609600"/>
            <a:chOff x="1828800" y="3962400"/>
            <a:chExt cx="609600" cy="609600"/>
          </a:xfrm>
        </p:grpSpPr>
        <p:pic>
          <p:nvPicPr>
            <p:cNvPr id="23590" name="Picture 12">
              <a:extLst>
                <a:ext uri="{FF2B5EF4-FFF2-40B4-BE49-F238E27FC236}">
                  <a16:creationId xmlns:a16="http://schemas.microsoft.com/office/drawing/2014/main" id="{EC9C38BF-A51B-42E4-BA17-2ECFA3B431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3591" name="Text Box 16">
              <a:extLst>
                <a:ext uri="{FF2B5EF4-FFF2-40B4-BE49-F238E27FC236}">
                  <a16:creationId xmlns:a16="http://schemas.microsoft.com/office/drawing/2014/main" id="{51C36A6A-A6CE-4212-9786-27667A35EE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</p:grpSp>
      <p:grpSp>
        <p:nvGrpSpPr>
          <p:cNvPr id="23563" name="Group 26">
            <a:extLst>
              <a:ext uri="{FF2B5EF4-FFF2-40B4-BE49-F238E27FC236}">
                <a16:creationId xmlns:a16="http://schemas.microsoft.com/office/drawing/2014/main" id="{BBD2FDCD-E294-40E5-906F-01DF9D8365C7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5005388"/>
            <a:ext cx="609600" cy="609600"/>
            <a:chOff x="2971800" y="3962400"/>
            <a:chExt cx="609600" cy="609600"/>
          </a:xfrm>
        </p:grpSpPr>
        <p:pic>
          <p:nvPicPr>
            <p:cNvPr id="23588" name="Picture 13">
              <a:extLst>
                <a:ext uri="{FF2B5EF4-FFF2-40B4-BE49-F238E27FC236}">
                  <a16:creationId xmlns:a16="http://schemas.microsoft.com/office/drawing/2014/main" id="{A9308419-F892-4FC9-A962-05806C3917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3589" name="Text Box 17">
              <a:extLst>
                <a:ext uri="{FF2B5EF4-FFF2-40B4-BE49-F238E27FC236}">
                  <a16:creationId xmlns:a16="http://schemas.microsoft.com/office/drawing/2014/main" id="{578B0839-5D66-4CEE-9E06-23B528542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cxnSp>
        <p:nvCxnSpPr>
          <p:cNvPr id="23564" name="Straight Arrow Connector 2">
            <a:extLst>
              <a:ext uri="{FF2B5EF4-FFF2-40B4-BE49-F238E27FC236}">
                <a16:creationId xmlns:a16="http://schemas.microsoft.com/office/drawing/2014/main" id="{DCA1B46E-9EB1-4BCD-A6B6-CDE567A3A5F7}"/>
              </a:ext>
            </a:extLst>
          </p:cNvPr>
          <p:cNvCxnSpPr>
            <a:cxnSpLocks/>
            <a:stCxn id="23560" idx="2"/>
          </p:cNvCxnSpPr>
          <p:nvPr/>
        </p:nvCxnSpPr>
        <p:spPr bwMode="auto">
          <a:xfrm>
            <a:off x="3594100" y="3006725"/>
            <a:ext cx="1463675" cy="54133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5" name="Straight Arrow Connector 5">
            <a:extLst>
              <a:ext uri="{FF2B5EF4-FFF2-40B4-BE49-F238E27FC236}">
                <a16:creationId xmlns:a16="http://schemas.microsoft.com/office/drawing/2014/main" id="{035E37CF-4D22-4993-A05F-48B5752F59DB}"/>
              </a:ext>
            </a:extLst>
          </p:cNvPr>
          <p:cNvCxnSpPr>
            <a:cxnSpLocks/>
            <a:stCxn id="23560" idx="2"/>
            <a:endCxn id="23590" idx="0"/>
          </p:cNvCxnSpPr>
          <p:nvPr/>
        </p:nvCxnSpPr>
        <p:spPr bwMode="auto">
          <a:xfrm flipH="1">
            <a:off x="2138363" y="3006725"/>
            <a:ext cx="1455737" cy="50958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6" name="Straight Arrow Connector 11">
            <a:extLst>
              <a:ext uri="{FF2B5EF4-FFF2-40B4-BE49-F238E27FC236}">
                <a16:creationId xmlns:a16="http://schemas.microsoft.com/office/drawing/2014/main" id="{63B70363-DB20-4A83-8793-633CFF916D64}"/>
              </a:ext>
            </a:extLst>
          </p:cNvPr>
          <p:cNvCxnSpPr>
            <a:cxnSpLocks/>
            <a:stCxn id="23590" idx="2"/>
            <a:endCxn id="23588" idx="0"/>
          </p:cNvCxnSpPr>
          <p:nvPr/>
        </p:nvCxnSpPr>
        <p:spPr bwMode="auto">
          <a:xfrm>
            <a:off x="2138363" y="4125913"/>
            <a:ext cx="0" cy="87947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7" name="Straight Arrow Connector 18">
            <a:extLst>
              <a:ext uri="{FF2B5EF4-FFF2-40B4-BE49-F238E27FC236}">
                <a16:creationId xmlns:a16="http://schemas.microsoft.com/office/drawing/2014/main" id="{A98CD690-4033-4A9E-AD77-20ECAE2B8100}"/>
              </a:ext>
            </a:extLst>
          </p:cNvPr>
          <p:cNvCxnSpPr>
            <a:cxnSpLocks/>
            <a:endCxn id="23584" idx="0"/>
          </p:cNvCxnSpPr>
          <p:nvPr/>
        </p:nvCxnSpPr>
        <p:spPr bwMode="auto">
          <a:xfrm>
            <a:off x="5057775" y="4157663"/>
            <a:ext cx="0" cy="84772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68" name="TextBox 10281">
            <a:extLst>
              <a:ext uri="{FF2B5EF4-FFF2-40B4-BE49-F238E27FC236}">
                <a16:creationId xmlns:a16="http://schemas.microsoft.com/office/drawing/2014/main" id="{889B0CC7-9A86-4A5F-A52F-B0CDC4C15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24955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8</a:t>
            </a:r>
          </a:p>
        </p:txBody>
      </p:sp>
      <p:pic>
        <p:nvPicPr>
          <p:cNvPr id="23569" name="Picture 29">
            <a:extLst>
              <a:ext uri="{FF2B5EF4-FFF2-40B4-BE49-F238E27FC236}">
                <a16:creationId xmlns:a16="http://schemas.microsoft.com/office/drawing/2014/main" id="{1B82F0BD-57CC-4475-A51D-3F1E4B1B6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781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70" name="Picture 29">
            <a:extLst>
              <a:ext uri="{FF2B5EF4-FFF2-40B4-BE49-F238E27FC236}">
                <a16:creationId xmlns:a16="http://schemas.microsoft.com/office/drawing/2014/main" id="{CC08AC72-9D67-41C5-B8FF-3B4EC6B4A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43037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3571" name="Group 1">
            <a:extLst>
              <a:ext uri="{FF2B5EF4-FFF2-40B4-BE49-F238E27FC236}">
                <a16:creationId xmlns:a16="http://schemas.microsoft.com/office/drawing/2014/main" id="{AE8AC050-4DCB-4889-BCBF-F61DA50A3382}"/>
              </a:ext>
            </a:extLst>
          </p:cNvPr>
          <p:cNvGrpSpPr>
            <a:grpSpLocks/>
          </p:cNvGrpSpPr>
          <p:nvPr/>
        </p:nvGrpSpPr>
        <p:grpSpPr bwMode="auto">
          <a:xfrm>
            <a:off x="1644650" y="3402013"/>
            <a:ext cx="985838" cy="909637"/>
            <a:chOff x="1656805" y="3329474"/>
            <a:chExt cx="985838" cy="909639"/>
          </a:xfrm>
        </p:grpSpPr>
        <p:sp>
          <p:nvSpPr>
            <p:cNvPr id="23586" name="Line 18">
              <a:extLst>
                <a:ext uri="{FF2B5EF4-FFF2-40B4-BE49-F238E27FC236}">
                  <a16:creationId xmlns:a16="http://schemas.microsoft.com/office/drawing/2014/main" id="{117B916B-5394-45EF-8AF0-1A6F061382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17">
              <a:extLst>
                <a:ext uri="{FF2B5EF4-FFF2-40B4-BE49-F238E27FC236}">
                  <a16:creationId xmlns:a16="http://schemas.microsoft.com/office/drawing/2014/main" id="{F1C9FD53-87BE-4558-8208-55DC933473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3572" name="Straight Arrow Connector 36">
            <a:extLst>
              <a:ext uri="{FF2B5EF4-FFF2-40B4-BE49-F238E27FC236}">
                <a16:creationId xmlns:a16="http://schemas.microsoft.com/office/drawing/2014/main" id="{BAA37DBD-2E6F-413D-A892-242D7C81F2B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3163" y="3821113"/>
            <a:ext cx="2309812" cy="31750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3" name="TextBox 4">
            <a:extLst>
              <a:ext uri="{FF2B5EF4-FFF2-40B4-BE49-F238E27FC236}">
                <a16:creationId xmlns:a16="http://schemas.microsoft.com/office/drawing/2014/main" id="{FAE84659-04AB-4068-A105-6C04E9CC9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350" y="3668713"/>
            <a:ext cx="1371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Load	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	+	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		2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FBE6FA5A-5F82-473E-9253-C116C45BF2B5}"/>
              </a:ext>
            </a:extLst>
          </p:cNvPr>
          <p:cNvSpPr/>
          <p:nvPr/>
        </p:nvSpPr>
        <p:spPr bwMode="auto">
          <a:xfrm rot="5400000">
            <a:off x="4474369" y="3631407"/>
            <a:ext cx="1939925" cy="1481137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23575" name="TextBox 7">
            <a:extLst>
              <a:ext uri="{FF2B5EF4-FFF2-40B4-BE49-F238E27FC236}">
                <a16:creationId xmlns:a16="http://schemas.microsoft.com/office/drawing/2014/main" id="{AE23F5DD-51CA-4E8D-8FBB-7286F5AB9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38" y="3933825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Max</a:t>
            </a:r>
          </a:p>
        </p:txBody>
      </p:sp>
      <p:sp>
        <p:nvSpPr>
          <p:cNvPr id="23576" name="TextBox 38">
            <a:extLst>
              <a:ext uri="{FF2B5EF4-FFF2-40B4-BE49-F238E27FC236}">
                <a16:creationId xmlns:a16="http://schemas.microsoft.com/office/drawing/2014/main" id="{7D38B920-A16B-4DFA-94C8-F6FA76EB2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388" y="5407025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Total</a:t>
            </a:r>
          </a:p>
        </p:txBody>
      </p:sp>
      <p:sp>
        <p:nvSpPr>
          <p:cNvPr id="23577" name="Rectangle 2">
            <a:extLst>
              <a:ext uri="{FF2B5EF4-FFF2-40B4-BE49-F238E27FC236}">
                <a16:creationId xmlns:a16="http://schemas.microsoft.com/office/drawing/2014/main" id="{49BBE639-FC3F-4189-B118-05653F757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/>
              <a:t>Observe how the marked transformer fails in this scenario: </a:t>
            </a:r>
          </a:p>
        </p:txBody>
      </p:sp>
      <p:cxnSp>
        <p:nvCxnSpPr>
          <p:cNvPr id="23578" name="Straight Arrow Connector 41">
            <a:extLst>
              <a:ext uri="{FF2B5EF4-FFF2-40B4-BE49-F238E27FC236}">
                <a16:creationId xmlns:a16="http://schemas.microsoft.com/office/drawing/2014/main" id="{1A69F83A-A385-4BC9-8E16-5AE283856C14}"/>
              </a:ext>
            </a:extLst>
          </p:cNvPr>
          <p:cNvCxnSpPr>
            <a:cxnSpLocks/>
            <a:stCxn id="23554" idx="1"/>
            <a:endCxn id="23588" idx="3"/>
          </p:cNvCxnSpPr>
          <p:nvPr/>
        </p:nvCxnSpPr>
        <p:spPr bwMode="auto">
          <a:xfrm flipH="1">
            <a:off x="2443163" y="3854450"/>
            <a:ext cx="2309812" cy="145573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3579" name="Picture 29">
            <a:extLst>
              <a:ext uri="{FF2B5EF4-FFF2-40B4-BE49-F238E27FC236}">
                <a16:creationId xmlns:a16="http://schemas.microsoft.com/office/drawing/2014/main" id="{1A851124-309E-42F7-BA82-FF182597C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8" y="4156075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7" name="Arc 46">
            <a:extLst>
              <a:ext uri="{FF2B5EF4-FFF2-40B4-BE49-F238E27FC236}">
                <a16:creationId xmlns:a16="http://schemas.microsoft.com/office/drawing/2014/main" id="{4102439B-5748-4699-BA14-B700ED98306C}"/>
              </a:ext>
            </a:extLst>
          </p:cNvPr>
          <p:cNvSpPr/>
          <p:nvPr/>
        </p:nvSpPr>
        <p:spPr bwMode="auto">
          <a:xfrm rot="5400000">
            <a:off x="576263" y="776287"/>
            <a:ext cx="3727450" cy="7165975"/>
          </a:xfrm>
          <a:prstGeom prst="arc">
            <a:avLst>
              <a:gd name="adj1" fmla="val 16200000"/>
              <a:gd name="adj2" fmla="val 0"/>
            </a:avLst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EE27F77-98D1-4BFA-8605-848EA0261E1B}"/>
              </a:ext>
            </a:extLst>
          </p:cNvPr>
          <p:cNvSpPr/>
          <p:nvPr/>
        </p:nvSpPr>
        <p:spPr bwMode="auto">
          <a:xfrm rot="10800000">
            <a:off x="2093913" y="4999038"/>
            <a:ext cx="425450" cy="1217612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grpSp>
        <p:nvGrpSpPr>
          <p:cNvPr id="23582" name="Group 27">
            <a:extLst>
              <a:ext uri="{FF2B5EF4-FFF2-40B4-BE49-F238E27FC236}">
                <a16:creationId xmlns:a16="http://schemas.microsoft.com/office/drawing/2014/main" id="{1801BEDC-569B-4AEE-B879-77FE27CA12E1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5005388"/>
            <a:ext cx="609600" cy="609600"/>
            <a:chOff x="4114800" y="4015014"/>
            <a:chExt cx="609600" cy="609600"/>
          </a:xfrm>
        </p:grpSpPr>
        <p:pic>
          <p:nvPicPr>
            <p:cNvPr id="23584" name="Picture 11">
              <a:extLst>
                <a:ext uri="{FF2B5EF4-FFF2-40B4-BE49-F238E27FC236}">
                  <a16:creationId xmlns:a16="http://schemas.microsoft.com/office/drawing/2014/main" id="{485680B2-76D3-4170-85B4-57F2D9148A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015014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3585" name="Text Box 18">
              <a:extLst>
                <a:ext uri="{FF2B5EF4-FFF2-40B4-BE49-F238E27FC236}">
                  <a16:creationId xmlns:a16="http://schemas.microsoft.com/office/drawing/2014/main" id="{A1B41062-1C2C-4259-98E4-C7BABEEBB7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cxnSp>
        <p:nvCxnSpPr>
          <p:cNvPr id="23583" name="Straight Connector 15">
            <a:extLst>
              <a:ext uri="{FF2B5EF4-FFF2-40B4-BE49-F238E27FC236}">
                <a16:creationId xmlns:a16="http://schemas.microsoft.com/office/drawing/2014/main" id="{02B01B9D-8D34-458E-9A64-2033C46FCC2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413375" y="4267200"/>
            <a:ext cx="1368425" cy="0"/>
          </a:xfrm>
          <a:prstGeom prst="line">
            <a:avLst/>
          </a:prstGeom>
          <a:noFill/>
          <a:ln w="3175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37">
            <a:extLst>
              <a:ext uri="{FF2B5EF4-FFF2-40B4-BE49-F238E27FC236}">
                <a16:creationId xmlns:a16="http://schemas.microsoft.com/office/drawing/2014/main" id="{3023733E-6723-471A-AB02-655170699815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3548063"/>
            <a:ext cx="609600" cy="609600"/>
            <a:chOff x="2971800" y="2743200"/>
            <a:chExt cx="609600" cy="609600"/>
          </a:xfrm>
        </p:grpSpPr>
        <p:pic>
          <p:nvPicPr>
            <p:cNvPr id="25640" name="Picture 9">
              <a:extLst>
                <a:ext uri="{FF2B5EF4-FFF2-40B4-BE49-F238E27FC236}">
                  <a16:creationId xmlns:a16="http://schemas.microsoft.com/office/drawing/2014/main" id="{3DDD69B6-3F61-435C-A8C4-F86EF0D689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27432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41" name="Text Box 15">
              <a:extLst>
                <a:ext uri="{FF2B5EF4-FFF2-40B4-BE49-F238E27FC236}">
                  <a16:creationId xmlns:a16="http://schemas.microsoft.com/office/drawing/2014/main" id="{A7F9C3F0-F25C-4E3C-852E-414A78950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28956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sp>
        <p:nvSpPr>
          <p:cNvPr id="25603" name="Rectangle 1">
            <a:extLst>
              <a:ext uri="{FF2B5EF4-FFF2-40B4-BE49-F238E27FC236}">
                <a16:creationId xmlns:a16="http://schemas.microsoft.com/office/drawing/2014/main" id="{5BD2D49F-2186-4261-8B6E-BB83B5C6D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Cascade: an Example</a:t>
            </a: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697F7835-5489-4CF8-90C5-383F6A814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7763"/>
            <a:ext cx="8224838" cy="1195387"/>
          </a:xfrm>
        </p:spPr>
        <p:txBody>
          <a:bodyPr/>
          <a:lstStyle/>
          <a:p>
            <a:pPr marL="341313" indent="-339725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The initial failure causes a domino effect (cascade).</a:t>
            </a:r>
          </a:p>
        </p:txBody>
      </p:sp>
      <p:sp>
        <p:nvSpPr>
          <p:cNvPr id="25605" name="Text Box 3">
            <a:extLst>
              <a:ext uri="{FF2B5EF4-FFF2-40B4-BE49-F238E27FC236}">
                <a16:creationId xmlns:a16="http://schemas.microsoft.com/office/drawing/2014/main" id="{2109F5B3-D149-407B-B1DA-90C13274F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25606" name="Text Box 4">
            <a:extLst>
              <a:ext uri="{FF2B5EF4-FFF2-40B4-BE49-F238E27FC236}">
                <a16:creationId xmlns:a16="http://schemas.microsoft.com/office/drawing/2014/main" id="{E613604A-2136-4734-BDC2-7B0528E54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25607" name="Picture 5">
            <a:extLst>
              <a:ext uri="{FF2B5EF4-FFF2-40B4-BE49-F238E27FC236}">
                <a16:creationId xmlns:a16="http://schemas.microsoft.com/office/drawing/2014/main" id="{B1DC3905-C317-484E-A80C-A6FC567C7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8" name="Picture 6">
            <a:extLst>
              <a:ext uri="{FF2B5EF4-FFF2-40B4-BE49-F238E27FC236}">
                <a16:creationId xmlns:a16="http://schemas.microsoft.com/office/drawing/2014/main" id="{97A69069-6DE4-41EE-8A44-5D306AC06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8100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9" name="Picture 8">
            <a:extLst>
              <a:ext uri="{FF2B5EF4-FFF2-40B4-BE49-F238E27FC236}">
                <a16:creationId xmlns:a16="http://schemas.microsoft.com/office/drawing/2014/main" id="{7E1D5CAB-A366-4865-AD30-5674076BB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230438"/>
            <a:ext cx="9906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5610" name="Group 25">
            <a:extLst>
              <a:ext uri="{FF2B5EF4-FFF2-40B4-BE49-F238E27FC236}">
                <a16:creationId xmlns:a16="http://schemas.microsoft.com/office/drawing/2014/main" id="{58B076C1-3ED1-4E11-B11C-45168BB6B8CB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3516313"/>
            <a:ext cx="609600" cy="609600"/>
            <a:chOff x="1828800" y="3962400"/>
            <a:chExt cx="609600" cy="609600"/>
          </a:xfrm>
        </p:grpSpPr>
        <p:pic>
          <p:nvPicPr>
            <p:cNvPr id="25638" name="Picture 12">
              <a:extLst>
                <a:ext uri="{FF2B5EF4-FFF2-40B4-BE49-F238E27FC236}">
                  <a16:creationId xmlns:a16="http://schemas.microsoft.com/office/drawing/2014/main" id="{6E4C5F7D-2E29-40A2-8598-54B51D13E2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39" name="Text Box 16">
              <a:extLst>
                <a:ext uri="{FF2B5EF4-FFF2-40B4-BE49-F238E27FC236}">
                  <a16:creationId xmlns:a16="http://schemas.microsoft.com/office/drawing/2014/main" id="{669D02CD-3971-47F4-8BF2-0B6718B8A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</p:grpSp>
      <p:grpSp>
        <p:nvGrpSpPr>
          <p:cNvPr id="25611" name="Group 26">
            <a:extLst>
              <a:ext uri="{FF2B5EF4-FFF2-40B4-BE49-F238E27FC236}">
                <a16:creationId xmlns:a16="http://schemas.microsoft.com/office/drawing/2014/main" id="{648511BB-11B6-4299-BD38-1D4B56CE7E7F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5005388"/>
            <a:ext cx="609600" cy="609600"/>
            <a:chOff x="2971800" y="3962400"/>
            <a:chExt cx="609600" cy="609600"/>
          </a:xfrm>
        </p:grpSpPr>
        <p:pic>
          <p:nvPicPr>
            <p:cNvPr id="25636" name="Picture 13">
              <a:extLst>
                <a:ext uri="{FF2B5EF4-FFF2-40B4-BE49-F238E27FC236}">
                  <a16:creationId xmlns:a16="http://schemas.microsoft.com/office/drawing/2014/main" id="{5F428A19-029D-45BF-9D96-9A13B2D603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37" name="Text Box 17">
              <a:extLst>
                <a:ext uri="{FF2B5EF4-FFF2-40B4-BE49-F238E27FC236}">
                  <a16:creationId xmlns:a16="http://schemas.microsoft.com/office/drawing/2014/main" id="{2D64BBC8-1CA5-4F64-A4A2-CE996A0B4B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</p:grpSp>
      <p:grpSp>
        <p:nvGrpSpPr>
          <p:cNvPr id="25612" name="Group 27">
            <a:extLst>
              <a:ext uri="{FF2B5EF4-FFF2-40B4-BE49-F238E27FC236}">
                <a16:creationId xmlns:a16="http://schemas.microsoft.com/office/drawing/2014/main" id="{3D07F9F1-D749-4191-9E9E-74C6C16C92CB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5005388"/>
            <a:ext cx="609600" cy="609600"/>
            <a:chOff x="4114800" y="4015014"/>
            <a:chExt cx="609600" cy="609600"/>
          </a:xfrm>
        </p:grpSpPr>
        <p:pic>
          <p:nvPicPr>
            <p:cNvPr id="25634" name="Picture 11">
              <a:extLst>
                <a:ext uri="{FF2B5EF4-FFF2-40B4-BE49-F238E27FC236}">
                  <a16:creationId xmlns:a16="http://schemas.microsoft.com/office/drawing/2014/main" id="{8AEC05AC-719D-4667-B793-A880D15C46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015014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35" name="Text Box 18">
              <a:extLst>
                <a:ext uri="{FF2B5EF4-FFF2-40B4-BE49-F238E27FC236}">
                  <a16:creationId xmlns:a16="http://schemas.microsoft.com/office/drawing/2014/main" id="{91DC62A0-A2DD-4B16-9FCF-3AA9BD6A6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</p:grpSp>
      <p:cxnSp>
        <p:nvCxnSpPr>
          <p:cNvPr id="25613" name="Straight Arrow Connector 2">
            <a:extLst>
              <a:ext uri="{FF2B5EF4-FFF2-40B4-BE49-F238E27FC236}">
                <a16:creationId xmlns:a16="http://schemas.microsoft.com/office/drawing/2014/main" id="{CA9D1298-F13A-443D-B4CC-C39FDAA490F1}"/>
              </a:ext>
            </a:extLst>
          </p:cNvPr>
          <p:cNvCxnSpPr>
            <a:cxnSpLocks/>
            <a:stCxn id="25609" idx="2"/>
          </p:cNvCxnSpPr>
          <p:nvPr/>
        </p:nvCxnSpPr>
        <p:spPr bwMode="auto">
          <a:xfrm>
            <a:off x="3594100" y="3006725"/>
            <a:ext cx="1463675" cy="54133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4" name="Straight Arrow Connector 5">
            <a:extLst>
              <a:ext uri="{FF2B5EF4-FFF2-40B4-BE49-F238E27FC236}">
                <a16:creationId xmlns:a16="http://schemas.microsoft.com/office/drawing/2014/main" id="{17CD1596-0C93-4F24-97B4-AEC7DF225D55}"/>
              </a:ext>
            </a:extLst>
          </p:cNvPr>
          <p:cNvCxnSpPr>
            <a:cxnSpLocks/>
            <a:stCxn id="25609" idx="2"/>
            <a:endCxn id="25638" idx="0"/>
          </p:cNvCxnSpPr>
          <p:nvPr/>
        </p:nvCxnSpPr>
        <p:spPr bwMode="auto">
          <a:xfrm flipH="1">
            <a:off x="2138363" y="3006725"/>
            <a:ext cx="1455737" cy="50958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5" name="Straight Arrow Connector 11">
            <a:extLst>
              <a:ext uri="{FF2B5EF4-FFF2-40B4-BE49-F238E27FC236}">
                <a16:creationId xmlns:a16="http://schemas.microsoft.com/office/drawing/2014/main" id="{0F79262B-7BF3-48A1-A724-692BF0BB3D3F}"/>
              </a:ext>
            </a:extLst>
          </p:cNvPr>
          <p:cNvCxnSpPr>
            <a:cxnSpLocks/>
            <a:stCxn id="25638" idx="2"/>
            <a:endCxn id="25636" idx="0"/>
          </p:cNvCxnSpPr>
          <p:nvPr/>
        </p:nvCxnSpPr>
        <p:spPr bwMode="auto">
          <a:xfrm>
            <a:off x="2138363" y="4125913"/>
            <a:ext cx="0" cy="87947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6" name="Straight Arrow Connector 18">
            <a:extLst>
              <a:ext uri="{FF2B5EF4-FFF2-40B4-BE49-F238E27FC236}">
                <a16:creationId xmlns:a16="http://schemas.microsoft.com/office/drawing/2014/main" id="{E7BD6CF5-074C-4034-B2E7-6B7A1C2DB569}"/>
              </a:ext>
            </a:extLst>
          </p:cNvPr>
          <p:cNvCxnSpPr>
            <a:cxnSpLocks/>
            <a:endCxn id="25634" idx="0"/>
          </p:cNvCxnSpPr>
          <p:nvPr/>
        </p:nvCxnSpPr>
        <p:spPr bwMode="auto">
          <a:xfrm>
            <a:off x="5057775" y="4157663"/>
            <a:ext cx="0" cy="84772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7" name="TextBox 10281">
            <a:extLst>
              <a:ext uri="{FF2B5EF4-FFF2-40B4-BE49-F238E27FC236}">
                <a16:creationId xmlns:a16="http://schemas.microsoft.com/office/drawing/2014/main" id="{10328629-D000-4D21-B6C4-5F983E29E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24955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8</a:t>
            </a:r>
          </a:p>
        </p:txBody>
      </p:sp>
      <p:grpSp>
        <p:nvGrpSpPr>
          <p:cNvPr id="25618" name="Group 1">
            <a:extLst>
              <a:ext uri="{FF2B5EF4-FFF2-40B4-BE49-F238E27FC236}">
                <a16:creationId xmlns:a16="http://schemas.microsoft.com/office/drawing/2014/main" id="{AA6AFB74-0DF0-40C5-AF2E-CD2DF7017EE9}"/>
              </a:ext>
            </a:extLst>
          </p:cNvPr>
          <p:cNvGrpSpPr>
            <a:grpSpLocks/>
          </p:cNvGrpSpPr>
          <p:nvPr/>
        </p:nvGrpSpPr>
        <p:grpSpPr bwMode="auto">
          <a:xfrm>
            <a:off x="1644650" y="3402013"/>
            <a:ext cx="985838" cy="909637"/>
            <a:chOff x="1656805" y="3329474"/>
            <a:chExt cx="985838" cy="909639"/>
          </a:xfrm>
        </p:grpSpPr>
        <p:sp>
          <p:nvSpPr>
            <p:cNvPr id="25632" name="Line 18">
              <a:extLst>
                <a:ext uri="{FF2B5EF4-FFF2-40B4-BE49-F238E27FC236}">
                  <a16:creationId xmlns:a16="http://schemas.microsoft.com/office/drawing/2014/main" id="{B7A8144D-4B57-454C-9371-F93788DBE9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3" name="Line 17">
              <a:extLst>
                <a:ext uri="{FF2B5EF4-FFF2-40B4-BE49-F238E27FC236}">
                  <a16:creationId xmlns:a16="http://schemas.microsoft.com/office/drawing/2014/main" id="{24D759F5-CCD6-4727-AFA8-67C624B449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5619" name="Straight Arrow Connector 36">
            <a:extLst>
              <a:ext uri="{FF2B5EF4-FFF2-40B4-BE49-F238E27FC236}">
                <a16:creationId xmlns:a16="http://schemas.microsoft.com/office/drawing/2014/main" id="{1411D4FC-BDCF-4A3E-82F8-94618EAC45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3163" y="3821113"/>
            <a:ext cx="2309812" cy="31750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620" name="Group 32">
            <a:extLst>
              <a:ext uri="{FF2B5EF4-FFF2-40B4-BE49-F238E27FC236}">
                <a16:creationId xmlns:a16="http://schemas.microsoft.com/office/drawing/2014/main" id="{363F6E79-5299-49A5-8695-B5FDBA8416F4}"/>
              </a:ext>
            </a:extLst>
          </p:cNvPr>
          <p:cNvGrpSpPr>
            <a:grpSpLocks/>
          </p:cNvGrpSpPr>
          <p:nvPr/>
        </p:nvGrpSpPr>
        <p:grpSpPr bwMode="auto">
          <a:xfrm>
            <a:off x="4570413" y="3397250"/>
            <a:ext cx="985837" cy="909638"/>
            <a:chOff x="1656805" y="3329474"/>
            <a:chExt cx="985838" cy="909639"/>
          </a:xfrm>
        </p:grpSpPr>
        <p:sp>
          <p:nvSpPr>
            <p:cNvPr id="25630" name="Line 18">
              <a:extLst>
                <a:ext uri="{FF2B5EF4-FFF2-40B4-BE49-F238E27FC236}">
                  <a16:creationId xmlns:a16="http://schemas.microsoft.com/office/drawing/2014/main" id="{A83CB4FD-5633-4480-B90A-C857F5FF6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1" name="Line 17">
              <a:extLst>
                <a:ext uri="{FF2B5EF4-FFF2-40B4-BE49-F238E27FC236}">
                  <a16:creationId xmlns:a16="http://schemas.microsoft.com/office/drawing/2014/main" id="{BF1AD209-54BF-4578-B3C9-DD9D1445E6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21" name="TextBox 40">
            <a:extLst>
              <a:ext uri="{FF2B5EF4-FFF2-40B4-BE49-F238E27FC236}">
                <a16:creationId xmlns:a16="http://schemas.microsoft.com/office/drawing/2014/main" id="{5AF8973B-4477-4B78-8434-BDD69565F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38" y="3933825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Max</a:t>
            </a:r>
          </a:p>
        </p:txBody>
      </p:sp>
      <p:sp>
        <p:nvSpPr>
          <p:cNvPr id="25622" name="TextBox 41">
            <a:extLst>
              <a:ext uri="{FF2B5EF4-FFF2-40B4-BE49-F238E27FC236}">
                <a16:creationId xmlns:a16="http://schemas.microsoft.com/office/drawing/2014/main" id="{3A662281-2C55-4495-BF89-82DD5C045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388" y="5407025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Total</a:t>
            </a:r>
          </a:p>
        </p:txBody>
      </p:sp>
      <p:cxnSp>
        <p:nvCxnSpPr>
          <p:cNvPr id="25623" name="Straight Arrow Connector 44">
            <a:extLst>
              <a:ext uri="{FF2B5EF4-FFF2-40B4-BE49-F238E27FC236}">
                <a16:creationId xmlns:a16="http://schemas.microsoft.com/office/drawing/2014/main" id="{1817998F-19B0-4032-9FEF-9DA58871CAE0}"/>
              </a:ext>
            </a:extLst>
          </p:cNvPr>
          <p:cNvCxnSpPr>
            <a:cxnSpLocks/>
          </p:cNvCxnSpPr>
          <p:nvPr/>
        </p:nvCxnSpPr>
        <p:spPr bwMode="auto">
          <a:xfrm flipH="1">
            <a:off x="2443163" y="3854450"/>
            <a:ext cx="2309812" cy="145573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624" name="Group 32">
            <a:extLst>
              <a:ext uri="{FF2B5EF4-FFF2-40B4-BE49-F238E27FC236}">
                <a16:creationId xmlns:a16="http://schemas.microsoft.com/office/drawing/2014/main" id="{E8D182FD-67F6-4E0E-A24F-D93141FC007F}"/>
              </a:ext>
            </a:extLst>
          </p:cNvPr>
          <p:cNvGrpSpPr>
            <a:grpSpLocks/>
          </p:cNvGrpSpPr>
          <p:nvPr/>
        </p:nvGrpSpPr>
        <p:grpSpPr bwMode="auto">
          <a:xfrm>
            <a:off x="1620838" y="4856163"/>
            <a:ext cx="985837" cy="909637"/>
            <a:chOff x="1656805" y="3329474"/>
            <a:chExt cx="985838" cy="909639"/>
          </a:xfrm>
        </p:grpSpPr>
        <p:sp>
          <p:nvSpPr>
            <p:cNvPr id="25628" name="Line 18">
              <a:extLst>
                <a:ext uri="{FF2B5EF4-FFF2-40B4-BE49-F238E27FC236}">
                  <a16:creationId xmlns:a16="http://schemas.microsoft.com/office/drawing/2014/main" id="{B3322C34-1B70-491E-A9B9-A54BD34BA9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9" name="Line 17">
              <a:extLst>
                <a:ext uri="{FF2B5EF4-FFF2-40B4-BE49-F238E27FC236}">
                  <a16:creationId xmlns:a16="http://schemas.microsoft.com/office/drawing/2014/main" id="{05398E2D-98D7-42EE-9CB6-1719E37313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25" name="Group 32">
            <a:extLst>
              <a:ext uri="{FF2B5EF4-FFF2-40B4-BE49-F238E27FC236}">
                <a16:creationId xmlns:a16="http://schemas.microsoft.com/office/drawing/2014/main" id="{B0AB518A-0B74-4D81-9472-5EB400D0E4D4}"/>
              </a:ext>
            </a:extLst>
          </p:cNvPr>
          <p:cNvGrpSpPr>
            <a:grpSpLocks/>
          </p:cNvGrpSpPr>
          <p:nvPr/>
        </p:nvGrpSpPr>
        <p:grpSpPr bwMode="auto">
          <a:xfrm>
            <a:off x="4594225" y="4887913"/>
            <a:ext cx="985838" cy="909637"/>
            <a:chOff x="1656805" y="3329474"/>
            <a:chExt cx="985838" cy="909639"/>
          </a:xfrm>
        </p:grpSpPr>
        <p:sp>
          <p:nvSpPr>
            <p:cNvPr id="25626" name="Line 18">
              <a:extLst>
                <a:ext uri="{FF2B5EF4-FFF2-40B4-BE49-F238E27FC236}">
                  <a16:creationId xmlns:a16="http://schemas.microsoft.com/office/drawing/2014/main" id="{BF0553F5-CE71-455C-BE85-F308F8F85D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Line 17">
              <a:extLst>
                <a:ext uri="{FF2B5EF4-FFF2-40B4-BE49-F238E27FC236}">
                  <a16:creationId xmlns:a16="http://schemas.microsoft.com/office/drawing/2014/main" id="{4AF4BDEC-7E30-4581-8496-B76ECDD851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CF89-1BFB-4B29-9EBB-D29021A5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F45F0-D7A4-42BC-B7A1-47FA31B81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How can we determine the cascading failure point of a system?</a:t>
            </a:r>
          </a:p>
        </p:txBody>
      </p:sp>
    </p:spTree>
    <p:extLst>
      <p:ext uri="{BB962C8B-B14F-4D97-AF65-F5344CB8AC3E}">
        <p14:creationId xmlns:p14="http://schemas.microsoft.com/office/powerpoint/2010/main" val="2783357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ABE0F02D-A5EA-4A46-8747-399072F49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Research Problem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523DD56E-3A04-47DC-845E-C0476B4F70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 is our problem?</a:t>
            </a:r>
          </a:p>
          <a:p>
            <a:r>
              <a:rPr lang="en-US" altLang="en-US"/>
              <a:t>Show animation of identifying min/max.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771FB037-83DA-47A0-ABB2-0CD03377F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What Can We Do?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8C689EC0-66B3-40CB-8508-960DB19A2F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Think like the attacker.</a:t>
            </a:r>
          </a:p>
          <a:p>
            <a:pPr lvl="3" indent="-227013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>
            <a:extLst>
              <a:ext uri="{FF2B5EF4-FFF2-40B4-BE49-F238E27FC236}">
                <a16:creationId xmlns:a16="http://schemas.microsoft.com/office/drawing/2014/main" id="{8E3BF904-994C-437A-A2CE-228A8F6894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What Can We Do?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44027020-0F29-4BB8-B6C2-3F972E904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Attackers have finite resources</a:t>
            </a:r>
          </a:p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Everything they do has a cost</a:t>
            </a:r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Systems that can withstand more attacks with almost always cost much more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D10B0372-BBDF-40AA-B9FC-A7B6B243A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Consider, if you Will…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4298BBAA-632B-4095-9EA4-AFDBDC48A2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Power interruptions can cripple…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Payment processors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Students submitting homework at the last minute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Sewage pumps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Medical equipment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Significant portions of infrastructure for extended periods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Cellular networks (911 calls)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13688CE-A160-4240-A666-9B8D39EF9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24400"/>
            <a:ext cx="3810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4D7200C2-53E3-47C0-9331-E340D8ACD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What Can We Do?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DF79C30-BC59-42B7-8627-24C60D856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Not all attack points are as “valuable”</a:t>
            </a:r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Houses aren’t as important as hospitals and fire stations.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1BE30541-483C-4886-9671-43C7716BCD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/>
              <a:t>System Model: What’s Important?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F2D9CA92-B663-4957-9A44-6CE645CD89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With how attackers think in mind, a system model was developed.</a:t>
            </a:r>
          </a:p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How can our system be simplified while staying applicable to the real world?</a:t>
            </a:r>
          </a:p>
          <a:p>
            <a:pPr marL="341313" indent="-339725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endParaRPr lang="en-US" alt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50715989-5CE8-486B-93F6-14E46E624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Simplifications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3B90728A-092C-4A6F-B340-AAD58083C1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Consumer demand in an area is implied by how much power passes through a transformer.</a:t>
            </a:r>
          </a:p>
        </p:txBody>
      </p:sp>
      <p:grpSp>
        <p:nvGrpSpPr>
          <p:cNvPr id="13315" name="Group 3">
            <a:extLst>
              <a:ext uri="{FF2B5EF4-FFF2-40B4-BE49-F238E27FC236}">
                <a16:creationId xmlns:a16="http://schemas.microsoft.com/office/drawing/2014/main" id="{CE043767-B03B-4371-9BA1-8A9B31AA6722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3581400"/>
            <a:ext cx="377825" cy="914400"/>
            <a:chOff x="5184" y="2256"/>
            <a:chExt cx="238" cy="576"/>
          </a:xfrm>
        </p:grpSpPr>
        <p:sp>
          <p:nvSpPr>
            <p:cNvPr id="36886" name="Line 4">
              <a:extLst>
                <a:ext uri="{FF2B5EF4-FFF2-40B4-BE49-F238E27FC236}">
                  <a16:creationId xmlns:a16="http://schemas.microsoft.com/office/drawing/2014/main" id="{BDB34D39-A02A-4F56-B1CF-84DD1B1A17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8" y="2656"/>
              <a:ext cx="86" cy="177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Line 5">
              <a:extLst>
                <a:ext uri="{FF2B5EF4-FFF2-40B4-BE49-F238E27FC236}">
                  <a16:creationId xmlns:a16="http://schemas.microsoft.com/office/drawing/2014/main" id="{C42660C9-16D5-4A5D-BF21-D377DD2D57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658"/>
              <a:ext cx="116" cy="171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Line 6">
              <a:extLst>
                <a:ext uri="{FF2B5EF4-FFF2-40B4-BE49-F238E27FC236}">
                  <a16:creationId xmlns:a16="http://schemas.microsoft.com/office/drawing/2014/main" id="{A9F876EE-C479-4E28-BB59-FE8FFB6D8E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06" y="2425"/>
              <a:ext cx="0" cy="235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Oval 7">
              <a:extLst>
                <a:ext uri="{FF2B5EF4-FFF2-40B4-BE49-F238E27FC236}">
                  <a16:creationId xmlns:a16="http://schemas.microsoft.com/office/drawing/2014/main" id="{ADFD4671-C6B1-4E5F-97A2-08D762FFF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" y="2256"/>
              <a:ext cx="175" cy="171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6890" name="Line 8">
              <a:extLst>
                <a:ext uri="{FF2B5EF4-FFF2-40B4-BE49-F238E27FC236}">
                  <a16:creationId xmlns:a16="http://schemas.microsoft.com/office/drawing/2014/main" id="{D9D5DB06-D20B-433C-A029-F5D4ABBC0A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3" y="2514"/>
              <a:ext cx="124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Line 9">
              <a:extLst>
                <a:ext uri="{FF2B5EF4-FFF2-40B4-BE49-F238E27FC236}">
                  <a16:creationId xmlns:a16="http://schemas.microsoft.com/office/drawing/2014/main" id="{49A2880F-58B6-43E8-9C12-563289F49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514"/>
              <a:ext cx="116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2" name="Text Box 10">
            <a:extLst>
              <a:ext uri="{FF2B5EF4-FFF2-40B4-BE49-F238E27FC236}">
                <a16:creationId xmlns:a16="http://schemas.microsoft.com/office/drawing/2014/main" id="{321BC6B7-BC08-4402-8615-3EEE9E4FF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5720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grpSp>
        <p:nvGrpSpPr>
          <p:cNvPr id="13323" name="Group 11">
            <a:extLst>
              <a:ext uri="{FF2B5EF4-FFF2-40B4-BE49-F238E27FC236}">
                <a16:creationId xmlns:a16="http://schemas.microsoft.com/office/drawing/2014/main" id="{8C23BD0D-99EE-43DD-A5B0-0655FF9147FE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276600"/>
            <a:ext cx="611188" cy="1525588"/>
            <a:chOff x="3936" y="2064"/>
            <a:chExt cx="385" cy="961"/>
          </a:xfrm>
        </p:grpSpPr>
        <p:sp>
          <p:nvSpPr>
            <p:cNvPr id="36880" name="Line 12">
              <a:extLst>
                <a:ext uri="{FF2B5EF4-FFF2-40B4-BE49-F238E27FC236}">
                  <a16:creationId xmlns:a16="http://schemas.microsoft.com/office/drawing/2014/main" id="{A76006E8-624F-4672-97C5-B83A6027C3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8" y="2730"/>
              <a:ext cx="141" cy="29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13">
              <a:extLst>
                <a:ext uri="{FF2B5EF4-FFF2-40B4-BE49-F238E27FC236}">
                  <a16:creationId xmlns:a16="http://schemas.microsoft.com/office/drawing/2014/main" id="{D1BFE9A1-A5D7-4B97-AB90-C8EE9231C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735"/>
              <a:ext cx="189" cy="28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Line 14">
              <a:extLst>
                <a:ext uri="{FF2B5EF4-FFF2-40B4-BE49-F238E27FC236}">
                  <a16:creationId xmlns:a16="http://schemas.microsoft.com/office/drawing/2014/main" id="{17B4627F-005B-401E-BCE5-14C2BEBE92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2" y="2346"/>
              <a:ext cx="0" cy="392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Oval 15">
              <a:extLst>
                <a:ext uri="{FF2B5EF4-FFF2-40B4-BE49-F238E27FC236}">
                  <a16:creationId xmlns:a16="http://schemas.microsoft.com/office/drawing/2014/main" id="{E8BC5038-29C8-4C41-A45F-FE73CA4D0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2064"/>
              <a:ext cx="285" cy="285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6884" name="Line 16">
              <a:extLst>
                <a:ext uri="{FF2B5EF4-FFF2-40B4-BE49-F238E27FC236}">
                  <a16:creationId xmlns:a16="http://schemas.microsoft.com/office/drawing/2014/main" id="{AB9E823B-8BEC-4D17-9927-FB8D70CE8B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5" y="2496"/>
              <a:ext cx="19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17">
              <a:extLst>
                <a:ext uri="{FF2B5EF4-FFF2-40B4-BE49-F238E27FC236}">
                  <a16:creationId xmlns:a16="http://schemas.microsoft.com/office/drawing/2014/main" id="{BFB0C6A6-48D8-4C5E-A259-96C6D9891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496"/>
              <a:ext cx="18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30" name="Text Box 18">
            <a:extLst>
              <a:ext uri="{FF2B5EF4-FFF2-40B4-BE49-F238E27FC236}">
                <a16:creationId xmlns:a16="http://schemas.microsoft.com/office/drawing/2014/main" id="{E99C39F4-EA72-44F6-8D85-F0190D638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3331" name="Text Box 19">
            <a:extLst>
              <a:ext uri="{FF2B5EF4-FFF2-40B4-BE49-F238E27FC236}">
                <a16:creationId xmlns:a16="http://schemas.microsoft.com/office/drawing/2014/main" id="{E4FF02D4-CCDB-44E2-9E3F-E8BA5AC88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pic>
        <p:nvPicPr>
          <p:cNvPr id="13332" name="Picture 20">
            <a:extLst>
              <a:ext uri="{FF2B5EF4-FFF2-40B4-BE49-F238E27FC236}">
                <a16:creationId xmlns:a16="http://schemas.microsoft.com/office/drawing/2014/main" id="{BD8A47CA-FED4-412C-8ACB-602E7C9C0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105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33" name="Picture 21">
            <a:extLst>
              <a:ext uri="{FF2B5EF4-FFF2-40B4-BE49-F238E27FC236}">
                <a16:creationId xmlns:a16="http://schemas.microsoft.com/office/drawing/2014/main" id="{E8753072-C584-4229-B88A-2EE9DCF2B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724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34" name="Line 22">
            <a:extLst>
              <a:ext uri="{FF2B5EF4-FFF2-40B4-BE49-F238E27FC236}">
                <a16:creationId xmlns:a16="http://schemas.microsoft.com/office/drawing/2014/main" id="{823D3B1F-C481-4B0D-AC25-3753556869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4341813"/>
            <a:ext cx="1447800" cy="688975"/>
          </a:xfrm>
          <a:prstGeom prst="line">
            <a:avLst/>
          </a:prstGeom>
          <a:noFill/>
          <a:ln w="5724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6876" name="Picture 8">
            <a:extLst>
              <a:ext uri="{FF2B5EF4-FFF2-40B4-BE49-F238E27FC236}">
                <a16:creationId xmlns:a16="http://schemas.microsoft.com/office/drawing/2014/main" id="{81B7143A-2290-4EED-AF0B-EE1342D2C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4030663"/>
            <a:ext cx="9906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77" name="Diamond 1">
            <a:extLst>
              <a:ext uri="{FF2B5EF4-FFF2-40B4-BE49-F238E27FC236}">
                <a16:creationId xmlns:a16="http://schemas.microsoft.com/office/drawing/2014/main" id="{5EB37828-63C3-4716-B506-17C2C13F8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488" y="5638800"/>
            <a:ext cx="1219200" cy="1219200"/>
          </a:xfrm>
          <a:prstGeom prst="diamond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7" name="Text Box 18">
            <a:extLst>
              <a:ext uri="{FF2B5EF4-FFF2-40B4-BE49-F238E27FC236}">
                <a16:creationId xmlns:a16="http://schemas.microsoft.com/office/drawing/2014/main" id="{5FFD1A6B-5034-4B1E-ABE4-CD1B6EE2E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6062663"/>
            <a:ext cx="12065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Town Hall</a:t>
            </a:r>
          </a:p>
        </p:txBody>
      </p:sp>
      <p:sp>
        <p:nvSpPr>
          <p:cNvPr id="36879" name="Diamond 28">
            <a:extLst>
              <a:ext uri="{FF2B5EF4-FFF2-40B4-BE49-F238E27FC236}">
                <a16:creationId xmlns:a16="http://schemas.microsoft.com/office/drawing/2014/main" id="{91B1C75D-BBCE-4328-90E9-4F7C1EFCA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" y="6235700"/>
            <a:ext cx="604838" cy="604838"/>
          </a:xfrm>
          <a:prstGeom prst="diamond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1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4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94E37964-7FDE-4857-9893-B8448899D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Simplifications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ECFAF3C3-77DD-4725-9083-041CF60DB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Consumer demand in an area is implied by how much power passes through a transformer.</a:t>
            </a:r>
          </a:p>
        </p:txBody>
      </p:sp>
      <p:grpSp>
        <p:nvGrpSpPr>
          <p:cNvPr id="38916" name="Group 3">
            <a:extLst>
              <a:ext uri="{FF2B5EF4-FFF2-40B4-BE49-F238E27FC236}">
                <a16:creationId xmlns:a16="http://schemas.microsoft.com/office/drawing/2014/main" id="{5DB883A3-9995-4384-9354-B233A46B5D01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3581400"/>
            <a:ext cx="377825" cy="914400"/>
            <a:chOff x="5184" y="2256"/>
            <a:chExt cx="238" cy="576"/>
          </a:xfrm>
        </p:grpSpPr>
        <p:sp>
          <p:nvSpPr>
            <p:cNvPr id="38932" name="Line 4">
              <a:extLst>
                <a:ext uri="{FF2B5EF4-FFF2-40B4-BE49-F238E27FC236}">
                  <a16:creationId xmlns:a16="http://schemas.microsoft.com/office/drawing/2014/main" id="{4C072626-DA36-46AB-AEBE-B1CDE7C311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8" y="2656"/>
              <a:ext cx="86" cy="177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3" name="Line 5">
              <a:extLst>
                <a:ext uri="{FF2B5EF4-FFF2-40B4-BE49-F238E27FC236}">
                  <a16:creationId xmlns:a16="http://schemas.microsoft.com/office/drawing/2014/main" id="{45D738EC-672F-4552-B461-463835FDB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658"/>
              <a:ext cx="116" cy="171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Line 6">
              <a:extLst>
                <a:ext uri="{FF2B5EF4-FFF2-40B4-BE49-F238E27FC236}">
                  <a16:creationId xmlns:a16="http://schemas.microsoft.com/office/drawing/2014/main" id="{7BBE3A00-06EF-4121-B5B0-BBDAD71E16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06" y="2425"/>
              <a:ext cx="0" cy="235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Oval 7">
              <a:extLst>
                <a:ext uri="{FF2B5EF4-FFF2-40B4-BE49-F238E27FC236}">
                  <a16:creationId xmlns:a16="http://schemas.microsoft.com/office/drawing/2014/main" id="{BDB03C0F-9DBF-4575-9B25-DECDFBB4C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" y="2256"/>
              <a:ext cx="175" cy="171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8936" name="Line 8">
              <a:extLst>
                <a:ext uri="{FF2B5EF4-FFF2-40B4-BE49-F238E27FC236}">
                  <a16:creationId xmlns:a16="http://schemas.microsoft.com/office/drawing/2014/main" id="{CA6CF4BB-2B06-4B53-8125-F5D46E9F81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3" y="2514"/>
              <a:ext cx="124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7" name="Line 9">
              <a:extLst>
                <a:ext uri="{FF2B5EF4-FFF2-40B4-BE49-F238E27FC236}">
                  <a16:creationId xmlns:a16="http://schemas.microsoft.com/office/drawing/2014/main" id="{99EF2797-3850-469A-92CC-D9D86D7D8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514"/>
              <a:ext cx="116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17" name="Text Box 10">
            <a:extLst>
              <a:ext uri="{FF2B5EF4-FFF2-40B4-BE49-F238E27FC236}">
                <a16:creationId xmlns:a16="http://schemas.microsoft.com/office/drawing/2014/main" id="{F6AE0B02-9DE5-4C8E-84A8-9C0C03022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5720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grpSp>
        <p:nvGrpSpPr>
          <p:cNvPr id="38918" name="Group 11">
            <a:extLst>
              <a:ext uri="{FF2B5EF4-FFF2-40B4-BE49-F238E27FC236}">
                <a16:creationId xmlns:a16="http://schemas.microsoft.com/office/drawing/2014/main" id="{398F09B8-3831-4AFC-8DCF-0A1FCCB45BF4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276600"/>
            <a:ext cx="611188" cy="1525588"/>
            <a:chOff x="3936" y="2064"/>
            <a:chExt cx="385" cy="961"/>
          </a:xfrm>
        </p:grpSpPr>
        <p:sp>
          <p:nvSpPr>
            <p:cNvPr id="38926" name="Line 12">
              <a:extLst>
                <a:ext uri="{FF2B5EF4-FFF2-40B4-BE49-F238E27FC236}">
                  <a16:creationId xmlns:a16="http://schemas.microsoft.com/office/drawing/2014/main" id="{E8D6C8A5-3E78-4996-919A-754CF18B88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8" y="2730"/>
              <a:ext cx="141" cy="29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7" name="Line 13">
              <a:extLst>
                <a:ext uri="{FF2B5EF4-FFF2-40B4-BE49-F238E27FC236}">
                  <a16:creationId xmlns:a16="http://schemas.microsoft.com/office/drawing/2014/main" id="{E303C04A-FB23-4B59-AAFF-D3AA417A0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735"/>
              <a:ext cx="189" cy="28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8" name="Line 14">
              <a:extLst>
                <a:ext uri="{FF2B5EF4-FFF2-40B4-BE49-F238E27FC236}">
                  <a16:creationId xmlns:a16="http://schemas.microsoft.com/office/drawing/2014/main" id="{9EA0B0EE-F178-4232-ADC0-C6CBE66BF9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2" y="2346"/>
              <a:ext cx="0" cy="392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Oval 15">
              <a:extLst>
                <a:ext uri="{FF2B5EF4-FFF2-40B4-BE49-F238E27FC236}">
                  <a16:creationId xmlns:a16="http://schemas.microsoft.com/office/drawing/2014/main" id="{0079E624-5BFC-4133-A85C-B237ABE90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2064"/>
              <a:ext cx="285" cy="285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8930" name="Line 16">
              <a:extLst>
                <a:ext uri="{FF2B5EF4-FFF2-40B4-BE49-F238E27FC236}">
                  <a16:creationId xmlns:a16="http://schemas.microsoft.com/office/drawing/2014/main" id="{7DE6CF63-1BA3-4C3C-A15B-424A7D8C2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5" y="2496"/>
              <a:ext cx="19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1" name="Line 17">
              <a:extLst>
                <a:ext uri="{FF2B5EF4-FFF2-40B4-BE49-F238E27FC236}">
                  <a16:creationId xmlns:a16="http://schemas.microsoft.com/office/drawing/2014/main" id="{4AACAB0A-E6A5-4C94-8426-58704E101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496"/>
              <a:ext cx="18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19" name="Text Box 18">
            <a:extLst>
              <a:ext uri="{FF2B5EF4-FFF2-40B4-BE49-F238E27FC236}">
                <a16:creationId xmlns:a16="http://schemas.microsoft.com/office/drawing/2014/main" id="{A8897E2D-6B6E-4974-9797-4B4AB4688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8920" name="Text Box 19">
            <a:extLst>
              <a:ext uri="{FF2B5EF4-FFF2-40B4-BE49-F238E27FC236}">
                <a16:creationId xmlns:a16="http://schemas.microsoft.com/office/drawing/2014/main" id="{161B74F9-DBA9-4762-8B48-2DDA76910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pic>
        <p:nvPicPr>
          <p:cNvPr id="38921" name="Picture 20">
            <a:extLst>
              <a:ext uri="{FF2B5EF4-FFF2-40B4-BE49-F238E27FC236}">
                <a16:creationId xmlns:a16="http://schemas.microsoft.com/office/drawing/2014/main" id="{EF09C59F-877C-4177-8C35-2F130838D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105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8922" name="Picture 21">
            <a:extLst>
              <a:ext uri="{FF2B5EF4-FFF2-40B4-BE49-F238E27FC236}">
                <a16:creationId xmlns:a16="http://schemas.microsoft.com/office/drawing/2014/main" id="{D6250ACE-28F9-4898-A0D7-DC70C40B0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724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58" name="Text Box 22">
            <a:extLst>
              <a:ext uri="{FF2B5EF4-FFF2-40B4-BE49-F238E27FC236}">
                <a16:creationId xmlns:a16="http://schemas.microsoft.com/office/drawing/2014/main" id="{A9577726-B05E-4629-87D5-B9C6961BE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768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8924" name="Line 23">
            <a:extLst>
              <a:ext uri="{FF2B5EF4-FFF2-40B4-BE49-F238E27FC236}">
                <a16:creationId xmlns:a16="http://schemas.microsoft.com/office/drawing/2014/main" id="{BD6FAAD2-7EE6-4D6B-948E-B1AD037AEA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4341813"/>
            <a:ext cx="1447800" cy="688975"/>
          </a:xfrm>
          <a:prstGeom prst="line">
            <a:avLst/>
          </a:prstGeom>
          <a:noFill/>
          <a:ln w="5724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0" name="Line 24">
            <a:extLst>
              <a:ext uri="{FF2B5EF4-FFF2-40B4-BE49-F238E27FC236}">
                <a16:creationId xmlns:a16="http://schemas.microsoft.com/office/drawing/2014/main" id="{BEACD3F8-C705-4FFA-BA93-6B0B1FCB8C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1813" y="4648200"/>
            <a:ext cx="1603375" cy="304800"/>
          </a:xfrm>
          <a:prstGeom prst="line">
            <a:avLst/>
          </a:prstGeom>
          <a:noFill/>
          <a:ln w="57240" cap="sq">
            <a:solidFill>
              <a:srgbClr val="FFFF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7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>
            <a:extLst>
              <a:ext uri="{FF2B5EF4-FFF2-40B4-BE49-F238E27FC236}">
                <a16:creationId xmlns:a16="http://schemas.microsoft.com/office/drawing/2014/main" id="{311E0BC7-7037-433E-9061-A9F00BE76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Simplifications</a:t>
            </a: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FA808DF0-F9B5-4C6B-98FE-E05870EA6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Consumer demand in an area is implied by how much power passes through a transformer.</a:t>
            </a:r>
          </a:p>
        </p:txBody>
      </p:sp>
      <p:grpSp>
        <p:nvGrpSpPr>
          <p:cNvPr id="40964" name="Group 3">
            <a:extLst>
              <a:ext uri="{FF2B5EF4-FFF2-40B4-BE49-F238E27FC236}">
                <a16:creationId xmlns:a16="http://schemas.microsoft.com/office/drawing/2014/main" id="{5CC29B06-ACBB-4590-BF0F-E79B297958F2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3581400"/>
            <a:ext cx="377825" cy="914400"/>
            <a:chOff x="5184" y="2256"/>
            <a:chExt cx="238" cy="576"/>
          </a:xfrm>
        </p:grpSpPr>
        <p:sp>
          <p:nvSpPr>
            <p:cNvPr id="40989" name="Line 4">
              <a:extLst>
                <a:ext uri="{FF2B5EF4-FFF2-40B4-BE49-F238E27FC236}">
                  <a16:creationId xmlns:a16="http://schemas.microsoft.com/office/drawing/2014/main" id="{3980F79E-B22B-400E-A507-AE65A7742D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8" y="2656"/>
              <a:ext cx="86" cy="177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0" name="Line 5">
              <a:extLst>
                <a:ext uri="{FF2B5EF4-FFF2-40B4-BE49-F238E27FC236}">
                  <a16:creationId xmlns:a16="http://schemas.microsoft.com/office/drawing/2014/main" id="{B5C08541-B57D-4BBC-A193-C762B5CFB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658"/>
              <a:ext cx="116" cy="171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1" name="Line 6">
              <a:extLst>
                <a:ext uri="{FF2B5EF4-FFF2-40B4-BE49-F238E27FC236}">
                  <a16:creationId xmlns:a16="http://schemas.microsoft.com/office/drawing/2014/main" id="{C9D8182A-A5C8-41A3-B831-650DC0DD7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06" y="2425"/>
              <a:ext cx="0" cy="235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2" name="Oval 7">
              <a:extLst>
                <a:ext uri="{FF2B5EF4-FFF2-40B4-BE49-F238E27FC236}">
                  <a16:creationId xmlns:a16="http://schemas.microsoft.com/office/drawing/2014/main" id="{472EF124-2396-4310-9BF1-09C9B855F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" y="2256"/>
              <a:ext cx="175" cy="171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40993" name="Line 8">
              <a:extLst>
                <a:ext uri="{FF2B5EF4-FFF2-40B4-BE49-F238E27FC236}">
                  <a16:creationId xmlns:a16="http://schemas.microsoft.com/office/drawing/2014/main" id="{E7BEA626-888D-4BAA-8CFA-6A0DBA82EC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3" y="2514"/>
              <a:ext cx="124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4" name="Line 9">
              <a:extLst>
                <a:ext uri="{FF2B5EF4-FFF2-40B4-BE49-F238E27FC236}">
                  <a16:creationId xmlns:a16="http://schemas.microsoft.com/office/drawing/2014/main" id="{2C4D6A0B-C405-4BCF-A0B7-2A9733B79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514"/>
              <a:ext cx="116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5" name="Text Box 10">
            <a:extLst>
              <a:ext uri="{FF2B5EF4-FFF2-40B4-BE49-F238E27FC236}">
                <a16:creationId xmlns:a16="http://schemas.microsoft.com/office/drawing/2014/main" id="{6A0C5722-1E55-403E-9937-8C99A641A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5720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grpSp>
        <p:nvGrpSpPr>
          <p:cNvPr id="40966" name="Group 11">
            <a:extLst>
              <a:ext uri="{FF2B5EF4-FFF2-40B4-BE49-F238E27FC236}">
                <a16:creationId xmlns:a16="http://schemas.microsoft.com/office/drawing/2014/main" id="{952B22C6-A649-4F1E-8A12-8E2A60AA3925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5181600"/>
            <a:ext cx="611188" cy="1525588"/>
            <a:chOff x="3936" y="3264"/>
            <a:chExt cx="385" cy="961"/>
          </a:xfrm>
        </p:grpSpPr>
        <p:sp>
          <p:nvSpPr>
            <p:cNvPr id="40983" name="Line 12">
              <a:extLst>
                <a:ext uri="{FF2B5EF4-FFF2-40B4-BE49-F238E27FC236}">
                  <a16:creationId xmlns:a16="http://schemas.microsoft.com/office/drawing/2014/main" id="{6F9F5A75-140D-493B-9A90-1413A92E17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8" y="3929"/>
              <a:ext cx="141" cy="29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Line 13">
              <a:extLst>
                <a:ext uri="{FF2B5EF4-FFF2-40B4-BE49-F238E27FC236}">
                  <a16:creationId xmlns:a16="http://schemas.microsoft.com/office/drawing/2014/main" id="{E3E2B5F1-938B-44D1-8742-0775C294E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3935"/>
              <a:ext cx="189" cy="285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Line 14">
              <a:extLst>
                <a:ext uri="{FF2B5EF4-FFF2-40B4-BE49-F238E27FC236}">
                  <a16:creationId xmlns:a16="http://schemas.microsoft.com/office/drawing/2014/main" id="{A2A50C1B-E8D8-48BF-87C8-0652F532DA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2" y="3547"/>
              <a:ext cx="0" cy="391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6" name="Oval 15">
              <a:extLst>
                <a:ext uri="{FF2B5EF4-FFF2-40B4-BE49-F238E27FC236}">
                  <a16:creationId xmlns:a16="http://schemas.microsoft.com/office/drawing/2014/main" id="{7B7F59B9-2AE6-45B7-8D3B-C8B14E843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3264"/>
              <a:ext cx="285" cy="286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40987" name="Line 16">
              <a:extLst>
                <a:ext uri="{FF2B5EF4-FFF2-40B4-BE49-F238E27FC236}">
                  <a16:creationId xmlns:a16="http://schemas.microsoft.com/office/drawing/2014/main" id="{595AFA8B-301C-4FD5-9250-6AA8236F11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5" y="3695"/>
              <a:ext cx="19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Line 17">
              <a:extLst>
                <a:ext uri="{FF2B5EF4-FFF2-40B4-BE49-F238E27FC236}">
                  <a16:creationId xmlns:a16="http://schemas.microsoft.com/office/drawing/2014/main" id="{B8E49399-C65C-4CA3-AA07-E3203DCE8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3695"/>
              <a:ext cx="18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67" name="Group 18">
            <a:extLst>
              <a:ext uri="{FF2B5EF4-FFF2-40B4-BE49-F238E27FC236}">
                <a16:creationId xmlns:a16="http://schemas.microsoft.com/office/drawing/2014/main" id="{6B455962-C80B-406C-A4DA-C7411CC9AE62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276600"/>
            <a:ext cx="611188" cy="1525588"/>
            <a:chOff x="3936" y="2064"/>
            <a:chExt cx="385" cy="961"/>
          </a:xfrm>
        </p:grpSpPr>
        <p:sp>
          <p:nvSpPr>
            <p:cNvPr id="40977" name="Line 19">
              <a:extLst>
                <a:ext uri="{FF2B5EF4-FFF2-40B4-BE49-F238E27FC236}">
                  <a16:creationId xmlns:a16="http://schemas.microsoft.com/office/drawing/2014/main" id="{C79394B4-4A40-40C5-A8C1-75239699DB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8" y="2730"/>
              <a:ext cx="141" cy="29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8" name="Line 20">
              <a:extLst>
                <a:ext uri="{FF2B5EF4-FFF2-40B4-BE49-F238E27FC236}">
                  <a16:creationId xmlns:a16="http://schemas.microsoft.com/office/drawing/2014/main" id="{BED60707-3CC2-4831-9369-E81B72CC4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735"/>
              <a:ext cx="189" cy="28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9" name="Line 21">
              <a:extLst>
                <a:ext uri="{FF2B5EF4-FFF2-40B4-BE49-F238E27FC236}">
                  <a16:creationId xmlns:a16="http://schemas.microsoft.com/office/drawing/2014/main" id="{1E0645E8-6276-44B6-B350-EE7E61C9AE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2" y="2346"/>
              <a:ext cx="0" cy="392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0" name="Oval 22">
              <a:extLst>
                <a:ext uri="{FF2B5EF4-FFF2-40B4-BE49-F238E27FC236}">
                  <a16:creationId xmlns:a16="http://schemas.microsoft.com/office/drawing/2014/main" id="{87A762E4-9718-43BD-A635-9AF9CDA20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2064"/>
              <a:ext cx="285" cy="285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40981" name="Line 23">
              <a:extLst>
                <a:ext uri="{FF2B5EF4-FFF2-40B4-BE49-F238E27FC236}">
                  <a16:creationId xmlns:a16="http://schemas.microsoft.com/office/drawing/2014/main" id="{722D7079-2EE7-4D03-9931-5B6D49A9E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5" y="2496"/>
              <a:ext cx="19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2" name="Line 24">
              <a:extLst>
                <a:ext uri="{FF2B5EF4-FFF2-40B4-BE49-F238E27FC236}">
                  <a16:creationId xmlns:a16="http://schemas.microsoft.com/office/drawing/2014/main" id="{119DAEED-12C6-4F47-92A6-27B515B56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496"/>
              <a:ext cx="18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8" name="Text Box 25">
            <a:extLst>
              <a:ext uri="{FF2B5EF4-FFF2-40B4-BE49-F238E27FC236}">
                <a16:creationId xmlns:a16="http://schemas.microsoft.com/office/drawing/2014/main" id="{DFB5D547-7926-400D-A24A-80F065C1F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40969" name="Text Box 26">
            <a:extLst>
              <a:ext uri="{FF2B5EF4-FFF2-40B4-BE49-F238E27FC236}">
                <a16:creationId xmlns:a16="http://schemas.microsoft.com/office/drawing/2014/main" id="{913B0058-BC87-40D5-B1AF-0D6628512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3246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40970" name="Text Box 27">
            <a:extLst>
              <a:ext uri="{FF2B5EF4-FFF2-40B4-BE49-F238E27FC236}">
                <a16:creationId xmlns:a16="http://schemas.microsoft.com/office/drawing/2014/main" id="{A620365D-C8CC-4B93-BCF6-8005C0EF6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pic>
        <p:nvPicPr>
          <p:cNvPr id="40971" name="Picture 28">
            <a:extLst>
              <a:ext uri="{FF2B5EF4-FFF2-40B4-BE49-F238E27FC236}">
                <a16:creationId xmlns:a16="http://schemas.microsoft.com/office/drawing/2014/main" id="{10184109-2643-4B8B-938F-CA4B00721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105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72" name="Line 29">
            <a:extLst>
              <a:ext uri="{FF2B5EF4-FFF2-40B4-BE49-F238E27FC236}">
                <a16:creationId xmlns:a16="http://schemas.microsoft.com/office/drawing/2014/main" id="{A0AF5055-B378-4DD4-BE0D-0BEC34C5EF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68825" y="5254625"/>
            <a:ext cx="1530350" cy="539750"/>
          </a:xfrm>
          <a:prstGeom prst="line">
            <a:avLst/>
          </a:prstGeom>
          <a:noFill/>
          <a:ln w="57240" cap="sq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Line 30">
            <a:extLst>
              <a:ext uri="{FF2B5EF4-FFF2-40B4-BE49-F238E27FC236}">
                <a16:creationId xmlns:a16="http://schemas.microsoft.com/office/drawing/2014/main" id="{A68A4EB2-7AD6-4ABB-B221-B86083EB79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8825" y="4114800"/>
            <a:ext cx="1530350" cy="685800"/>
          </a:xfrm>
          <a:prstGeom prst="line">
            <a:avLst/>
          </a:prstGeom>
          <a:noFill/>
          <a:ln w="57240" cap="sq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0974" name="Picture 31">
            <a:extLst>
              <a:ext uri="{FF2B5EF4-FFF2-40B4-BE49-F238E27FC236}">
                <a16:creationId xmlns:a16="http://schemas.microsoft.com/office/drawing/2014/main" id="{B544D2B4-3B06-4807-B568-319D116CA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724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75" name="Text Box 32">
            <a:extLst>
              <a:ext uri="{FF2B5EF4-FFF2-40B4-BE49-F238E27FC236}">
                <a16:creationId xmlns:a16="http://schemas.microsoft.com/office/drawing/2014/main" id="{2C1AAD31-7D8F-47B7-B639-9E33599A1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768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40976" name="Text Box 33">
            <a:extLst>
              <a:ext uri="{FF2B5EF4-FFF2-40B4-BE49-F238E27FC236}">
                <a16:creationId xmlns:a16="http://schemas.microsoft.com/office/drawing/2014/main" id="{DE100039-3184-402A-9055-2B70B4D1B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272088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+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B2670311-3B33-48A9-AA82-ED894AE96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Weight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5980858A-BACE-4FD0-995E-CBF1EC60A3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Individual people might not matter as much as a gas utility company, university, or hospital.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We had to find an objective way to identify structural importance.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9540B283-124E-4A16-A983-85AD7AE19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Capacity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49C70978-B50B-460B-A5A7-6BEB933325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Parts can only be made to work so hard before they fail.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E9F1311F-2B9A-4E49-B1E8-D306D1BB0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Cost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D8CA205A-CFD0-4409-85B8-E4DF9CC661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>
            <a:extLst>
              <a:ext uri="{FF2B5EF4-FFF2-40B4-BE49-F238E27FC236}">
                <a16:creationId xmlns:a16="http://schemas.microsoft.com/office/drawing/2014/main" id="{FB69C42B-9FA9-41D3-B754-B5936D8B8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System Model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EB5524CD-7003-46EC-BE34-4C7E13AC22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Our system consists of Suppliers, Transformers, and power Lines.</a:t>
            </a:r>
          </a:p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Transformers:</a:t>
            </a:r>
          </a:p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Weight (W)</a:t>
            </a:r>
          </a:p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Capacity:</a:t>
            </a:r>
          </a:p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Cost (C)</a:t>
            </a:r>
          </a:p>
          <a:p>
            <a:pPr marL="741363" lvl="1" indent="-282575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endParaRPr lang="en-US" altLang="en-US" dirty="0"/>
          </a:p>
        </p:txBody>
      </p:sp>
      <p:pic>
        <p:nvPicPr>
          <p:cNvPr id="16387" name="Picture 3">
            <a:extLst>
              <a:ext uri="{FF2B5EF4-FFF2-40B4-BE49-F238E27FC236}">
                <a16:creationId xmlns:a16="http://schemas.microsoft.com/office/drawing/2014/main" id="{1A748C81-709C-4AB6-9A12-C476427CE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343400"/>
            <a:ext cx="38639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E3D1-5550-4E7D-B63E-E4195A55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9996-2EEA-4F65-852D-A63CA79E4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1663" cy="451802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https://www.kissclipart.com/factory-clipart-car-citron-factory-vvucrf/</a:t>
            </a:r>
            <a:endParaRPr lang="en-US" dirty="0"/>
          </a:p>
          <a:p>
            <a:r>
              <a:rPr lang="en-US" dirty="0">
                <a:hlinkClick r:id="rId3"/>
              </a:rPr>
              <a:t>https://www.wboi.org/post/pfw-reveals-new-athletic-logo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9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Line 1">
            <a:extLst>
              <a:ext uri="{FF2B5EF4-FFF2-40B4-BE49-F238E27FC236}">
                <a16:creationId xmlns:a16="http://schemas.microsoft.com/office/drawing/2014/main" id="{78017756-33F9-40A4-98A4-DBEE9AD77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762000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" name="Line 2">
            <a:extLst>
              <a:ext uri="{FF2B5EF4-FFF2-40B4-BE49-F238E27FC236}">
                <a16:creationId xmlns:a16="http://schemas.microsoft.com/office/drawing/2014/main" id="{D253D5CD-1D88-4B53-A168-01071AF75B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8936" y="5707062"/>
            <a:ext cx="1975064" cy="279739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418AF71-19AC-4678-85AA-C81718968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Definitions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8AE1F574-BC82-4E41-B686-7803884C1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A smart grid is a computerized power grid.</a:t>
            </a:r>
          </a:p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In the event of a malfunctioning unit (generator or transformer), power can be automatically redirected from elsewhere.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6CDDCF8C-2104-4C2B-B82A-3AF024DE0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082" y="3901282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A837186F-B56E-421A-9945-D52A3DA96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sp>
        <p:nvSpPr>
          <p:cNvPr id="5134" name="Line 14">
            <a:extLst>
              <a:ext uri="{FF2B5EF4-FFF2-40B4-BE49-F238E27FC236}">
                <a16:creationId xmlns:a16="http://schemas.microsoft.com/office/drawing/2014/main" id="{276B7A34-F9D1-4047-9D31-90CF2D03DB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173663"/>
            <a:ext cx="762000" cy="3206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5">
            <a:extLst>
              <a:ext uri="{FF2B5EF4-FFF2-40B4-BE49-F238E27FC236}">
                <a16:creationId xmlns:a16="http://schemas.microsoft.com/office/drawing/2014/main" id="{153690BE-D104-46AC-A463-8DB79AAF1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1" y="4978060"/>
            <a:ext cx="1752572" cy="279739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8" name="Text Box 28">
            <a:extLst>
              <a:ext uri="{FF2B5EF4-FFF2-40B4-BE49-F238E27FC236}">
                <a16:creationId xmlns:a16="http://schemas.microsoft.com/office/drawing/2014/main" id="{9B03C1AD-5A6E-4D31-8568-DCFAE89C1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D98C7-744B-4C99-83D2-16347E8AC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" y="4791710"/>
            <a:ext cx="1836486" cy="1668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D8E9DF-8DD0-4742-ACAF-059841D50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75" y="4347138"/>
            <a:ext cx="2194450" cy="219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B50662C-FDAF-4738-9950-2BC3A87A4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2469" y="4766946"/>
            <a:ext cx="1340061" cy="12198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07C9F3-8799-405F-B8C3-DF5F0816C5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652" y="4384535"/>
            <a:ext cx="1435438" cy="10625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61C31B2-CE67-4426-B265-F1280CCB53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7406" y="5595765"/>
            <a:ext cx="1432684" cy="10607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24C166C-E855-4965-9359-C2CEEF0501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5329" y="3579019"/>
            <a:ext cx="1543707" cy="1143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7664D66-21C0-42A5-B6DC-BF0C957358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09600" y="2819400"/>
            <a:ext cx="414564" cy="5243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A54B5B-31F0-4D1C-8652-4D5ADB5D6E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09600" y="3543871"/>
            <a:ext cx="414564" cy="524301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163081-2E4E-4594-92C4-5CF904BBB1DB}"/>
              </a:ext>
            </a:extLst>
          </p:cNvPr>
          <p:cNvCxnSpPr>
            <a:cxnSpLocks/>
          </p:cNvCxnSpPr>
          <p:nvPr/>
        </p:nvCxnSpPr>
        <p:spPr bwMode="auto">
          <a:xfrm>
            <a:off x="3096780" y="5381457"/>
            <a:ext cx="1" cy="39986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173" name="Picture 7172">
            <a:extLst>
              <a:ext uri="{FF2B5EF4-FFF2-40B4-BE49-F238E27FC236}">
                <a16:creationId xmlns:a16="http://schemas.microsoft.com/office/drawing/2014/main" id="{D0FC7CF2-DC6D-4E82-BE92-324F991804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09600" y="4188216"/>
            <a:ext cx="414564" cy="524301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3 0.26273 L 0.2401 0.27408 L 0.35139 0.33912 L 0.42187 0.32894 L 0.7059 0.24884 " pathEditMode="relative" ptsTypes="AAAAA">
                                      <p:cBhvr>
                                        <p:cTn id="46" dur="3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257 0.37106 L 0.2401 0.35439 L 0.35434 0.28981 L 0.43715 0.28981 L 0.70104 0.33541 " pathEditMode="relative" ptsTypes="AAAAA">
                                      <p:cBhvr>
                                        <p:cTn id="48" dur="3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38107 0.07246 L 0.38107 0.24121 L 0.43628 0.22199 L 0.71527 0.16621 " pathEditMode="relative" ptsTypes="AAAA">
                                      <p:cBhvr>
                                        <p:cTn id="50" dur="2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 animBg="1"/>
      <p:bldP spid="5122" grpId="0" animBg="1"/>
      <p:bldP spid="5125" grpId="0"/>
      <p:bldP spid="5126" grpId="0"/>
      <p:bldP spid="5134" grpId="0" animBg="1"/>
      <p:bldP spid="5135" grpId="0" animBg="1"/>
      <p:bldP spid="51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Line 1">
            <a:extLst>
              <a:ext uri="{FF2B5EF4-FFF2-40B4-BE49-F238E27FC236}">
                <a16:creationId xmlns:a16="http://schemas.microsoft.com/office/drawing/2014/main" id="{78017756-33F9-40A4-98A4-DBEE9AD77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0147" y="3175482"/>
            <a:ext cx="1155449" cy="468332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" name="Line 2">
            <a:extLst>
              <a:ext uri="{FF2B5EF4-FFF2-40B4-BE49-F238E27FC236}">
                <a16:creationId xmlns:a16="http://schemas.microsoft.com/office/drawing/2014/main" id="{D253D5CD-1D88-4B53-A168-01071AF75B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2894" y="3274386"/>
            <a:ext cx="2046905" cy="215811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14">
            <a:extLst>
              <a:ext uri="{FF2B5EF4-FFF2-40B4-BE49-F238E27FC236}">
                <a16:creationId xmlns:a16="http://schemas.microsoft.com/office/drawing/2014/main" id="{276B7A34-F9D1-4047-9D31-90CF2D03DB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40147" y="2407414"/>
            <a:ext cx="1231650" cy="547406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5">
            <a:extLst>
              <a:ext uri="{FF2B5EF4-FFF2-40B4-BE49-F238E27FC236}">
                <a16:creationId xmlns:a16="http://schemas.microsoft.com/office/drawing/2014/main" id="{153690BE-D104-46AC-A463-8DB79AAF1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8075" y="2407414"/>
            <a:ext cx="2046897" cy="39986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D98C7-744B-4C99-83D2-16347E8AC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3" y="2252192"/>
            <a:ext cx="1836486" cy="1668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D8E9DF-8DD0-4742-ACAF-059841D50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231" y="2028404"/>
            <a:ext cx="2194450" cy="2193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07C9F3-8799-405F-B8C3-DF5F0816C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54" y="1718420"/>
            <a:ext cx="1435438" cy="10625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61C31B2-CE67-4426-B265-F1280CCB5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0506" y="3242357"/>
            <a:ext cx="1432684" cy="106079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163081-2E4E-4594-92C4-5CF904BBB1DB}"/>
              </a:ext>
            </a:extLst>
          </p:cNvPr>
          <p:cNvCxnSpPr>
            <a:cxnSpLocks/>
          </p:cNvCxnSpPr>
          <p:nvPr/>
        </p:nvCxnSpPr>
        <p:spPr bwMode="auto">
          <a:xfrm>
            <a:off x="3465997" y="2779748"/>
            <a:ext cx="1" cy="39986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111E492E-1A85-4041-A530-97EA45981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41" y="4098549"/>
            <a:ext cx="2194450" cy="21933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DFC6B80-CD22-4703-8C84-7F2C70DF8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648" y="-330371"/>
            <a:ext cx="2194450" cy="2193362"/>
          </a:xfrm>
          <a:prstGeom prst="rect">
            <a:avLst/>
          </a:prstGeom>
        </p:spPr>
      </p:pic>
      <p:sp>
        <p:nvSpPr>
          <p:cNvPr id="31" name="Line 2">
            <a:extLst>
              <a:ext uri="{FF2B5EF4-FFF2-40B4-BE49-F238E27FC236}">
                <a16:creationId xmlns:a16="http://schemas.microsoft.com/office/drawing/2014/main" id="{11BE4248-C760-4FF2-9B0E-49C7FE4F8B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6580" y="990600"/>
            <a:ext cx="2053219" cy="801062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2">
            <a:extLst>
              <a:ext uri="{FF2B5EF4-FFF2-40B4-BE49-F238E27FC236}">
                <a16:creationId xmlns:a16="http://schemas.microsoft.com/office/drawing/2014/main" id="{98305490-9963-4228-9A6F-77AB329F3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007" y="4188215"/>
            <a:ext cx="2046905" cy="993384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E101685-5986-46B2-98EF-9C4F27667B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66452" y="1760485"/>
            <a:ext cx="414564" cy="52430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6CC1D28-06E2-45B7-AF83-1F4B8C928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33400" y="242009"/>
            <a:ext cx="414564" cy="5243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A89C7CD-4B7E-41D4-81A8-41C86E3563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85669" y="5410200"/>
            <a:ext cx="414564" cy="5243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F9786CF-788A-4161-A4C7-69A492212C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99313" y="3738295"/>
            <a:ext cx="414564" cy="52430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95D056F-09A4-40D4-965D-044DA60413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20358" y="2739263"/>
            <a:ext cx="41456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3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79 0.16458 L 0.42101 0.03264 L 0.78108 0.17615 " pathEditMode="relative" ptsTypes="A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886 -0.38148 L 0.42066 -0.2787 L 0.78473 -0.04236 " pathEditMode="relative" ptsTypes="A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0.14004 L 0.42049 -0.03727 L 0.78906 -0.11342 " pathEditMode="relative" ptsTypes="A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0.025 L 0.41163 -0.10301 L 0.39722 0.10764 L 0.76129 0.03658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33" y="-22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78 0.37222 L 0.42309 0.25532 L 0.7842 0.05231 " pathEditMode="relative" ptsTypes="A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Line 1">
            <a:extLst>
              <a:ext uri="{FF2B5EF4-FFF2-40B4-BE49-F238E27FC236}">
                <a16:creationId xmlns:a16="http://schemas.microsoft.com/office/drawing/2014/main" id="{78017756-33F9-40A4-98A4-DBEE9AD77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0147" y="3175482"/>
            <a:ext cx="1155449" cy="468332"/>
          </a:xfrm>
          <a:prstGeom prst="line">
            <a:avLst/>
          </a:prstGeom>
          <a:noFill/>
          <a:ln w="76320" cap="sq">
            <a:solidFill>
              <a:schemeClr val="bg2"/>
            </a:solidFill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" name="Line 2">
            <a:extLst>
              <a:ext uri="{FF2B5EF4-FFF2-40B4-BE49-F238E27FC236}">
                <a16:creationId xmlns:a16="http://schemas.microsoft.com/office/drawing/2014/main" id="{D253D5CD-1D88-4B53-A168-01071AF75B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2894" y="3274386"/>
            <a:ext cx="2046905" cy="215811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14">
            <a:extLst>
              <a:ext uri="{FF2B5EF4-FFF2-40B4-BE49-F238E27FC236}">
                <a16:creationId xmlns:a16="http://schemas.microsoft.com/office/drawing/2014/main" id="{276B7A34-F9D1-4047-9D31-90CF2D03DB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40147" y="2407414"/>
            <a:ext cx="1231650" cy="547406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5">
            <a:extLst>
              <a:ext uri="{FF2B5EF4-FFF2-40B4-BE49-F238E27FC236}">
                <a16:creationId xmlns:a16="http://schemas.microsoft.com/office/drawing/2014/main" id="{153690BE-D104-46AC-A463-8DB79AAF1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8075" y="2407414"/>
            <a:ext cx="2046897" cy="39986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D98C7-744B-4C99-83D2-16347E8AC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3" y="2252192"/>
            <a:ext cx="1836486" cy="1668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D8E9DF-8DD0-4742-ACAF-059841D50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231" y="2028404"/>
            <a:ext cx="2194450" cy="2193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07C9F3-8799-405F-B8C3-DF5F0816C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54" y="1718420"/>
            <a:ext cx="1435438" cy="10625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61C31B2-CE67-4426-B265-F1280CCB5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0506" y="3242357"/>
            <a:ext cx="1432684" cy="106079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163081-2E4E-4594-92C4-5CF904BBB1DB}"/>
              </a:ext>
            </a:extLst>
          </p:cNvPr>
          <p:cNvCxnSpPr>
            <a:cxnSpLocks/>
          </p:cNvCxnSpPr>
          <p:nvPr/>
        </p:nvCxnSpPr>
        <p:spPr bwMode="auto">
          <a:xfrm>
            <a:off x="3465997" y="2779748"/>
            <a:ext cx="1" cy="39986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111E492E-1A85-4041-A530-97EA45981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41" y="4098549"/>
            <a:ext cx="2194450" cy="21933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DFC6B80-CD22-4703-8C84-7F2C70DF8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648" y="-330371"/>
            <a:ext cx="2194450" cy="2193362"/>
          </a:xfrm>
          <a:prstGeom prst="rect">
            <a:avLst/>
          </a:prstGeom>
        </p:spPr>
      </p:pic>
      <p:sp>
        <p:nvSpPr>
          <p:cNvPr id="31" name="Line 2">
            <a:extLst>
              <a:ext uri="{FF2B5EF4-FFF2-40B4-BE49-F238E27FC236}">
                <a16:creationId xmlns:a16="http://schemas.microsoft.com/office/drawing/2014/main" id="{11BE4248-C760-4FF2-9B0E-49C7FE4F8B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6580" y="990600"/>
            <a:ext cx="2053219" cy="801062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2">
            <a:extLst>
              <a:ext uri="{FF2B5EF4-FFF2-40B4-BE49-F238E27FC236}">
                <a16:creationId xmlns:a16="http://schemas.microsoft.com/office/drawing/2014/main" id="{98305490-9963-4228-9A6F-77AB329F3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007" y="4188215"/>
            <a:ext cx="2046905" cy="993384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E101685-5986-46B2-98EF-9C4F27667B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66452" y="1760485"/>
            <a:ext cx="414564" cy="52430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6CC1D28-06E2-45B7-AF83-1F4B8C928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33400" y="242009"/>
            <a:ext cx="414564" cy="5243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A89C7CD-4B7E-41D4-81A8-41C86E3563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20358" y="5410200"/>
            <a:ext cx="414564" cy="5243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F9786CF-788A-4161-A4C7-69A492212C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99313" y="3738295"/>
            <a:ext cx="414564" cy="52430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95D056F-09A4-40D4-965D-044DA60413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20358" y="2739263"/>
            <a:ext cx="41456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62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79 0.16458 L 0.42101 0.03264 L 0.78108 0.17615 " pathEditMode="relative" ptsTypes="A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0.025 L 0.41163 -0.10301 L 0.39722 0.10764 L 0.76129 0.03658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33" y="-22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78 0.37222 L 0.42309 0.25532 L 0.7842 0.05231 " pathEditMode="relative" ptsTypes="AAA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15 -0.125 L 0.43368 -0.24814 L 0.42031 -0.02615 L 0.76997 0.18357 " pathEditMode="relative" ptsTypes="AAAA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9 -0.37639 L 0.28941 -0.327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6" y="2454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Line 1">
            <a:extLst>
              <a:ext uri="{FF2B5EF4-FFF2-40B4-BE49-F238E27FC236}">
                <a16:creationId xmlns:a16="http://schemas.microsoft.com/office/drawing/2014/main" id="{78017756-33F9-40A4-98A4-DBEE9AD77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762000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" name="Line 2">
            <a:extLst>
              <a:ext uri="{FF2B5EF4-FFF2-40B4-BE49-F238E27FC236}">
                <a16:creationId xmlns:a16="http://schemas.microsoft.com/office/drawing/2014/main" id="{D253D5CD-1D88-4B53-A168-01071AF75B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8936" y="5707062"/>
            <a:ext cx="1975064" cy="279739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418AF71-19AC-4678-85AA-C81718968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Definitions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8AE1F574-BC82-4E41-B686-7803884C1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A smart grid is a computerized power grid.</a:t>
            </a:r>
          </a:p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In the event of a malfunctioning unit (generator or transformer), power can be automatically redirected from elsewhere.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6CDDCF8C-2104-4C2B-B82A-3AF024DE0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082" y="3901282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A837186F-B56E-421A-9945-D52A3DA96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sp>
        <p:nvSpPr>
          <p:cNvPr id="5134" name="Line 14">
            <a:extLst>
              <a:ext uri="{FF2B5EF4-FFF2-40B4-BE49-F238E27FC236}">
                <a16:creationId xmlns:a16="http://schemas.microsoft.com/office/drawing/2014/main" id="{276B7A34-F9D1-4047-9D31-90CF2D03DB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173663"/>
            <a:ext cx="762000" cy="3206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5">
            <a:extLst>
              <a:ext uri="{FF2B5EF4-FFF2-40B4-BE49-F238E27FC236}">
                <a16:creationId xmlns:a16="http://schemas.microsoft.com/office/drawing/2014/main" id="{153690BE-D104-46AC-A463-8DB79AAF1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1" y="4978060"/>
            <a:ext cx="1752572" cy="279739"/>
          </a:xfrm>
          <a:prstGeom prst="line">
            <a:avLst/>
          </a:prstGeom>
          <a:noFill/>
          <a:ln w="76320" cap="sq">
            <a:solidFill>
              <a:srgbClr val="FFC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8" name="Text Box 28">
            <a:extLst>
              <a:ext uri="{FF2B5EF4-FFF2-40B4-BE49-F238E27FC236}">
                <a16:creationId xmlns:a16="http://schemas.microsoft.com/office/drawing/2014/main" id="{9B03C1AD-5A6E-4D31-8568-DCFAE89C1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D98C7-744B-4C99-83D2-16347E8AC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" y="4791710"/>
            <a:ext cx="1836486" cy="1668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D8E9DF-8DD0-4742-ACAF-059841D50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75" y="4347138"/>
            <a:ext cx="2194450" cy="219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B50662C-FDAF-4738-9950-2BC3A87A4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2469" y="4766946"/>
            <a:ext cx="1340061" cy="12198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07C9F3-8799-405F-B8C3-DF5F0816C5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652" y="4384535"/>
            <a:ext cx="1435438" cy="10625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61C31B2-CE67-4426-B265-F1280CCB53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7406" y="5595765"/>
            <a:ext cx="1432684" cy="10607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24C166C-E855-4965-9359-C2CEEF0501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5329" y="3579019"/>
            <a:ext cx="1543707" cy="1143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7664D66-21C0-42A5-B6DC-BF0C957358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09600" y="2819400"/>
            <a:ext cx="414564" cy="5243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A54B5B-31F0-4D1C-8652-4D5ADB5D6E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09600" y="3543871"/>
            <a:ext cx="414564" cy="524301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163081-2E4E-4594-92C4-5CF904BBB1DB}"/>
              </a:ext>
            </a:extLst>
          </p:cNvPr>
          <p:cNvCxnSpPr>
            <a:cxnSpLocks/>
          </p:cNvCxnSpPr>
          <p:nvPr/>
        </p:nvCxnSpPr>
        <p:spPr bwMode="auto">
          <a:xfrm>
            <a:off x="3096780" y="5381457"/>
            <a:ext cx="1" cy="39986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173" name="Picture 7172">
            <a:extLst>
              <a:ext uri="{FF2B5EF4-FFF2-40B4-BE49-F238E27FC236}">
                <a16:creationId xmlns:a16="http://schemas.microsoft.com/office/drawing/2014/main" id="{D0FC7CF2-DC6D-4E82-BE92-324F991804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09600" y="4188216"/>
            <a:ext cx="414564" cy="52430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E9476CA-7E91-4B39-81CB-583CC4FF9F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3683" y="4413896"/>
            <a:ext cx="1097375" cy="1024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B4AE38-5209-47D0-97ED-51AF69433C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4510" y="4921264"/>
            <a:ext cx="2048434" cy="573074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919CE9-F490-460F-8FBD-CC0239AF6CB6}"/>
              </a:ext>
            </a:extLst>
          </p:cNvPr>
          <p:cNvCxnSpPr>
            <a:cxnSpLocks/>
          </p:cNvCxnSpPr>
          <p:nvPr/>
        </p:nvCxnSpPr>
        <p:spPr bwMode="auto">
          <a:xfrm>
            <a:off x="3096976" y="5381457"/>
            <a:ext cx="1" cy="39986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9073538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3 0.26273 L 0.2401 0.27408 L 0.35139 0.33912 L 0.42187 0.32894 L 0.7059 0.24884 " pathEditMode="relative" ptsTypes="AAAAA">
                                      <p:cBhvr>
                                        <p:cTn id="14" dur="3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25 0.37222 L 0.24566 0.35439 L 0.33055 0.30509 " pathEditMode="relative" ptsTypes="A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983B8DE7-4579-4FE8-970B-081E0D602B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Definitions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02CEEAF-B9F6-4313-9371-C65348BA71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A smart grid is a computerized power grid.</a:t>
            </a:r>
          </a:p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In the event of a malfunctioning unit (generator or transformer), power can be automatically redirected from elsewhere.</a:t>
            </a:r>
          </a:p>
        </p:txBody>
      </p:sp>
      <p:sp>
        <p:nvSpPr>
          <p:cNvPr id="6147" name="Line 3">
            <a:extLst>
              <a:ext uri="{FF2B5EF4-FFF2-40B4-BE49-F238E27FC236}">
                <a16:creationId xmlns:a16="http://schemas.microsoft.com/office/drawing/2014/main" id="{E823ACC6-EAF6-42EA-BB76-B85574BE4D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5707063"/>
            <a:ext cx="1600200" cy="2444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9C3CE083-3BF8-4BB1-90F2-A673C8767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6149" name="Line 5">
            <a:extLst>
              <a:ext uri="{FF2B5EF4-FFF2-40B4-BE49-F238E27FC236}">
                <a16:creationId xmlns:a16="http://schemas.microsoft.com/office/drawing/2014/main" id="{71C834A4-A9D0-4D0B-9442-6ADFCFB41D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5707063"/>
            <a:ext cx="228600" cy="473075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Line 6">
            <a:extLst>
              <a:ext uri="{FF2B5EF4-FFF2-40B4-BE49-F238E27FC236}">
                <a16:creationId xmlns:a16="http://schemas.microsoft.com/office/drawing/2014/main" id="{C9D847E6-83F2-46D8-BB96-25A679CD4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715000"/>
            <a:ext cx="304800" cy="457200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Line 7">
            <a:extLst>
              <a:ext uri="{FF2B5EF4-FFF2-40B4-BE49-F238E27FC236}">
                <a16:creationId xmlns:a16="http://schemas.microsoft.com/office/drawing/2014/main" id="{21E5F22D-C865-47D3-8285-CB622F8924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5097463"/>
            <a:ext cx="1588" cy="625475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Oval 8">
            <a:extLst>
              <a:ext uri="{FF2B5EF4-FFF2-40B4-BE49-F238E27FC236}">
                <a16:creationId xmlns:a16="http://schemas.microsoft.com/office/drawing/2014/main" id="{AE8B029D-F7BD-4458-A2DE-26E23ED13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457200" cy="457200"/>
          </a:xfrm>
          <a:prstGeom prst="ellipse">
            <a:avLst/>
          </a:prstGeom>
          <a:solidFill>
            <a:srgbClr val="BBE0E3"/>
          </a:solidFill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53" name="Line 9">
            <a:extLst>
              <a:ext uri="{FF2B5EF4-FFF2-40B4-BE49-F238E27FC236}">
                <a16:creationId xmlns:a16="http://schemas.microsoft.com/office/drawing/2014/main" id="{1DBE905D-E4C6-423B-8794-EBB3C8D0B5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02263" y="5334000"/>
            <a:ext cx="320675" cy="304800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10">
            <a:extLst>
              <a:ext uri="{FF2B5EF4-FFF2-40B4-BE49-F238E27FC236}">
                <a16:creationId xmlns:a16="http://schemas.microsoft.com/office/drawing/2014/main" id="{CD60080E-CFE5-44DD-9AC0-42140D4DA1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334000"/>
            <a:ext cx="304800" cy="304800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11">
            <a:extLst>
              <a:ext uri="{FF2B5EF4-FFF2-40B4-BE49-F238E27FC236}">
                <a16:creationId xmlns:a16="http://schemas.microsoft.com/office/drawing/2014/main" id="{447E3FE4-058B-41B8-826C-F04E4B959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05400"/>
            <a:ext cx="1676400" cy="2286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12">
            <a:extLst>
              <a:ext uri="{FF2B5EF4-FFF2-40B4-BE49-F238E27FC236}">
                <a16:creationId xmlns:a16="http://schemas.microsoft.com/office/drawing/2014/main" id="{54091FF3-C41D-455F-B879-02F71B7F26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5707063"/>
            <a:ext cx="1600200" cy="244475"/>
          </a:xfrm>
          <a:prstGeom prst="line">
            <a:avLst/>
          </a:prstGeom>
          <a:noFill/>
          <a:ln w="76320" cap="sq">
            <a:solidFill>
              <a:srgbClr val="96969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Text Box 13">
            <a:extLst>
              <a:ext uri="{FF2B5EF4-FFF2-40B4-BE49-F238E27FC236}">
                <a16:creationId xmlns:a16="http://schemas.microsoft.com/office/drawing/2014/main" id="{760E904A-AE05-475A-8436-0E9A12A2C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sp>
        <p:nvSpPr>
          <p:cNvPr id="6158" name="Text Box 14">
            <a:extLst>
              <a:ext uri="{FF2B5EF4-FFF2-40B4-BE49-F238E27FC236}">
                <a16:creationId xmlns:a16="http://schemas.microsoft.com/office/drawing/2014/main" id="{93FC1AF9-56A7-4136-A6B1-284FB122D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6159" name="Picture 15">
            <a:extLst>
              <a:ext uri="{FF2B5EF4-FFF2-40B4-BE49-F238E27FC236}">
                <a16:creationId xmlns:a16="http://schemas.microsoft.com/office/drawing/2014/main" id="{4B42AE8C-FB43-4E08-98F7-2BBFFD68E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60" name="Picture 16">
            <a:extLst>
              <a:ext uri="{FF2B5EF4-FFF2-40B4-BE49-F238E27FC236}">
                <a16:creationId xmlns:a16="http://schemas.microsoft.com/office/drawing/2014/main" id="{FAD688EE-20B1-4E12-BCE1-F4EFCD0E0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7338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61" name="Picture 17">
            <a:extLst>
              <a:ext uri="{FF2B5EF4-FFF2-40B4-BE49-F238E27FC236}">
                <a16:creationId xmlns:a16="http://schemas.microsoft.com/office/drawing/2014/main" id="{437E9F94-D365-44E8-9BBC-DAA7E34F6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7912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62" name="Picture 18">
            <a:extLst>
              <a:ext uri="{FF2B5EF4-FFF2-40B4-BE49-F238E27FC236}">
                <a16:creationId xmlns:a16="http://schemas.microsoft.com/office/drawing/2014/main" id="{746A4467-A96D-4F0D-AF77-81CA27FB5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8006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63" name="Line 19">
            <a:extLst>
              <a:ext uri="{FF2B5EF4-FFF2-40B4-BE49-F238E27FC236}">
                <a16:creationId xmlns:a16="http://schemas.microsoft.com/office/drawing/2014/main" id="{91CB7A49-D844-45B5-89FC-AD1862C49B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762000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20">
            <a:extLst>
              <a:ext uri="{FF2B5EF4-FFF2-40B4-BE49-F238E27FC236}">
                <a16:creationId xmlns:a16="http://schemas.microsoft.com/office/drawing/2014/main" id="{ADF79863-C9D1-49B6-A8E8-1B7DE2523E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173663"/>
            <a:ext cx="762000" cy="3206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21">
            <a:extLst>
              <a:ext uri="{FF2B5EF4-FFF2-40B4-BE49-F238E27FC236}">
                <a16:creationId xmlns:a16="http://schemas.microsoft.com/office/drawing/2014/main" id="{7ADB39CD-0AA4-473C-89EF-BFF4ADA85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762000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22">
            <a:extLst>
              <a:ext uri="{FF2B5EF4-FFF2-40B4-BE49-F238E27FC236}">
                <a16:creationId xmlns:a16="http://schemas.microsoft.com/office/drawing/2014/main" id="{40017488-66B7-42BB-80CD-1B7BEBF2DA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173663"/>
            <a:ext cx="762000" cy="3206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167" name="Picture 23">
            <a:extLst>
              <a:ext uri="{FF2B5EF4-FFF2-40B4-BE49-F238E27FC236}">
                <a16:creationId xmlns:a16="http://schemas.microsoft.com/office/drawing/2014/main" id="{790DAFEB-EA49-4F10-8477-E59AAB5F8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816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68" name="Picture 24">
            <a:extLst>
              <a:ext uri="{FF2B5EF4-FFF2-40B4-BE49-F238E27FC236}">
                <a16:creationId xmlns:a16="http://schemas.microsoft.com/office/drawing/2014/main" id="{BF9F6F80-62FD-49C8-BBC9-D926B36B4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69" name="Picture 25">
            <a:extLst>
              <a:ext uri="{FF2B5EF4-FFF2-40B4-BE49-F238E27FC236}">
                <a16:creationId xmlns:a16="http://schemas.microsoft.com/office/drawing/2014/main" id="{B1467F67-06C3-40E4-9B3B-D2E25DEEA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720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70" name="Picture 26">
            <a:extLst>
              <a:ext uri="{FF2B5EF4-FFF2-40B4-BE49-F238E27FC236}">
                <a16:creationId xmlns:a16="http://schemas.microsoft.com/office/drawing/2014/main" id="{40CB3A2E-E282-4261-98BB-CA741B0E3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5720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71" name="Line 27">
            <a:extLst>
              <a:ext uri="{FF2B5EF4-FFF2-40B4-BE49-F238E27FC236}">
                <a16:creationId xmlns:a16="http://schemas.microsoft.com/office/drawing/2014/main" id="{33C268A0-8B26-478F-8C4D-7E07D4614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486400"/>
            <a:ext cx="1588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172" name="Picture 28">
            <a:extLst>
              <a:ext uri="{FF2B5EF4-FFF2-40B4-BE49-F238E27FC236}">
                <a16:creationId xmlns:a16="http://schemas.microsoft.com/office/drawing/2014/main" id="{27FFFAB0-5F68-4816-BA72-5FF31F737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0386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>
            <a:extLst>
              <a:ext uri="{FF2B5EF4-FFF2-40B4-BE49-F238E27FC236}">
                <a16:creationId xmlns:a16="http://schemas.microsoft.com/office/drawing/2014/main" id="{09CECEDD-37B0-436C-A580-82AB3F64D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8006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7" name="Rectangle 2">
            <a:extLst>
              <a:ext uri="{FF2B5EF4-FFF2-40B4-BE49-F238E27FC236}">
                <a16:creationId xmlns:a16="http://schemas.microsoft.com/office/drawing/2014/main" id="{9D5C4F20-E844-42D8-9734-2B2FDBF76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Definitions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E7B70CF0-651C-4061-84C4-9A1C3DECC3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A smart grid is a computerized power grid.</a:t>
            </a:r>
          </a:p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In the event of a malfunctioning unit (generator or transformer), power can be automatically redirected from elsewhere.</a:t>
            </a:r>
          </a:p>
        </p:txBody>
      </p:sp>
      <p:sp>
        <p:nvSpPr>
          <p:cNvPr id="11269" name="Line 4">
            <a:extLst>
              <a:ext uri="{FF2B5EF4-FFF2-40B4-BE49-F238E27FC236}">
                <a16:creationId xmlns:a16="http://schemas.microsoft.com/office/drawing/2014/main" id="{CDD51269-C638-436B-B6AC-07FC761716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5707063"/>
            <a:ext cx="1600200" cy="2444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" name="Text Box 5">
            <a:extLst>
              <a:ext uri="{FF2B5EF4-FFF2-40B4-BE49-F238E27FC236}">
                <a16:creationId xmlns:a16="http://schemas.microsoft.com/office/drawing/2014/main" id="{5BD111D4-0066-46F0-9845-E4F851FA2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11271" name="Line 6">
            <a:extLst>
              <a:ext uri="{FF2B5EF4-FFF2-40B4-BE49-F238E27FC236}">
                <a16:creationId xmlns:a16="http://schemas.microsoft.com/office/drawing/2014/main" id="{CAC54D0C-7269-486F-BBE3-1E3BE192BE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5707063"/>
            <a:ext cx="228600" cy="473075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Line 7">
            <a:extLst>
              <a:ext uri="{FF2B5EF4-FFF2-40B4-BE49-F238E27FC236}">
                <a16:creationId xmlns:a16="http://schemas.microsoft.com/office/drawing/2014/main" id="{9247D069-D404-41AD-B129-4D4796EEA0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715000"/>
            <a:ext cx="304800" cy="457200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Line 8">
            <a:extLst>
              <a:ext uri="{FF2B5EF4-FFF2-40B4-BE49-F238E27FC236}">
                <a16:creationId xmlns:a16="http://schemas.microsoft.com/office/drawing/2014/main" id="{052492BE-6294-4014-B5D6-BC3F08BF5A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5097463"/>
            <a:ext cx="1588" cy="625475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Oval 9">
            <a:extLst>
              <a:ext uri="{FF2B5EF4-FFF2-40B4-BE49-F238E27FC236}">
                <a16:creationId xmlns:a16="http://schemas.microsoft.com/office/drawing/2014/main" id="{9DD42F11-30CD-45C3-A095-7906BF9B6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457200" cy="457200"/>
          </a:xfrm>
          <a:prstGeom prst="ellipse">
            <a:avLst/>
          </a:prstGeom>
          <a:solidFill>
            <a:srgbClr val="BBE0E3"/>
          </a:solidFill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75" name="Line 10">
            <a:extLst>
              <a:ext uri="{FF2B5EF4-FFF2-40B4-BE49-F238E27FC236}">
                <a16:creationId xmlns:a16="http://schemas.microsoft.com/office/drawing/2014/main" id="{0DFD423C-A6CF-4176-92E9-E7A327E0A2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02263" y="5334000"/>
            <a:ext cx="320675" cy="304800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Line 11">
            <a:extLst>
              <a:ext uri="{FF2B5EF4-FFF2-40B4-BE49-F238E27FC236}">
                <a16:creationId xmlns:a16="http://schemas.microsoft.com/office/drawing/2014/main" id="{953B7118-9106-4213-8C5A-E9E27FE82F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334000"/>
            <a:ext cx="304800" cy="304800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Line 12">
            <a:extLst>
              <a:ext uri="{FF2B5EF4-FFF2-40B4-BE49-F238E27FC236}">
                <a16:creationId xmlns:a16="http://schemas.microsoft.com/office/drawing/2014/main" id="{42C65EF1-C5A0-4645-BF03-FDCB0D9A5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05400"/>
            <a:ext cx="1676400" cy="228600"/>
          </a:xfrm>
          <a:prstGeom prst="line">
            <a:avLst/>
          </a:prstGeom>
          <a:noFill/>
          <a:ln w="76320" cap="sq">
            <a:solidFill>
              <a:srgbClr val="96969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Line 13">
            <a:extLst>
              <a:ext uri="{FF2B5EF4-FFF2-40B4-BE49-F238E27FC236}">
                <a16:creationId xmlns:a16="http://schemas.microsoft.com/office/drawing/2014/main" id="{DAB2390E-5588-4D7F-BE3D-81F4D090B3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5707063"/>
            <a:ext cx="1600200" cy="244475"/>
          </a:xfrm>
          <a:prstGeom prst="line">
            <a:avLst/>
          </a:prstGeom>
          <a:noFill/>
          <a:ln w="76320" cap="sq">
            <a:solidFill>
              <a:srgbClr val="96969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Text Box 14">
            <a:extLst>
              <a:ext uri="{FF2B5EF4-FFF2-40B4-BE49-F238E27FC236}">
                <a16:creationId xmlns:a16="http://schemas.microsoft.com/office/drawing/2014/main" id="{977C5ED3-B1E2-4FED-B91E-87C29C7CF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grpSp>
        <p:nvGrpSpPr>
          <p:cNvPr id="11280" name="Group 15">
            <a:extLst>
              <a:ext uri="{FF2B5EF4-FFF2-40B4-BE49-F238E27FC236}">
                <a16:creationId xmlns:a16="http://schemas.microsoft.com/office/drawing/2014/main" id="{A81AAC0D-6685-42DA-9B25-01FF05901FBC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648200"/>
            <a:ext cx="982663" cy="906463"/>
            <a:chOff x="1632" y="2928"/>
            <a:chExt cx="619" cy="571"/>
          </a:xfrm>
        </p:grpSpPr>
        <p:sp>
          <p:nvSpPr>
            <p:cNvPr id="11293" name="Line 16">
              <a:extLst>
                <a:ext uri="{FF2B5EF4-FFF2-40B4-BE49-F238E27FC236}">
                  <a16:creationId xmlns:a16="http://schemas.microsoft.com/office/drawing/2014/main" id="{35411E55-01BE-4DC2-B96C-CAEEA96B9E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6" y="2927"/>
              <a:ext cx="611" cy="573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4" name="Line 17">
              <a:extLst>
                <a:ext uri="{FF2B5EF4-FFF2-40B4-BE49-F238E27FC236}">
                  <a16:creationId xmlns:a16="http://schemas.microsoft.com/office/drawing/2014/main" id="{3496F972-3595-4A4F-B390-6555C4C2B6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1" y="2927"/>
              <a:ext cx="621" cy="573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81" name="Text Box 18">
            <a:extLst>
              <a:ext uri="{FF2B5EF4-FFF2-40B4-BE49-F238E27FC236}">
                <a16:creationId xmlns:a16="http://schemas.microsoft.com/office/drawing/2014/main" id="{18978493-D656-4EE4-8B15-E90516BAF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11282" name="Picture 19">
            <a:extLst>
              <a:ext uri="{FF2B5EF4-FFF2-40B4-BE49-F238E27FC236}">
                <a16:creationId xmlns:a16="http://schemas.microsoft.com/office/drawing/2014/main" id="{17C2FD25-E635-4772-A4F8-8A18B22AE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83" name="Picture 20">
            <a:extLst>
              <a:ext uri="{FF2B5EF4-FFF2-40B4-BE49-F238E27FC236}">
                <a16:creationId xmlns:a16="http://schemas.microsoft.com/office/drawing/2014/main" id="{C9A339EE-1EBB-4021-8366-F963F6ECF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7338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84" name="Picture 21">
            <a:extLst>
              <a:ext uri="{FF2B5EF4-FFF2-40B4-BE49-F238E27FC236}">
                <a16:creationId xmlns:a16="http://schemas.microsoft.com/office/drawing/2014/main" id="{083442B5-FC81-41FC-9AA9-467429769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7912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85" name="Line 22">
            <a:extLst>
              <a:ext uri="{FF2B5EF4-FFF2-40B4-BE49-F238E27FC236}">
                <a16:creationId xmlns:a16="http://schemas.microsoft.com/office/drawing/2014/main" id="{FAED0226-B88E-4D44-BBF6-DED60E7B7B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762000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6" name="Line 23">
            <a:extLst>
              <a:ext uri="{FF2B5EF4-FFF2-40B4-BE49-F238E27FC236}">
                <a16:creationId xmlns:a16="http://schemas.microsoft.com/office/drawing/2014/main" id="{D835B09A-9C0E-4B4E-93FC-9A00A12EF8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173663"/>
            <a:ext cx="762000" cy="3206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7" name="Line 24">
            <a:extLst>
              <a:ext uri="{FF2B5EF4-FFF2-40B4-BE49-F238E27FC236}">
                <a16:creationId xmlns:a16="http://schemas.microsoft.com/office/drawing/2014/main" id="{B39EC77E-23B6-4944-8220-4AF354E39C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762000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8" name="Line 25">
            <a:extLst>
              <a:ext uri="{FF2B5EF4-FFF2-40B4-BE49-F238E27FC236}">
                <a16:creationId xmlns:a16="http://schemas.microsoft.com/office/drawing/2014/main" id="{4E7505DC-FDD3-4EE1-8CD1-C4FB1BC901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173663"/>
            <a:ext cx="762000" cy="3206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289" name="Picture 26">
            <a:extLst>
              <a:ext uri="{FF2B5EF4-FFF2-40B4-BE49-F238E27FC236}">
                <a16:creationId xmlns:a16="http://schemas.microsoft.com/office/drawing/2014/main" id="{2ECC94B0-4955-4668-931B-9C1D17C17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816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95" name="Picture 27">
            <a:extLst>
              <a:ext uri="{FF2B5EF4-FFF2-40B4-BE49-F238E27FC236}">
                <a16:creationId xmlns:a16="http://schemas.microsoft.com/office/drawing/2014/main" id="{94E855B4-F79C-449C-9367-6AAC7D38E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720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96" name="Picture 28">
            <a:extLst>
              <a:ext uri="{FF2B5EF4-FFF2-40B4-BE49-F238E27FC236}">
                <a16:creationId xmlns:a16="http://schemas.microsoft.com/office/drawing/2014/main" id="{53CB7C0D-B05D-4638-A9F8-3CA6B72C5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97" name="Line 29">
            <a:extLst>
              <a:ext uri="{FF2B5EF4-FFF2-40B4-BE49-F238E27FC236}">
                <a16:creationId xmlns:a16="http://schemas.microsoft.com/office/drawing/2014/main" id="{5409F56A-0904-415D-BA89-786107CC3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486400"/>
            <a:ext cx="1588" cy="304800"/>
          </a:xfrm>
          <a:prstGeom prst="line">
            <a:avLst/>
          </a:prstGeom>
          <a:noFill/>
          <a:ln w="76320" cap="sq">
            <a:solidFill>
              <a:srgbClr val="96969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>
            <a:extLst>
              <a:ext uri="{FF2B5EF4-FFF2-40B4-BE49-F238E27FC236}">
                <a16:creationId xmlns:a16="http://schemas.microsoft.com/office/drawing/2014/main" id="{DC3635E8-4E69-4FB1-B7A4-6737C16F8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8006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5" name="Rectangle 2">
            <a:extLst>
              <a:ext uri="{FF2B5EF4-FFF2-40B4-BE49-F238E27FC236}">
                <a16:creationId xmlns:a16="http://schemas.microsoft.com/office/drawing/2014/main" id="{4A13F7A1-990C-4064-A87A-7A2897CAE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Definitions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708344EF-FCE6-4AAF-A91A-4D8D30E0D5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A smart grid is a computerized power grid.</a:t>
            </a:r>
          </a:p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In the event of a malfunctioning unit (generator or transformer), power can be automatically redirected from elsewhere.</a:t>
            </a:r>
          </a:p>
        </p:txBody>
      </p:sp>
      <p:sp>
        <p:nvSpPr>
          <p:cNvPr id="13317" name="Line 4">
            <a:extLst>
              <a:ext uri="{FF2B5EF4-FFF2-40B4-BE49-F238E27FC236}">
                <a16:creationId xmlns:a16="http://schemas.microsoft.com/office/drawing/2014/main" id="{47C1D202-6B01-4718-99A1-5CA203D1D6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5707063"/>
            <a:ext cx="1600200" cy="2444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" name="Text Box 5">
            <a:extLst>
              <a:ext uri="{FF2B5EF4-FFF2-40B4-BE49-F238E27FC236}">
                <a16:creationId xmlns:a16="http://schemas.microsoft.com/office/drawing/2014/main" id="{352D72EB-1525-46D2-A7B6-A95E4C42C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13319" name="Line 13">
            <a:extLst>
              <a:ext uri="{FF2B5EF4-FFF2-40B4-BE49-F238E27FC236}">
                <a16:creationId xmlns:a16="http://schemas.microsoft.com/office/drawing/2014/main" id="{50D7F36F-AFBF-40AD-87BE-0B38BD7D53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05400"/>
            <a:ext cx="1676400" cy="228600"/>
          </a:xfrm>
          <a:prstGeom prst="line">
            <a:avLst/>
          </a:prstGeom>
          <a:noFill/>
          <a:ln w="76320" cap="sq">
            <a:solidFill>
              <a:srgbClr val="96969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Line 14">
            <a:extLst>
              <a:ext uri="{FF2B5EF4-FFF2-40B4-BE49-F238E27FC236}">
                <a16:creationId xmlns:a16="http://schemas.microsoft.com/office/drawing/2014/main" id="{C7EC37D5-8782-4CC6-A216-DE80D05DC5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5707063"/>
            <a:ext cx="1600200" cy="2444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Text Box 15">
            <a:extLst>
              <a:ext uri="{FF2B5EF4-FFF2-40B4-BE49-F238E27FC236}">
                <a16:creationId xmlns:a16="http://schemas.microsoft.com/office/drawing/2014/main" id="{549FEBB4-4EB1-4CE1-B749-F455AF75F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grpSp>
        <p:nvGrpSpPr>
          <p:cNvPr id="13322" name="Group 16">
            <a:extLst>
              <a:ext uri="{FF2B5EF4-FFF2-40B4-BE49-F238E27FC236}">
                <a16:creationId xmlns:a16="http://schemas.microsoft.com/office/drawing/2014/main" id="{1E491AEB-0F75-4798-9072-400729D8C8D9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648200"/>
            <a:ext cx="982663" cy="906463"/>
            <a:chOff x="1632" y="2928"/>
            <a:chExt cx="619" cy="571"/>
          </a:xfrm>
        </p:grpSpPr>
        <p:sp>
          <p:nvSpPr>
            <p:cNvPr id="13346" name="Line 17">
              <a:extLst>
                <a:ext uri="{FF2B5EF4-FFF2-40B4-BE49-F238E27FC236}">
                  <a16:creationId xmlns:a16="http://schemas.microsoft.com/office/drawing/2014/main" id="{0488F7E6-4740-4307-A711-BB7BC9A0DA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6" y="2927"/>
              <a:ext cx="611" cy="573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Line 18">
              <a:extLst>
                <a:ext uri="{FF2B5EF4-FFF2-40B4-BE49-F238E27FC236}">
                  <a16:creationId xmlns:a16="http://schemas.microsoft.com/office/drawing/2014/main" id="{FB37CDEF-B931-4ADD-B493-09511BCA55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1" y="2927"/>
              <a:ext cx="621" cy="573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3" name="Text Box 19">
            <a:extLst>
              <a:ext uri="{FF2B5EF4-FFF2-40B4-BE49-F238E27FC236}">
                <a16:creationId xmlns:a16="http://schemas.microsoft.com/office/drawing/2014/main" id="{457E1755-0B14-4462-8963-A8B8CCA65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13324" name="Picture 20">
            <a:extLst>
              <a:ext uri="{FF2B5EF4-FFF2-40B4-BE49-F238E27FC236}">
                <a16:creationId xmlns:a16="http://schemas.microsoft.com/office/drawing/2014/main" id="{BFAB0610-48DE-41C6-8DC4-2B4A4D77E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25" name="Picture 21">
            <a:extLst>
              <a:ext uri="{FF2B5EF4-FFF2-40B4-BE49-F238E27FC236}">
                <a16:creationId xmlns:a16="http://schemas.microsoft.com/office/drawing/2014/main" id="{C56F3FC3-1F7D-482D-91E3-F66A75F95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7338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26" name="Picture 22">
            <a:extLst>
              <a:ext uri="{FF2B5EF4-FFF2-40B4-BE49-F238E27FC236}">
                <a16:creationId xmlns:a16="http://schemas.microsoft.com/office/drawing/2014/main" id="{F0790CAA-C94D-4F54-A781-7C36FE078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7912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27" name="Line 23">
            <a:extLst>
              <a:ext uri="{FF2B5EF4-FFF2-40B4-BE49-F238E27FC236}">
                <a16:creationId xmlns:a16="http://schemas.microsoft.com/office/drawing/2014/main" id="{6F4EE691-7ED3-4E2B-8F7D-1DCFB30CD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486400"/>
            <a:ext cx="1588" cy="304800"/>
          </a:xfrm>
          <a:prstGeom prst="line">
            <a:avLst/>
          </a:prstGeom>
          <a:noFill/>
          <a:ln w="76320" cap="sq">
            <a:solidFill>
              <a:srgbClr val="96969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24">
            <a:extLst>
              <a:ext uri="{FF2B5EF4-FFF2-40B4-BE49-F238E27FC236}">
                <a16:creationId xmlns:a16="http://schemas.microsoft.com/office/drawing/2014/main" id="{2421F2AA-7222-4F21-8F0D-9A95AA50B1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762000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Line 25">
            <a:extLst>
              <a:ext uri="{FF2B5EF4-FFF2-40B4-BE49-F238E27FC236}">
                <a16:creationId xmlns:a16="http://schemas.microsoft.com/office/drawing/2014/main" id="{58B7D68C-6785-456C-B1D2-98C9B15EB9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173663"/>
            <a:ext cx="762000" cy="3206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Line 26">
            <a:extLst>
              <a:ext uri="{FF2B5EF4-FFF2-40B4-BE49-F238E27FC236}">
                <a16:creationId xmlns:a16="http://schemas.microsoft.com/office/drawing/2014/main" id="{F02EB0A8-1C7D-406F-916C-959FF152E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762000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Line 27">
            <a:extLst>
              <a:ext uri="{FF2B5EF4-FFF2-40B4-BE49-F238E27FC236}">
                <a16:creationId xmlns:a16="http://schemas.microsoft.com/office/drawing/2014/main" id="{9FCBC4B2-5C40-446C-9AA4-2D69D81978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173663"/>
            <a:ext cx="762000" cy="3206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3332" name="Picture 28">
            <a:extLst>
              <a:ext uri="{FF2B5EF4-FFF2-40B4-BE49-F238E27FC236}">
                <a16:creationId xmlns:a16="http://schemas.microsoft.com/office/drawing/2014/main" id="{E5617F47-0DF5-4AE2-A1EF-82BF822F7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816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21" name="Picture 29">
            <a:extLst>
              <a:ext uri="{FF2B5EF4-FFF2-40B4-BE49-F238E27FC236}">
                <a16:creationId xmlns:a16="http://schemas.microsoft.com/office/drawing/2014/main" id="{86B455C7-714A-4F52-A15A-9FB194F7E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720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34" name="Picture 30">
            <a:extLst>
              <a:ext uri="{FF2B5EF4-FFF2-40B4-BE49-F238E27FC236}">
                <a16:creationId xmlns:a16="http://schemas.microsoft.com/office/drawing/2014/main" id="{01019364-CC34-45FC-8EF0-7103339C5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0386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23" name="Picture 31">
            <a:extLst>
              <a:ext uri="{FF2B5EF4-FFF2-40B4-BE49-F238E27FC236}">
                <a16:creationId xmlns:a16="http://schemas.microsoft.com/office/drawing/2014/main" id="{8F42A56B-1EA4-4241-BD4A-BE6140F4B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24" name="Picture 32">
            <a:extLst>
              <a:ext uri="{FF2B5EF4-FFF2-40B4-BE49-F238E27FC236}">
                <a16:creationId xmlns:a16="http://schemas.microsoft.com/office/drawing/2014/main" id="{E8B4E801-D34C-4CB2-8DE9-B540E0290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60198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37" name="Line 6">
            <a:extLst>
              <a:ext uri="{FF2B5EF4-FFF2-40B4-BE49-F238E27FC236}">
                <a16:creationId xmlns:a16="http://schemas.microsoft.com/office/drawing/2014/main" id="{3D41B3A7-66C2-46F5-9ADD-30170B9B71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5707063"/>
            <a:ext cx="228600" cy="473075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Line 7">
            <a:extLst>
              <a:ext uri="{FF2B5EF4-FFF2-40B4-BE49-F238E27FC236}">
                <a16:creationId xmlns:a16="http://schemas.microsoft.com/office/drawing/2014/main" id="{0268DB9F-B398-442F-B760-26C3FBCB2C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715000"/>
            <a:ext cx="304800" cy="457200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9" name="Line 8">
            <a:extLst>
              <a:ext uri="{FF2B5EF4-FFF2-40B4-BE49-F238E27FC236}">
                <a16:creationId xmlns:a16="http://schemas.microsoft.com/office/drawing/2014/main" id="{D5E118BA-0AF3-4278-B355-23FEB9E93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5097463"/>
            <a:ext cx="1588" cy="625475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0" name="Oval 9">
            <a:extLst>
              <a:ext uri="{FF2B5EF4-FFF2-40B4-BE49-F238E27FC236}">
                <a16:creationId xmlns:a16="http://schemas.microsoft.com/office/drawing/2014/main" id="{382AB4E4-5CB3-4990-BEEA-EC311478E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457200" cy="457200"/>
          </a:xfrm>
          <a:prstGeom prst="ellipse">
            <a:avLst/>
          </a:prstGeom>
          <a:solidFill>
            <a:srgbClr val="BBE0E3"/>
          </a:solidFill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41" name="Line 10">
            <a:extLst>
              <a:ext uri="{FF2B5EF4-FFF2-40B4-BE49-F238E27FC236}">
                <a16:creationId xmlns:a16="http://schemas.microsoft.com/office/drawing/2014/main" id="{385788A2-5233-4565-A792-B4E39B6743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02263" y="5334000"/>
            <a:ext cx="320675" cy="304800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2" name="Line 11">
            <a:extLst>
              <a:ext uri="{FF2B5EF4-FFF2-40B4-BE49-F238E27FC236}">
                <a16:creationId xmlns:a16="http://schemas.microsoft.com/office/drawing/2014/main" id="{11796C07-12D0-4261-86D9-8CF91E97D3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334000"/>
            <a:ext cx="304800" cy="304800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43" name="Group 16">
            <a:extLst>
              <a:ext uri="{FF2B5EF4-FFF2-40B4-BE49-F238E27FC236}">
                <a16:creationId xmlns:a16="http://schemas.microsoft.com/office/drawing/2014/main" id="{8E160082-678B-4E4A-AB03-2D115909EFC3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878388"/>
            <a:ext cx="531813" cy="723900"/>
            <a:chOff x="1632" y="2928"/>
            <a:chExt cx="619" cy="571"/>
          </a:xfrm>
        </p:grpSpPr>
        <p:sp>
          <p:nvSpPr>
            <p:cNvPr id="13344" name="Line 17">
              <a:extLst>
                <a:ext uri="{FF2B5EF4-FFF2-40B4-BE49-F238E27FC236}">
                  <a16:creationId xmlns:a16="http://schemas.microsoft.com/office/drawing/2014/main" id="{89E5D623-D77E-46E9-A3AF-6784023DAC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6" y="2927"/>
              <a:ext cx="611" cy="573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5" name="Line 18">
              <a:extLst>
                <a:ext uri="{FF2B5EF4-FFF2-40B4-BE49-F238E27FC236}">
                  <a16:creationId xmlns:a16="http://schemas.microsoft.com/office/drawing/2014/main" id="{FDFC60D0-C45A-47E4-A6C8-B431864BC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1" y="2927"/>
              <a:ext cx="621" cy="573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749</Words>
  <Application>Microsoft Office PowerPoint</Application>
  <PresentationFormat>On-screen Show (4:3)</PresentationFormat>
  <Paragraphs>160</Paragraphs>
  <Slides>29</Slides>
  <Notes>23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Times New Roman</vt:lpstr>
      <vt:lpstr>Office Theme</vt:lpstr>
      <vt:lpstr>Smart Grid Vulnerability Analysis Methods</vt:lpstr>
      <vt:lpstr>Consider, if you Will…</vt:lpstr>
      <vt:lpstr>Definitions</vt:lpstr>
      <vt:lpstr>PowerPoint Presentation</vt:lpstr>
      <vt:lpstr>PowerPoint Presentation</vt:lpstr>
      <vt:lpstr>Definitions</vt:lpstr>
      <vt:lpstr>Definitions</vt:lpstr>
      <vt:lpstr>Definitions</vt:lpstr>
      <vt:lpstr>Definitions</vt:lpstr>
      <vt:lpstr>Definitions</vt:lpstr>
      <vt:lpstr>Background Information</vt:lpstr>
      <vt:lpstr>Cascade: an Example</vt:lpstr>
      <vt:lpstr>Cascade: an Example</vt:lpstr>
      <vt:lpstr>Cascade: an Example</vt:lpstr>
      <vt:lpstr>Cascade: an Example</vt:lpstr>
      <vt:lpstr>Research Question</vt:lpstr>
      <vt:lpstr>Research Problem</vt:lpstr>
      <vt:lpstr>What Can We Do?</vt:lpstr>
      <vt:lpstr>What Can We Do?</vt:lpstr>
      <vt:lpstr>What Can We Do?</vt:lpstr>
      <vt:lpstr>System Model: What’s Important?</vt:lpstr>
      <vt:lpstr>Simplifications</vt:lpstr>
      <vt:lpstr>Simplifications</vt:lpstr>
      <vt:lpstr>Simplifications</vt:lpstr>
      <vt:lpstr>Weight </vt:lpstr>
      <vt:lpstr>Capacity</vt:lpstr>
      <vt:lpstr>Cost</vt:lpstr>
      <vt:lpstr>System Model</vt:lpstr>
      <vt:lpstr>Image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Wyatt Ward</dc:creator>
  <cp:lastModifiedBy>Andrew Nyffeler</cp:lastModifiedBy>
  <cp:revision>114</cp:revision>
  <cp:lastPrinted>1601-01-01T00:00:00Z</cp:lastPrinted>
  <dcterms:created xsi:type="dcterms:W3CDTF">2020-02-11T17:09:54Z</dcterms:created>
  <dcterms:modified xsi:type="dcterms:W3CDTF">2020-03-05T21:29:29Z</dcterms:modified>
</cp:coreProperties>
</file>