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64" r:id="rId3"/>
    <p:sldId id="265" r:id="rId4"/>
    <p:sldId id="263" r:id="rId5"/>
    <p:sldId id="260" r:id="rId6"/>
    <p:sldId id="266" r:id="rId7"/>
    <p:sldId id="268" r:id="rId8"/>
    <p:sldId id="269" r:id="rId9"/>
    <p:sldId id="270" r:id="rId10"/>
    <p:sldId id="267" r:id="rId11"/>
    <p:sldId id="258" r:id="rId12"/>
    <p:sldId id="259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1106B-D817-C444-BF33-FDBC4610C9C7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A37B0A-2C8E-2C4D-88D8-BB357451C0BC}">
      <dgm:prSet phldrT="[Text]" custT="1"/>
      <dgm:spPr/>
      <dgm:t>
        <a:bodyPr/>
        <a:lstStyle/>
        <a:p>
          <a:r>
            <a:rPr lang="en-US" sz="1600" dirty="0"/>
            <a:t>Content</a:t>
          </a:r>
        </a:p>
      </dgm:t>
    </dgm:pt>
    <dgm:pt modelId="{A77928A3-D83C-494B-B29D-52120D719583}" type="parTrans" cxnId="{D1B34C03-9708-3B47-AAF2-6B0B9431F573}">
      <dgm:prSet/>
      <dgm:spPr/>
      <dgm:t>
        <a:bodyPr/>
        <a:lstStyle/>
        <a:p>
          <a:endParaRPr lang="en-US"/>
        </a:p>
      </dgm:t>
    </dgm:pt>
    <dgm:pt modelId="{72C96351-795A-B542-92B0-64D696E5D92E}" type="sibTrans" cxnId="{D1B34C03-9708-3B47-AAF2-6B0B9431F573}">
      <dgm:prSet/>
      <dgm:spPr/>
      <dgm:t>
        <a:bodyPr/>
        <a:lstStyle/>
        <a:p>
          <a:endParaRPr lang="en-US"/>
        </a:p>
      </dgm:t>
    </dgm:pt>
    <dgm:pt modelId="{E421E052-4B8D-7146-A906-0135221EB7B0}">
      <dgm:prSet phldrT="[Text]" custT="1"/>
      <dgm:spPr/>
      <dgm:t>
        <a:bodyPr/>
        <a:lstStyle/>
        <a:p>
          <a:r>
            <a:rPr lang="en-US" sz="1400" dirty="0"/>
            <a:t>Relationship</a:t>
          </a:r>
        </a:p>
      </dgm:t>
    </dgm:pt>
    <dgm:pt modelId="{705A3EE7-DBDB-4444-8052-98F155AEDF72}" type="parTrans" cxnId="{7517BFE6-5D72-A847-B373-BB25FD53F22B}">
      <dgm:prSet/>
      <dgm:spPr/>
      <dgm:t>
        <a:bodyPr/>
        <a:lstStyle/>
        <a:p>
          <a:endParaRPr lang="en-US"/>
        </a:p>
      </dgm:t>
    </dgm:pt>
    <dgm:pt modelId="{A65ED260-E5CE-114D-8697-275219EC4A65}" type="sibTrans" cxnId="{7517BFE6-5D72-A847-B373-BB25FD53F22B}">
      <dgm:prSet/>
      <dgm:spPr/>
      <dgm:t>
        <a:bodyPr/>
        <a:lstStyle/>
        <a:p>
          <a:endParaRPr lang="en-US"/>
        </a:p>
      </dgm:t>
    </dgm:pt>
    <dgm:pt modelId="{1272C6C3-EE39-CE48-B6E0-B79F4C8CB449}">
      <dgm:prSet phldrT="[Text]" custT="1"/>
      <dgm:spPr/>
      <dgm:t>
        <a:bodyPr/>
        <a:lstStyle/>
        <a:p>
          <a:r>
            <a:rPr lang="en-US" sz="1600" dirty="0"/>
            <a:t>Structure</a:t>
          </a:r>
        </a:p>
      </dgm:t>
    </dgm:pt>
    <dgm:pt modelId="{B2E6E4A0-CFE8-5F4E-85BE-423AFF3C8F1E}" type="parTrans" cxnId="{2D857C00-A7E4-4D41-BBCC-BA2828F18776}">
      <dgm:prSet/>
      <dgm:spPr/>
      <dgm:t>
        <a:bodyPr/>
        <a:lstStyle/>
        <a:p>
          <a:endParaRPr lang="en-US"/>
        </a:p>
      </dgm:t>
    </dgm:pt>
    <dgm:pt modelId="{59B0DA1F-87A0-E94D-905F-ED88D7E57F4C}" type="sibTrans" cxnId="{2D857C00-A7E4-4D41-BBCC-BA2828F18776}">
      <dgm:prSet/>
      <dgm:spPr/>
      <dgm:t>
        <a:bodyPr/>
        <a:lstStyle/>
        <a:p>
          <a:endParaRPr lang="en-US"/>
        </a:p>
      </dgm:t>
    </dgm:pt>
    <dgm:pt modelId="{6B4BE9D0-6B0D-0D48-B313-11010F6E56C4}">
      <dgm:prSet phldrT="[Text]"/>
      <dgm:spPr/>
      <dgm:t>
        <a:bodyPr/>
        <a:lstStyle/>
        <a:p>
          <a:r>
            <a:rPr lang="en-US" dirty="0"/>
            <a:t>Presentation Effectiveness</a:t>
          </a:r>
        </a:p>
      </dgm:t>
    </dgm:pt>
    <dgm:pt modelId="{C9F45120-FC15-1E48-989E-F28DC57BFBC9}" type="parTrans" cxnId="{EE0049F8-7F00-A44C-8BA0-670F9ED3AFA2}">
      <dgm:prSet/>
      <dgm:spPr/>
      <dgm:t>
        <a:bodyPr/>
        <a:lstStyle/>
        <a:p>
          <a:endParaRPr lang="en-US"/>
        </a:p>
      </dgm:t>
    </dgm:pt>
    <dgm:pt modelId="{4A47B0B1-920A-0846-8BA9-A02B548B43C0}" type="sibTrans" cxnId="{EE0049F8-7F00-A44C-8BA0-670F9ED3AFA2}">
      <dgm:prSet/>
      <dgm:spPr/>
      <dgm:t>
        <a:bodyPr/>
        <a:lstStyle/>
        <a:p>
          <a:endParaRPr lang="en-US"/>
        </a:p>
      </dgm:t>
    </dgm:pt>
    <dgm:pt modelId="{789E876C-35DD-C34D-9EFA-A8117BBB1081}" type="pres">
      <dgm:prSet presAssocID="{66B1106B-D817-C444-BF33-FDBC4610C9C7}" presName="Name0" presStyleCnt="0">
        <dgm:presLayoutVars>
          <dgm:chMax val="4"/>
          <dgm:resizeHandles val="exact"/>
        </dgm:presLayoutVars>
      </dgm:prSet>
      <dgm:spPr/>
    </dgm:pt>
    <dgm:pt modelId="{1C06A782-F85B-5943-B1C0-31EB2C263A6E}" type="pres">
      <dgm:prSet presAssocID="{66B1106B-D817-C444-BF33-FDBC4610C9C7}" presName="ellipse" presStyleLbl="trBgShp" presStyleIdx="0" presStyleCnt="1"/>
      <dgm:spPr/>
    </dgm:pt>
    <dgm:pt modelId="{6B78932E-560D-2442-8C14-EE20B7DB0041}" type="pres">
      <dgm:prSet presAssocID="{66B1106B-D817-C444-BF33-FDBC4610C9C7}" presName="arrow1" presStyleLbl="fgShp" presStyleIdx="0" presStyleCnt="1"/>
      <dgm:spPr/>
    </dgm:pt>
    <dgm:pt modelId="{6A4AD877-AC1E-EF4B-AC2F-34F23DA7912F}" type="pres">
      <dgm:prSet presAssocID="{66B1106B-D817-C444-BF33-FDBC4610C9C7}" presName="rectangle" presStyleLbl="revTx" presStyleIdx="0" presStyleCnt="1">
        <dgm:presLayoutVars>
          <dgm:bulletEnabled val="1"/>
        </dgm:presLayoutVars>
      </dgm:prSet>
      <dgm:spPr/>
    </dgm:pt>
    <dgm:pt modelId="{C359211A-AA19-8E41-96F7-5D59B5AE87DA}" type="pres">
      <dgm:prSet presAssocID="{E421E052-4B8D-7146-A906-0135221EB7B0}" presName="item1" presStyleLbl="node1" presStyleIdx="0" presStyleCnt="3">
        <dgm:presLayoutVars>
          <dgm:bulletEnabled val="1"/>
        </dgm:presLayoutVars>
      </dgm:prSet>
      <dgm:spPr/>
    </dgm:pt>
    <dgm:pt modelId="{65BE4631-50EA-A54E-915F-82ABF5C49B36}" type="pres">
      <dgm:prSet presAssocID="{1272C6C3-EE39-CE48-B6E0-B79F4C8CB449}" presName="item2" presStyleLbl="node1" presStyleIdx="1" presStyleCnt="3" custScaleX="127030" custScaleY="131490" custLinFactNeighborX="11388" custLinFactNeighborY="3649">
        <dgm:presLayoutVars>
          <dgm:bulletEnabled val="1"/>
        </dgm:presLayoutVars>
      </dgm:prSet>
      <dgm:spPr/>
    </dgm:pt>
    <dgm:pt modelId="{58C9583D-5205-0447-8ECD-559FDF5D8D2A}" type="pres">
      <dgm:prSet presAssocID="{6B4BE9D0-6B0D-0D48-B313-11010F6E56C4}" presName="item3" presStyleLbl="node1" presStyleIdx="2" presStyleCnt="3" custScaleX="151606" custScaleY="144978" custLinFactNeighborX="18220" custLinFactNeighborY="-23028">
        <dgm:presLayoutVars>
          <dgm:bulletEnabled val="1"/>
        </dgm:presLayoutVars>
      </dgm:prSet>
      <dgm:spPr/>
    </dgm:pt>
    <dgm:pt modelId="{CE109150-C965-F44F-91ED-007B1BA53067}" type="pres">
      <dgm:prSet presAssocID="{66B1106B-D817-C444-BF33-FDBC4610C9C7}" presName="funnel" presStyleLbl="trAlignAcc1" presStyleIdx="0" presStyleCnt="1"/>
      <dgm:spPr/>
    </dgm:pt>
  </dgm:ptLst>
  <dgm:cxnLst>
    <dgm:cxn modelId="{2D857C00-A7E4-4D41-BBCC-BA2828F18776}" srcId="{66B1106B-D817-C444-BF33-FDBC4610C9C7}" destId="{1272C6C3-EE39-CE48-B6E0-B79F4C8CB449}" srcOrd="2" destOrd="0" parTransId="{B2E6E4A0-CFE8-5F4E-85BE-423AFF3C8F1E}" sibTransId="{59B0DA1F-87A0-E94D-905F-ED88D7E57F4C}"/>
    <dgm:cxn modelId="{D1B34C03-9708-3B47-AAF2-6B0B9431F573}" srcId="{66B1106B-D817-C444-BF33-FDBC4610C9C7}" destId="{66A37B0A-2C8E-2C4D-88D8-BB357451C0BC}" srcOrd="0" destOrd="0" parTransId="{A77928A3-D83C-494B-B29D-52120D719583}" sibTransId="{72C96351-795A-B542-92B0-64D696E5D92E}"/>
    <dgm:cxn modelId="{E62AAD78-8F2F-9C4F-B4BF-81BB8485C4FE}" type="presOf" srcId="{E421E052-4B8D-7146-A906-0135221EB7B0}" destId="{65BE4631-50EA-A54E-915F-82ABF5C49B36}" srcOrd="0" destOrd="0" presId="urn:microsoft.com/office/officeart/2005/8/layout/funnel1"/>
    <dgm:cxn modelId="{94186584-9FD2-534A-9F35-F37B43E9B998}" type="presOf" srcId="{66B1106B-D817-C444-BF33-FDBC4610C9C7}" destId="{789E876C-35DD-C34D-9EFA-A8117BBB1081}" srcOrd="0" destOrd="0" presId="urn:microsoft.com/office/officeart/2005/8/layout/funnel1"/>
    <dgm:cxn modelId="{A3E8AC89-017D-D747-B615-673F7895AB95}" type="presOf" srcId="{6B4BE9D0-6B0D-0D48-B313-11010F6E56C4}" destId="{6A4AD877-AC1E-EF4B-AC2F-34F23DA7912F}" srcOrd="0" destOrd="0" presId="urn:microsoft.com/office/officeart/2005/8/layout/funnel1"/>
    <dgm:cxn modelId="{7232E0E5-FE4A-BE48-941B-CAD13D36CA94}" type="presOf" srcId="{66A37B0A-2C8E-2C4D-88D8-BB357451C0BC}" destId="{58C9583D-5205-0447-8ECD-559FDF5D8D2A}" srcOrd="0" destOrd="0" presId="urn:microsoft.com/office/officeart/2005/8/layout/funnel1"/>
    <dgm:cxn modelId="{7517BFE6-5D72-A847-B373-BB25FD53F22B}" srcId="{66B1106B-D817-C444-BF33-FDBC4610C9C7}" destId="{E421E052-4B8D-7146-A906-0135221EB7B0}" srcOrd="1" destOrd="0" parTransId="{705A3EE7-DBDB-4444-8052-98F155AEDF72}" sibTransId="{A65ED260-E5CE-114D-8697-275219EC4A65}"/>
    <dgm:cxn modelId="{7708BFF6-537A-CB42-899F-8B0F52DADBC4}" type="presOf" srcId="{1272C6C3-EE39-CE48-B6E0-B79F4C8CB449}" destId="{C359211A-AA19-8E41-96F7-5D59B5AE87DA}" srcOrd="0" destOrd="0" presId="urn:microsoft.com/office/officeart/2005/8/layout/funnel1"/>
    <dgm:cxn modelId="{EE0049F8-7F00-A44C-8BA0-670F9ED3AFA2}" srcId="{66B1106B-D817-C444-BF33-FDBC4610C9C7}" destId="{6B4BE9D0-6B0D-0D48-B313-11010F6E56C4}" srcOrd="3" destOrd="0" parTransId="{C9F45120-FC15-1E48-989E-F28DC57BFBC9}" sibTransId="{4A47B0B1-920A-0846-8BA9-A02B548B43C0}"/>
    <dgm:cxn modelId="{E8AAC39C-2F76-0840-BBCC-9EC19BD796E4}" type="presParOf" srcId="{789E876C-35DD-C34D-9EFA-A8117BBB1081}" destId="{1C06A782-F85B-5943-B1C0-31EB2C263A6E}" srcOrd="0" destOrd="0" presId="urn:microsoft.com/office/officeart/2005/8/layout/funnel1"/>
    <dgm:cxn modelId="{A987BFB2-E003-1C45-9B2B-A06AC689FD1A}" type="presParOf" srcId="{789E876C-35DD-C34D-9EFA-A8117BBB1081}" destId="{6B78932E-560D-2442-8C14-EE20B7DB0041}" srcOrd="1" destOrd="0" presId="urn:microsoft.com/office/officeart/2005/8/layout/funnel1"/>
    <dgm:cxn modelId="{4DB71042-29F5-7C4B-A3F8-BF37A962BED9}" type="presParOf" srcId="{789E876C-35DD-C34D-9EFA-A8117BBB1081}" destId="{6A4AD877-AC1E-EF4B-AC2F-34F23DA7912F}" srcOrd="2" destOrd="0" presId="urn:microsoft.com/office/officeart/2005/8/layout/funnel1"/>
    <dgm:cxn modelId="{E85DA4BE-9375-7943-AF56-F074D2D6F9F8}" type="presParOf" srcId="{789E876C-35DD-C34D-9EFA-A8117BBB1081}" destId="{C359211A-AA19-8E41-96F7-5D59B5AE87DA}" srcOrd="3" destOrd="0" presId="urn:microsoft.com/office/officeart/2005/8/layout/funnel1"/>
    <dgm:cxn modelId="{466F2525-6373-E44D-B326-D40CCB6CAD90}" type="presParOf" srcId="{789E876C-35DD-C34D-9EFA-A8117BBB1081}" destId="{65BE4631-50EA-A54E-915F-82ABF5C49B36}" srcOrd="4" destOrd="0" presId="urn:microsoft.com/office/officeart/2005/8/layout/funnel1"/>
    <dgm:cxn modelId="{BA0F4E1E-8C82-0E43-8547-22388651F7B1}" type="presParOf" srcId="{789E876C-35DD-C34D-9EFA-A8117BBB1081}" destId="{58C9583D-5205-0447-8ECD-559FDF5D8D2A}" srcOrd="5" destOrd="0" presId="urn:microsoft.com/office/officeart/2005/8/layout/funnel1"/>
    <dgm:cxn modelId="{53EC6B35-2D6C-0246-8059-514B07A6642F}" type="presParOf" srcId="{789E876C-35DD-C34D-9EFA-A8117BBB1081}" destId="{CE109150-C965-F44F-91ED-007B1BA5306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6A782-F85B-5943-B1C0-31EB2C263A6E}">
      <dsp:nvSpPr>
        <dsp:cNvPr id="0" name=""/>
        <dsp:cNvSpPr/>
      </dsp:nvSpPr>
      <dsp:spPr>
        <a:xfrm>
          <a:off x="1326143" y="219611"/>
          <a:ext cx="4047112" cy="140550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8932E-560D-2442-8C14-EE20B7DB0041}">
      <dsp:nvSpPr>
        <dsp:cNvPr id="0" name=""/>
        <dsp:cNvSpPr/>
      </dsp:nvSpPr>
      <dsp:spPr>
        <a:xfrm>
          <a:off x="2963812" y="3661226"/>
          <a:ext cx="784324" cy="501967"/>
        </a:xfrm>
        <a:prstGeom prst="down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A4AD877-AC1E-EF4B-AC2F-34F23DA7912F}">
      <dsp:nvSpPr>
        <dsp:cNvPr id="0" name=""/>
        <dsp:cNvSpPr/>
      </dsp:nvSpPr>
      <dsp:spPr>
        <a:xfrm>
          <a:off x="1473596" y="4062800"/>
          <a:ext cx="3764756" cy="94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Presentation Effectiveness</a:t>
          </a:r>
        </a:p>
      </dsp:txBody>
      <dsp:txXfrm>
        <a:off x="1473596" y="4062800"/>
        <a:ext cx="3764756" cy="941189"/>
      </dsp:txXfrm>
    </dsp:sp>
    <dsp:sp modelId="{C359211A-AA19-8E41-96F7-5D59B5AE87DA}">
      <dsp:nvSpPr>
        <dsp:cNvPr id="0" name=""/>
        <dsp:cNvSpPr/>
      </dsp:nvSpPr>
      <dsp:spPr>
        <a:xfrm>
          <a:off x="2797536" y="1733671"/>
          <a:ext cx="1411783" cy="1411783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Structure</a:t>
          </a:r>
        </a:p>
      </dsp:txBody>
      <dsp:txXfrm>
        <a:off x="3004287" y="1940422"/>
        <a:ext cx="998281" cy="998281"/>
      </dsp:txXfrm>
    </dsp:sp>
    <dsp:sp modelId="{65BE4631-50EA-A54E-915F-82ABF5C49B36}">
      <dsp:nvSpPr>
        <dsp:cNvPr id="0" name=""/>
        <dsp:cNvSpPr/>
      </dsp:nvSpPr>
      <dsp:spPr>
        <a:xfrm>
          <a:off x="1757297" y="503750"/>
          <a:ext cx="1793388" cy="1856354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Relationship</a:t>
          </a:r>
        </a:p>
      </dsp:txBody>
      <dsp:txXfrm>
        <a:off x="2019933" y="775607"/>
        <a:ext cx="1268116" cy="1312640"/>
      </dsp:txXfrm>
    </dsp:sp>
    <dsp:sp modelId="{58C9583D-5205-0447-8ECD-559FDF5D8D2A}">
      <dsp:nvSpPr>
        <dsp:cNvPr id="0" name=""/>
        <dsp:cNvSpPr/>
      </dsp:nvSpPr>
      <dsp:spPr>
        <a:xfrm>
          <a:off x="3123427" y="0"/>
          <a:ext cx="2140348" cy="2046775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Content</a:t>
          </a:r>
        </a:p>
      </dsp:txBody>
      <dsp:txXfrm>
        <a:off x="3436874" y="299743"/>
        <a:ext cx="1513454" cy="1447289"/>
      </dsp:txXfrm>
    </dsp:sp>
    <dsp:sp modelId="{CE109150-C965-F44F-91ED-007B1BA53067}">
      <dsp:nvSpPr>
        <dsp:cNvPr id="0" name=""/>
        <dsp:cNvSpPr/>
      </dsp:nvSpPr>
      <dsp:spPr>
        <a:xfrm>
          <a:off x="1159867" y="47060"/>
          <a:ext cx="4392215" cy="351377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A71C7-FA88-2A44-B047-7471050C6B3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AAE15-9797-3548-B917-6A637CE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Squeezing</a:t>
            </a:r>
            <a:r>
              <a:rPr lang="en-US" baseline="0" dirty="0"/>
              <a:t> too much content into a presentation make it hard to be effective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AAE15-9797-3548-B917-6A637CEA55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jealous of the</a:t>
            </a:r>
            <a:r>
              <a:rPr lang="en-US" baseline="0" dirty="0"/>
              <a:t> attention of your audience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AAE15-9797-3548-B917-6A637CEA55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2/14/20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sicblogtips.com/blog-trust-factor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nc-nd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lets-talk-talent/talent-gaps-should-you-buy-or-build-talent-strategy-13043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363356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briansolis/6078616818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Computer Science 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5601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reality </a:t>
            </a:r>
            <a:r>
              <a:rPr lang="en-US" sz="2800" dirty="0"/>
              <a:t>of a</a:t>
            </a:r>
            <a:r>
              <a:rPr lang="en-US" dirty="0"/>
              <a:t> </a:t>
            </a:r>
            <a:r>
              <a:rPr lang="en-US" sz="4800" dirty="0"/>
              <a:t>presentation</a:t>
            </a:r>
          </a:p>
        </p:txBody>
      </p:sp>
      <p:pic>
        <p:nvPicPr>
          <p:cNvPr id="4" name="Content Placeholder 3" descr="speaker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61" r="-35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234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Presentation fundamentals</a:t>
            </a:r>
            <a:r>
              <a:rPr lang="en-US" dirty="0"/>
              <a:t>	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481240"/>
              </p:ext>
            </p:extLst>
          </p:nvPr>
        </p:nvGraphicFramePr>
        <p:xfrm>
          <a:off x="838200" y="685800"/>
          <a:ext cx="6711950" cy="501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Vertical Text Placeholder 2"/>
          <p:cNvSpPr>
            <a:spLocks noGrp="1"/>
          </p:cNvSpPr>
          <p:nvPr>
            <p:ph type="body" sz="half" idx="2"/>
          </p:nvPr>
        </p:nvSpPr>
        <p:spPr>
          <a:xfrm>
            <a:off x="8549640" y="2423159"/>
            <a:ext cx="3200400" cy="3717493"/>
          </a:xfrm>
        </p:spPr>
        <p:txBody>
          <a:bodyPr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	Name Presenters</a:t>
            </a:r>
          </a:p>
          <a:p>
            <a:r>
              <a:rPr lang="en-US" sz="1800" dirty="0"/>
              <a:t>	Attention Getter</a:t>
            </a:r>
          </a:p>
          <a:p>
            <a:r>
              <a:rPr lang="en-US" sz="1800" dirty="0"/>
              <a:t>	Relationship Bridge</a:t>
            </a:r>
          </a:p>
          <a:p>
            <a:r>
              <a:rPr lang="en-US" sz="1800" dirty="0"/>
              <a:t>	What is your goal?</a:t>
            </a:r>
          </a:p>
          <a:p>
            <a:r>
              <a:rPr lang="en-US" sz="1800" dirty="0"/>
              <a:t>Content (Body)</a:t>
            </a:r>
          </a:p>
          <a:p>
            <a:r>
              <a:rPr lang="en-US" sz="1800" dirty="0"/>
              <a:t>	Know your content</a:t>
            </a:r>
          </a:p>
          <a:p>
            <a:r>
              <a:rPr lang="en-US" sz="1800" dirty="0"/>
              <a:t>	Know your plan</a:t>
            </a:r>
          </a:p>
          <a:p>
            <a:r>
              <a:rPr lang="en-US" sz="1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602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65477F-4C05-6B4F-909A-788BD082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9097" y="0"/>
            <a:ext cx="12221097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35AFF8-50B3-ED4F-ADFF-E3351695E3C0}"/>
              </a:ext>
            </a:extLst>
          </p:cNvPr>
          <p:cNvSpPr txBox="1"/>
          <p:nvPr/>
        </p:nvSpPr>
        <p:spPr>
          <a:xfrm>
            <a:off x="2272937" y="5658556"/>
            <a:ext cx="9919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basicblogtips.com/blog-trust-factor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Non-Relational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Material only	</a:t>
            </a:r>
          </a:p>
          <a:p>
            <a:r>
              <a:rPr lang="en-US" dirty="0"/>
              <a:t>Data only </a:t>
            </a:r>
          </a:p>
          <a:p>
            <a:r>
              <a:rPr lang="en-US" dirty="0"/>
              <a:t>Agenda Driven</a:t>
            </a:r>
          </a:p>
          <a:p>
            <a:r>
              <a:rPr lang="en-US" dirty="0"/>
              <a:t>Tunnel Vision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Relational Communication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Material shared in relation to the audience</a:t>
            </a:r>
          </a:p>
          <a:p>
            <a:r>
              <a:rPr lang="en-US" dirty="0"/>
              <a:t>Data given to show impact  </a:t>
            </a:r>
          </a:p>
          <a:p>
            <a:r>
              <a:rPr lang="en-US" dirty="0"/>
              <a:t>Flexible presentation focused on audience understanding</a:t>
            </a:r>
          </a:p>
          <a:p>
            <a:r>
              <a:rPr lang="en-US" dirty="0"/>
              <a:t>Adapting to audience cues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Through a speech</a:t>
            </a:r>
          </a:p>
        </p:txBody>
      </p:sp>
    </p:spTree>
    <p:extLst>
      <p:ext uri="{BB962C8B-B14F-4D97-AF65-F5344CB8AC3E}">
        <p14:creationId xmlns:p14="http://schemas.microsoft.com/office/powerpoint/2010/main" val="13762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 descr="speaker.jpeg">
            <a:extLst>
              <a:ext uri="{FF2B5EF4-FFF2-40B4-BE49-F238E27FC236}">
                <a16:creationId xmlns:a16="http://schemas.microsoft.com/office/drawing/2014/main" id="{0809BB24-3004-7E4B-B182-80EA59287F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61" r="-35761"/>
          <a:stretch>
            <a:fillRect/>
          </a:stretch>
        </p:blipFill>
        <p:spPr>
          <a:xfrm>
            <a:off x="-2028022" y="0"/>
            <a:ext cx="16248044" cy="611597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Non-Verbal (Own your space)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Eye contact – Remember the sprinkler </a:t>
            </a:r>
          </a:p>
          <a:p>
            <a:r>
              <a:rPr lang="en-US" dirty="0"/>
              <a:t>Proximity – Step toward the audience</a:t>
            </a:r>
          </a:p>
          <a:p>
            <a:r>
              <a:rPr lang="en-US" dirty="0"/>
              <a:t>Movement </a:t>
            </a:r>
          </a:p>
          <a:p>
            <a:r>
              <a:rPr lang="en-US" dirty="0"/>
              <a:t>Appropriate use of gestures</a:t>
            </a:r>
          </a:p>
          <a:p>
            <a:r>
              <a:rPr lang="en-US" dirty="0"/>
              <a:t>Clothing – Yes, even clothing speaks</a:t>
            </a:r>
          </a:p>
          <a:p>
            <a:r>
              <a:rPr lang="en-US" dirty="0"/>
              <a:t>Avoid using a passive stance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Verbal (Command Attention)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Word Choice</a:t>
            </a:r>
          </a:p>
          <a:p>
            <a:r>
              <a:rPr lang="en-US" dirty="0"/>
              <a:t>Interactive</a:t>
            </a:r>
          </a:p>
          <a:p>
            <a:r>
              <a:rPr lang="en-US" dirty="0"/>
              <a:t>Audience driven</a:t>
            </a:r>
          </a:p>
          <a:p>
            <a:r>
              <a:rPr lang="en-US" dirty="0"/>
              <a:t>Reinforced learning</a:t>
            </a:r>
          </a:p>
          <a:p>
            <a:r>
              <a:rPr lang="en-US" dirty="0"/>
              <a:t>Voice Inflection</a:t>
            </a:r>
          </a:p>
          <a:p>
            <a:r>
              <a:rPr lang="en-US" dirty="0"/>
              <a:t>Avoid powerless communication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Practical tips on How to make a presentation relational?</a:t>
            </a:r>
          </a:p>
        </p:txBody>
      </p:sp>
    </p:spTree>
    <p:extLst>
      <p:ext uri="{BB962C8B-B14F-4D97-AF65-F5344CB8AC3E}">
        <p14:creationId xmlns:p14="http://schemas.microsoft.com/office/powerpoint/2010/main" val="15052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Most of all, remember, It’s not about you…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being gracious and generous by giving me your attention. All the best!</a:t>
            </a:r>
          </a:p>
        </p:txBody>
      </p:sp>
    </p:spTree>
    <p:extLst>
      <p:ext uri="{BB962C8B-B14F-4D97-AF65-F5344CB8AC3E}">
        <p14:creationId xmlns:p14="http://schemas.microsoft.com/office/powerpoint/2010/main" val="89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2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Where we are going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799" y="2121408"/>
            <a:ext cx="5299585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What works</a:t>
            </a: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What often needs attention</a:t>
            </a: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How to address the needs</a:t>
            </a:r>
          </a:p>
        </p:txBody>
      </p:sp>
    </p:spTree>
    <p:extLst>
      <p:ext uri="{BB962C8B-B14F-4D97-AF65-F5344CB8AC3E}">
        <p14:creationId xmlns:p14="http://schemas.microsoft.com/office/powerpoint/2010/main" val="36235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9" name="Group 1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519" y="2211860"/>
            <a:ext cx="6430729" cy="3830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Houston we have lift-off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48" y="2121408"/>
            <a:ext cx="4773168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 u="sng" dirty="0">
                <a:solidFill>
                  <a:schemeClr val="tx1"/>
                </a:solidFill>
              </a:rPr>
              <a:t>Content</a:t>
            </a: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</a:t>
            </a: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Project Information</a:t>
            </a: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Powerpoint</a:t>
            </a:r>
            <a:endParaRPr lang="en-US" dirty="0">
              <a:solidFill>
                <a:schemeClr val="tx1"/>
              </a:solidFill>
            </a:endParaRP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Knowledge-Transfer </a:t>
            </a:r>
          </a:p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560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Houston we may have a problem…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2139"/>
            <a:ext cx="6711950" cy="20869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Technical Jargon</a:t>
            </a:r>
          </a:p>
          <a:p>
            <a:r>
              <a:rPr lang="en-US" dirty="0"/>
              <a:t>Own your space</a:t>
            </a:r>
          </a:p>
          <a:p>
            <a:r>
              <a:rPr lang="en-US" dirty="0"/>
              <a:t>Voice Inflection</a:t>
            </a:r>
          </a:p>
          <a:p>
            <a:r>
              <a:rPr lang="en-US" dirty="0"/>
              <a:t>Organization </a:t>
            </a:r>
          </a:p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66496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Honest and fair question</a:t>
            </a:r>
          </a:p>
          <a:p>
            <a:pPr lvl="1"/>
            <a:r>
              <a:rPr lang="en-US" dirty="0"/>
              <a:t>We all have something to ”sell”</a:t>
            </a:r>
          </a:p>
          <a:p>
            <a:pPr lvl="1"/>
            <a:r>
              <a:rPr lang="en-US" dirty="0"/>
              <a:t>The goal of every presentation is for all to share in understanding</a:t>
            </a:r>
          </a:p>
          <a:p>
            <a:pPr lvl="1"/>
            <a:r>
              <a:rPr lang="en-US" dirty="0"/>
              <a:t>The goal of every presentation should be to relate with your audience</a:t>
            </a:r>
          </a:p>
          <a:p>
            <a:endParaRPr lang="en-US" dirty="0"/>
          </a:p>
        </p:txBody>
      </p:sp>
      <p:pic>
        <p:nvPicPr>
          <p:cNvPr id="6" name="Content Placeholder 5" descr="selling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52" b="-11952"/>
          <a:stretch>
            <a:fillRect/>
          </a:stretch>
        </p:blipFill>
        <p:spPr>
          <a:xfrm>
            <a:off x="6060833" y="2467835"/>
            <a:ext cx="5707150" cy="3977640"/>
          </a:xfrm>
        </p:spPr>
      </p:pic>
    </p:spTree>
    <p:extLst>
      <p:ext uri="{BB962C8B-B14F-4D97-AF65-F5344CB8AC3E}">
        <p14:creationId xmlns:p14="http://schemas.microsoft.com/office/powerpoint/2010/main" val="1750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Aristotle – Modes of proof</a:t>
            </a:r>
            <a:endParaRPr lang="en-US" sz="2800" dirty="0"/>
          </a:p>
        </p:txBody>
      </p:sp>
      <p:pic>
        <p:nvPicPr>
          <p:cNvPr id="10" name="Content Placeholder 9" descr="Aristotle-Quote1.jpe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19" b="-10019"/>
          <a:stretch>
            <a:fillRect/>
          </a:stretch>
        </p:blipFill>
        <p:spPr>
          <a:xfrm>
            <a:off x="1069848" y="1366376"/>
            <a:ext cx="5939498" cy="4805824"/>
          </a:xfrm>
        </p:spPr>
      </p:pic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reek colum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62" y="1789610"/>
            <a:ext cx="3937686" cy="3977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E238D-65B1-5245-80B6-6789B736A2D5}"/>
              </a:ext>
            </a:extLst>
          </p:cNvPr>
          <p:cNvSpPr txBox="1"/>
          <p:nvPr/>
        </p:nvSpPr>
        <p:spPr>
          <a:xfrm>
            <a:off x="7641772" y="3039765"/>
            <a:ext cx="235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ETHOS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E59E3-809D-BF4A-BBB4-B66A6250CA98}"/>
              </a:ext>
            </a:extLst>
          </p:cNvPr>
          <p:cNvSpPr txBox="1"/>
          <p:nvPr/>
        </p:nvSpPr>
        <p:spPr>
          <a:xfrm>
            <a:off x="9039498" y="3039765"/>
            <a:ext cx="235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PATHOS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C821-E331-B04C-90FE-62909F53FF1B}"/>
              </a:ext>
            </a:extLst>
          </p:cNvPr>
          <p:cNvSpPr txBox="1"/>
          <p:nvPr/>
        </p:nvSpPr>
        <p:spPr>
          <a:xfrm>
            <a:off x="10437224" y="3148149"/>
            <a:ext cx="287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27228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D919-1A72-5740-86E3-B187F359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 - few start with it. Most have to build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97CA-BDCC-2A4A-8AF5-2DACBFF0A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Primary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Expertise </a:t>
            </a:r>
          </a:p>
          <a:p>
            <a:pPr lvl="1"/>
            <a:r>
              <a:rPr lang="en-US" dirty="0"/>
              <a:t>Trustworthiness</a:t>
            </a:r>
          </a:p>
          <a:p>
            <a:pPr lvl="1"/>
            <a:r>
              <a:rPr lang="en-US" dirty="0"/>
              <a:t>Goodwill</a:t>
            </a:r>
          </a:p>
          <a:p>
            <a:r>
              <a:rPr lang="en-US" b="1" dirty="0"/>
              <a:t>Secondary</a:t>
            </a:r>
          </a:p>
          <a:p>
            <a:pPr lvl="1"/>
            <a:r>
              <a:rPr lang="en-US" dirty="0"/>
              <a:t>Dynamism </a:t>
            </a:r>
          </a:p>
          <a:p>
            <a:pPr lvl="1"/>
            <a:r>
              <a:rPr lang="en-US" dirty="0"/>
              <a:t>Composure</a:t>
            </a:r>
          </a:p>
          <a:p>
            <a:pPr lvl="1"/>
            <a:r>
              <a:rPr lang="en-US" dirty="0"/>
              <a:t>Sociability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CE1942-7547-D141-8888-0CDEDEC5C9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06453" y="2194560"/>
            <a:ext cx="5912397" cy="3325723"/>
          </a:xfr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96B1B-0B32-B34C-8D17-EE451395C18E}"/>
              </a:ext>
            </a:extLst>
          </p:cNvPr>
          <p:cNvSpPr txBox="1"/>
          <p:nvPr/>
        </p:nvSpPr>
        <p:spPr>
          <a:xfrm>
            <a:off x="6364288" y="5520283"/>
            <a:ext cx="4754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eoplematters.in/article/lets-talk-talent/talent-gaps-should-you-buy-or-build-talent-strategy-1304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1145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3288-02BB-D449-B20E-C7AD0834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Credibility as a multi-dimensional element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BC59BD-0D1B-DB46-8AA6-D39A05D45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826948"/>
            <a:ext cx="6711950" cy="4737378"/>
          </a:xfr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1CD5C-D5AF-1646-AC13-A1955755A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Well prepared and organized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Know your information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Include background &amp; expertise 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Establish trust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Be likeable 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Authentic good will 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1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77BD-DAC7-9B4B-B2D7-843AD7BB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PATHOS – (Emotion)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9FD8B27-4F34-9D4A-B36A-1748098FD6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9975" y="2400101"/>
            <a:ext cx="4754563" cy="3565922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5E8D24-4A9A-5046-B536-8F9BC12556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Dynamism</a:t>
            </a:r>
          </a:p>
          <a:p>
            <a:r>
              <a:rPr lang="en-US" dirty="0"/>
              <a:t>Composure</a:t>
            </a:r>
          </a:p>
          <a:p>
            <a:r>
              <a:rPr lang="en-US" dirty="0"/>
              <a:t>Sociability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0686A-B32B-4344-AE8C-7AEB1E00FF0D}"/>
              </a:ext>
            </a:extLst>
          </p:cNvPr>
          <p:cNvSpPr txBox="1"/>
          <p:nvPr/>
        </p:nvSpPr>
        <p:spPr>
          <a:xfrm>
            <a:off x="1069975" y="5966023"/>
            <a:ext cx="4754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briansolis/6078616818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088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372</Words>
  <Application>Microsoft Macintosh PowerPoint</Application>
  <PresentationFormat>Widescreen</PresentationFormat>
  <Paragraphs>100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Computer Science presentations</vt:lpstr>
      <vt:lpstr>Where we are going</vt:lpstr>
      <vt:lpstr>Houston we have lift-off</vt:lpstr>
      <vt:lpstr>Houston we may have a problem…</vt:lpstr>
      <vt:lpstr>Why does it matter…</vt:lpstr>
      <vt:lpstr>Aristotle – Modes of proof</vt:lpstr>
      <vt:lpstr>Credibility - few start with it. Most have to build it</vt:lpstr>
      <vt:lpstr>Credibility as a multi-dimensional element</vt:lpstr>
      <vt:lpstr>PATHOS – (Emotion)</vt:lpstr>
      <vt:lpstr>the reality of a presentation</vt:lpstr>
      <vt:lpstr>Presentation fundamentals </vt:lpstr>
      <vt:lpstr>Relating Through a speech</vt:lpstr>
      <vt:lpstr>Practical tips on How to make a presentation relational?</vt:lpstr>
      <vt:lpstr>Most of all, remember, It’s not about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capstone presentations</dc:title>
  <dc:creator>Kevin Stoller</dc:creator>
  <cp:lastModifiedBy>Kevin Stoller</cp:lastModifiedBy>
  <cp:revision>25</cp:revision>
  <dcterms:created xsi:type="dcterms:W3CDTF">2017-03-30T18:15:40Z</dcterms:created>
  <dcterms:modified xsi:type="dcterms:W3CDTF">2020-02-14T17:45:58Z</dcterms:modified>
</cp:coreProperties>
</file>