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15" r:id="rId3"/>
    <p:sldId id="380" r:id="rId4"/>
    <p:sldId id="381" r:id="rId5"/>
    <p:sldId id="383" r:id="rId6"/>
    <p:sldId id="333" r:id="rId7"/>
    <p:sldId id="330" r:id="rId8"/>
    <p:sldId id="338" r:id="rId9"/>
    <p:sldId id="378" r:id="rId10"/>
    <p:sldId id="334" r:id="rId11"/>
    <p:sldId id="339" r:id="rId12"/>
    <p:sldId id="340" r:id="rId13"/>
    <p:sldId id="341" r:id="rId14"/>
    <p:sldId id="342" r:id="rId15"/>
    <p:sldId id="335" r:id="rId16"/>
    <p:sldId id="382" r:id="rId17"/>
    <p:sldId id="350" r:id="rId18"/>
    <p:sldId id="351" r:id="rId19"/>
    <p:sldId id="352" r:id="rId20"/>
    <p:sldId id="353" r:id="rId21"/>
    <p:sldId id="384" r:id="rId22"/>
    <p:sldId id="354" r:id="rId23"/>
    <p:sldId id="336" r:id="rId24"/>
    <p:sldId id="343" r:id="rId25"/>
    <p:sldId id="379" r:id="rId26"/>
    <p:sldId id="376" r:id="rId27"/>
    <p:sldId id="372" r:id="rId28"/>
    <p:sldId id="373" r:id="rId29"/>
    <p:sldId id="391" r:id="rId30"/>
    <p:sldId id="392" r:id="rId31"/>
    <p:sldId id="393" r:id="rId32"/>
    <p:sldId id="329" r:id="rId33"/>
    <p:sldId id="386" r:id="rId34"/>
    <p:sldId id="387" r:id="rId35"/>
    <p:sldId id="388" r:id="rId36"/>
    <p:sldId id="390" r:id="rId37"/>
    <p:sldId id="389"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111" d="100"/>
          <a:sy n="111" d="100"/>
        </p:scale>
        <p:origin x="139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DB29088-3DF7-43A3-B5B7-3A984755B3F7}" type="datetimeFigureOut">
              <a:rPr lang="en-US" smtClean="0"/>
              <a:t>1/17/2020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F1D937BD-C793-4F3F-B1BD-68F5078745BF}" type="slidenum">
              <a:rPr lang="en-US" smtClean="0"/>
              <a:t>‹#›</a:t>
            </a:fld>
            <a:endParaRPr lang="en-US"/>
          </a:p>
        </p:txBody>
      </p:sp>
    </p:spTree>
    <p:extLst>
      <p:ext uri="{BB962C8B-B14F-4D97-AF65-F5344CB8AC3E}">
        <p14:creationId xmlns:p14="http://schemas.microsoft.com/office/powerpoint/2010/main" val="2237112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C9EE958-42D1-414C-B4C1-F40AD6760A06}" type="datetimeFigureOut">
              <a:rPr lang="en-US" smtClean="0"/>
              <a:t>1/17/2020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8E77E74-0758-41BE-AF71-6C40ECD6917F}" type="slidenum">
              <a:rPr lang="en-US" smtClean="0"/>
              <a:t>‹#›</a:t>
            </a:fld>
            <a:endParaRPr lang="en-US"/>
          </a:p>
        </p:txBody>
      </p:sp>
    </p:spTree>
    <p:extLst>
      <p:ext uri="{BB962C8B-B14F-4D97-AF65-F5344CB8AC3E}">
        <p14:creationId xmlns:p14="http://schemas.microsoft.com/office/powerpoint/2010/main" val="73054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E77E74-0758-41BE-AF71-6C40ECD6917F}" type="slidenum">
              <a:rPr lang="en-US" smtClean="0"/>
              <a:t>4</a:t>
            </a:fld>
            <a:endParaRPr lang="en-US"/>
          </a:p>
        </p:txBody>
      </p:sp>
    </p:spTree>
    <p:extLst>
      <p:ext uri="{BB962C8B-B14F-4D97-AF65-F5344CB8AC3E}">
        <p14:creationId xmlns:p14="http://schemas.microsoft.com/office/powerpoint/2010/main" val="27971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863AD4-E3E0-4EB8-B9DC-D318BE0CFF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863AD4-E3E0-4EB8-B9DC-D318BE0CFF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863AD4-E3E0-4EB8-B9DC-D318BE0CFF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863AD4-E3E0-4EB8-B9DC-D318BE0CFF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63AD4-E3E0-4EB8-B9DC-D318BE0CFFF8}"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863AD4-E3E0-4EB8-B9DC-D318BE0CFF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863AD4-E3E0-4EB8-B9DC-D318BE0CFFF8}"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863AD4-E3E0-4EB8-B9DC-D318BE0CFFF8}"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63AD4-E3E0-4EB8-B9DC-D318BE0CFFF8}"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63AD4-E3E0-4EB8-B9DC-D318BE0CFFF8}" type="datetimeFigureOut">
              <a:rPr lang="en-US" smtClean="0"/>
              <a:pPr/>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FE7D2-B5A6-415F-AB98-5C760E3C03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fw.edu/offices/dean/student-welln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962400"/>
            <a:ext cx="6400800" cy="1752600"/>
          </a:xfrm>
        </p:spPr>
        <p:txBody>
          <a:bodyPr>
            <a:normAutofit/>
          </a:bodyPr>
          <a:lstStyle/>
          <a:p>
            <a:endParaRPr lang="en-US" sz="2000" b="1" dirty="0"/>
          </a:p>
          <a:p>
            <a:endParaRPr lang="en-US" sz="2000" b="1" dirty="0"/>
          </a:p>
          <a:p>
            <a:r>
              <a:rPr lang="en-US" b="1" dirty="0"/>
              <a:t>Spring 2020</a:t>
            </a:r>
          </a:p>
        </p:txBody>
      </p:sp>
      <p:sp>
        <p:nvSpPr>
          <p:cNvPr id="5" name="Title 1"/>
          <p:cNvSpPr txBox="1">
            <a:spLocks/>
          </p:cNvSpPr>
          <p:nvPr/>
        </p:nvSpPr>
        <p:spPr>
          <a:xfrm>
            <a:off x="685800" y="1295400"/>
            <a:ext cx="7772400" cy="2286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800" b="1" i="0" u="none" strike="noStrike" kern="1200" cap="none" spc="0" normalizeH="0" baseline="0" noProof="0" dirty="0">
                <a:ln>
                  <a:noFill/>
                </a:ln>
                <a:solidFill>
                  <a:schemeClr val="tx1"/>
                </a:solidFill>
                <a:effectLst/>
                <a:uLnTx/>
                <a:uFillTx/>
                <a:latin typeface="+mj-lt"/>
                <a:ea typeface="+mj-ea"/>
                <a:cs typeface="+mj-cs"/>
              </a:rPr>
              <a:t>Senior Capstone Project II</a:t>
            </a:r>
            <a:br>
              <a:rPr kumimoji="0" lang="en-US" altLang="en-US" sz="4800" b="1" i="0" u="none" strike="noStrike" kern="1200" cap="none" spc="0" normalizeH="0" baseline="0" noProof="0" dirty="0">
                <a:ln>
                  <a:noFill/>
                </a:ln>
                <a:solidFill>
                  <a:schemeClr val="tx1"/>
                </a:solidFill>
                <a:effectLst/>
                <a:uLnTx/>
                <a:uFillTx/>
                <a:latin typeface="+mj-lt"/>
                <a:ea typeface="+mj-ea"/>
                <a:cs typeface="+mj-cs"/>
              </a:rPr>
            </a:br>
            <a:r>
              <a:rPr kumimoji="0" lang="en-US" altLang="en-US" sz="2000" b="1" i="0" u="none" strike="noStrike" kern="1200" cap="none" spc="0" normalizeH="0" baseline="0" noProof="0" dirty="0">
                <a:ln>
                  <a:noFill/>
                </a:ln>
                <a:solidFill>
                  <a:schemeClr val="tx1"/>
                </a:solidFill>
                <a:effectLst/>
                <a:uLnTx/>
                <a:uFillTx/>
                <a:latin typeface="+mj-lt"/>
                <a:ea typeface="+mj-ea"/>
                <a:cs typeface="+mj-cs"/>
              </a:rPr>
              <a:t/>
            </a:r>
            <a:br>
              <a:rPr kumimoji="0" lang="en-US" altLang="en-US" sz="2000" b="1" i="0" u="none" strike="noStrike" kern="1200" cap="none" spc="0" normalizeH="0" baseline="0" noProof="0" dirty="0">
                <a:ln>
                  <a:noFill/>
                </a:ln>
                <a:solidFill>
                  <a:schemeClr val="tx1"/>
                </a:solidFill>
                <a:effectLst/>
                <a:uLnTx/>
                <a:uFillTx/>
                <a:latin typeface="+mj-lt"/>
                <a:ea typeface="+mj-ea"/>
                <a:cs typeface="+mj-cs"/>
              </a:rPr>
            </a:br>
            <a:r>
              <a:rPr kumimoji="0" lang="en-US" altLang="en-US" sz="3800" b="1" i="0" u="none" strike="noStrike" kern="1200" cap="none" spc="0" normalizeH="0" baseline="0" noProof="0" dirty="0">
                <a:ln>
                  <a:noFill/>
                </a:ln>
                <a:solidFill>
                  <a:schemeClr val="tx1"/>
                </a:solidFill>
                <a:effectLst/>
                <a:uLnTx/>
                <a:uFillTx/>
                <a:latin typeface="+mj-lt"/>
                <a:ea typeface="+mj-ea"/>
                <a:cs typeface="+mj-cs"/>
              </a:rPr>
              <a:t>Jan. 17, 2020</a:t>
            </a:r>
            <a:endParaRPr kumimoji="0" lang="en-US" sz="38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Grading</a:t>
            </a:r>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a:t>In general, all members of a team will receive the same evaluation on a given assignment.  However, </a:t>
            </a:r>
            <a:r>
              <a:rPr lang="en-US" dirty="0">
                <a:solidFill>
                  <a:srgbClr val="00FF00"/>
                </a:solidFill>
              </a:rPr>
              <a:t>the project advisor reserves the right to assess the work of each individual’s contributions.</a:t>
            </a:r>
            <a:r>
              <a:rPr lang="en-US" dirty="0"/>
              <a:t>  </a:t>
            </a:r>
          </a:p>
          <a:p>
            <a:r>
              <a:rPr lang="en-US" dirty="0"/>
              <a:t>Several artifacts produced during a phase will be refined and extended in each subsequent phase. </a:t>
            </a:r>
          </a:p>
          <a:p>
            <a:pPr lvl="1"/>
            <a:r>
              <a:rPr lang="en-US" dirty="0">
                <a:solidFill>
                  <a:srgbClr val="00FF00"/>
                </a:solidFill>
              </a:rPr>
              <a:t>Conduct a sponsor survey &amp; presentation evaluation</a:t>
            </a:r>
          </a:p>
          <a:p>
            <a:pPr lvl="1"/>
            <a:r>
              <a:rPr lang="en-US" dirty="0">
                <a:solidFill>
                  <a:srgbClr val="00FF00"/>
                </a:solidFill>
              </a:rPr>
              <a:t>Reflect the project advisor and other stakeholder feedback to improve these artifacts</a:t>
            </a:r>
          </a:p>
        </p:txBody>
      </p:sp>
    </p:spTree>
    <p:extLst>
      <p:ext uri="{BB962C8B-B14F-4D97-AF65-F5344CB8AC3E}">
        <p14:creationId xmlns:p14="http://schemas.microsoft.com/office/powerpoint/2010/main" val="36348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Assignment Submission</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Depending on the type of project and guidelines of the project advisor, assignment requirements at each phase will vary</a:t>
            </a:r>
          </a:p>
          <a:p>
            <a:r>
              <a:rPr lang="en-US" dirty="0"/>
              <a:t>In addition to the requirements specified below, </a:t>
            </a:r>
            <a:r>
              <a:rPr lang="en-US" dirty="0">
                <a:solidFill>
                  <a:srgbClr val="00FF00"/>
                </a:solidFill>
              </a:rPr>
              <a:t>each project advisor will determine what other artifacts must be submitted for evaluation</a:t>
            </a:r>
          </a:p>
        </p:txBody>
      </p:sp>
    </p:spTree>
    <p:extLst>
      <p:ext uri="{BB962C8B-B14F-4D97-AF65-F5344CB8AC3E}">
        <p14:creationId xmlns:p14="http://schemas.microsoft.com/office/powerpoint/2010/main" val="412255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Assignment Submission</a:t>
            </a:r>
          </a:p>
        </p:txBody>
      </p:sp>
      <p:graphicFrame>
        <p:nvGraphicFramePr>
          <p:cNvPr id="4" name="Table 3"/>
          <p:cNvGraphicFramePr>
            <a:graphicFrameLocks noGrp="1"/>
          </p:cNvGraphicFramePr>
          <p:nvPr>
            <p:extLst>
              <p:ext uri="{D42A27DB-BD31-4B8C-83A1-F6EECF244321}">
                <p14:modId xmlns:p14="http://schemas.microsoft.com/office/powerpoint/2010/main" val="1762859966"/>
              </p:ext>
            </p:extLst>
          </p:nvPr>
        </p:nvGraphicFramePr>
        <p:xfrm>
          <a:off x="533400" y="1905000"/>
          <a:ext cx="8001000" cy="4587255"/>
        </p:xfrm>
        <a:graphic>
          <a:graphicData uri="http://schemas.openxmlformats.org/drawingml/2006/table">
            <a:tbl>
              <a:tblPr/>
              <a:tblGrid>
                <a:gridCol w="2805546">
                  <a:extLst>
                    <a:ext uri="{9D8B030D-6E8A-4147-A177-3AD203B41FA5}">
                      <a16:colId xmlns:a16="http://schemas.microsoft.com/office/drawing/2014/main" val="20000"/>
                    </a:ext>
                  </a:extLst>
                </a:gridCol>
                <a:gridCol w="5195454">
                  <a:extLst>
                    <a:ext uri="{9D8B030D-6E8A-4147-A177-3AD203B41FA5}">
                      <a16:colId xmlns:a16="http://schemas.microsoft.com/office/drawing/2014/main" val="20001"/>
                    </a:ext>
                  </a:extLst>
                </a:gridCol>
              </a:tblGrid>
              <a:tr h="649251">
                <a:tc>
                  <a:txBody>
                    <a:bodyPr/>
                    <a:lstStyle/>
                    <a:p>
                      <a:pPr marL="0" marR="0" algn="ctr">
                        <a:spcBef>
                          <a:spcPts val="0"/>
                        </a:spcBef>
                        <a:spcAft>
                          <a:spcPts val="0"/>
                        </a:spcAft>
                      </a:pPr>
                      <a:r>
                        <a:rPr lang="en-US" sz="2400" b="1" dirty="0">
                          <a:latin typeface="+mn-lt"/>
                          <a:ea typeface="바탕"/>
                        </a:rPr>
                        <a:t>Phase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latin typeface="+mn-lt"/>
                          <a:ea typeface="바탕"/>
                        </a:rPr>
                        <a:t>Requirements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43444">
                <a:tc>
                  <a:txBody>
                    <a:bodyPr/>
                    <a:lstStyle/>
                    <a:p>
                      <a:pPr marL="0" marR="0">
                        <a:spcBef>
                          <a:spcPts val="0"/>
                        </a:spcBef>
                        <a:spcAft>
                          <a:spcPts val="0"/>
                        </a:spcAft>
                      </a:pPr>
                      <a:r>
                        <a:rPr lang="en-US" sz="2400" b="1" dirty="0">
                          <a:latin typeface="+mn-lt"/>
                          <a:ea typeface="바탕"/>
                        </a:rPr>
                        <a:t>Midterm status report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1100"/>
                        <a:buFont typeface="Symbol"/>
                        <a:buChar char=""/>
                      </a:pPr>
                      <a:r>
                        <a:rPr lang="en-US" sz="2400" b="1" dirty="0">
                          <a:latin typeface="+mn-lt"/>
                          <a:ea typeface="바탕"/>
                        </a:rPr>
                        <a:t>Enhanced CS46000 final report</a:t>
                      </a:r>
                    </a:p>
                    <a:p>
                      <a:pPr marL="342900" marR="0" lvl="0" indent="-342900">
                        <a:spcBef>
                          <a:spcPts val="0"/>
                        </a:spcBef>
                        <a:spcAft>
                          <a:spcPts val="0"/>
                        </a:spcAft>
                        <a:buSzPts val="1100"/>
                        <a:buFont typeface="Symbol"/>
                        <a:buChar char=""/>
                      </a:pPr>
                      <a:r>
                        <a:rPr lang="en-US" sz="2400" b="1" dirty="0">
                          <a:solidFill>
                            <a:srgbClr val="00FF00"/>
                          </a:solidFill>
                          <a:latin typeface="+mn-lt"/>
                          <a:ea typeface="바탕"/>
                        </a:rPr>
                        <a:t>Beta-version of software </a:t>
                      </a:r>
                    </a:p>
                    <a:p>
                      <a:pPr marL="342900" marR="0" lvl="0" indent="-342900">
                        <a:spcBef>
                          <a:spcPts val="0"/>
                        </a:spcBef>
                        <a:spcAft>
                          <a:spcPts val="0"/>
                        </a:spcAft>
                        <a:buSzPts val="1100"/>
                        <a:buFont typeface="Symbol"/>
                        <a:buChar char=""/>
                      </a:pPr>
                      <a:r>
                        <a:rPr lang="en-US" sz="2400" b="1" dirty="0">
                          <a:latin typeface="+mn-lt"/>
                          <a:ea typeface="바탕"/>
                        </a:rPr>
                        <a:t>Advisor-defined artifacts</a:t>
                      </a:r>
                    </a:p>
                    <a:p>
                      <a:pPr marL="342900" marR="0" lvl="0" indent="-342900">
                        <a:spcBef>
                          <a:spcPts val="0"/>
                        </a:spcBef>
                        <a:spcAft>
                          <a:spcPts val="0"/>
                        </a:spcAft>
                        <a:buSzPts val="1100"/>
                        <a:buFont typeface="Symbol"/>
                        <a:buChar char=""/>
                      </a:pPr>
                      <a:r>
                        <a:rPr lang="en-US" sz="2400" b="1" dirty="0">
                          <a:solidFill>
                            <a:schemeClr val="tx1"/>
                          </a:solidFill>
                          <a:latin typeface="+mn-lt"/>
                          <a:ea typeface="바탕"/>
                        </a:rPr>
                        <a:t>Project status </a:t>
                      </a:r>
                      <a:r>
                        <a:rPr lang="en-US" sz="2400" b="1" dirty="0">
                          <a:solidFill>
                            <a:srgbClr val="00FF00"/>
                          </a:solidFill>
                          <a:latin typeface="+mn-lt"/>
                          <a:ea typeface="바탕"/>
                        </a:rPr>
                        <a:t>presentation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9305">
                <a:tc>
                  <a:txBody>
                    <a:bodyPr/>
                    <a:lstStyle/>
                    <a:p>
                      <a:pPr marL="0" marR="0">
                        <a:spcBef>
                          <a:spcPts val="0"/>
                        </a:spcBef>
                        <a:spcAft>
                          <a:spcPts val="0"/>
                        </a:spcAft>
                      </a:pPr>
                      <a:r>
                        <a:rPr lang="en-US" sz="2400" b="1" dirty="0">
                          <a:latin typeface="+mn-lt"/>
                          <a:ea typeface="바탕"/>
                        </a:rPr>
                        <a:t>Final project package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spcBef>
                          <a:spcPts val="0"/>
                        </a:spcBef>
                        <a:spcAft>
                          <a:spcPts val="0"/>
                        </a:spcAft>
                        <a:buSzPts val="1100"/>
                        <a:buFont typeface="Symbol"/>
                        <a:buChar char=""/>
                      </a:pPr>
                      <a:r>
                        <a:rPr lang="en-US" sz="2400" b="1" dirty="0">
                          <a:solidFill>
                            <a:srgbClr val="00FF00"/>
                          </a:solidFill>
                          <a:latin typeface="+mn-lt"/>
                          <a:ea typeface="바탕"/>
                        </a:rPr>
                        <a:t>Final report </a:t>
                      </a:r>
                      <a:r>
                        <a:rPr lang="en-US" sz="2400" b="1" dirty="0">
                          <a:latin typeface="+mn-lt"/>
                          <a:ea typeface="바탕"/>
                        </a:rPr>
                        <a:t>including all artifacts created in the senior capstone </a:t>
                      </a:r>
                      <a:r>
                        <a:rPr lang="en-US" sz="2400" b="1" dirty="0">
                          <a:solidFill>
                            <a:srgbClr val="00FF00"/>
                          </a:solidFill>
                          <a:latin typeface="+mn-lt"/>
                          <a:ea typeface="바탕"/>
                        </a:rPr>
                        <a:t>sequence courses</a:t>
                      </a:r>
                    </a:p>
                    <a:p>
                      <a:pPr marL="342900" marR="0" lvl="0" indent="-342900">
                        <a:spcBef>
                          <a:spcPts val="0"/>
                        </a:spcBef>
                        <a:spcAft>
                          <a:spcPts val="0"/>
                        </a:spcAft>
                        <a:buSzPts val="1100"/>
                        <a:buFont typeface="Symbol"/>
                        <a:buChar char=""/>
                      </a:pPr>
                      <a:r>
                        <a:rPr lang="en-US" sz="2400" b="1" dirty="0">
                          <a:solidFill>
                            <a:srgbClr val="00FF00"/>
                          </a:solidFill>
                          <a:latin typeface="+mn-lt"/>
                          <a:ea typeface="바탕"/>
                        </a:rPr>
                        <a:t>Developed software product</a:t>
                      </a:r>
                    </a:p>
                    <a:p>
                      <a:pPr marL="342900" marR="0" lvl="0" indent="-342900">
                        <a:spcBef>
                          <a:spcPts val="0"/>
                        </a:spcBef>
                        <a:spcAft>
                          <a:spcPts val="0"/>
                        </a:spcAft>
                        <a:buSzPts val="1100"/>
                        <a:buFont typeface="Symbol"/>
                        <a:buChar char=""/>
                      </a:pPr>
                      <a:r>
                        <a:rPr lang="en-US" sz="2400" b="1" dirty="0">
                          <a:latin typeface="+mn-lt"/>
                          <a:ea typeface="바탕"/>
                        </a:rPr>
                        <a:t>Advisor-defined artifacts</a:t>
                      </a:r>
                    </a:p>
                    <a:p>
                      <a:pPr marL="342900" marR="0" lvl="0" indent="-342900">
                        <a:spcBef>
                          <a:spcPts val="0"/>
                        </a:spcBef>
                        <a:spcAft>
                          <a:spcPts val="0"/>
                        </a:spcAft>
                        <a:buSzPts val="1100"/>
                        <a:buFont typeface="Symbol"/>
                        <a:buChar char=""/>
                      </a:pPr>
                      <a:r>
                        <a:rPr lang="en-US" sz="2400" b="1" dirty="0">
                          <a:solidFill>
                            <a:schemeClr val="tx1"/>
                          </a:solidFill>
                          <a:latin typeface="+mn-lt"/>
                          <a:ea typeface="바탕"/>
                        </a:rPr>
                        <a:t>Project status </a:t>
                      </a:r>
                      <a:r>
                        <a:rPr lang="en-US" sz="2400" b="1" dirty="0">
                          <a:solidFill>
                            <a:srgbClr val="00FF00"/>
                          </a:solidFill>
                          <a:latin typeface="+mn-lt"/>
                          <a:ea typeface="바탕"/>
                        </a:rPr>
                        <a:t>presentation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701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Assignment Submission</a:t>
            </a:r>
          </a:p>
        </p:txBody>
      </p:sp>
      <p:sp>
        <p:nvSpPr>
          <p:cNvPr id="3" name="Content Placeholder 2"/>
          <p:cNvSpPr>
            <a:spLocks noGrp="1"/>
          </p:cNvSpPr>
          <p:nvPr>
            <p:ph idx="1"/>
          </p:nvPr>
        </p:nvSpPr>
        <p:spPr>
          <a:xfrm>
            <a:off x="457200" y="1600200"/>
            <a:ext cx="8229600" cy="5029200"/>
          </a:xfrm>
        </p:spPr>
        <p:txBody>
          <a:bodyPr>
            <a:normAutofit fontScale="92500"/>
          </a:bodyPr>
          <a:lstStyle/>
          <a:p>
            <a:pPr lvl="0"/>
            <a:r>
              <a:rPr lang="en-US" dirty="0"/>
              <a:t>Require to submit assignments via any or all of the following ways:</a:t>
            </a:r>
          </a:p>
          <a:p>
            <a:pPr lvl="1"/>
            <a:r>
              <a:rPr lang="en-US" dirty="0"/>
              <a:t>Submit a USB flash drive or CD storing all assignments and other supporting files to your project advisor and course director </a:t>
            </a:r>
          </a:p>
          <a:p>
            <a:pPr lvl="1"/>
            <a:r>
              <a:rPr lang="en-US" dirty="0"/>
              <a:t>Compress all files to a single file and e-mail the file to your project advisor and course director</a:t>
            </a:r>
          </a:p>
          <a:p>
            <a:pPr lvl="1"/>
            <a:r>
              <a:rPr lang="en-US" dirty="0"/>
              <a:t>If the file size is smaller than 20 MB, you can compress all files into a single file and upload to Blackboard</a:t>
            </a:r>
          </a:p>
          <a:p>
            <a:pPr lvl="1"/>
            <a:r>
              <a:rPr lang="en-US" dirty="0"/>
              <a:t>Upload all files to a designated cloud location, i.e. Google Drive.</a:t>
            </a:r>
          </a:p>
        </p:txBody>
      </p:sp>
    </p:spTree>
    <p:extLst>
      <p:ext uri="{BB962C8B-B14F-4D97-AF65-F5344CB8AC3E}">
        <p14:creationId xmlns:p14="http://schemas.microsoft.com/office/powerpoint/2010/main" val="149701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Assignment Submission</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All text, graphics, images and diagrams must be created using appropriate software, e.g., Office365</a:t>
            </a:r>
          </a:p>
          <a:p>
            <a:pPr lvl="0"/>
            <a:r>
              <a:rPr lang="en-US" dirty="0">
                <a:solidFill>
                  <a:srgbClr val="00FF00"/>
                </a:solidFill>
              </a:rPr>
              <a:t>The project advisor reserves the right to make adjustments to the number of assignments, assignment requirements, and weights </a:t>
            </a:r>
            <a:r>
              <a:rPr lang="en-US" dirty="0"/>
              <a:t>during the course of the semester.</a:t>
            </a:r>
            <a:endParaRPr lang="en-US" dirty="0">
              <a:solidFill>
                <a:srgbClr val="00FF00"/>
              </a:solidFill>
            </a:endParaRPr>
          </a:p>
          <a:p>
            <a:r>
              <a:rPr lang="en-US" dirty="0"/>
              <a:t>Be certain to check that any storage device you submit is virus-free.</a:t>
            </a:r>
          </a:p>
          <a:p>
            <a:r>
              <a:rPr lang="en-US" dirty="0"/>
              <a:t>If requested, you may also be required to submit hard copy of your assignments.</a:t>
            </a:r>
          </a:p>
        </p:txBody>
      </p:sp>
    </p:spTree>
    <p:extLst>
      <p:ext uri="{BB962C8B-B14F-4D97-AF65-F5344CB8AC3E}">
        <p14:creationId xmlns:p14="http://schemas.microsoft.com/office/powerpoint/2010/main" val="149701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Course Policies</a:t>
            </a: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a:t>A student who is </a:t>
            </a:r>
            <a:r>
              <a:rPr lang="en-US" b="1" dirty="0">
                <a:solidFill>
                  <a:srgbClr val="00FF00"/>
                </a:solidFill>
              </a:rPr>
              <a:t>unable to complete CS 46500 will have to enroll in CS 46000 again</a:t>
            </a:r>
            <a:r>
              <a:rPr lang="en-US" dirty="0"/>
              <a:t> during the semester prior to enrolling in CS 46500.</a:t>
            </a:r>
          </a:p>
          <a:p>
            <a:pPr lvl="1"/>
            <a:r>
              <a:rPr lang="en-US" dirty="0"/>
              <a:t>Under very exceptional circumstances, a student who is not able to complete CS 46500 immediately after CS 46000 will be allowed to enroll in CS 46500 if the student is accepted into a team by their other students of the team and the project advisor, according to the project needs/scope and team abilities.</a:t>
            </a:r>
          </a:p>
        </p:txBody>
      </p:sp>
    </p:spTree>
    <p:extLst>
      <p:ext uri="{BB962C8B-B14F-4D97-AF65-F5344CB8AC3E}">
        <p14:creationId xmlns:p14="http://schemas.microsoft.com/office/powerpoint/2010/main" val="363489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b="1" dirty="0">
                <a:solidFill>
                  <a:srgbClr val="00FF00"/>
                </a:solidFill>
              </a:rPr>
              <a:t>Sponsored Student Class Project Notice</a:t>
            </a:r>
          </a:p>
          <a:p>
            <a:pPr lvl="1"/>
            <a:r>
              <a:rPr lang="en-US" dirty="0"/>
              <a:t>“This course permits you, the student to participate in a class project that has been sponsored by a third party other than the University.  The University encourages and supports your participation in this practical learning experience.  Although your course requirements may include a practical learning project, you are not required to participate in a project that is sponsored by an outside third party.  Prior to your participation in a project sponsored by an outside third party, we would like you to carefully consider that your participation </a:t>
            </a:r>
            <a:r>
              <a:rPr lang="en-US" dirty="0">
                <a:solidFill>
                  <a:srgbClr val="00FF00"/>
                </a:solidFill>
              </a:rPr>
              <a:t>(i) may require you to assign your intellectual property rights</a:t>
            </a:r>
            <a:r>
              <a:rPr lang="en-US" dirty="0"/>
              <a:t> </a:t>
            </a:r>
            <a:r>
              <a:rPr lang="en-US" dirty="0">
                <a:solidFill>
                  <a:srgbClr val="00FF00"/>
                </a:solidFill>
              </a:rPr>
              <a:t>to any intellectual property for which a student would retain ownership </a:t>
            </a:r>
            <a:r>
              <a:rPr lang="en-US" dirty="0"/>
              <a:t>under the University’s Policy I.A.1 on Intellectual Property and/or </a:t>
            </a:r>
            <a:r>
              <a:rPr lang="en-US" dirty="0">
                <a:solidFill>
                  <a:srgbClr val="00FF00"/>
                </a:solidFill>
              </a:rPr>
              <a:t>(ii) may require you sign a non-disclosure (confidentiality) agreement with the sponsor</a:t>
            </a:r>
            <a:r>
              <a:rPr lang="en-US" dirty="0"/>
              <a:t>.  If you sign an agreement regarding intellectual property rights or a non-disclosure agreement, you may incur personal liability (with respect to breach of a non-disclosure agreement) or you may lose economic benefits associated with your ownership of intellectual property (with respect to a license or assignment of intellectual property).  </a:t>
            </a:r>
            <a:r>
              <a:rPr lang="en-US" dirty="0">
                <a:solidFill>
                  <a:srgbClr val="00FF00"/>
                </a:solidFill>
              </a:rPr>
              <a:t>You are encouraged to retain independent legal counsel for advice on these types of agreements.</a:t>
            </a:r>
            <a:r>
              <a:rPr lang="en-US" dirty="0"/>
              <a:t>  In addition, if you choose not to sign a non-disclosure or intellectual property rights agreement, your professor will provide you with an alternate project at no penalty to you.”</a:t>
            </a:r>
          </a:p>
          <a:p>
            <a:endParaRPr lang="en-US" dirty="0"/>
          </a:p>
          <a:p>
            <a:endParaRPr lang="en-US" dirty="0"/>
          </a:p>
        </p:txBody>
      </p:sp>
    </p:spTree>
    <p:extLst>
      <p:ext uri="{BB962C8B-B14F-4D97-AF65-F5344CB8AC3E}">
        <p14:creationId xmlns:p14="http://schemas.microsoft.com/office/powerpoint/2010/main" val="381503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rmAutofit/>
          </a:bodyPr>
          <a:lstStyle/>
          <a:p>
            <a:r>
              <a:rPr lang="en-US" b="1" dirty="0"/>
              <a:t>Using Project Results</a:t>
            </a:r>
          </a:p>
          <a:p>
            <a:pPr lvl="1"/>
            <a:r>
              <a:rPr lang="en-US" dirty="0">
                <a:solidFill>
                  <a:srgbClr val="00FF00"/>
                </a:solidFill>
              </a:rPr>
              <a:t>The CS department has the right to use project results for demonstrations</a:t>
            </a:r>
            <a:r>
              <a:rPr lang="en-US" dirty="0"/>
              <a:t> in various departmental functions, such as student recruitment activities</a:t>
            </a:r>
            <a:r>
              <a:rPr lang="en-US" u="sng" dirty="0"/>
              <a:t>. Purdue intellectual property policies will be observed</a:t>
            </a:r>
            <a:r>
              <a:rPr lang="en-US" dirty="0"/>
              <a:t> regarding the products of the projects.</a:t>
            </a:r>
          </a:p>
          <a:p>
            <a:endParaRPr lang="en-US" dirty="0"/>
          </a:p>
          <a:p>
            <a:endParaRPr lang="en-US" dirty="0"/>
          </a:p>
        </p:txBody>
      </p:sp>
    </p:spTree>
    <p:extLst>
      <p:ext uri="{BB962C8B-B14F-4D97-AF65-F5344CB8AC3E}">
        <p14:creationId xmlns:p14="http://schemas.microsoft.com/office/powerpoint/2010/main" val="428959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sz="4000" b="1" dirty="0"/>
              <a:t>Academic Honesty Policy</a:t>
            </a:r>
            <a:endParaRPr lang="en-US" sz="4000" dirty="0"/>
          </a:p>
          <a:p>
            <a:pPr lvl="1"/>
            <a:r>
              <a:rPr lang="en-US" dirty="0"/>
              <a:t>All assignments must be done individually unless otherwise noted. The following programming-related activities are specifically prohibited: </a:t>
            </a:r>
            <a:endParaRPr lang="en-US" sz="1600" dirty="0"/>
          </a:p>
          <a:p>
            <a:pPr lvl="2"/>
            <a:r>
              <a:rPr lang="en-US" dirty="0"/>
              <a:t>Seeking assistance in the development of algorithms</a:t>
            </a:r>
            <a:endParaRPr lang="en-US" sz="1200" dirty="0"/>
          </a:p>
          <a:p>
            <a:pPr lvl="2"/>
            <a:r>
              <a:rPr lang="en-US" dirty="0"/>
              <a:t>Seeking assistance in the development of code</a:t>
            </a:r>
            <a:endParaRPr lang="en-US" sz="1200" dirty="0"/>
          </a:p>
          <a:p>
            <a:pPr lvl="2"/>
            <a:r>
              <a:rPr lang="en-US" dirty="0"/>
              <a:t>Seeking assistance in debugging code</a:t>
            </a:r>
          </a:p>
          <a:p>
            <a:pPr lvl="2"/>
            <a:r>
              <a:rPr lang="en-US" dirty="0"/>
              <a:t>Seeking source code of similar problem from the web</a:t>
            </a:r>
          </a:p>
          <a:p>
            <a:pPr lvl="1"/>
            <a:r>
              <a:rPr lang="en-US" dirty="0"/>
              <a:t>In addition, you may not seek assistance in completing written assignments or other related software engineering tasks such as requirements analysis, design, and testing.</a:t>
            </a:r>
            <a:endParaRPr lang="en-US" sz="1600" dirty="0"/>
          </a:p>
          <a:p>
            <a:pPr lvl="1"/>
            <a:r>
              <a:rPr lang="en-US" dirty="0"/>
              <a:t>Seeking assistance means asking someone to show or tell you how to complete a task, working together to complete a task, or copying someone’s work including solutions that may be found on the internet. The penalty for the first violation of this policy is a score of 0; a subsequent violation will result in a grade of ‘F’ for the class and the placement of a memo describing the infraction in the CS Department’s files. For non-majors the memo will be forwarded to the student’s major department.</a:t>
            </a:r>
            <a:endParaRPr lang="en-US" sz="1600" dirty="0"/>
          </a:p>
          <a:p>
            <a:pPr lvl="1"/>
            <a:endParaRPr lang="en-US" dirty="0"/>
          </a:p>
        </p:txBody>
      </p:sp>
    </p:spTree>
    <p:extLst>
      <p:ext uri="{BB962C8B-B14F-4D97-AF65-F5344CB8AC3E}">
        <p14:creationId xmlns:p14="http://schemas.microsoft.com/office/powerpoint/2010/main" val="377089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b="1" u="sng" dirty="0">
                <a:solidFill>
                  <a:srgbClr val="00FF00"/>
                </a:solidFill>
              </a:rPr>
              <a:t>Attendance Policy</a:t>
            </a:r>
            <a:r>
              <a:rPr lang="en-US" b="1" dirty="0">
                <a:solidFill>
                  <a:srgbClr val="00FF00"/>
                </a:solidFill>
              </a:rPr>
              <a:t>: </a:t>
            </a:r>
            <a:r>
              <a:rPr lang="en-US" dirty="0">
                <a:solidFill>
                  <a:srgbClr val="00FF00"/>
                </a:solidFill>
              </a:rPr>
              <a:t>Class attendance is a University requirement. </a:t>
            </a:r>
            <a:r>
              <a:rPr lang="en-US" dirty="0"/>
              <a:t>I will expect you to attend every class.  I will be taking attendance and your grade may be adversely affected by any absences. In the event you cannot attend class you are responsible for obtaining any course-related information or materials.</a:t>
            </a:r>
          </a:p>
          <a:p>
            <a:endParaRPr lang="en-US" b="1" u="sng" dirty="0"/>
          </a:p>
          <a:p>
            <a:r>
              <a:rPr lang="en-US" b="1" u="sng" dirty="0"/>
              <a:t>Make-Ups</a:t>
            </a:r>
            <a:r>
              <a:rPr lang="en-US" b="1" dirty="0"/>
              <a:t>:</a:t>
            </a:r>
            <a:r>
              <a:rPr lang="en-US" dirty="0"/>
              <a:t> </a:t>
            </a:r>
            <a:r>
              <a:rPr lang="en-US" u="sng" dirty="0"/>
              <a:t>Make-ups and incompletes will be given only in extreme circumstances. </a:t>
            </a:r>
            <a:r>
              <a:rPr lang="en-US" dirty="0"/>
              <a:t>To schedule a make-up presentation/exam you must contact either the instructor or Department office prior to the date and time of the presentation/exam. The instructor reserves the right to either allow a makeup with penalty, a makeup without penalty, or deny a makeup as it relates to the circumstances and the promptness of notice. Expect to provide documentation for the makeup.   </a:t>
            </a:r>
          </a:p>
          <a:p>
            <a:pPr>
              <a:buNone/>
            </a:pPr>
            <a:endParaRPr lang="en-US" dirty="0"/>
          </a:p>
        </p:txBody>
      </p:sp>
    </p:spTree>
    <p:extLst>
      <p:ext uri="{BB962C8B-B14F-4D97-AF65-F5344CB8AC3E}">
        <p14:creationId xmlns:p14="http://schemas.microsoft.com/office/powerpoint/2010/main" val="377089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Course Description</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P: CS 46000</a:t>
            </a:r>
          </a:p>
          <a:p>
            <a:r>
              <a:rPr lang="en-US" dirty="0"/>
              <a:t>The second course of a two-semester sequence</a:t>
            </a:r>
          </a:p>
          <a:p>
            <a:r>
              <a:rPr lang="en-US" dirty="0"/>
              <a:t>Student teams will </a:t>
            </a:r>
          </a:p>
          <a:p>
            <a:pPr lvl="1"/>
            <a:r>
              <a:rPr lang="en-US" dirty="0">
                <a:solidFill>
                  <a:srgbClr val="00FF00"/>
                </a:solidFill>
              </a:rPr>
              <a:t>Complete the development </a:t>
            </a:r>
            <a:r>
              <a:rPr lang="en-US" dirty="0"/>
              <a:t>of a substantial application-oriented or research-oriented software project begun in CS 46000</a:t>
            </a:r>
          </a:p>
          <a:p>
            <a:pPr lvl="1"/>
            <a:r>
              <a:rPr lang="en-US" dirty="0"/>
              <a:t>Conduct </a:t>
            </a:r>
            <a:r>
              <a:rPr lang="en-US" dirty="0">
                <a:solidFill>
                  <a:srgbClr val="00FF00"/>
                </a:solidFill>
              </a:rPr>
              <a:t>review activities and develop artifacts appropriate for the software project</a:t>
            </a:r>
            <a:r>
              <a:rPr lang="en-US" dirty="0"/>
              <a:t> and process model chosen</a:t>
            </a:r>
          </a:p>
          <a:p>
            <a:pPr lvl="1"/>
            <a:r>
              <a:rPr lang="en-US" dirty="0"/>
              <a:t>Conduct </a:t>
            </a:r>
            <a:r>
              <a:rPr lang="en-US" dirty="0">
                <a:solidFill>
                  <a:srgbClr val="00FF00"/>
                </a:solidFill>
              </a:rPr>
              <a:t>a final formal review and demonstration</a:t>
            </a:r>
            <a:r>
              <a:rPr lang="en-US" dirty="0"/>
              <a:t> to project stakeholders and other interested persons</a:t>
            </a:r>
          </a:p>
          <a:p>
            <a:r>
              <a:rPr lang="en-US" dirty="0"/>
              <a:t>Emphasis on </a:t>
            </a:r>
            <a:r>
              <a:rPr lang="en-US" dirty="0">
                <a:solidFill>
                  <a:srgbClr val="00FF00"/>
                </a:solidFill>
              </a:rPr>
              <a:t>teamwork, project management, </a:t>
            </a:r>
            <a:r>
              <a:rPr lang="en-US" dirty="0"/>
              <a:t>and oral and written communication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sz="3400" b="1" u="sng" dirty="0"/>
              <a:t>Note to Students with Disabilities</a:t>
            </a:r>
            <a:r>
              <a:rPr lang="en-US" b="1" dirty="0"/>
              <a:t>:</a:t>
            </a:r>
            <a:r>
              <a:rPr lang="en-US" dirty="0"/>
              <a:t> If you have a disability and need assistance, special arrangements can be made to accommodate most needs. Contact the Director of Services for Students with Disabilities (</a:t>
            </a:r>
            <a:r>
              <a:rPr lang="en-US" dirty="0" err="1"/>
              <a:t>Walb</a:t>
            </a:r>
            <a:r>
              <a:rPr lang="en-US" dirty="0"/>
              <a:t> Union, Room 113, telephone number 481-6658) as soon as possible to work out the details.  The SSD office will provide you with a Disability Accommodation Verification Card attesting to your needs for modification that you need to bring to me. For more information, please visit the web site for https://www.pfw.edu/disabilities/. </a:t>
            </a:r>
          </a:p>
          <a:p>
            <a:pPr>
              <a:buNone/>
            </a:pPr>
            <a:endParaRPr lang="en-US" dirty="0"/>
          </a:p>
          <a:p>
            <a:r>
              <a:rPr lang="en-US" sz="3400" b="1" u="sng" dirty="0"/>
              <a:t>Note for Free Personal Counseling Services</a:t>
            </a:r>
            <a:r>
              <a:rPr lang="en-US" b="1" dirty="0"/>
              <a:t>: </a:t>
            </a:r>
            <a:r>
              <a:rPr lang="en-US" dirty="0"/>
              <a:t>PFW and the Department of Computer Science recognize that personal problems can sometimes interfere with a student’s ability to progress in his/her academic program.   To help students address such problems PFW makes free personal counseling services available in </a:t>
            </a:r>
            <a:r>
              <a:rPr lang="en-US" dirty="0" err="1"/>
              <a:t>Walb</a:t>
            </a:r>
            <a:r>
              <a:rPr lang="en-US" dirty="0"/>
              <a:t> 113.  To schedule an appointment with a PFW/PARKVIEW Student Assistance Program (SAP) counselor call 260- 744-4326.</a:t>
            </a:r>
          </a:p>
        </p:txBody>
      </p:sp>
    </p:spTree>
    <p:extLst>
      <p:ext uri="{BB962C8B-B14F-4D97-AF65-F5344CB8AC3E}">
        <p14:creationId xmlns:p14="http://schemas.microsoft.com/office/powerpoint/2010/main" val="2578797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Autofit/>
          </a:bodyPr>
          <a:lstStyle/>
          <a:p>
            <a:r>
              <a:rPr lang="en-US" sz="2400" b="1" u="sng" dirty="0">
                <a:solidFill>
                  <a:srgbClr val="00FF00"/>
                </a:solidFill>
              </a:rPr>
              <a:t>Dean of Students (https://www.pfw.edu/offices/dean-of-students/index.html)</a:t>
            </a:r>
            <a:r>
              <a:rPr lang="en-US" sz="2400" b="1" dirty="0"/>
              <a:t>: </a:t>
            </a:r>
            <a:r>
              <a:rPr lang="en-US" sz="2400" dirty="0"/>
              <a:t>Responsible for implementing the PFW Code of Student Rights, Responsibilities, and Conduct (http://catalog.pfw.edu/content.php?catoid=49&amp;navoid=1457#code). Staff advise students about the student complaint process, grade appeals, and other concerns you may have about the university. The Dean of Students office oversees many resources for our students as part of our student wellness program: </a:t>
            </a:r>
            <a:r>
              <a:rPr lang="en-US" sz="2400" dirty="0">
                <a:hlinkClick r:id="rId2"/>
              </a:rPr>
              <a:t>https://www.pfw.edu/offices/dean/student-wellness/</a:t>
            </a:r>
            <a:endParaRPr lang="en-US" sz="2400" dirty="0"/>
          </a:p>
        </p:txBody>
      </p:sp>
    </p:spTree>
    <p:extLst>
      <p:ext uri="{BB962C8B-B14F-4D97-AF65-F5344CB8AC3E}">
        <p14:creationId xmlns:p14="http://schemas.microsoft.com/office/powerpoint/2010/main" val="3094039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Other Policies</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sz="4000" b="1" u="sng" dirty="0">
                <a:solidFill>
                  <a:srgbClr val="00FF00"/>
                </a:solidFill>
              </a:rPr>
              <a:t>Course Evaluation Surveys</a:t>
            </a:r>
            <a:r>
              <a:rPr lang="en-US" b="1" dirty="0"/>
              <a:t>: </a:t>
            </a:r>
            <a:r>
              <a:rPr lang="en-US" dirty="0"/>
              <a:t>(Student Evaluation of Instruction and Course Learning Outcomes Assessment surveys) Course evaluation is an important component of the Computer Science Department’s assessment plan. Data gathered from assessment surveys helps us to evaluate and improve course content and delivery. To ensure that these data reflect the experiences of all students, your participation is required in both the Student Evaluation of Instruction and the Course Learning Outcomes Assessment surveys. These surveys are distributed online via the Purdue </a:t>
            </a:r>
            <a:r>
              <a:rPr lang="en-US" dirty="0" err="1"/>
              <a:t>Qualtrics</a:t>
            </a:r>
            <a:r>
              <a:rPr lang="en-US" dirty="0"/>
              <a:t> system and each takes 2-5 minutes to complete. Approximately two weeks prior to the end of the semester you will receive a link to each survey via your PFW email account. These surveys are anonymous and no results will be released to the instructor until after the end of the semester. The CS Department expects that you complete both surveys before the final exam date. If you have any difficulties accessing a survey, you should immediately notify the instructor or the CS Department administrative assistant, Kaye Pitcher (pitcherk@pfw.edu, 260-481-6803).</a:t>
            </a:r>
          </a:p>
        </p:txBody>
      </p:sp>
    </p:spTree>
    <p:extLst>
      <p:ext uri="{BB962C8B-B14F-4D97-AF65-F5344CB8AC3E}">
        <p14:creationId xmlns:p14="http://schemas.microsoft.com/office/powerpoint/2010/main" val="257879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Tentative Calendar</a:t>
            </a:r>
          </a:p>
        </p:txBody>
      </p:sp>
      <p:graphicFrame>
        <p:nvGraphicFramePr>
          <p:cNvPr id="3" name="Table 2"/>
          <p:cNvGraphicFramePr>
            <a:graphicFrameLocks noGrp="1"/>
          </p:cNvGraphicFramePr>
          <p:nvPr>
            <p:extLst>
              <p:ext uri="{D42A27DB-BD31-4B8C-83A1-F6EECF244321}">
                <p14:modId xmlns:p14="http://schemas.microsoft.com/office/powerpoint/2010/main" val="1694059614"/>
              </p:ext>
            </p:extLst>
          </p:nvPr>
        </p:nvGraphicFramePr>
        <p:xfrm>
          <a:off x="481584" y="1524000"/>
          <a:ext cx="8205216" cy="4724400"/>
        </p:xfrm>
        <a:graphic>
          <a:graphicData uri="http://schemas.openxmlformats.org/drawingml/2006/table">
            <a:tbl>
              <a:tblPr>
                <a:tableStyleId>{5C22544A-7EE6-4342-B048-85BDC9FD1C3A}</a:tableStyleId>
              </a:tblPr>
              <a:tblGrid>
                <a:gridCol w="944939">
                  <a:extLst>
                    <a:ext uri="{9D8B030D-6E8A-4147-A177-3AD203B41FA5}">
                      <a16:colId xmlns:a16="http://schemas.microsoft.com/office/drawing/2014/main" val="1282850449"/>
                    </a:ext>
                  </a:extLst>
                </a:gridCol>
                <a:gridCol w="1825331">
                  <a:extLst>
                    <a:ext uri="{9D8B030D-6E8A-4147-A177-3AD203B41FA5}">
                      <a16:colId xmlns:a16="http://schemas.microsoft.com/office/drawing/2014/main" val="57199630"/>
                    </a:ext>
                  </a:extLst>
                </a:gridCol>
                <a:gridCol w="3493894">
                  <a:extLst>
                    <a:ext uri="{9D8B030D-6E8A-4147-A177-3AD203B41FA5}">
                      <a16:colId xmlns:a16="http://schemas.microsoft.com/office/drawing/2014/main" val="2259275921"/>
                    </a:ext>
                  </a:extLst>
                </a:gridCol>
                <a:gridCol w="1941052">
                  <a:extLst>
                    <a:ext uri="{9D8B030D-6E8A-4147-A177-3AD203B41FA5}">
                      <a16:colId xmlns:a16="http://schemas.microsoft.com/office/drawing/2014/main" val="3484807231"/>
                    </a:ext>
                  </a:extLst>
                </a:gridCol>
              </a:tblGrid>
              <a:tr h="561765">
                <a:tc>
                  <a:txBody>
                    <a:bodyPr/>
                    <a:lstStyle/>
                    <a:p>
                      <a:pPr marL="0" marR="0" algn="ctr">
                        <a:spcBef>
                          <a:spcPts val="0"/>
                        </a:spcBef>
                        <a:spcAft>
                          <a:spcPts val="0"/>
                        </a:spcAft>
                        <a:tabLst>
                          <a:tab pos="342900" algn="l"/>
                          <a:tab pos="685800" algn="l"/>
                        </a:tabLst>
                      </a:pPr>
                      <a:r>
                        <a:rPr lang="en-US" sz="1600" b="1" dirty="0">
                          <a:effectLst/>
                        </a:rPr>
                        <a:t>Date</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tabLst>
                          <a:tab pos="342900" algn="l"/>
                          <a:tab pos="685800" algn="l"/>
                        </a:tabLst>
                      </a:pPr>
                      <a:r>
                        <a:rPr lang="en-US" sz="1600" b="1" dirty="0">
                          <a:effectLst/>
                        </a:rPr>
                        <a:t>Participants</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tabLst>
                          <a:tab pos="342900" algn="l"/>
                          <a:tab pos="685800" algn="l"/>
                        </a:tabLst>
                      </a:pPr>
                      <a:r>
                        <a:rPr lang="en-US" sz="1600" b="1">
                          <a:effectLst/>
                        </a:rPr>
                        <a:t>Topics</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tabLst>
                          <a:tab pos="342900" algn="l"/>
                          <a:tab pos="685800" algn="l"/>
                        </a:tabLst>
                      </a:pPr>
                      <a:r>
                        <a:rPr lang="en-US" sz="1600" b="1">
                          <a:effectLst/>
                        </a:rPr>
                        <a:t>Deliverables</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887656241"/>
                  </a:ext>
                </a:extLst>
              </a:tr>
              <a:tr h="462515">
                <a:tc>
                  <a:txBody>
                    <a:bodyPr/>
                    <a:lstStyle/>
                    <a:p>
                      <a:pPr marL="0" marR="0" algn="ctr">
                        <a:spcBef>
                          <a:spcPts val="0"/>
                        </a:spcBef>
                        <a:spcAft>
                          <a:spcPts val="0"/>
                        </a:spcAft>
                      </a:pPr>
                      <a:r>
                        <a:rPr lang="en-US" sz="1600" b="1" dirty="0">
                          <a:solidFill>
                            <a:schemeClr val="accent6">
                              <a:lumMod val="75000"/>
                            </a:schemeClr>
                          </a:solidFill>
                          <a:effectLst/>
                        </a:rPr>
                        <a:t>Jan. 17</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All students</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Overview / Requirements</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 </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46326714"/>
                  </a:ext>
                </a:extLst>
              </a:tr>
              <a:tr h="462515">
                <a:tc>
                  <a:txBody>
                    <a:bodyPr/>
                    <a:lstStyle/>
                    <a:p>
                      <a:pPr marL="0" marR="0" algn="ctr">
                        <a:spcBef>
                          <a:spcPts val="0"/>
                        </a:spcBef>
                        <a:spcAft>
                          <a:spcPts val="0"/>
                        </a:spcAft>
                      </a:pPr>
                      <a:r>
                        <a:rPr lang="en-US" sz="1600" b="1">
                          <a:effectLst/>
                        </a:rPr>
                        <a:t>Jan. 24</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a:endParaRPr>
                    </a:p>
                  </a:txBody>
                  <a:tcPr marL="68580" marR="68580" marT="0" marB="0">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736111151"/>
                  </a:ext>
                </a:extLst>
              </a:tr>
              <a:tr h="462515">
                <a:tc>
                  <a:txBody>
                    <a:bodyPr/>
                    <a:lstStyle/>
                    <a:p>
                      <a:pPr marL="0" marR="0" algn="ctr">
                        <a:spcBef>
                          <a:spcPts val="0"/>
                        </a:spcBef>
                        <a:spcAft>
                          <a:spcPts val="0"/>
                        </a:spcAft>
                      </a:pPr>
                      <a:r>
                        <a:rPr lang="en-US" sz="1600" b="1">
                          <a:effectLst/>
                        </a:rPr>
                        <a:t>Jan. 31</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a:endParaRPr>
                    </a:p>
                  </a:txBody>
                  <a:tcPr marL="68580" marR="68580" marT="0" marB="0">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 </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923229"/>
                  </a:ext>
                </a:extLst>
              </a:tr>
              <a:tr h="462515">
                <a:tc>
                  <a:txBody>
                    <a:bodyPr/>
                    <a:lstStyle/>
                    <a:p>
                      <a:pPr marL="0" marR="0" algn="ctr">
                        <a:spcBef>
                          <a:spcPts val="0"/>
                        </a:spcBef>
                        <a:spcAft>
                          <a:spcPts val="0"/>
                        </a:spcAft>
                      </a:pPr>
                      <a:r>
                        <a:rPr lang="en-US" sz="1600" b="1">
                          <a:effectLst/>
                        </a:rPr>
                        <a:t>Feb. 7</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a:endParaRPr>
                    </a:p>
                  </a:txBody>
                  <a:tcPr marL="68580" marR="68580" marT="0" marB="0">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 </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354844"/>
                  </a:ext>
                </a:extLst>
              </a:tr>
              <a:tr h="462515">
                <a:tc>
                  <a:txBody>
                    <a:bodyPr/>
                    <a:lstStyle/>
                    <a:p>
                      <a:pPr marL="0" marR="0" algn="ctr">
                        <a:spcBef>
                          <a:spcPts val="0"/>
                        </a:spcBef>
                        <a:spcAft>
                          <a:spcPts val="0"/>
                        </a:spcAft>
                      </a:pPr>
                      <a:r>
                        <a:rPr lang="en-US" sz="1600" b="1" dirty="0">
                          <a:solidFill>
                            <a:schemeClr val="accent6">
                              <a:lumMod val="75000"/>
                            </a:schemeClr>
                          </a:solidFill>
                          <a:effectLst/>
                        </a:rPr>
                        <a:t>Feb. 14</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All students </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Guest lecture / Team leaders meeting</a:t>
                      </a:r>
                      <a:r>
                        <a:rPr lang="en-US" sz="1600" b="1" dirty="0">
                          <a:effectLst/>
                        </a:rPr>
                        <a:t> </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617005141"/>
                  </a:ext>
                </a:extLst>
              </a:tr>
              <a:tr h="462515">
                <a:tc>
                  <a:txBody>
                    <a:bodyPr/>
                    <a:lstStyle/>
                    <a:p>
                      <a:pPr marL="0" marR="0" algn="ctr">
                        <a:spcBef>
                          <a:spcPts val="0"/>
                        </a:spcBef>
                        <a:spcAft>
                          <a:spcPts val="0"/>
                        </a:spcAft>
                      </a:pPr>
                      <a:r>
                        <a:rPr lang="en-US" sz="1600" b="1" dirty="0">
                          <a:solidFill>
                            <a:schemeClr val="accent6">
                              <a:lumMod val="75000"/>
                            </a:schemeClr>
                          </a:solidFill>
                          <a:effectLst/>
                        </a:rPr>
                        <a:t>Feb. 21</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All students </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CS / IS Day with local companies</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 </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688928324"/>
                  </a:ext>
                </a:extLst>
              </a:tr>
              <a:tr h="462515">
                <a:tc>
                  <a:txBody>
                    <a:bodyPr/>
                    <a:lstStyle/>
                    <a:p>
                      <a:pPr marL="0" marR="0" algn="ctr">
                        <a:spcBef>
                          <a:spcPts val="0"/>
                        </a:spcBef>
                        <a:spcAft>
                          <a:spcPts val="0"/>
                        </a:spcAft>
                      </a:pPr>
                      <a:r>
                        <a:rPr lang="en-US" sz="1600" b="1" dirty="0">
                          <a:solidFill>
                            <a:schemeClr val="bg1"/>
                          </a:solidFill>
                          <a:effectLst/>
                        </a:rPr>
                        <a:t>Feb. 28</a:t>
                      </a:r>
                      <a:endParaRPr lang="en-US" sz="1600" b="1" dirty="0">
                        <a:solidFill>
                          <a:schemeClr val="bg1"/>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bg1"/>
                          </a:solidFill>
                          <a:effectLst/>
                        </a:rPr>
                        <a:t>Individual team</a:t>
                      </a:r>
                      <a:endParaRPr lang="en-US" sz="1600" b="1" dirty="0">
                        <a:solidFill>
                          <a:schemeClr val="bg1"/>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 </a:t>
                      </a:r>
                      <a:endParaRPr lang="en-US" sz="1600" b="1" dirty="0">
                        <a:solidFill>
                          <a:schemeClr val="accent6">
                            <a:lumMod val="75000"/>
                          </a:schemeClr>
                        </a:solidFill>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1263174113"/>
                  </a:ext>
                </a:extLst>
              </a:tr>
              <a:tr h="462515">
                <a:tc>
                  <a:txBody>
                    <a:bodyPr/>
                    <a:lstStyle/>
                    <a:p>
                      <a:pPr marL="0" marR="0" algn="ctr">
                        <a:spcBef>
                          <a:spcPts val="0"/>
                        </a:spcBef>
                        <a:spcAft>
                          <a:spcPts val="0"/>
                        </a:spcAft>
                      </a:pPr>
                      <a:r>
                        <a:rPr lang="en-US" sz="1600" b="1">
                          <a:effectLst/>
                        </a:rPr>
                        <a:t>Mar. 6</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 </a:t>
                      </a:r>
                      <a:endParaRPr lang="en-US" sz="1600" b="1">
                        <a:effectLst/>
                        <a:latin typeface="Times New Roman" panose="02020603050405020304" pitchFamily="18" charset="0"/>
                        <a:ea typeface="Batang"/>
                      </a:endParaRPr>
                    </a:p>
                  </a:txBody>
                  <a:tcPr marL="68580" marR="68580" marT="0" marB="0">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751665507"/>
                  </a:ext>
                </a:extLst>
              </a:tr>
              <a:tr h="462515">
                <a:tc>
                  <a:txBody>
                    <a:bodyPr/>
                    <a:lstStyle/>
                    <a:p>
                      <a:pPr marL="0" marR="0" algn="ctr">
                        <a:spcBef>
                          <a:spcPts val="0"/>
                        </a:spcBef>
                        <a:spcAft>
                          <a:spcPts val="0"/>
                        </a:spcAft>
                      </a:pPr>
                      <a:r>
                        <a:rPr lang="en-US" sz="1600" b="1">
                          <a:effectLst/>
                        </a:rPr>
                        <a:t>Mar. 13</a:t>
                      </a:r>
                      <a:endParaRPr lang="en-US" sz="1600" b="1">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gridSpan="3">
                  <a:txBody>
                    <a:bodyPr/>
                    <a:lstStyle/>
                    <a:p>
                      <a:pPr marL="0" marR="0" algn="ctr">
                        <a:spcBef>
                          <a:spcPts val="0"/>
                        </a:spcBef>
                        <a:spcAft>
                          <a:spcPts val="0"/>
                        </a:spcAft>
                      </a:pPr>
                      <a:r>
                        <a:rPr lang="en-US" sz="1600" b="1" dirty="0">
                          <a:effectLst/>
                        </a:rPr>
                        <a:t>Spring Break</a:t>
                      </a:r>
                      <a:endParaRPr lang="en-US" sz="1600" b="1" dirty="0">
                        <a:effectLst/>
                        <a:latin typeface="Times New Roman" panose="02020603050405020304" pitchFamily="18" charset="0"/>
                        <a:ea typeface="Batang"/>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0938443"/>
                  </a:ext>
                </a:extLst>
              </a:tr>
            </a:tbl>
          </a:graphicData>
        </a:graphic>
      </p:graphicFrame>
    </p:spTree>
    <p:extLst>
      <p:ext uri="{BB962C8B-B14F-4D97-AF65-F5344CB8AC3E}">
        <p14:creationId xmlns:p14="http://schemas.microsoft.com/office/powerpoint/2010/main" val="3634897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Tentative Calendar</a:t>
            </a:r>
          </a:p>
        </p:txBody>
      </p:sp>
      <p:graphicFrame>
        <p:nvGraphicFramePr>
          <p:cNvPr id="4" name="Table 3"/>
          <p:cNvGraphicFramePr>
            <a:graphicFrameLocks noGrp="1"/>
          </p:cNvGraphicFramePr>
          <p:nvPr>
            <p:extLst>
              <p:ext uri="{D42A27DB-BD31-4B8C-83A1-F6EECF244321}">
                <p14:modId xmlns:p14="http://schemas.microsoft.com/office/powerpoint/2010/main" val="768477666"/>
              </p:ext>
            </p:extLst>
          </p:nvPr>
        </p:nvGraphicFramePr>
        <p:xfrm>
          <a:off x="533400" y="1905001"/>
          <a:ext cx="8001000" cy="4419602"/>
        </p:xfrm>
        <a:graphic>
          <a:graphicData uri="http://schemas.openxmlformats.org/drawingml/2006/table">
            <a:tbl>
              <a:tblPr>
                <a:tableStyleId>{5C22544A-7EE6-4342-B048-85BDC9FD1C3A}</a:tableStyleId>
              </a:tblPr>
              <a:tblGrid>
                <a:gridCol w="921420">
                  <a:extLst>
                    <a:ext uri="{9D8B030D-6E8A-4147-A177-3AD203B41FA5}">
                      <a16:colId xmlns:a16="http://schemas.microsoft.com/office/drawing/2014/main" val="3317339977"/>
                    </a:ext>
                  </a:extLst>
                </a:gridCol>
                <a:gridCol w="1535701">
                  <a:extLst>
                    <a:ext uri="{9D8B030D-6E8A-4147-A177-3AD203B41FA5}">
                      <a16:colId xmlns:a16="http://schemas.microsoft.com/office/drawing/2014/main" val="1687042990"/>
                    </a:ext>
                  </a:extLst>
                </a:gridCol>
                <a:gridCol w="3301756">
                  <a:extLst>
                    <a:ext uri="{9D8B030D-6E8A-4147-A177-3AD203B41FA5}">
                      <a16:colId xmlns:a16="http://schemas.microsoft.com/office/drawing/2014/main" val="2205908064"/>
                    </a:ext>
                  </a:extLst>
                </a:gridCol>
                <a:gridCol w="2242123">
                  <a:extLst>
                    <a:ext uri="{9D8B030D-6E8A-4147-A177-3AD203B41FA5}">
                      <a16:colId xmlns:a16="http://schemas.microsoft.com/office/drawing/2014/main" val="2250827458"/>
                    </a:ext>
                  </a:extLst>
                </a:gridCol>
              </a:tblGrid>
              <a:tr h="556352">
                <a:tc>
                  <a:txBody>
                    <a:bodyPr/>
                    <a:lstStyle/>
                    <a:p>
                      <a:pPr marL="0" marR="0" algn="ctr">
                        <a:spcBef>
                          <a:spcPts val="0"/>
                        </a:spcBef>
                        <a:spcAft>
                          <a:spcPts val="0"/>
                        </a:spcAft>
                      </a:pPr>
                      <a:r>
                        <a:rPr lang="en-US" sz="1600" b="1" dirty="0">
                          <a:solidFill>
                            <a:schemeClr val="accent6">
                              <a:lumMod val="75000"/>
                            </a:schemeClr>
                          </a:solidFill>
                          <a:effectLst/>
                        </a:rPr>
                        <a:t>Mar. 20</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All students</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Midterm presentation</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Midterm report</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664542114"/>
                  </a:ext>
                </a:extLst>
              </a:tr>
              <a:tr h="556352">
                <a:tc>
                  <a:txBody>
                    <a:bodyPr/>
                    <a:lstStyle/>
                    <a:p>
                      <a:pPr marL="0" marR="0" algn="ctr">
                        <a:spcBef>
                          <a:spcPts val="0"/>
                        </a:spcBef>
                        <a:spcAft>
                          <a:spcPts val="0"/>
                        </a:spcAft>
                      </a:pPr>
                      <a:r>
                        <a:rPr lang="en-US" sz="1600" b="1">
                          <a:effectLst/>
                        </a:rPr>
                        <a:t>Mar. 27</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 </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164569880"/>
                  </a:ext>
                </a:extLst>
              </a:tr>
              <a:tr h="556352">
                <a:tc>
                  <a:txBody>
                    <a:bodyPr/>
                    <a:lstStyle/>
                    <a:p>
                      <a:pPr marL="0" marR="0" algn="ctr">
                        <a:spcBef>
                          <a:spcPts val="0"/>
                        </a:spcBef>
                        <a:spcAft>
                          <a:spcPts val="0"/>
                        </a:spcAft>
                      </a:pPr>
                      <a:r>
                        <a:rPr lang="en-US" sz="1600" b="1">
                          <a:effectLst/>
                        </a:rPr>
                        <a:t>Apr. 3</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 </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814946270"/>
                  </a:ext>
                </a:extLst>
              </a:tr>
              <a:tr h="556352">
                <a:tc>
                  <a:txBody>
                    <a:bodyPr/>
                    <a:lstStyle/>
                    <a:p>
                      <a:pPr marL="0" marR="0" algn="ctr">
                        <a:spcBef>
                          <a:spcPts val="0"/>
                        </a:spcBef>
                        <a:spcAft>
                          <a:spcPts val="0"/>
                        </a:spcAft>
                      </a:pPr>
                      <a:r>
                        <a:rPr lang="en-US" sz="1600" b="1" dirty="0">
                          <a:solidFill>
                            <a:schemeClr val="accent6">
                              <a:lumMod val="75000"/>
                            </a:schemeClr>
                          </a:solidFill>
                          <a:effectLst/>
                        </a:rPr>
                        <a:t>Apr. 10</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All students</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Guest lecture / Team leaders meeting</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 </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208808043"/>
                  </a:ext>
                </a:extLst>
              </a:tr>
              <a:tr h="556352">
                <a:tc>
                  <a:txBody>
                    <a:bodyPr/>
                    <a:lstStyle/>
                    <a:p>
                      <a:pPr marL="0" marR="0" algn="ctr">
                        <a:spcBef>
                          <a:spcPts val="0"/>
                        </a:spcBef>
                        <a:spcAft>
                          <a:spcPts val="0"/>
                        </a:spcAft>
                      </a:pPr>
                      <a:r>
                        <a:rPr lang="en-US" sz="1600" b="1">
                          <a:effectLst/>
                        </a:rPr>
                        <a:t>Apr. 17</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822925728"/>
                  </a:ext>
                </a:extLst>
              </a:tr>
              <a:tr h="556352">
                <a:tc>
                  <a:txBody>
                    <a:bodyPr/>
                    <a:lstStyle/>
                    <a:p>
                      <a:pPr marL="0" marR="0" algn="ctr">
                        <a:spcBef>
                          <a:spcPts val="0"/>
                        </a:spcBef>
                        <a:spcAft>
                          <a:spcPts val="0"/>
                        </a:spcAft>
                      </a:pPr>
                      <a:r>
                        <a:rPr lang="en-US" sz="1600" b="1">
                          <a:effectLst/>
                        </a:rPr>
                        <a:t>Apr. 24</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a:effectLst/>
                        </a:rPr>
                        <a:t>Individual team</a:t>
                      </a:r>
                      <a:endParaRPr lang="en-US" sz="1600" b="1">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effectLst/>
                        </a:rPr>
                        <a:t> </a:t>
                      </a:r>
                      <a:endParaRPr lang="en-US" sz="1600" b="1" dirty="0">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2171445694"/>
                  </a:ext>
                </a:extLst>
              </a:tr>
              <a:tr h="1081490">
                <a:tc>
                  <a:txBody>
                    <a:bodyPr/>
                    <a:lstStyle/>
                    <a:p>
                      <a:pPr marL="0" marR="0" algn="ctr">
                        <a:spcBef>
                          <a:spcPts val="0"/>
                        </a:spcBef>
                        <a:spcAft>
                          <a:spcPts val="0"/>
                        </a:spcAft>
                      </a:pPr>
                      <a:r>
                        <a:rPr lang="en-US" sz="1600" b="1" dirty="0">
                          <a:solidFill>
                            <a:schemeClr val="accent6">
                              <a:lumMod val="75000"/>
                            </a:schemeClr>
                          </a:solidFill>
                          <a:effectLst/>
                        </a:rPr>
                        <a:t>May 1</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All students</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Capstone project final presentation from 1:00pm in KT 246 </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chemeClr val="accent6">
                              <a:lumMod val="75000"/>
                            </a:schemeClr>
                          </a:solidFill>
                          <a:effectLst/>
                        </a:rPr>
                        <a:t>Final project package </a:t>
                      </a:r>
                      <a:endParaRPr lang="en-US" sz="1600" b="1" dirty="0">
                        <a:solidFill>
                          <a:schemeClr val="accent6">
                            <a:lumMod val="75000"/>
                          </a:schemeClr>
                        </a:solidFill>
                        <a:effectLst/>
                        <a:latin typeface="Times New Roman" panose="02020603050405020304" pitchFamily="18" charset="0"/>
                        <a:ea typeface="Batang" panose="02030600000101010101"/>
                      </a:endParaRPr>
                    </a:p>
                  </a:txBody>
                  <a:tcPr marL="68580" marR="68580" marT="0" marB="0" anchor="ct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tcPr>
                </a:tc>
                <a:extLst>
                  <a:ext uri="{0D108BD9-81ED-4DB2-BD59-A6C34878D82A}">
                    <a16:rowId xmlns:a16="http://schemas.microsoft.com/office/drawing/2014/main" val="3440842977"/>
                  </a:ext>
                </a:extLst>
              </a:tr>
            </a:tbl>
          </a:graphicData>
        </a:graphic>
      </p:graphicFrame>
    </p:spTree>
    <p:extLst>
      <p:ext uri="{BB962C8B-B14F-4D97-AF65-F5344CB8AC3E}">
        <p14:creationId xmlns:p14="http://schemas.microsoft.com/office/powerpoint/2010/main" val="3797111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Revised CS460 Report</a:t>
            </a:r>
            <a:endParaRPr lang="en-US" b="1" dirty="0">
              <a:solidFill>
                <a:srgbClr val="00FF00"/>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514350" indent="-514350"/>
            <a:r>
              <a:rPr lang="en-US" dirty="0">
                <a:solidFill>
                  <a:srgbClr val="00FF00"/>
                </a:solidFill>
              </a:rPr>
              <a:t>Assignment related guidelines and templates for section 01 will be posted on Blackboard</a:t>
            </a:r>
          </a:p>
          <a:p>
            <a:pPr marL="914400" lvl="1" indent="-514350"/>
            <a:r>
              <a:rPr lang="en-US" dirty="0"/>
              <a:t>Consult with your project advisor to use the info</a:t>
            </a:r>
          </a:p>
          <a:p>
            <a:r>
              <a:rPr lang="en-US" dirty="0"/>
              <a:t>If needed, submit revised the CS460 final report reflecting any changes/revision </a:t>
            </a:r>
            <a:r>
              <a:rPr lang="en-US" dirty="0">
                <a:solidFill>
                  <a:srgbClr val="00FF00"/>
                </a:solidFill>
              </a:rPr>
              <a:t>by Jan 24, 2020 </a:t>
            </a:r>
            <a:endParaRPr lang="en-US" dirty="0"/>
          </a:p>
          <a:p>
            <a:pPr lvl="1"/>
            <a:r>
              <a:rPr lang="en-US" dirty="0"/>
              <a:t>Any revision of design to address all user stories or use-cases, project requirements</a:t>
            </a:r>
          </a:p>
        </p:txBody>
      </p:sp>
    </p:spTree>
    <p:extLst>
      <p:ext uri="{BB962C8B-B14F-4D97-AF65-F5344CB8AC3E}">
        <p14:creationId xmlns:p14="http://schemas.microsoft.com/office/powerpoint/2010/main" val="219643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Expected Activities at CS465</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solidFill>
                  <a:srgbClr val="00FF00"/>
                </a:solidFill>
              </a:rPr>
              <a:t>Guest lectures (All students) </a:t>
            </a:r>
          </a:p>
          <a:p>
            <a:pPr lvl="1"/>
            <a:r>
              <a:rPr lang="en-US" dirty="0"/>
              <a:t>Feb. 14: About presentation skills with Prof. Kevin Stoller</a:t>
            </a:r>
          </a:p>
          <a:p>
            <a:pPr lvl="1"/>
            <a:r>
              <a:rPr lang="en-US" dirty="0"/>
              <a:t>Apr. 10: Professionals from local industry – </a:t>
            </a:r>
            <a:r>
              <a:rPr lang="en-US" dirty="0">
                <a:solidFill>
                  <a:srgbClr val="00FF00"/>
                </a:solidFill>
              </a:rPr>
              <a:t>Any topics?</a:t>
            </a:r>
            <a:endParaRPr lang="en-US" dirty="0"/>
          </a:p>
          <a:p>
            <a:r>
              <a:rPr lang="en-US" dirty="0">
                <a:solidFill>
                  <a:srgbClr val="00FF00"/>
                </a:solidFill>
              </a:rPr>
              <a:t>CS/IS Day (Attendance is mandatory) </a:t>
            </a:r>
            <a:r>
              <a:rPr lang="en-US" dirty="0"/>
              <a:t>- Will use travel pass </a:t>
            </a:r>
          </a:p>
          <a:p>
            <a:pPr lvl="1"/>
            <a:r>
              <a:rPr lang="en-US" dirty="0"/>
              <a:t>Feb. 21, 11:30~3:00pm, Alumni Center</a:t>
            </a:r>
          </a:p>
          <a:p>
            <a:pPr lvl="1"/>
            <a:r>
              <a:rPr lang="en-US" dirty="0"/>
              <a:t>Career fair with local industries</a:t>
            </a:r>
          </a:p>
          <a:p>
            <a:r>
              <a:rPr lang="en-US" dirty="0">
                <a:solidFill>
                  <a:srgbClr val="00FF00"/>
                </a:solidFill>
              </a:rPr>
              <a:t>The best Senior Capstone Project Competition in mid-April</a:t>
            </a:r>
          </a:p>
          <a:p>
            <a:pPr lvl="1"/>
            <a:r>
              <a:rPr lang="en-US" dirty="0"/>
              <a:t>Students in lower level classes and faculty will evaluate on posters</a:t>
            </a:r>
          </a:p>
          <a:p>
            <a:pPr lvl="1"/>
            <a:r>
              <a:rPr lang="en-US" dirty="0">
                <a:solidFill>
                  <a:srgbClr val="00FF00"/>
                </a:solidFill>
              </a:rPr>
              <a:t>Place a poster on our hallway by mid-April</a:t>
            </a:r>
          </a:p>
          <a:p>
            <a:r>
              <a:rPr lang="en-US" dirty="0"/>
              <a:t>Strongly recommend to participate in the 2020 Student Research and Creative Endeavor Poster Symposium on March 27, 2020</a:t>
            </a:r>
          </a:p>
        </p:txBody>
      </p:sp>
    </p:spTree>
    <p:extLst>
      <p:ext uri="{BB962C8B-B14F-4D97-AF65-F5344CB8AC3E}">
        <p14:creationId xmlns:p14="http://schemas.microsoft.com/office/powerpoint/2010/main" val="236826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Midterm Presentation &amp; Report</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solidFill>
                  <a:srgbClr val="00FF00"/>
                </a:solidFill>
              </a:rPr>
              <a:t>March 20: All students must attend class and submit midterm report</a:t>
            </a:r>
          </a:p>
          <a:p>
            <a:r>
              <a:rPr lang="en-US" dirty="0"/>
              <a:t>Expected requirements</a:t>
            </a:r>
          </a:p>
          <a:p>
            <a:pPr lvl="1"/>
            <a:r>
              <a:rPr lang="en-US" dirty="0">
                <a:solidFill>
                  <a:srgbClr val="00FF00"/>
                </a:solidFill>
              </a:rPr>
              <a:t>Beta-version of software</a:t>
            </a:r>
            <a:r>
              <a:rPr lang="en-US" dirty="0"/>
              <a:t>: Construction of a software system ready for beta testing</a:t>
            </a:r>
          </a:p>
          <a:p>
            <a:pPr lvl="1"/>
            <a:r>
              <a:rPr lang="en-US" dirty="0"/>
              <a:t>Midterm status report</a:t>
            </a:r>
          </a:p>
          <a:p>
            <a:pPr lvl="2"/>
            <a:r>
              <a:rPr lang="en-US" dirty="0"/>
              <a:t>Enhanced version CS46000 final report</a:t>
            </a:r>
          </a:p>
          <a:p>
            <a:pPr lvl="2"/>
            <a:r>
              <a:rPr lang="en-US" dirty="0">
                <a:solidFill>
                  <a:srgbClr val="00FF00"/>
                </a:solidFill>
              </a:rPr>
              <a:t>Component &amp; deployment diagram(s)</a:t>
            </a:r>
            <a:endParaRPr lang="en-US" dirty="0"/>
          </a:p>
          <a:p>
            <a:pPr lvl="2"/>
            <a:r>
              <a:rPr lang="en-US" dirty="0">
                <a:solidFill>
                  <a:srgbClr val="00FF00"/>
                </a:solidFill>
              </a:rPr>
              <a:t>Completed software test cases and plan </a:t>
            </a:r>
            <a:r>
              <a:rPr lang="en-US" dirty="0"/>
              <a:t>to ensure that the software meets all user requirements</a:t>
            </a:r>
          </a:p>
          <a:p>
            <a:pPr lvl="2"/>
            <a:r>
              <a:rPr lang="en-US" dirty="0"/>
              <a:t>SW deployment and delivery plan, if applicable</a:t>
            </a:r>
          </a:p>
          <a:p>
            <a:pPr lvl="1"/>
            <a:r>
              <a:rPr lang="en-US" dirty="0"/>
              <a:t>Advisor-defined artifacts</a:t>
            </a:r>
          </a:p>
          <a:p>
            <a:pPr lvl="1"/>
            <a:r>
              <a:rPr lang="en-US" dirty="0">
                <a:solidFill>
                  <a:srgbClr val="00FF00"/>
                </a:solidFill>
              </a:rPr>
              <a:t>Beta-version of system presentation</a:t>
            </a:r>
          </a:p>
        </p:txBody>
      </p:sp>
    </p:spTree>
    <p:extLst>
      <p:ext uri="{BB962C8B-B14F-4D97-AF65-F5344CB8AC3E}">
        <p14:creationId xmlns:p14="http://schemas.microsoft.com/office/powerpoint/2010/main" val="257879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Final Presentation &amp; Report</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solidFill>
                  <a:srgbClr val="00FF00"/>
                </a:solidFill>
              </a:rPr>
              <a:t>May 1 - All students must attend final presentation from 1:00pm and submit final report</a:t>
            </a:r>
          </a:p>
          <a:p>
            <a:r>
              <a:rPr lang="en-US" dirty="0"/>
              <a:t>Expected requirements</a:t>
            </a:r>
          </a:p>
          <a:p>
            <a:pPr lvl="1"/>
            <a:r>
              <a:rPr lang="en-US" dirty="0">
                <a:solidFill>
                  <a:srgbClr val="00FF00"/>
                </a:solidFill>
              </a:rPr>
              <a:t>The software meets all user requirements</a:t>
            </a:r>
            <a:r>
              <a:rPr lang="en-US" dirty="0"/>
              <a:t>, is free from defects and operates as expected in the user’s environment </a:t>
            </a:r>
          </a:p>
          <a:p>
            <a:pPr lvl="1"/>
            <a:r>
              <a:rPr lang="en-US" dirty="0"/>
              <a:t>Final report</a:t>
            </a:r>
          </a:p>
          <a:p>
            <a:pPr lvl="2"/>
            <a:r>
              <a:rPr lang="en-US" dirty="0">
                <a:solidFill>
                  <a:srgbClr val="00FF00"/>
                </a:solidFill>
              </a:rPr>
              <a:t>All artifacts </a:t>
            </a:r>
            <a:r>
              <a:rPr lang="en-US" dirty="0"/>
              <a:t>created in senior capstone sequence courses</a:t>
            </a:r>
          </a:p>
          <a:p>
            <a:pPr lvl="2"/>
            <a:r>
              <a:rPr lang="en-US" dirty="0">
                <a:solidFill>
                  <a:srgbClr val="00FF00"/>
                </a:solidFill>
              </a:rPr>
              <a:t>Testing results, analysis, </a:t>
            </a:r>
            <a:r>
              <a:rPr lang="en-US">
                <a:solidFill>
                  <a:srgbClr val="00FF00"/>
                </a:solidFill>
              </a:rPr>
              <a:t>and report</a:t>
            </a:r>
            <a:endParaRPr lang="en-US" dirty="0"/>
          </a:p>
          <a:p>
            <a:pPr lvl="2"/>
            <a:r>
              <a:rPr lang="en-US" dirty="0"/>
              <a:t>Component diagram, Deployment diagram</a:t>
            </a:r>
          </a:p>
          <a:p>
            <a:pPr lvl="2"/>
            <a:r>
              <a:rPr lang="en-US" dirty="0">
                <a:solidFill>
                  <a:srgbClr val="00FF00"/>
                </a:solidFill>
              </a:rPr>
              <a:t>User manual</a:t>
            </a:r>
          </a:p>
          <a:p>
            <a:pPr lvl="1"/>
            <a:r>
              <a:rPr lang="en-US" dirty="0"/>
              <a:t>Developed software product</a:t>
            </a:r>
          </a:p>
          <a:p>
            <a:pPr lvl="1"/>
            <a:r>
              <a:rPr lang="en-US" dirty="0"/>
              <a:t>Advisor-defined artifacts</a:t>
            </a:r>
          </a:p>
          <a:p>
            <a:pPr lvl="1"/>
            <a:r>
              <a:rPr lang="en-US" dirty="0"/>
              <a:t>Final project presentation</a:t>
            </a:r>
          </a:p>
          <a:p>
            <a:pPr lvl="1"/>
            <a:endParaRPr lang="en-US" dirty="0"/>
          </a:p>
        </p:txBody>
      </p:sp>
    </p:spTree>
    <p:extLst>
      <p:ext uri="{BB962C8B-B14F-4D97-AF65-F5344CB8AC3E}">
        <p14:creationId xmlns:p14="http://schemas.microsoft.com/office/powerpoint/2010/main" val="257879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Feedback on Presentation</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Several representatives &amp; recruiters from local industry attended the CS460 final presentation</a:t>
            </a:r>
          </a:p>
          <a:p>
            <a:r>
              <a:rPr lang="en-US" dirty="0">
                <a:solidFill>
                  <a:srgbClr val="00FF00"/>
                </a:solidFill>
              </a:rPr>
              <a:t>Great opportunity to find full-time positions</a:t>
            </a:r>
          </a:p>
          <a:p>
            <a:r>
              <a:rPr lang="en-US" dirty="0"/>
              <a:t>Comments</a:t>
            </a:r>
          </a:p>
          <a:p>
            <a:pPr lvl="1"/>
            <a:r>
              <a:rPr lang="en-US" dirty="0"/>
              <a:t>Add “Technologies Used” slide showing choice of front-end, back-end, languages, cloud platforms, etc. – This is very helpful to the reviewer</a:t>
            </a:r>
          </a:p>
          <a:p>
            <a:pPr lvl="1"/>
            <a:r>
              <a:rPr lang="en-US" dirty="0"/>
              <a:t>Comment about choice of source control </a:t>
            </a:r>
          </a:p>
          <a:p>
            <a:pPr lvl="1"/>
            <a:r>
              <a:rPr lang="en-US" dirty="0"/>
              <a:t>“Trello” vs. “GitHub” is the dominant source control used in industry that has task tracking capabilities. </a:t>
            </a:r>
          </a:p>
          <a:p>
            <a:pPr lvl="1"/>
            <a:r>
              <a:rPr lang="en-US" dirty="0"/>
              <a:t>Add a slide about team profile</a:t>
            </a:r>
          </a:p>
          <a:p>
            <a:pPr lvl="1"/>
            <a:r>
              <a:rPr lang="en-US" dirty="0"/>
              <a:t>Compliment teams using recorded demo</a:t>
            </a:r>
          </a:p>
        </p:txBody>
      </p:sp>
    </p:spTree>
    <p:extLst>
      <p:ext uri="{BB962C8B-B14F-4D97-AF65-F5344CB8AC3E}">
        <p14:creationId xmlns:p14="http://schemas.microsoft.com/office/powerpoint/2010/main" val="297332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Course Learning Outcomes Survey</a:t>
            </a:r>
            <a:br>
              <a:rPr lang="en-US" b="1" dirty="0"/>
            </a:br>
            <a:r>
              <a:rPr lang="en-US" sz="3600" b="1" dirty="0"/>
              <a:t>(Spring 2017)</a:t>
            </a:r>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381000" y="2743200"/>
            <a:ext cx="8305800" cy="3018528"/>
          </a:xfrm>
          <a:prstGeom prst="rect">
            <a:avLst/>
          </a:prstGeom>
        </p:spPr>
      </p:pic>
      <p:sp>
        <p:nvSpPr>
          <p:cNvPr id="6" name="Oval 5"/>
          <p:cNvSpPr/>
          <p:nvPr/>
        </p:nvSpPr>
        <p:spPr>
          <a:xfrm>
            <a:off x="381000" y="3886200"/>
            <a:ext cx="3048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4724400"/>
            <a:ext cx="3048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7755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todo</a:t>
            </a:r>
            <a:r>
              <a:rPr lang="en-US" b="1" dirty="0"/>
              <a:t> Items</a:t>
            </a:r>
            <a:endParaRPr lang="en-US" b="1" dirty="0">
              <a:solidFill>
                <a:srgbClr val="00FF00"/>
              </a:solidFill>
            </a:endParaRPr>
          </a:p>
        </p:txBody>
      </p:sp>
      <p:sp>
        <p:nvSpPr>
          <p:cNvPr id="3" name="Content Placeholder 2"/>
          <p:cNvSpPr>
            <a:spLocks noGrp="1"/>
          </p:cNvSpPr>
          <p:nvPr>
            <p:ph idx="1"/>
          </p:nvPr>
        </p:nvSpPr>
        <p:spPr>
          <a:xfrm>
            <a:off x="457200" y="1600200"/>
            <a:ext cx="8229600" cy="5029200"/>
          </a:xfrm>
        </p:spPr>
        <p:txBody>
          <a:bodyPr>
            <a:normAutofit lnSpcReduction="10000"/>
          </a:bodyPr>
          <a:lstStyle/>
          <a:p>
            <a:pPr marL="514350" indent="-514350"/>
            <a:r>
              <a:rPr lang="en-US" dirty="0">
                <a:solidFill>
                  <a:srgbClr val="00FF00"/>
                </a:solidFill>
              </a:rPr>
              <a:t>Register for proper CS46500 section</a:t>
            </a:r>
          </a:p>
          <a:p>
            <a:pPr marL="514350" indent="-514350"/>
            <a:r>
              <a:rPr lang="en-US" dirty="0"/>
              <a:t>Review feedback on both presentations &amp; evaluation by sponsors, guests, and faculty at the final presentation </a:t>
            </a:r>
            <a:r>
              <a:rPr lang="en-US" dirty="0">
                <a:solidFill>
                  <a:srgbClr val="00FF00"/>
                </a:solidFill>
              </a:rPr>
              <a:t>(Handouts)</a:t>
            </a:r>
          </a:p>
          <a:p>
            <a:r>
              <a:rPr lang="en-US" dirty="0">
                <a:solidFill>
                  <a:srgbClr val="00FF00"/>
                </a:solidFill>
              </a:rPr>
              <a:t>30 </a:t>
            </a:r>
            <a:r>
              <a:rPr lang="en-US" dirty="0" err="1">
                <a:solidFill>
                  <a:srgbClr val="00FF00"/>
                </a:solidFill>
              </a:rPr>
              <a:t>mins</a:t>
            </a:r>
            <a:r>
              <a:rPr lang="en-US" dirty="0">
                <a:solidFill>
                  <a:srgbClr val="00FF00"/>
                </a:solidFill>
              </a:rPr>
              <a:t> Team-by-team coaching</a:t>
            </a:r>
            <a:r>
              <a:rPr lang="en-US" dirty="0"/>
              <a:t> between 2/3~2/11 with Prof. Kevin Stoller </a:t>
            </a:r>
            <a:r>
              <a:rPr lang="en-US" dirty="0">
                <a:solidFill>
                  <a:srgbClr val="00FF00"/>
                </a:solidFill>
              </a:rPr>
              <a:t>(Mandatory meeting)</a:t>
            </a:r>
          </a:p>
          <a:p>
            <a:pPr lvl="1"/>
            <a:r>
              <a:rPr lang="en-US" dirty="0"/>
              <a:t>Complete Doodle poll </a:t>
            </a:r>
          </a:p>
          <a:p>
            <a:pPr lvl="1"/>
            <a:r>
              <a:rPr lang="en-US" dirty="0">
                <a:solidFill>
                  <a:srgbClr val="00FF00"/>
                </a:solidFill>
              </a:rPr>
              <a:t>Team leader send me an email to get URL to the poll</a:t>
            </a:r>
          </a:p>
        </p:txBody>
      </p:sp>
    </p:spTree>
    <p:extLst>
      <p:ext uri="{BB962C8B-B14F-4D97-AF65-F5344CB8AC3E}">
        <p14:creationId xmlns:p14="http://schemas.microsoft.com/office/powerpoint/2010/main" val="419611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todo</a:t>
            </a:r>
            <a:r>
              <a:rPr lang="en-US" b="1" dirty="0"/>
              <a:t> Items</a:t>
            </a:r>
            <a:endParaRPr lang="en-US" b="1" dirty="0">
              <a:solidFill>
                <a:srgbClr val="00FF00"/>
              </a:solidFill>
            </a:endParaRPr>
          </a:p>
        </p:txBody>
      </p:sp>
      <p:sp>
        <p:nvSpPr>
          <p:cNvPr id="4" name="Content Placeholder 3"/>
          <p:cNvSpPr>
            <a:spLocks noGrp="1"/>
          </p:cNvSpPr>
          <p:nvPr>
            <p:ph idx="1"/>
          </p:nvPr>
        </p:nvSpPr>
        <p:spPr/>
        <p:txBody>
          <a:bodyPr/>
          <a:lstStyle/>
          <a:p>
            <a:endParaRPr lang="en-US"/>
          </a:p>
        </p:txBody>
      </p:sp>
      <p:graphicFrame>
        <p:nvGraphicFramePr>
          <p:cNvPr id="6" name="표 4">
            <a:extLst>
              <a:ext uri="{FF2B5EF4-FFF2-40B4-BE49-F238E27FC236}">
                <a16:creationId xmlns:a16="http://schemas.microsoft.com/office/drawing/2014/main" id="{7A06BED0-58FA-4767-B45F-E3DFE3CE56D6}"/>
              </a:ext>
            </a:extLst>
          </p:cNvPr>
          <p:cNvGraphicFramePr>
            <a:graphicFrameLocks noGrp="1"/>
          </p:cNvGraphicFramePr>
          <p:nvPr>
            <p:extLst>
              <p:ext uri="{D42A27DB-BD31-4B8C-83A1-F6EECF244321}">
                <p14:modId xmlns:p14="http://schemas.microsoft.com/office/powerpoint/2010/main" val="1823146948"/>
              </p:ext>
            </p:extLst>
          </p:nvPr>
        </p:nvGraphicFramePr>
        <p:xfrm>
          <a:off x="228600" y="1910430"/>
          <a:ext cx="8610599" cy="4642770"/>
        </p:xfrm>
        <a:graphic>
          <a:graphicData uri="http://schemas.openxmlformats.org/drawingml/2006/table">
            <a:tbl>
              <a:tblPr firstRow="1" bandRow="1">
                <a:tableStyleId>{5C22544A-7EE6-4342-B048-85BDC9FD1C3A}</a:tableStyleId>
              </a:tblPr>
              <a:tblGrid>
                <a:gridCol w="1094666">
                  <a:extLst>
                    <a:ext uri="{9D8B030D-6E8A-4147-A177-3AD203B41FA5}">
                      <a16:colId xmlns:a16="http://schemas.microsoft.com/office/drawing/2014/main" val="1212324326"/>
                    </a:ext>
                  </a:extLst>
                </a:gridCol>
                <a:gridCol w="980339">
                  <a:extLst>
                    <a:ext uri="{9D8B030D-6E8A-4147-A177-3AD203B41FA5}">
                      <a16:colId xmlns:a16="http://schemas.microsoft.com/office/drawing/2014/main" val="252381360"/>
                    </a:ext>
                  </a:extLst>
                </a:gridCol>
                <a:gridCol w="980339">
                  <a:extLst>
                    <a:ext uri="{9D8B030D-6E8A-4147-A177-3AD203B41FA5}">
                      <a16:colId xmlns:a16="http://schemas.microsoft.com/office/drawing/2014/main" val="1212395307"/>
                    </a:ext>
                  </a:extLst>
                </a:gridCol>
                <a:gridCol w="980339">
                  <a:extLst>
                    <a:ext uri="{9D8B030D-6E8A-4147-A177-3AD203B41FA5}">
                      <a16:colId xmlns:a16="http://schemas.microsoft.com/office/drawing/2014/main" val="1159034124"/>
                    </a:ext>
                  </a:extLst>
                </a:gridCol>
                <a:gridCol w="1307119">
                  <a:extLst>
                    <a:ext uri="{9D8B030D-6E8A-4147-A177-3AD203B41FA5}">
                      <a16:colId xmlns:a16="http://schemas.microsoft.com/office/drawing/2014/main" val="3291075536"/>
                    </a:ext>
                  </a:extLst>
                </a:gridCol>
                <a:gridCol w="980339">
                  <a:extLst>
                    <a:ext uri="{9D8B030D-6E8A-4147-A177-3AD203B41FA5}">
                      <a16:colId xmlns:a16="http://schemas.microsoft.com/office/drawing/2014/main" val="2681936790"/>
                    </a:ext>
                  </a:extLst>
                </a:gridCol>
                <a:gridCol w="980339">
                  <a:extLst>
                    <a:ext uri="{9D8B030D-6E8A-4147-A177-3AD203B41FA5}">
                      <a16:colId xmlns:a16="http://schemas.microsoft.com/office/drawing/2014/main" val="3539114699"/>
                    </a:ext>
                  </a:extLst>
                </a:gridCol>
                <a:gridCol w="1307119">
                  <a:extLst>
                    <a:ext uri="{9D8B030D-6E8A-4147-A177-3AD203B41FA5}">
                      <a16:colId xmlns:a16="http://schemas.microsoft.com/office/drawing/2014/main" val="206009234"/>
                    </a:ext>
                  </a:extLst>
                </a:gridCol>
              </a:tblGrid>
              <a:tr h="619410">
                <a:tc>
                  <a:txBody>
                    <a:bodyPr/>
                    <a:lstStyle/>
                    <a:p>
                      <a:pPr algn="ctr" latinLnBrk="1"/>
                      <a:endParaRPr lang="ko-KR" altLang="en-US" sz="18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Project </a:t>
                      </a:r>
                      <a:br>
                        <a:rPr lang="en-US" altLang="ko-KR" sz="1600" dirty="0"/>
                      </a:br>
                      <a:r>
                        <a:rPr lang="en-US" altLang="ko-KR" sz="1600" dirty="0"/>
                        <a:t>Proposal </a:t>
                      </a:r>
                      <a:endParaRPr lang="ko-KR" altLang="en-US" sz="16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Progress</a:t>
                      </a:r>
                      <a:br>
                        <a:rPr lang="en-US" altLang="ko-KR" sz="1600" dirty="0"/>
                      </a:br>
                      <a:r>
                        <a:rPr lang="en-US" altLang="ko-KR" sz="1600" dirty="0"/>
                        <a:t>Report 1</a:t>
                      </a:r>
                      <a:endParaRPr lang="ko-KR" altLang="en-US" sz="16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Midterm</a:t>
                      </a:r>
                      <a:br>
                        <a:rPr lang="en-US" altLang="ko-KR" sz="1600" dirty="0"/>
                      </a:br>
                      <a:r>
                        <a:rPr lang="en-US" altLang="ko-KR" sz="1600" dirty="0"/>
                        <a:t>Report</a:t>
                      </a:r>
                      <a:endParaRPr lang="ko-KR" altLang="en-US" sz="16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Midterm</a:t>
                      </a:r>
                      <a:br>
                        <a:rPr lang="en-US" altLang="ko-KR" sz="1600" dirty="0"/>
                      </a:br>
                      <a:r>
                        <a:rPr lang="en-US" altLang="ko-KR" sz="1600" dirty="0"/>
                        <a:t>Presentation</a:t>
                      </a:r>
                      <a:endParaRPr lang="ko-KR" altLang="en-US" sz="16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Progress</a:t>
                      </a:r>
                      <a:br>
                        <a:rPr lang="en-US" altLang="ko-KR" sz="1600" dirty="0"/>
                      </a:br>
                      <a:r>
                        <a:rPr lang="en-US" altLang="ko-KR" sz="1600" dirty="0"/>
                        <a:t>Report 2</a:t>
                      </a:r>
                      <a:endParaRPr lang="ko-KR" altLang="en-US" sz="16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Final</a:t>
                      </a:r>
                      <a:br>
                        <a:rPr lang="en-US" altLang="ko-KR" sz="1600" dirty="0"/>
                      </a:br>
                      <a:r>
                        <a:rPr lang="en-US" altLang="ko-KR" sz="1600" dirty="0"/>
                        <a:t>Report</a:t>
                      </a:r>
                      <a:endParaRPr lang="ko-KR" altLang="en-US" sz="16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600" dirty="0"/>
                        <a:t>Final</a:t>
                      </a:r>
                      <a:br>
                        <a:rPr lang="en-US" altLang="ko-KR" sz="1600" dirty="0"/>
                      </a:br>
                      <a:r>
                        <a:rPr lang="en-US" altLang="ko-KR" sz="1600" dirty="0"/>
                        <a:t>Presentation</a:t>
                      </a:r>
                      <a:endParaRPr lang="ko-KR"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9827976"/>
                  </a:ext>
                </a:extLst>
              </a:tr>
              <a:tr h="358865">
                <a:tc>
                  <a:txBody>
                    <a:bodyPr/>
                    <a:lstStyle/>
                    <a:p>
                      <a:pPr algn="ctr" latinLnBrk="1"/>
                      <a:r>
                        <a:rPr lang="en-US" altLang="ko-KR" sz="1600" dirty="0"/>
                        <a:t>Team #1</a:t>
                      </a:r>
                      <a:endParaRPr lang="ko-KR"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5188382"/>
                  </a:ext>
                </a:extLst>
              </a:tr>
              <a:tr h="358865">
                <a:tc>
                  <a:txBody>
                    <a:bodyPr/>
                    <a:lstStyle/>
                    <a:p>
                      <a:pPr algn="ctr" latinLnBrk="1"/>
                      <a:r>
                        <a:rPr lang="en-US" altLang="ko-KR" sz="1600" dirty="0"/>
                        <a:t>Team #2</a:t>
                      </a:r>
                      <a:endParaRPr lang="ko-KR"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9189310"/>
                  </a:ext>
                </a:extLst>
              </a:tr>
              <a:tr h="358865">
                <a:tc>
                  <a:txBody>
                    <a:bodyPr/>
                    <a:lstStyle/>
                    <a:p>
                      <a:pPr algn="ctr" latinLnBrk="1"/>
                      <a:r>
                        <a:rPr lang="en-US" altLang="ko-KR" sz="1600" b="1" dirty="0">
                          <a:solidFill>
                            <a:srgbClr val="FF0000"/>
                          </a:solidFill>
                        </a:rPr>
                        <a:t>Team #3</a:t>
                      </a:r>
                      <a:endParaRPr lang="ko-KR" altLang="en-US"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b="1" u="none" dirty="0">
                          <a:solidFill>
                            <a:srgbClr val="FF0000"/>
                          </a:solidFill>
                        </a:rPr>
                        <a:t>X</a:t>
                      </a:r>
                      <a:endParaRPr lang="ko-KR" altLang="en-US" b="1" u="none"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9245129"/>
                  </a:ext>
                </a:extLst>
              </a:tr>
              <a:tr h="358865">
                <a:tc>
                  <a:txBody>
                    <a:bodyPr/>
                    <a:lstStyle/>
                    <a:p>
                      <a:pPr algn="ctr" latinLnBrk="1"/>
                      <a:r>
                        <a:rPr lang="en-US" altLang="ko-KR" sz="1600" dirty="0"/>
                        <a:t>Team #4</a:t>
                      </a:r>
                      <a:endParaRPr lang="ko-KR"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216886"/>
                  </a:ext>
                </a:extLst>
              </a:tr>
              <a:tr h="358865">
                <a:tc>
                  <a:txBody>
                    <a:bodyPr/>
                    <a:lstStyle/>
                    <a:p>
                      <a:pPr algn="ctr" latinLnBrk="1"/>
                      <a:r>
                        <a:rPr lang="en-US" altLang="ko-KR" sz="1600" b="1" dirty="0">
                          <a:solidFill>
                            <a:srgbClr val="FF0000"/>
                          </a:solidFill>
                        </a:rPr>
                        <a:t>Team #5</a:t>
                      </a:r>
                      <a:endParaRPr lang="ko-KR" altLang="en-US"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b="1" u="none" dirty="0" smtClean="0">
                          <a:solidFill>
                            <a:srgbClr val="FF0000"/>
                          </a:solidFill>
                        </a:rPr>
                        <a:t>X</a:t>
                      </a:r>
                      <a:endParaRPr lang="ko-KR" altLang="en-US" b="1" u="none"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0245617"/>
                  </a:ext>
                </a:extLst>
              </a:tr>
              <a:tr h="358865">
                <a:tc>
                  <a:txBody>
                    <a:bodyPr/>
                    <a:lstStyle/>
                    <a:p>
                      <a:pPr algn="ctr" latinLnBrk="1"/>
                      <a:r>
                        <a:rPr lang="en-US" altLang="ko-KR" sz="1600" dirty="0"/>
                        <a:t>Team #6</a:t>
                      </a:r>
                      <a:endParaRPr lang="ko-KR"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1227481"/>
                  </a:ext>
                </a:extLst>
              </a:tr>
              <a:tr h="358865">
                <a:tc>
                  <a:txBody>
                    <a:bodyPr/>
                    <a:lstStyle/>
                    <a:p>
                      <a:pPr algn="ctr" latinLnBrk="1"/>
                      <a:r>
                        <a:rPr lang="en-US" altLang="ko-KR" sz="1600" b="1" dirty="0">
                          <a:solidFill>
                            <a:srgbClr val="FF0000"/>
                          </a:solidFill>
                        </a:rPr>
                        <a:t>Team #7</a:t>
                      </a:r>
                      <a:endParaRPr lang="ko-KR" altLang="en-US"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b="1" u="none" dirty="0" smtClean="0">
                          <a:solidFill>
                            <a:srgbClr val="FF0000"/>
                          </a:solidFill>
                        </a:rPr>
                        <a:t>X</a:t>
                      </a:r>
                      <a:endParaRPr lang="ko-KR" altLang="en-US" b="1" u="none"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656996"/>
                  </a:ext>
                </a:extLst>
              </a:tr>
              <a:tr h="358865">
                <a:tc>
                  <a:txBody>
                    <a:bodyPr/>
                    <a:lstStyle/>
                    <a:p>
                      <a:pPr algn="ctr" latinLnBrk="1"/>
                      <a:r>
                        <a:rPr lang="en-US" altLang="ko-KR" sz="1600" dirty="0"/>
                        <a:t>Team #8</a:t>
                      </a:r>
                      <a:endParaRPr lang="ko-KR"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6004176"/>
                  </a:ext>
                </a:extLst>
              </a:tr>
              <a:tr h="358865">
                <a:tc>
                  <a:txBody>
                    <a:bodyPr/>
                    <a:lstStyle/>
                    <a:p>
                      <a:pPr algn="ctr" latinLnBrk="1"/>
                      <a:r>
                        <a:rPr lang="en-US" altLang="ko-KR" sz="1600" b="1" dirty="0">
                          <a:solidFill>
                            <a:srgbClr val="FF0000"/>
                          </a:solidFill>
                        </a:rPr>
                        <a:t>Team #9</a:t>
                      </a:r>
                      <a:endParaRPr lang="ko-KR" altLang="en-US"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b="1" u="none" dirty="0" smtClean="0">
                          <a:solidFill>
                            <a:srgbClr val="FF0000"/>
                          </a:solidFill>
                        </a:rPr>
                        <a:t>X</a:t>
                      </a:r>
                      <a:endParaRPr lang="ko-KR" altLang="en-US" b="1" u="none"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b="1" u="none" dirty="0" smtClean="0">
                          <a:solidFill>
                            <a:srgbClr val="FF0000"/>
                          </a:solidFill>
                        </a:rPr>
                        <a:t>X</a:t>
                      </a:r>
                      <a:endParaRPr lang="ko-KR" altLang="en-US" b="1" u="none"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4130718"/>
                  </a:ext>
                </a:extLst>
              </a:tr>
              <a:tr h="358865">
                <a:tc>
                  <a:txBody>
                    <a:bodyPr/>
                    <a:lstStyle/>
                    <a:p>
                      <a:pPr algn="ctr" latinLnBrk="1"/>
                      <a:r>
                        <a:rPr lang="en-US" altLang="ko-KR" sz="1600" b="1" dirty="0">
                          <a:solidFill>
                            <a:srgbClr val="FF0000"/>
                          </a:solidFill>
                        </a:rPr>
                        <a:t>Team #10</a:t>
                      </a:r>
                      <a:endParaRPr lang="ko-KR" altLang="en-US" sz="16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b="1" u="none" dirty="0" smtClean="0">
                          <a:solidFill>
                            <a:srgbClr val="FF0000"/>
                          </a:solidFill>
                        </a:rPr>
                        <a:t>X</a:t>
                      </a:r>
                      <a:endParaRPr lang="ko-KR" altLang="en-US" b="1" u="none"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2078541"/>
                  </a:ext>
                </a:extLst>
              </a:tr>
              <a:tr h="358865">
                <a:tc>
                  <a:txBody>
                    <a:bodyPr/>
                    <a:lstStyle/>
                    <a:p>
                      <a:pPr algn="ctr" latinLnBrk="1"/>
                      <a:r>
                        <a:rPr lang="en-US" altLang="ko-KR" sz="1600" dirty="0"/>
                        <a:t>Team #11</a:t>
                      </a:r>
                      <a:endParaRPr lang="ko-KR" alt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dirty="0"/>
                        <a:t>O</a:t>
                      </a:r>
                      <a:endParaRPr lang="ko-KR" altLang="en-US"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5338792"/>
                  </a:ext>
                </a:extLst>
              </a:tr>
            </a:tbl>
          </a:graphicData>
        </a:graphic>
      </p:graphicFrame>
    </p:spTree>
    <p:extLst>
      <p:ext uri="{BB962C8B-B14F-4D97-AF65-F5344CB8AC3E}">
        <p14:creationId xmlns:p14="http://schemas.microsoft.com/office/powerpoint/2010/main" val="3619712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To Do List</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solidFill>
                  <a:srgbClr val="00FF00"/>
                </a:solidFill>
              </a:rPr>
              <a:t>Record project related activities</a:t>
            </a:r>
          </a:p>
          <a:p>
            <a:pPr lvl="1"/>
            <a:r>
              <a:rPr lang="en-US" dirty="0"/>
              <a:t>Amount of time per phase/workflow, by the team and per member </a:t>
            </a:r>
          </a:p>
          <a:p>
            <a:pPr lvl="1"/>
            <a:r>
              <a:rPr lang="en-US" dirty="0"/>
              <a:t>Expected hours : Min 8 </a:t>
            </a:r>
            <a:r>
              <a:rPr lang="en-US" dirty="0" err="1"/>
              <a:t>hrs</a:t>
            </a:r>
            <a:r>
              <a:rPr lang="en-US" dirty="0"/>
              <a:t>/week * 15 weeks = about 120 hours per student</a:t>
            </a:r>
          </a:p>
          <a:p>
            <a:r>
              <a:rPr lang="en-US" dirty="0">
                <a:solidFill>
                  <a:srgbClr val="00FF00"/>
                </a:solidFill>
              </a:rPr>
              <a:t>Should utilize a version control system </a:t>
            </a:r>
            <a:r>
              <a:rPr lang="en-US" dirty="0"/>
              <a:t>(</a:t>
            </a:r>
            <a:r>
              <a:rPr lang="en-US" dirty="0" err="1"/>
              <a:t>Git</a:t>
            </a:r>
            <a:r>
              <a:rPr lang="en-US" dirty="0"/>
              <a:t>, Subversion, Mercurial) to maintain code and project artifacts</a:t>
            </a:r>
          </a:p>
          <a:p>
            <a:r>
              <a:rPr lang="en-US" dirty="0">
                <a:solidFill>
                  <a:srgbClr val="00FF00"/>
                </a:solidFill>
              </a:rPr>
              <a:t>Presentation order: </a:t>
            </a:r>
            <a:r>
              <a:rPr lang="en-US" dirty="0"/>
              <a:t>Drawing or pre-defined order? </a:t>
            </a:r>
          </a:p>
          <a:p>
            <a:r>
              <a:rPr lang="en-US" dirty="0"/>
              <a:t>Schedule to use ET118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SW Development Life Cycle (SDLC)</a:t>
            </a:r>
            <a:br>
              <a:rPr lang="en-US" altLang="en-US" b="1" dirty="0"/>
            </a:br>
            <a:endParaRPr lang="en-US" b="1" dirty="0"/>
          </a:p>
        </p:txBody>
      </p:sp>
      <p:sp>
        <p:nvSpPr>
          <p:cNvPr id="3" name="Content Placeholder 2"/>
          <p:cNvSpPr>
            <a:spLocks noGrp="1"/>
          </p:cNvSpPr>
          <p:nvPr>
            <p:ph idx="1"/>
          </p:nvPr>
        </p:nvSpPr>
        <p:spPr>
          <a:xfrm>
            <a:off x="457200" y="1600200"/>
            <a:ext cx="8229600" cy="5029200"/>
          </a:xfrm>
        </p:spPr>
        <p:txBody>
          <a:bodyPr>
            <a:normAutofit/>
          </a:bodyPr>
          <a:lstStyle/>
          <a:p>
            <a:endParaRPr lang="en-US" dirty="0">
              <a:solidFill>
                <a:srgbClr val="00FF00"/>
              </a:solidFill>
            </a:endParaRPr>
          </a:p>
        </p:txBody>
      </p:sp>
      <p:pic>
        <p:nvPicPr>
          <p:cNvPr id="1028" name="Picture 4" descr="File:SDLC - Software Development Life Cy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98301"/>
            <a:ext cx="5105400" cy="513109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rot="2180232">
            <a:off x="590067" y="3071402"/>
            <a:ext cx="6214960" cy="2867264"/>
          </a:xfrm>
          <a:prstGeom prst="ellipse">
            <a:avLst/>
          </a:prstGeom>
          <a:solidFill>
            <a:schemeClr val="accent5">
              <a:lumMod val="75000"/>
              <a:alpha val="43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970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Implementation / Integration</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Project Scheduling</a:t>
            </a:r>
          </a:p>
          <a:p>
            <a:pPr lvl="1"/>
            <a:r>
              <a:rPr lang="en-US" dirty="0"/>
              <a:t>May necessary to complete in specific manner from task interdependency and </a:t>
            </a:r>
            <a:r>
              <a:rPr lang="en-US" dirty="0">
                <a:solidFill>
                  <a:srgbClr val="00FF00"/>
                </a:solidFill>
              </a:rPr>
              <a:t>strictly within the time allocated</a:t>
            </a:r>
          </a:p>
          <a:p>
            <a:r>
              <a:rPr lang="en-US" dirty="0"/>
              <a:t>Resource &amp; Risk Management</a:t>
            </a:r>
          </a:p>
          <a:p>
            <a:pPr lvl="1"/>
            <a:r>
              <a:rPr lang="en-US" dirty="0"/>
              <a:t>Human resource, Software libraries, etc.</a:t>
            </a:r>
          </a:p>
          <a:p>
            <a:pPr lvl="1"/>
            <a:r>
              <a:rPr lang="en-US" dirty="0"/>
              <a:t>Changes or misinterpreting requirement</a:t>
            </a:r>
          </a:p>
          <a:p>
            <a:pPr lvl="1"/>
            <a:r>
              <a:rPr lang="en-US" dirty="0">
                <a:solidFill>
                  <a:srgbClr val="00FF00"/>
                </a:solidFill>
              </a:rPr>
              <a:t>Underestimation of required time and resources</a:t>
            </a:r>
          </a:p>
          <a:p>
            <a:pPr lvl="1"/>
            <a:r>
              <a:rPr lang="en-US" dirty="0"/>
              <a:t>Technological changes</a:t>
            </a:r>
          </a:p>
          <a:p>
            <a:r>
              <a:rPr lang="en-US" dirty="0">
                <a:solidFill>
                  <a:srgbClr val="00FF00"/>
                </a:solidFill>
              </a:rPr>
              <a:t>Project Monitoring</a:t>
            </a:r>
          </a:p>
          <a:p>
            <a:pPr lvl="1"/>
            <a:r>
              <a:rPr lang="en-US" dirty="0"/>
              <a:t>Milestones Checklist &amp; Status Reports</a:t>
            </a:r>
          </a:p>
          <a:p>
            <a:r>
              <a:rPr lang="en-US" dirty="0"/>
              <a:t>Programming style &amp; Software Documentation</a:t>
            </a:r>
          </a:p>
        </p:txBody>
      </p:sp>
    </p:spTree>
    <p:extLst>
      <p:ext uri="{BB962C8B-B14F-4D97-AF65-F5344CB8AC3E}">
        <p14:creationId xmlns:p14="http://schemas.microsoft.com/office/powerpoint/2010/main" val="3668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Testing</a:t>
            </a:r>
            <a:endParaRPr lang="en-US" b="1"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solidFill>
                  <a:srgbClr val="00FF00"/>
                </a:solidFill>
              </a:rPr>
              <a:t>Software Validation</a:t>
            </a:r>
            <a:r>
              <a:rPr lang="en-US" dirty="0"/>
              <a:t>: Examining whether or not the software satisfies the user requirements</a:t>
            </a:r>
          </a:p>
          <a:p>
            <a:r>
              <a:rPr lang="en-US" dirty="0"/>
              <a:t>Software Verification: Ensuring the SW is developed adhering to the proper specifications and methodologies</a:t>
            </a:r>
          </a:p>
          <a:p>
            <a:r>
              <a:rPr lang="en-US" dirty="0">
                <a:solidFill>
                  <a:srgbClr val="00FF00"/>
                </a:solidFill>
              </a:rPr>
              <a:t>Software Testing Process</a:t>
            </a:r>
          </a:p>
          <a:p>
            <a:pPr lvl="1"/>
            <a:r>
              <a:rPr lang="en-US" dirty="0"/>
              <a:t>Develop test strategy &amp; test plan</a:t>
            </a:r>
          </a:p>
          <a:p>
            <a:pPr lvl="1"/>
            <a:r>
              <a:rPr lang="en-US" dirty="0"/>
              <a:t>Test design</a:t>
            </a:r>
          </a:p>
          <a:p>
            <a:pPr lvl="1"/>
            <a:r>
              <a:rPr lang="en-US" dirty="0"/>
              <a:t>Test execution</a:t>
            </a:r>
          </a:p>
          <a:p>
            <a:pPr lvl="1"/>
            <a:r>
              <a:rPr lang="en-US" dirty="0"/>
              <a:t>Test reporting &amp; test result analysis</a:t>
            </a:r>
          </a:p>
          <a:p>
            <a:pPr lvl="1"/>
            <a:r>
              <a:rPr lang="en-US" dirty="0"/>
              <a:t>Defect retesting</a:t>
            </a:r>
          </a:p>
          <a:p>
            <a:pPr lvl="1"/>
            <a:r>
              <a:rPr lang="en-US" dirty="0"/>
              <a:t>Test documentation</a:t>
            </a:r>
          </a:p>
        </p:txBody>
      </p:sp>
    </p:spTree>
    <p:extLst>
      <p:ext uri="{BB962C8B-B14F-4D97-AF65-F5344CB8AC3E}">
        <p14:creationId xmlns:p14="http://schemas.microsoft.com/office/powerpoint/2010/main" val="199109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Testing</a:t>
            </a:r>
            <a:endParaRPr lang="en-US" b="1"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Software Testing Methods</a:t>
            </a:r>
          </a:p>
          <a:p>
            <a:pPr lvl="1"/>
            <a:r>
              <a:rPr lang="en-US" dirty="0"/>
              <a:t>Black, white, or Gray Box Testing, Agile Testing</a:t>
            </a:r>
          </a:p>
          <a:p>
            <a:pPr lvl="1"/>
            <a:r>
              <a:rPr lang="en-US" dirty="0"/>
              <a:t>Manual vs. Automated</a:t>
            </a:r>
          </a:p>
          <a:p>
            <a:r>
              <a:rPr lang="en-US" dirty="0"/>
              <a:t>Testing levels</a:t>
            </a:r>
          </a:p>
          <a:p>
            <a:pPr lvl="1"/>
            <a:r>
              <a:rPr lang="en-US" dirty="0"/>
              <a:t>Unit testing, Integration testing, System testing</a:t>
            </a:r>
          </a:p>
          <a:p>
            <a:pPr lvl="1"/>
            <a:r>
              <a:rPr lang="en-US" dirty="0"/>
              <a:t>Acceptance testing </a:t>
            </a:r>
            <a:r>
              <a:rPr lang="en-US" dirty="0"/>
              <a:t>including user interactions before delivery</a:t>
            </a:r>
            <a:endParaRPr lang="en-US" dirty="0"/>
          </a:p>
          <a:p>
            <a:pPr lvl="2"/>
            <a:r>
              <a:rPr lang="en-US" dirty="0"/>
              <a:t>Alpha testing before midterm presentation </a:t>
            </a:r>
          </a:p>
          <a:p>
            <a:pPr lvl="2"/>
            <a:r>
              <a:rPr lang="en-US" dirty="0"/>
              <a:t>Beta testing by midterm presentation </a:t>
            </a:r>
          </a:p>
        </p:txBody>
      </p:sp>
    </p:spTree>
    <p:extLst>
      <p:ext uri="{BB962C8B-B14F-4D97-AF65-F5344CB8AC3E}">
        <p14:creationId xmlns:p14="http://schemas.microsoft.com/office/powerpoint/2010/main" val="3466852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Deployment &amp; </a:t>
            </a:r>
            <a:r>
              <a:rPr lang="en-US" b="1" dirty="0"/>
              <a:t>Maintenance</a:t>
            </a:r>
            <a:r>
              <a:rPr lang="en-US" dirty="0"/>
              <a:t> </a:t>
            </a:r>
            <a:endParaRPr lang="en-US" b="1"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SW delivery</a:t>
            </a:r>
          </a:p>
          <a:p>
            <a:r>
              <a:rPr lang="en-US" dirty="0"/>
              <a:t>User’s manual</a:t>
            </a:r>
          </a:p>
          <a:p>
            <a:r>
              <a:rPr lang="en-US" dirty="0"/>
              <a:t>Maintenance</a:t>
            </a:r>
          </a:p>
          <a:p>
            <a:r>
              <a:rPr lang="en-US" dirty="0"/>
              <a:t>SW evolution &amp; reengineering </a:t>
            </a:r>
          </a:p>
          <a:p>
            <a:pPr lvl="1"/>
            <a:r>
              <a:rPr lang="en-US" dirty="0"/>
              <a:t>Senior capstone project in 2020-2021 AY</a:t>
            </a:r>
          </a:p>
          <a:p>
            <a:endParaRPr lang="en-US" dirty="0"/>
          </a:p>
        </p:txBody>
      </p:sp>
    </p:spTree>
    <p:extLst>
      <p:ext uri="{BB962C8B-B14F-4D97-AF65-F5344CB8AC3E}">
        <p14:creationId xmlns:p14="http://schemas.microsoft.com/office/powerpoint/2010/main" val="377132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Course Learning Outcomes Survey</a:t>
            </a:r>
            <a:br>
              <a:rPr lang="en-US" b="1" dirty="0"/>
            </a:br>
            <a:r>
              <a:rPr lang="en-US" sz="3600" b="1" dirty="0"/>
              <a:t>(Spring 2018)</a:t>
            </a:r>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p:cNvPicPr>
          <p:nvPr/>
        </p:nvPicPr>
        <p:blipFill>
          <a:blip r:embed="rId3"/>
          <a:stretch>
            <a:fillRect/>
          </a:stretch>
        </p:blipFill>
        <p:spPr>
          <a:xfrm>
            <a:off x="228599" y="2590800"/>
            <a:ext cx="8582967" cy="3124200"/>
          </a:xfrm>
          <a:prstGeom prst="rect">
            <a:avLst/>
          </a:prstGeom>
        </p:spPr>
      </p:pic>
      <p:sp>
        <p:nvSpPr>
          <p:cNvPr id="5" name="Oval 4"/>
          <p:cNvSpPr/>
          <p:nvPr/>
        </p:nvSpPr>
        <p:spPr>
          <a:xfrm>
            <a:off x="304800" y="4572000"/>
            <a:ext cx="3048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57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Course Learning Outcomes Survey</a:t>
            </a:r>
            <a:br>
              <a:rPr lang="en-US" b="1" dirty="0"/>
            </a:br>
            <a:r>
              <a:rPr lang="en-US" sz="3600" b="1" dirty="0"/>
              <a:t>(Spring 2019)</a:t>
            </a:r>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547687" y="2048715"/>
            <a:ext cx="8048625" cy="4260010"/>
          </a:xfrm>
          <a:prstGeom prst="rect">
            <a:avLst/>
          </a:prstGeom>
        </p:spPr>
      </p:pic>
      <p:sp>
        <p:nvSpPr>
          <p:cNvPr id="6" name="Oval 5"/>
          <p:cNvSpPr/>
          <p:nvPr/>
        </p:nvSpPr>
        <p:spPr>
          <a:xfrm>
            <a:off x="533400" y="3505200"/>
            <a:ext cx="3048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400" y="4876800"/>
            <a:ext cx="3048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57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Course Goals and Learning Outcomes</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This course is a continuation of CS46000. The principal goal of this course is to </a:t>
            </a:r>
            <a:r>
              <a:rPr lang="en-US" dirty="0">
                <a:solidFill>
                  <a:srgbClr val="00FF00"/>
                </a:solidFill>
              </a:rPr>
              <a:t>complete the software development project begun in CS46000</a:t>
            </a:r>
            <a:r>
              <a:rPr lang="en-US" dirty="0"/>
              <a:t>.  Companion objectives include (1) To apply software engineering skills to a large project that is </a:t>
            </a:r>
            <a:r>
              <a:rPr lang="en-US" dirty="0">
                <a:solidFill>
                  <a:srgbClr val="00FF00"/>
                </a:solidFill>
              </a:rPr>
              <a:t>guided by a formal software process model</a:t>
            </a:r>
            <a:r>
              <a:rPr lang="en-US" dirty="0"/>
              <a:t>; (2) To further develop </a:t>
            </a:r>
            <a:r>
              <a:rPr lang="en-US" dirty="0">
                <a:solidFill>
                  <a:srgbClr val="00FF00"/>
                </a:solidFill>
              </a:rPr>
              <a:t>teamwork and project management skills</a:t>
            </a:r>
            <a:r>
              <a:rPr lang="en-US" dirty="0"/>
              <a:t>; (3) To practice </a:t>
            </a:r>
            <a:r>
              <a:rPr lang="en-US" dirty="0">
                <a:solidFill>
                  <a:srgbClr val="00FF00"/>
                </a:solidFill>
              </a:rPr>
              <a:t>oral and written communication </a:t>
            </a:r>
            <a:r>
              <a:rPr lang="en-US" dirty="0"/>
              <a:t>of technical information; and (4) </a:t>
            </a:r>
            <a:r>
              <a:rPr lang="en-US" dirty="0">
                <a:solidFill>
                  <a:srgbClr val="00FF00"/>
                </a:solidFill>
              </a:rPr>
              <a:t>To increase independent learning skills</a:t>
            </a:r>
            <a:r>
              <a:rPr lang="en-US" dirty="0"/>
              <a:t>.</a:t>
            </a:r>
          </a:p>
          <a:p>
            <a:pPr marL="917575" indent="-514350">
              <a:buFont typeface="+mj-lt"/>
              <a:buAutoNum type="arabicPeriod"/>
            </a:pPr>
            <a:r>
              <a:rPr lang="en-US" dirty="0"/>
              <a:t>Apply software engineering principles and skills to a team-oriented large-scale project</a:t>
            </a:r>
          </a:p>
          <a:p>
            <a:pPr marL="917575" indent="-514350">
              <a:buFont typeface="+mj-lt"/>
              <a:buAutoNum type="arabicPeriod"/>
            </a:pPr>
            <a:r>
              <a:rPr lang="en-US" dirty="0"/>
              <a:t>Construct a software project schedule and track its progress</a:t>
            </a:r>
          </a:p>
          <a:p>
            <a:pPr marL="917575" indent="-514350">
              <a:buFont typeface="+mj-lt"/>
              <a:buAutoNum type="arabicPeriod"/>
            </a:pPr>
            <a:r>
              <a:rPr lang="en-US" dirty="0"/>
              <a:t>Construct artifacts appropriate to demonstrate completion of each phase of the software process</a:t>
            </a:r>
          </a:p>
          <a:p>
            <a:pPr marL="917575" indent="-514350">
              <a:buFont typeface="+mj-lt"/>
              <a:buAutoNum type="arabicPeriod"/>
            </a:pPr>
            <a:r>
              <a:rPr lang="en-US" dirty="0"/>
              <a:t>Gain understanding of the integration of software</a:t>
            </a:r>
          </a:p>
          <a:p>
            <a:pPr marL="917575" indent="-514350">
              <a:buFont typeface="+mj-lt"/>
              <a:buAutoNum type="arabicPeriod"/>
            </a:pPr>
            <a:r>
              <a:rPr lang="en-US" dirty="0">
                <a:solidFill>
                  <a:srgbClr val="00FF00"/>
                </a:solidFill>
              </a:rPr>
              <a:t>Conduct formal technical reviews</a:t>
            </a:r>
          </a:p>
          <a:p>
            <a:pPr marL="917575" indent="-514350">
              <a:buFont typeface="+mj-lt"/>
              <a:buAutoNum type="arabicPeriod"/>
            </a:pPr>
            <a:r>
              <a:rPr lang="en-US" dirty="0"/>
              <a:t>Utilize a repository for project artifacts</a:t>
            </a:r>
          </a:p>
        </p:txBody>
      </p:sp>
    </p:spTree>
    <p:extLst>
      <p:ext uri="{BB962C8B-B14F-4D97-AF65-F5344CB8AC3E}">
        <p14:creationId xmlns:p14="http://schemas.microsoft.com/office/powerpoint/2010/main" val="333415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p>
        </p:txBody>
      </p:sp>
      <p:sp>
        <p:nvSpPr>
          <p:cNvPr id="3" name="Content Placeholder 2"/>
          <p:cNvSpPr>
            <a:spLocks noGrp="1"/>
          </p:cNvSpPr>
          <p:nvPr>
            <p:ph idx="1"/>
          </p:nvPr>
        </p:nvSpPr>
        <p:spPr>
          <a:xfrm>
            <a:off x="457200" y="1600200"/>
            <a:ext cx="8229600" cy="5029200"/>
          </a:xfrm>
        </p:spPr>
        <p:txBody>
          <a:bodyPr>
            <a:normAutofit/>
          </a:bodyPr>
          <a:lstStyle/>
          <a:p>
            <a:r>
              <a:rPr lang="en-US" sz="2800" b="1" dirty="0"/>
              <a:t>Course Director, Project Advisor of CS46500-01</a:t>
            </a:r>
          </a:p>
          <a:p>
            <a:pPr lvl="1"/>
            <a:r>
              <a:rPr lang="en-US" sz="2400" dirty="0"/>
              <a:t>Name: Beomjin Kim</a:t>
            </a:r>
          </a:p>
          <a:p>
            <a:pPr lvl="1"/>
            <a:r>
              <a:rPr lang="en-US" sz="2400" dirty="0"/>
              <a:t>Office : ET 125B</a:t>
            </a:r>
          </a:p>
          <a:p>
            <a:pPr lvl="1"/>
            <a:r>
              <a:rPr lang="en-US" sz="2400" dirty="0"/>
              <a:t>Office Hours :	Tue, Thurs 1:30 – 2:45 p.m.</a:t>
            </a:r>
            <a:endParaRPr lang="en-US" sz="2400" b="1" dirty="0"/>
          </a:p>
          <a:p>
            <a:pPr marL="457200" lvl="1" indent="0">
              <a:buNone/>
            </a:pPr>
            <a:r>
              <a:rPr lang="en-US" sz="2400" dirty="0"/>
              <a:t>			or call/e-mail to set up an appointment</a:t>
            </a:r>
          </a:p>
          <a:p>
            <a:pPr lvl="1"/>
            <a:r>
              <a:rPr lang="en-US" sz="2400" dirty="0"/>
              <a:t>Phone : (260) 481 - 6180	</a:t>
            </a:r>
          </a:p>
          <a:p>
            <a:pPr lvl="1"/>
            <a:r>
              <a:rPr lang="en-US" sz="2400" dirty="0"/>
              <a:t>Email  : </a:t>
            </a:r>
            <a:r>
              <a:rPr lang="en-US" sz="2400" u="sng" dirty="0"/>
              <a:t>kimb@pfw.edu</a:t>
            </a:r>
          </a:p>
          <a:p>
            <a:r>
              <a:rPr lang="en-US" sz="2800" b="1" dirty="0"/>
              <a:t>Course Web site</a:t>
            </a:r>
          </a:p>
          <a:p>
            <a:pPr lvl="1"/>
            <a:r>
              <a:rPr lang="en-US" sz="2400" dirty="0"/>
              <a:t>All materials associated with this course are available at https://pfw.blackboard.com/ including the course syllabus, assignments guidelines, and supporting resources.</a:t>
            </a:r>
          </a:p>
        </p:txBody>
      </p:sp>
    </p:spTree>
    <p:extLst>
      <p:ext uri="{BB962C8B-B14F-4D97-AF65-F5344CB8AC3E}">
        <p14:creationId xmlns:p14="http://schemas.microsoft.com/office/powerpoint/2010/main" val="428959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b="1" dirty="0"/>
              <a:t>Assignment				Weight</a:t>
            </a:r>
            <a:endParaRPr lang="en-US" dirty="0"/>
          </a:p>
          <a:p>
            <a:pPr marL="457200" lvl="1" indent="0">
              <a:buNone/>
            </a:pPr>
            <a:r>
              <a:rPr lang="en-US" dirty="0"/>
              <a:t>- Midterm status report and </a:t>
            </a:r>
          </a:p>
          <a:p>
            <a:pPr lvl="1">
              <a:buNone/>
            </a:pPr>
            <a:r>
              <a:rPr lang="en-US" dirty="0"/>
              <a:t>	presentation				35%</a:t>
            </a:r>
          </a:p>
          <a:p>
            <a:pPr marL="457200" lvl="1" indent="0">
              <a:buNone/>
            </a:pPr>
            <a:r>
              <a:rPr lang="en-US" dirty="0"/>
              <a:t>- Final project package and </a:t>
            </a:r>
          </a:p>
          <a:p>
            <a:pPr lvl="1">
              <a:buNone/>
            </a:pPr>
            <a:r>
              <a:rPr lang="en-US" dirty="0"/>
              <a:t>	presentation				55%</a:t>
            </a:r>
          </a:p>
          <a:p>
            <a:pPr lvl="1">
              <a:buFontTx/>
              <a:buChar char="-"/>
            </a:pPr>
            <a:r>
              <a:rPr lang="en-US" dirty="0" smtClean="0">
                <a:solidFill>
                  <a:srgbClr val="00FF00"/>
                </a:solidFill>
              </a:rPr>
              <a:t>Participation </a:t>
            </a:r>
            <a:r>
              <a:rPr lang="en-US" dirty="0">
                <a:solidFill>
                  <a:srgbClr val="00FF00"/>
                </a:solidFill>
              </a:rPr>
              <a:t>&amp; Attendance		10</a:t>
            </a:r>
            <a:r>
              <a:rPr lang="en-US" dirty="0" smtClean="0">
                <a:solidFill>
                  <a:srgbClr val="00FF00"/>
                </a:solidFill>
              </a:rPr>
              <a:t>%</a:t>
            </a:r>
          </a:p>
          <a:p>
            <a:pPr marL="457200" lvl="1" indent="0">
              <a:buNone/>
            </a:pPr>
            <a:r>
              <a:rPr lang="en-US" dirty="0" smtClean="0">
                <a:solidFill>
                  <a:srgbClr val="00FF00"/>
                </a:solidFill>
              </a:rPr>
              <a:t>    (Uploaded revised syllabus)</a:t>
            </a:r>
            <a:endParaRPr lang="en-US" dirty="0">
              <a:solidFill>
                <a:srgbClr val="00FF00"/>
              </a:solidFill>
            </a:endParaRPr>
          </a:p>
          <a:p>
            <a:endParaRPr lang="en-US" dirty="0"/>
          </a:p>
          <a:p>
            <a:r>
              <a:rPr lang="en-US" dirty="0"/>
              <a:t>Project artifacts and presentations will be evaluated on completeness, quality of work, and correctness.</a:t>
            </a:r>
          </a:p>
          <a:p>
            <a:pPr lvl="1"/>
            <a:endParaRPr lang="en-US" dirty="0"/>
          </a:p>
        </p:txBody>
      </p:sp>
    </p:spTree>
    <p:extLst>
      <p:ext uri="{BB962C8B-B14F-4D97-AF65-F5344CB8AC3E}">
        <p14:creationId xmlns:p14="http://schemas.microsoft.com/office/powerpoint/2010/main" val="412255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Grading</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For credit on a given assignment, it must be submitted by the due date.  </a:t>
            </a:r>
            <a:r>
              <a:rPr lang="en-US" dirty="0">
                <a:solidFill>
                  <a:srgbClr val="00FF00"/>
                </a:solidFill>
              </a:rPr>
              <a:t>Late submission without advanced approval </a:t>
            </a:r>
            <a:r>
              <a:rPr lang="en-US" dirty="0"/>
              <a:t>by</a:t>
            </a:r>
            <a:r>
              <a:rPr lang="en-US" dirty="0">
                <a:solidFill>
                  <a:srgbClr val="00FF00"/>
                </a:solidFill>
              </a:rPr>
              <a:t> </a:t>
            </a:r>
            <a:r>
              <a:rPr lang="en-US" dirty="0"/>
              <a:t>the project advisor will be penalized as follows:</a:t>
            </a:r>
          </a:p>
          <a:p>
            <a:pPr lvl="1"/>
            <a:r>
              <a:rPr lang="en-US" dirty="0"/>
              <a:t>1 day late: 10% deduction			</a:t>
            </a:r>
          </a:p>
          <a:p>
            <a:pPr lvl="1"/>
            <a:r>
              <a:rPr lang="en-US" dirty="0"/>
              <a:t>2 days late: 20% deduction</a:t>
            </a:r>
          </a:p>
          <a:p>
            <a:pPr lvl="1"/>
            <a:r>
              <a:rPr lang="en-US" dirty="0"/>
              <a:t>3 days late: 25% deduction</a:t>
            </a:r>
          </a:p>
          <a:p>
            <a:pPr lvl="1"/>
            <a:r>
              <a:rPr lang="en-US" dirty="0"/>
              <a:t>Not accept submissions after 3 days</a:t>
            </a:r>
          </a:p>
          <a:p>
            <a:endParaRPr lang="en-US" dirty="0"/>
          </a:p>
        </p:txBody>
      </p:sp>
    </p:spTree>
    <p:extLst>
      <p:ext uri="{BB962C8B-B14F-4D97-AF65-F5344CB8AC3E}">
        <p14:creationId xmlns:p14="http://schemas.microsoft.com/office/powerpoint/2010/main" val="362101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3532</TotalTime>
  <Words>2870</Words>
  <Application>Microsoft Office PowerPoint</Application>
  <PresentationFormat>On-screen Show (4:3)</PresentationFormat>
  <Paragraphs>373</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바탕</vt:lpstr>
      <vt:lpstr>바탕</vt:lpstr>
      <vt:lpstr>Calibri</vt:lpstr>
      <vt:lpstr>Symbol</vt:lpstr>
      <vt:lpstr>Times New Roman</vt:lpstr>
      <vt:lpstr>Office Theme</vt:lpstr>
      <vt:lpstr>PowerPoint Presentation</vt:lpstr>
      <vt:lpstr>Course Description</vt:lpstr>
      <vt:lpstr>Course Learning Outcomes Survey (Spring 2017)</vt:lpstr>
      <vt:lpstr>Course Learning Outcomes Survey (Spring 2018)</vt:lpstr>
      <vt:lpstr>Course Learning Outcomes Survey (Spring 2019)</vt:lpstr>
      <vt:lpstr>Course Goals and Learning Outcomes</vt:lpstr>
      <vt:lpstr>Introduction</vt:lpstr>
      <vt:lpstr>Grading</vt:lpstr>
      <vt:lpstr>Grading</vt:lpstr>
      <vt:lpstr>Grading</vt:lpstr>
      <vt:lpstr>Assignment Submission</vt:lpstr>
      <vt:lpstr>Assignment Submission</vt:lpstr>
      <vt:lpstr>Assignment Submission</vt:lpstr>
      <vt:lpstr>Assignment Submission</vt:lpstr>
      <vt:lpstr>Course Policies</vt:lpstr>
      <vt:lpstr>Other Policies</vt:lpstr>
      <vt:lpstr>Other Policies</vt:lpstr>
      <vt:lpstr>Other Policies</vt:lpstr>
      <vt:lpstr>Other Policies</vt:lpstr>
      <vt:lpstr>Other Policies</vt:lpstr>
      <vt:lpstr>Other Policies</vt:lpstr>
      <vt:lpstr>Other Policies</vt:lpstr>
      <vt:lpstr>Tentative Calendar</vt:lpstr>
      <vt:lpstr>Tentative Calendar</vt:lpstr>
      <vt:lpstr>Revised CS460 Report</vt:lpstr>
      <vt:lpstr>Expected Activities at CS465</vt:lpstr>
      <vt:lpstr>Midterm Presentation &amp; Report</vt:lpstr>
      <vt:lpstr>Final Presentation &amp; Report</vt:lpstr>
      <vt:lpstr>Feedback on Presentation</vt:lpstr>
      <vt:lpstr>todo Items</vt:lpstr>
      <vt:lpstr>todo Items</vt:lpstr>
      <vt:lpstr>To Do List</vt:lpstr>
      <vt:lpstr>SW Development Life Cycle (SDLC) </vt:lpstr>
      <vt:lpstr>Implementation / Integration</vt:lpstr>
      <vt:lpstr>Testing</vt:lpstr>
      <vt:lpstr>Testing</vt:lpstr>
      <vt:lpstr>Deployment &amp; Maintenance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Interactions of Life</dc:title>
  <dc:creator/>
  <cp:lastModifiedBy>Beomjin Kim</cp:lastModifiedBy>
  <cp:revision>201</cp:revision>
  <cp:lastPrinted>2019-01-10T17:55:19Z</cp:lastPrinted>
  <dcterms:created xsi:type="dcterms:W3CDTF">2009-04-21T14:05:26Z</dcterms:created>
  <dcterms:modified xsi:type="dcterms:W3CDTF">2020-01-17T17:16:22Z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TC300065671033</vt:lpwstr>
  </property>
</Properties>
</file>