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5" r:id="rId3"/>
    <p:sldId id="386" r:id="rId4"/>
    <p:sldId id="388" r:id="rId5"/>
    <p:sldId id="387" r:id="rId6"/>
    <p:sldId id="378" r:id="rId7"/>
    <p:sldId id="389" r:id="rId8"/>
    <p:sldId id="348" r:id="rId9"/>
    <p:sldId id="376" r:id="rId10"/>
    <p:sldId id="382" r:id="rId11"/>
    <p:sldId id="383" r:id="rId12"/>
    <p:sldId id="390" r:id="rId13"/>
    <p:sldId id="391" r:id="rId14"/>
    <p:sldId id="392" r:id="rId15"/>
    <p:sldId id="393" r:id="rId16"/>
    <p:sldId id="394" r:id="rId17"/>
    <p:sldId id="379" r:id="rId18"/>
    <p:sldId id="377" r:id="rId19"/>
    <p:sldId id="373" r:id="rId20"/>
    <p:sldId id="375" r:id="rId21"/>
    <p:sldId id="39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63AD4-E3E0-4EB8-B9DC-D318BE0CFFF8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>
            <a:normAutofit/>
          </a:bodyPr>
          <a:lstStyle/>
          <a:p>
            <a:endParaRPr lang="en-US" sz="2000" b="1" dirty="0"/>
          </a:p>
          <a:p>
            <a:endParaRPr lang="en-US" sz="2000" b="1" dirty="0"/>
          </a:p>
          <a:p>
            <a:r>
              <a:rPr lang="en-US" b="1" dirty="0"/>
              <a:t>Spring 2020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295400"/>
            <a:ext cx="77724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Senior Capstone Project II</a:t>
            </a:r>
            <a:b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en-US" sz="3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Feb. </a:t>
            </a:r>
            <a:r>
              <a:rPr lang="en-US" altLang="en-US" sz="3800" b="1" noProof="0" dirty="0">
                <a:latin typeface="+mj-lt"/>
                <a:ea typeface="+mj-ea"/>
                <a:cs typeface="+mj-cs"/>
              </a:rPr>
              <a:t>14</a:t>
            </a:r>
            <a:r>
              <a:rPr kumimoji="0" lang="en-US" altLang="en-US" sz="3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2020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Midterm Report Guideline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Scrum Application Development Team</a:t>
            </a:r>
            <a:endParaRPr lang="en-US" sz="2000" dirty="0"/>
          </a:p>
          <a:p>
            <a:pPr lvl="1"/>
            <a:r>
              <a:rPr lang="en-US" dirty="0"/>
              <a:t>Updated Product Backlog </a:t>
            </a:r>
          </a:p>
          <a:p>
            <a:pPr lvl="2"/>
            <a:r>
              <a:rPr lang="en-US" dirty="0"/>
              <a:t>Continued revision of the Product Backlog and delivery of the most important items in the Backlog</a:t>
            </a:r>
          </a:p>
          <a:p>
            <a:pPr lvl="1"/>
            <a:r>
              <a:rPr lang="en-US" dirty="0"/>
              <a:t>Sprint Goal(s) and Sprint Backlog</a:t>
            </a:r>
          </a:p>
          <a:p>
            <a:pPr lvl="1"/>
            <a:r>
              <a:rPr lang="en-US" dirty="0"/>
              <a:t>For each completed sprint</a:t>
            </a:r>
          </a:p>
          <a:p>
            <a:pPr lvl="2"/>
            <a:r>
              <a:rPr lang="en-US" dirty="0"/>
              <a:t>Set of User Stories addressed by the sprint that has a description of the user’s goal, effort estimate, priority and conditions of satisfaction, i.e., what needs to be tested.</a:t>
            </a:r>
          </a:p>
          <a:p>
            <a:pPr lvl="2"/>
            <a:r>
              <a:rPr lang="en-US" dirty="0"/>
              <a:t>Sprint Backlog including day-by-day record of effort by each team member on tasks associated with each user story</a:t>
            </a:r>
          </a:p>
          <a:p>
            <a:pPr lvl="2"/>
            <a:r>
              <a:rPr lang="en-US" dirty="0"/>
              <a:t>Sprint Burndown Chart</a:t>
            </a:r>
          </a:p>
        </p:txBody>
      </p:sp>
    </p:spTree>
    <p:extLst>
      <p:ext uri="{BB962C8B-B14F-4D97-AF65-F5344CB8AC3E}">
        <p14:creationId xmlns:p14="http://schemas.microsoft.com/office/powerpoint/2010/main" val="2230656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Midterm Report Guideline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dirty="0"/>
              <a:t>Scrum Application development team</a:t>
            </a:r>
            <a:endParaRPr lang="en-US" sz="2000" dirty="0"/>
          </a:p>
          <a:p>
            <a:pPr lvl="1"/>
            <a:r>
              <a:rPr lang="en-US" dirty="0"/>
              <a:t>Product Increment resulting from most recently completed Sprint</a:t>
            </a:r>
          </a:p>
          <a:p>
            <a:pPr lvl="1"/>
            <a:r>
              <a:rPr lang="en-US" dirty="0"/>
              <a:t>Software Architecture diagram (UML)</a:t>
            </a:r>
          </a:p>
          <a:p>
            <a:pPr lvl="1"/>
            <a:r>
              <a:rPr lang="en-US" dirty="0"/>
              <a:t>Revised overall project plan that details number, duration and goal(s) of remaining sprints</a:t>
            </a:r>
          </a:p>
          <a:p>
            <a:pPr lvl="1"/>
            <a:r>
              <a:rPr lang="en-US" dirty="0"/>
              <a:t>Note: Each user story must have at least one testing task associated with it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3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Product Backlog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https://3.bp.blogspot.com/-6uAzD-FhMzE/XBISSvTikrI/AAAAAAAAByQ/SmUZToXdsn8RkS9NB8A52b3WzyHRORJ7QCLcBGAs/s1600/product-backlog-with-user-stories-agile-product-backlog-templat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534400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046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Sprint Backlog Examples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382000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4494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Sprint Backlog Examples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8229600" cy="5059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696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Burndown Chart Examples</a:t>
            </a:r>
            <a:endParaRPr lang="en-US" b="1" dirty="0"/>
          </a:p>
        </p:txBody>
      </p:sp>
      <p:pic>
        <p:nvPicPr>
          <p:cNvPr id="5" name="Content Placeholder 4" descr="Agile Sprint Backlog Template Burndown Chart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229600" cy="3764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5531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Monitoring Progress Toward a Goal (Sprint Increment)</a:t>
            </a:r>
          </a:p>
        </p:txBody>
      </p:sp>
      <p:pic>
        <p:nvPicPr>
          <p:cNvPr id="5" name="Picture 4" descr="Agile Project Plan Templat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16" y="1600200"/>
            <a:ext cx="7949184" cy="5093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2589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Midterm Report Guideline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Research Focus Team</a:t>
            </a:r>
            <a:endParaRPr lang="en-US" sz="2000" dirty="0"/>
          </a:p>
          <a:p>
            <a:pPr lvl="1"/>
            <a:r>
              <a:rPr lang="en-US" dirty="0"/>
              <a:t>An operational system (application) code</a:t>
            </a:r>
            <a:endParaRPr lang="en-US" sz="1600" dirty="0"/>
          </a:p>
          <a:p>
            <a:pPr lvl="1"/>
            <a:r>
              <a:rPr lang="en-US" dirty="0"/>
              <a:t>Simplified test cases &amp; plan</a:t>
            </a:r>
            <a:endParaRPr lang="en-US" sz="2400" dirty="0"/>
          </a:p>
          <a:p>
            <a:pPr lvl="1"/>
            <a:r>
              <a:rPr lang="en-US" dirty="0"/>
              <a:t>If there are any changes after CS460 final report</a:t>
            </a:r>
            <a:endParaRPr lang="en-US" sz="1600" dirty="0"/>
          </a:p>
          <a:p>
            <a:pPr lvl="2"/>
            <a:r>
              <a:rPr lang="en-US" dirty="0"/>
              <a:t>Software design document/diagram for the software construction</a:t>
            </a:r>
          </a:p>
          <a:p>
            <a:pPr lvl="2"/>
            <a:r>
              <a:rPr lang="en-US" dirty="0"/>
              <a:t>Resources/library used</a:t>
            </a:r>
          </a:p>
          <a:p>
            <a:pPr lvl="1"/>
            <a:r>
              <a:rPr lang="en-US" dirty="0"/>
              <a:t>Revised project plan that details tasks, schedule and resources</a:t>
            </a:r>
          </a:p>
          <a:p>
            <a:pPr lvl="1"/>
            <a:r>
              <a:rPr lang="en-US" dirty="0"/>
              <a:t>Completed introduction, background section of the final report</a:t>
            </a:r>
          </a:p>
          <a:p>
            <a:pPr lvl="1"/>
            <a:r>
              <a:rPr lang="en-US" dirty="0"/>
              <a:t>Experimental evaluation plan, if applicable</a:t>
            </a:r>
          </a:p>
          <a:p>
            <a:pPr lvl="1"/>
            <a:r>
              <a:rPr lang="en-US" dirty="0"/>
              <a:t>Advisor-defined artifacts</a:t>
            </a:r>
          </a:p>
        </p:txBody>
      </p:sp>
    </p:spTree>
    <p:extLst>
      <p:ext uri="{BB962C8B-B14F-4D97-AF65-F5344CB8AC3E}">
        <p14:creationId xmlns:p14="http://schemas.microsoft.com/office/powerpoint/2010/main" val="2578797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Midterm Report Guideline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/>
              <a:t>Midterm report guideline for section 01 </a:t>
            </a:r>
            <a:r>
              <a:rPr lang="en-US" dirty="0" smtClean="0"/>
              <a:t>is available  </a:t>
            </a:r>
            <a:r>
              <a:rPr lang="en-US" dirty="0"/>
              <a:t>on Blackboard</a:t>
            </a:r>
          </a:p>
          <a:p>
            <a:pPr marL="914400" lvl="1" indent="-514350"/>
            <a:r>
              <a:rPr lang="en-US" dirty="0">
                <a:solidFill>
                  <a:srgbClr val="00FF00"/>
                </a:solidFill>
              </a:rPr>
              <a:t>Consult with your project advisor about using the guideline</a:t>
            </a:r>
          </a:p>
          <a:p>
            <a:r>
              <a:rPr lang="en-US" dirty="0"/>
              <a:t>Compress all files to a single file on a USB or CD, and submit the file to your project advisor and course director by </a:t>
            </a:r>
            <a:r>
              <a:rPr lang="en-US" b="1" dirty="0">
                <a:solidFill>
                  <a:srgbClr val="00FF00"/>
                </a:solidFill>
              </a:rPr>
              <a:t>Mar. 20, 2020</a:t>
            </a:r>
          </a:p>
        </p:txBody>
      </p:sp>
    </p:spTree>
    <p:extLst>
      <p:ext uri="{BB962C8B-B14F-4D97-AF65-F5344CB8AC3E}">
        <p14:creationId xmlns:p14="http://schemas.microsoft.com/office/powerpoint/2010/main" val="2578797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CS465 Final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Final presentation on May 1 </a:t>
            </a:r>
            <a:r>
              <a:rPr lang="en-US" dirty="0"/>
              <a:t>- All students must attend and stay till the end of the presentation</a:t>
            </a:r>
          </a:p>
          <a:p>
            <a:r>
              <a:rPr lang="en-US" dirty="0"/>
              <a:t>Expected requirements</a:t>
            </a:r>
          </a:p>
          <a:p>
            <a:pPr lvl="1"/>
            <a:r>
              <a:rPr lang="en-US" dirty="0">
                <a:solidFill>
                  <a:srgbClr val="00FF00"/>
                </a:solidFill>
              </a:rPr>
              <a:t>The software meets all user requirements</a:t>
            </a:r>
            <a:r>
              <a:rPr lang="en-US" dirty="0"/>
              <a:t>, is free from defects and operates as expected in the user’s environment </a:t>
            </a:r>
          </a:p>
          <a:p>
            <a:pPr lvl="1"/>
            <a:r>
              <a:rPr lang="en-US" dirty="0"/>
              <a:t>Final report</a:t>
            </a:r>
          </a:p>
          <a:p>
            <a:pPr lvl="2"/>
            <a:r>
              <a:rPr lang="en-US" dirty="0">
                <a:solidFill>
                  <a:srgbClr val="00FF00"/>
                </a:solidFill>
              </a:rPr>
              <a:t>All artifacts </a:t>
            </a:r>
            <a:r>
              <a:rPr lang="en-US" dirty="0"/>
              <a:t>created in senior capstone sequence courses</a:t>
            </a:r>
          </a:p>
          <a:p>
            <a:pPr lvl="2"/>
            <a:r>
              <a:rPr lang="en-US" dirty="0">
                <a:solidFill>
                  <a:srgbClr val="00FF00"/>
                </a:solidFill>
              </a:rPr>
              <a:t>Testing results, analysis, and report</a:t>
            </a:r>
            <a:endParaRPr lang="en-US" dirty="0"/>
          </a:p>
          <a:p>
            <a:pPr lvl="2"/>
            <a:r>
              <a:rPr lang="en-US" dirty="0"/>
              <a:t>Component diagram, Deployment diagram</a:t>
            </a:r>
          </a:p>
          <a:p>
            <a:pPr lvl="2"/>
            <a:r>
              <a:rPr lang="en-US" dirty="0">
                <a:solidFill>
                  <a:srgbClr val="00FF00"/>
                </a:solidFill>
              </a:rPr>
              <a:t>User manual</a:t>
            </a:r>
          </a:p>
          <a:p>
            <a:pPr lvl="1"/>
            <a:r>
              <a:rPr lang="en-US" dirty="0"/>
              <a:t>Developed software product</a:t>
            </a:r>
          </a:p>
          <a:p>
            <a:pPr lvl="1"/>
            <a:r>
              <a:rPr lang="en-US" dirty="0"/>
              <a:t>Advisor-defined artifacts</a:t>
            </a:r>
          </a:p>
          <a:p>
            <a:pPr lvl="1"/>
            <a:r>
              <a:rPr lang="en-US" dirty="0"/>
              <a:t>Final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7879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CS / IS Day with Local Companies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FF00"/>
                </a:solidFill>
              </a:rPr>
              <a:t>Fri, Feb. 21 from 12:00-3:00pm in Alumni Center - All students attend</a:t>
            </a:r>
          </a:p>
          <a:p>
            <a:r>
              <a:rPr lang="en-US" dirty="0"/>
              <a:t>Career fair with seven local companies</a:t>
            </a:r>
          </a:p>
          <a:p>
            <a:pPr lvl="1"/>
            <a:r>
              <a:rPr lang="en-US" dirty="0" err="1"/>
              <a:t>Aptera</a:t>
            </a:r>
            <a:r>
              <a:rPr lang="en-US" dirty="0"/>
              <a:t>, Do it Best, Intellectual Technology Inc., </a:t>
            </a:r>
            <a:r>
              <a:rPr lang="en-US" dirty="0" err="1"/>
              <a:t>Logikos</a:t>
            </a:r>
            <a:r>
              <a:rPr lang="en-US" dirty="0"/>
              <a:t>, Medical Protective, Rural Sourcing, </a:t>
            </a:r>
            <a:r>
              <a:rPr lang="en-US" dirty="0" err="1"/>
              <a:t>Vocera</a:t>
            </a:r>
            <a:endParaRPr lang="en-US" dirty="0"/>
          </a:p>
          <a:p>
            <a:pPr lvl="1"/>
            <a:r>
              <a:rPr lang="en-US" dirty="0"/>
              <a:t>Lunch:      		12:00 – 1:00 PM</a:t>
            </a:r>
          </a:p>
          <a:p>
            <a:pPr lvl="1"/>
            <a:r>
              <a:rPr lang="en-US" dirty="0"/>
              <a:t>Career Networking: 	1:00 – 3:00 PM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00FF00"/>
                </a:solidFill>
              </a:rPr>
              <a:t>Importance of participation as a CS family member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Sign </a:t>
            </a:r>
            <a:r>
              <a:rPr lang="en-US" dirty="0"/>
              <a:t>on a sign-up sheet</a:t>
            </a:r>
          </a:p>
        </p:txBody>
      </p:sp>
    </p:spTree>
    <p:extLst>
      <p:ext uri="{BB962C8B-B14F-4D97-AF65-F5344CB8AC3E}">
        <p14:creationId xmlns:p14="http://schemas.microsoft.com/office/powerpoint/2010/main" val="1142755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To Do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>
                <a:solidFill>
                  <a:srgbClr val="00FF00"/>
                </a:solidFill>
              </a:rPr>
              <a:t>Record project related activities</a:t>
            </a:r>
          </a:p>
          <a:p>
            <a:pPr marL="914400" lvl="1" indent="-514350"/>
            <a:r>
              <a:rPr lang="en-US" dirty="0"/>
              <a:t>Amount of time per phase/workflow, by the team and per member</a:t>
            </a:r>
          </a:p>
          <a:p>
            <a:pPr marL="914400" lvl="1" indent="-514350"/>
            <a:r>
              <a:rPr lang="en-US" dirty="0"/>
              <a:t>Expected hours : Min 8 </a:t>
            </a:r>
            <a:r>
              <a:rPr lang="en-US" dirty="0" err="1"/>
              <a:t>hrs</a:t>
            </a:r>
            <a:r>
              <a:rPr lang="en-US" dirty="0"/>
              <a:t>/week * 15 weeks = about 120 hours per student</a:t>
            </a:r>
          </a:p>
          <a:p>
            <a:r>
              <a:rPr lang="en-US" dirty="0">
                <a:solidFill>
                  <a:srgbClr val="00FF00"/>
                </a:solidFill>
              </a:rPr>
              <a:t>Should utilize a version control system </a:t>
            </a:r>
            <a:r>
              <a:rPr lang="en-US" dirty="0"/>
              <a:t>(Git, Subversion, Mercurial) to maintain code and a repository for project artifacts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Team Leader Meeting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Drawing presentation order </a:t>
            </a:r>
          </a:p>
          <a:p>
            <a:r>
              <a:rPr lang="en-US"/>
              <a:t>Progress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4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Announcement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Final presentation @ Neff 101 </a:t>
            </a:r>
            <a:r>
              <a:rPr lang="en-US" dirty="0"/>
              <a:t>from 1:00pm</a:t>
            </a:r>
          </a:p>
          <a:p>
            <a:r>
              <a:rPr lang="en-US" dirty="0"/>
              <a:t>Next class on </a:t>
            </a:r>
            <a:r>
              <a:rPr lang="en-US" b="1" dirty="0">
                <a:solidFill>
                  <a:srgbClr val="00FF00"/>
                </a:solidFill>
              </a:rPr>
              <a:t>Apr. 10 from </a:t>
            </a:r>
            <a:r>
              <a:rPr lang="en-US" b="1" dirty="0" smtClean="0">
                <a:solidFill>
                  <a:srgbClr val="00FF00"/>
                </a:solidFill>
              </a:rPr>
              <a:t>1:00pm</a:t>
            </a:r>
            <a:endParaRPr lang="en-US" dirty="0" smtClean="0"/>
          </a:p>
          <a:p>
            <a:pPr lvl="1"/>
            <a:r>
              <a:rPr lang="en-US" dirty="0" smtClean="0"/>
              <a:t>Guest </a:t>
            </a:r>
            <a:r>
              <a:rPr lang="en-US" dirty="0"/>
              <a:t>lecture </a:t>
            </a:r>
            <a:r>
              <a:rPr lang="en-US" dirty="0"/>
              <a:t>with </a:t>
            </a:r>
            <a:r>
              <a:rPr lang="en-US" dirty="0" smtClean="0"/>
              <a:t>professionals </a:t>
            </a:r>
            <a:r>
              <a:rPr lang="en-US" dirty="0"/>
              <a:t>from local industry– </a:t>
            </a:r>
            <a:r>
              <a:rPr lang="en-US" dirty="0">
                <a:solidFill>
                  <a:srgbClr val="00FF00"/>
                </a:solidFill>
              </a:rPr>
              <a:t>Any topics? </a:t>
            </a:r>
          </a:p>
          <a:p>
            <a:r>
              <a:rPr lang="en-US" dirty="0" smtClean="0"/>
              <a:t>Recommend </a:t>
            </a:r>
            <a:r>
              <a:rPr lang="en-US" dirty="0"/>
              <a:t>to participate in the 2020 Student Research and Creative Endeavor Poster Symposium on March 27, 2020 </a:t>
            </a:r>
          </a:p>
          <a:p>
            <a:r>
              <a:rPr lang="en-US" dirty="0"/>
              <a:t>ETCS Projects Day, Fri., May 8, 2020, noon~2pm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7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Senior Capstone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/>
              <a:t>The best Senior Capstone Project Competition in mid-April</a:t>
            </a:r>
          </a:p>
          <a:p>
            <a:pPr marL="914400" lvl="1" indent="-514350"/>
            <a:r>
              <a:rPr lang="en-US" b="1" dirty="0" smtClean="0">
                <a:solidFill>
                  <a:srgbClr val="00FF00"/>
                </a:solidFill>
              </a:rPr>
              <a:t>Prepare </a:t>
            </a:r>
            <a:r>
              <a:rPr lang="en-US" b="1" dirty="0">
                <a:solidFill>
                  <a:srgbClr val="00FF00"/>
                </a:solidFill>
              </a:rPr>
              <a:t>a poster (42 * 36) by Weds, April, </a:t>
            </a:r>
            <a:r>
              <a:rPr lang="en-US" b="1" dirty="0" smtClean="0">
                <a:solidFill>
                  <a:srgbClr val="00FF00"/>
                </a:solidFill>
              </a:rPr>
              <a:t>20</a:t>
            </a:r>
            <a:endParaRPr lang="en-US" b="1" dirty="0">
              <a:solidFill>
                <a:srgbClr val="00FF00"/>
              </a:solidFill>
            </a:endParaRPr>
          </a:p>
          <a:p>
            <a:pPr marL="914400" lvl="1" indent="-514350"/>
            <a:r>
              <a:rPr lang="en-US" dirty="0"/>
              <a:t>A Poster template is available at BB</a:t>
            </a:r>
          </a:p>
          <a:p>
            <a:pPr marL="914400" lvl="1" indent="-514350"/>
            <a:r>
              <a:rPr lang="en-US" dirty="0"/>
              <a:t>Students and faculty will evaluate posters displayed on the hallway till Apr. 30</a:t>
            </a:r>
          </a:p>
          <a:p>
            <a:pPr marL="914400" lvl="1" indent="-514350"/>
            <a:r>
              <a:rPr lang="en-US" dirty="0"/>
              <a:t>Winners are announced at the final presentation and listed on a plaques</a:t>
            </a:r>
          </a:p>
          <a:p>
            <a:pPr marL="914400" lvl="1" indent="-514350"/>
            <a:endParaRPr lang="en-US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7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Midterm vs. Final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Midterm presentation</a:t>
            </a:r>
          </a:p>
          <a:p>
            <a:pPr lvl="1"/>
            <a:r>
              <a:rPr lang="en-US" dirty="0"/>
              <a:t>For classmates who are </a:t>
            </a:r>
            <a:r>
              <a:rPr lang="en-US" dirty="0"/>
              <a:t>already familiar </a:t>
            </a:r>
            <a:r>
              <a:rPr lang="en-US" dirty="0"/>
              <a:t>with projects and </a:t>
            </a:r>
            <a:r>
              <a:rPr lang="en-US" dirty="0" smtClean="0"/>
              <a:t>having CS </a:t>
            </a:r>
            <a:r>
              <a:rPr lang="en-US" dirty="0"/>
              <a:t>background</a:t>
            </a:r>
          </a:p>
          <a:p>
            <a:pPr lvl="1"/>
            <a:r>
              <a:rPr lang="en-US" dirty="0"/>
              <a:t>Mainly focus on presenting technical aspects of the </a:t>
            </a:r>
            <a:r>
              <a:rPr lang="en-US" dirty="0" smtClean="0"/>
              <a:t>application </a:t>
            </a:r>
            <a:endParaRPr lang="en-US" dirty="0"/>
          </a:p>
          <a:p>
            <a:r>
              <a:rPr lang="en-US" dirty="0"/>
              <a:t>Final presentation</a:t>
            </a:r>
          </a:p>
          <a:p>
            <a:pPr lvl="1"/>
            <a:r>
              <a:rPr lang="en-US" dirty="0"/>
              <a:t>A broad range of audience</a:t>
            </a:r>
          </a:p>
          <a:p>
            <a:pPr lvl="1"/>
            <a:r>
              <a:rPr lang="en-US" dirty="0"/>
              <a:t>Audience will have limited understanding about the project and computing technology</a:t>
            </a:r>
          </a:p>
        </p:txBody>
      </p:sp>
    </p:spTree>
    <p:extLst>
      <p:ext uri="{BB962C8B-B14F-4D97-AF65-F5344CB8AC3E}">
        <p14:creationId xmlns:p14="http://schemas.microsoft.com/office/powerpoint/2010/main" val="220212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Midterm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FF00"/>
                </a:solidFill>
              </a:rPr>
              <a:t>Fri, Mar. 20 from 1:00pm in KT246 - All students attend</a:t>
            </a:r>
          </a:p>
          <a:p>
            <a:r>
              <a:rPr lang="en-US" dirty="0"/>
              <a:t>Main goal</a:t>
            </a:r>
          </a:p>
          <a:p>
            <a:pPr lvl="1"/>
            <a:r>
              <a:rPr lang="en-US" dirty="0"/>
              <a:t>Demonstration of  beta version of the system</a:t>
            </a:r>
          </a:p>
          <a:p>
            <a:pPr lvl="1"/>
            <a:r>
              <a:rPr lang="en-US" dirty="0"/>
              <a:t>Demonstrate system functionality promised</a:t>
            </a:r>
          </a:p>
          <a:p>
            <a:pPr lvl="1"/>
            <a:r>
              <a:rPr lang="en-US" dirty="0"/>
              <a:t>Uncover any requirements that might have been missed </a:t>
            </a:r>
          </a:p>
          <a:p>
            <a:pPr lvl="1"/>
            <a:r>
              <a:rPr lang="en-US" dirty="0"/>
              <a:t>Develop test cases and plan </a:t>
            </a:r>
          </a:p>
          <a:p>
            <a:pPr lvl="1"/>
            <a:r>
              <a:rPr lang="en-US" dirty="0"/>
              <a:t>Rehearsal for the final presentation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rgbClr val="00FF00"/>
                </a:solidFill>
              </a:rPr>
              <a:t>Prepare about 10mins presentation including 3 </a:t>
            </a:r>
            <a:r>
              <a:rPr lang="en-US" dirty="0" err="1">
                <a:solidFill>
                  <a:srgbClr val="00FF00"/>
                </a:solidFill>
              </a:rPr>
              <a:t>mins</a:t>
            </a:r>
            <a:r>
              <a:rPr lang="en-US" dirty="0">
                <a:solidFill>
                  <a:srgbClr val="00FF00"/>
                </a:solidFill>
              </a:rPr>
              <a:t> Q&amp;A</a:t>
            </a:r>
          </a:p>
          <a:p>
            <a:pPr lvl="1"/>
            <a:r>
              <a:rPr lang="en-US" dirty="0"/>
              <a:t>Presentation order: Based on drawing </a:t>
            </a:r>
          </a:p>
          <a:p>
            <a:pPr lvl="1"/>
            <a:r>
              <a:rPr lang="en-US" dirty="0"/>
              <a:t>Developed system demonstration</a:t>
            </a:r>
          </a:p>
          <a:p>
            <a:pPr lvl="1"/>
            <a:r>
              <a:rPr lang="en-US" dirty="0"/>
              <a:t>Testing plan</a:t>
            </a:r>
          </a:p>
          <a:p>
            <a:pPr lvl="1"/>
            <a:r>
              <a:rPr lang="en-US" dirty="0"/>
              <a:t>Any requirements that might have been missed</a:t>
            </a:r>
          </a:p>
        </p:txBody>
      </p:sp>
    </p:spTree>
    <p:extLst>
      <p:ext uri="{BB962C8B-B14F-4D97-AF65-F5344CB8AC3E}">
        <p14:creationId xmlns:p14="http://schemas.microsoft.com/office/powerpoint/2010/main" val="257879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Midterm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Expected requirements</a:t>
            </a:r>
          </a:p>
          <a:p>
            <a:pPr lvl="1"/>
            <a:r>
              <a:rPr lang="en-US" dirty="0">
                <a:solidFill>
                  <a:srgbClr val="00FF00"/>
                </a:solidFill>
              </a:rPr>
              <a:t>Software system</a:t>
            </a:r>
            <a:r>
              <a:rPr lang="en-US" dirty="0"/>
              <a:t> ready for beta testing</a:t>
            </a:r>
          </a:p>
          <a:p>
            <a:pPr lvl="1"/>
            <a:r>
              <a:rPr lang="en-US" dirty="0"/>
              <a:t>Midterm status report</a:t>
            </a:r>
          </a:p>
          <a:p>
            <a:pPr lvl="2"/>
            <a:r>
              <a:rPr lang="en-US" dirty="0"/>
              <a:t>Enhanced version CS46000 final report</a:t>
            </a:r>
          </a:p>
          <a:p>
            <a:pPr lvl="2"/>
            <a:r>
              <a:rPr lang="en-US" dirty="0">
                <a:solidFill>
                  <a:srgbClr val="00FF00"/>
                </a:solidFill>
              </a:rPr>
              <a:t>Completed software test cases and plan </a:t>
            </a:r>
            <a:r>
              <a:rPr lang="en-US" dirty="0"/>
              <a:t>to ensure that the software meets all user requirements</a:t>
            </a:r>
          </a:p>
          <a:p>
            <a:pPr lvl="2"/>
            <a:r>
              <a:rPr lang="en-US" dirty="0">
                <a:solidFill>
                  <a:srgbClr val="00FF00"/>
                </a:solidFill>
              </a:rPr>
              <a:t>Component (SW architecture) &amp; deployment diagram(s)</a:t>
            </a:r>
            <a:endParaRPr lang="en-US" dirty="0"/>
          </a:p>
          <a:p>
            <a:pPr lvl="2"/>
            <a:r>
              <a:rPr lang="en-US" dirty="0"/>
              <a:t>SW deployment and delivery plan, if applicable</a:t>
            </a:r>
          </a:p>
          <a:p>
            <a:pPr lvl="1"/>
            <a:r>
              <a:rPr lang="en-US" dirty="0"/>
              <a:t>Advisor-defined artifacts</a:t>
            </a:r>
          </a:p>
        </p:txBody>
      </p:sp>
    </p:spTree>
    <p:extLst>
      <p:ext uri="{BB962C8B-B14F-4D97-AF65-F5344CB8AC3E}">
        <p14:creationId xmlns:p14="http://schemas.microsoft.com/office/powerpoint/2010/main" val="349753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Midterm Report Guideline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RUP Application Development Team</a:t>
            </a:r>
            <a:endParaRPr lang="en-US" sz="2000" dirty="0"/>
          </a:p>
          <a:p>
            <a:pPr lvl="1"/>
            <a:r>
              <a:rPr lang="en-US" dirty="0"/>
              <a:t>An operational system (application) code</a:t>
            </a:r>
            <a:endParaRPr lang="en-US" sz="1600" dirty="0"/>
          </a:p>
          <a:p>
            <a:pPr lvl="1"/>
            <a:r>
              <a:rPr lang="en-US" dirty="0"/>
              <a:t>Completed software test cases &amp; plan</a:t>
            </a:r>
            <a:endParaRPr lang="en-US" sz="2400" dirty="0"/>
          </a:p>
          <a:p>
            <a:pPr lvl="2"/>
            <a:r>
              <a:rPr lang="en-US" dirty="0"/>
              <a:t>Testing based on functional requirements (use cases) and be </a:t>
            </a:r>
            <a:r>
              <a:rPr lang="en-US" b="1" dirty="0">
                <a:solidFill>
                  <a:srgbClr val="00FF00"/>
                </a:solidFill>
              </a:rPr>
              <a:t>limited to system-level testing </a:t>
            </a:r>
          </a:p>
          <a:p>
            <a:pPr lvl="2"/>
            <a:r>
              <a:rPr lang="en-US" dirty="0"/>
              <a:t>Properly determine the extent of testing since it may not be feasible to test everything due to time constraints</a:t>
            </a:r>
            <a:endParaRPr lang="en-US" sz="1400" dirty="0"/>
          </a:p>
          <a:p>
            <a:pPr lvl="1"/>
            <a:r>
              <a:rPr lang="en-US" dirty="0"/>
              <a:t>If there are any changes after CS460 final report</a:t>
            </a:r>
          </a:p>
          <a:p>
            <a:pPr lvl="2"/>
            <a:r>
              <a:rPr lang="en-US" dirty="0"/>
              <a:t>Final versions of UML Class Diagram(s), UML sequence diagram or similar diagram</a:t>
            </a:r>
            <a:endParaRPr lang="en-US" sz="1400" dirty="0"/>
          </a:p>
          <a:p>
            <a:pPr lvl="1"/>
            <a:r>
              <a:rPr lang="en-US" dirty="0"/>
              <a:t>Software architecture document(s) or UML component diagram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879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Midterm Report Guideline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dirty="0"/>
              <a:t>RUP Application Development Team</a:t>
            </a:r>
            <a:endParaRPr lang="en-US" sz="2000" dirty="0"/>
          </a:p>
          <a:p>
            <a:pPr lvl="1"/>
            <a:r>
              <a:rPr lang="en-US" dirty="0"/>
              <a:t>Revised project plan that details tasks, schedule and resources</a:t>
            </a:r>
          </a:p>
          <a:p>
            <a:pPr lvl="1"/>
            <a:r>
              <a:rPr lang="en-US" dirty="0"/>
              <a:t>Software deployment and delivery plan into the user’s environment, if applicable</a:t>
            </a:r>
          </a:p>
          <a:p>
            <a:pPr lvl="1"/>
            <a:r>
              <a:rPr lang="en-US" dirty="0"/>
              <a:t>Advisor-defined artifacts</a:t>
            </a:r>
          </a:p>
        </p:txBody>
      </p:sp>
    </p:spTree>
    <p:extLst>
      <p:ext uri="{BB962C8B-B14F-4D97-AF65-F5344CB8AC3E}">
        <p14:creationId xmlns:p14="http://schemas.microsoft.com/office/powerpoint/2010/main" val="257879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904</Words>
  <Application>Microsoft Office PowerPoint</Application>
  <PresentationFormat>On-screen Show (4:3)</PresentationFormat>
  <Paragraphs>122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Presentation</vt:lpstr>
      <vt:lpstr>CS / IS Day with Local Companies</vt:lpstr>
      <vt:lpstr>Announcement</vt:lpstr>
      <vt:lpstr>Senior Capstone Competition</vt:lpstr>
      <vt:lpstr>Midterm vs. Final Presentation</vt:lpstr>
      <vt:lpstr>Midterm Presentation</vt:lpstr>
      <vt:lpstr>Midterm Report</vt:lpstr>
      <vt:lpstr>Midterm Report Guideline</vt:lpstr>
      <vt:lpstr>Midterm Report Guideline</vt:lpstr>
      <vt:lpstr>Midterm Report Guideline</vt:lpstr>
      <vt:lpstr>Midterm Report Guideline</vt:lpstr>
      <vt:lpstr>Product Backlog Examples</vt:lpstr>
      <vt:lpstr>Sprint Backlog Examples</vt:lpstr>
      <vt:lpstr>Sprint Backlog Examples</vt:lpstr>
      <vt:lpstr>Burndown Chart Examples</vt:lpstr>
      <vt:lpstr>Monitoring Progress Toward a Goal (Sprint Increment)</vt:lpstr>
      <vt:lpstr>Midterm Report Guideline</vt:lpstr>
      <vt:lpstr>Midterm Report Guideline</vt:lpstr>
      <vt:lpstr>CS465 Final Report</vt:lpstr>
      <vt:lpstr>To Do List</vt:lpstr>
      <vt:lpstr>Team Leader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Interactions of Life</dc:title>
  <dc:creator>Dad</dc:creator>
  <cp:lastModifiedBy>Beomjin Kim</cp:lastModifiedBy>
  <cp:revision>177</cp:revision>
  <dcterms:created xsi:type="dcterms:W3CDTF">2009-04-21T14:05:26Z</dcterms:created>
  <dcterms:modified xsi:type="dcterms:W3CDTF">2020-02-14T17:51:33Z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TC300065671033</vt:lpwstr>
  </property>
</Properties>
</file>