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9"/>
  </p:notesMasterIdLst>
  <p:sldIdLst>
    <p:sldId id="280" r:id="rId3"/>
    <p:sldId id="261" r:id="rId4"/>
    <p:sldId id="276" r:id="rId5"/>
    <p:sldId id="277" r:id="rId6"/>
    <p:sldId id="278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04BC8"/>
    <a:srgbClr val="79C2FE"/>
    <a:srgbClr val="3588F3"/>
    <a:srgbClr val="7C0A1C"/>
    <a:srgbClr val="A9A397"/>
    <a:srgbClr val="9B0C23"/>
    <a:srgbClr val="E5006D"/>
    <a:srgbClr val="720036"/>
    <a:srgbClr val="D3CC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8329" autoAdjust="0"/>
  </p:normalViewPr>
  <p:slideViewPr>
    <p:cSldViewPr snapToGrid="0">
      <p:cViewPr>
        <p:scale>
          <a:sx n="70" d="100"/>
          <a:sy n="70" d="100"/>
        </p:scale>
        <p:origin x="11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Wyatt" userId="34a0112b-f55d-4080-b114-ff430480ba9e" providerId="ADAL" clId="{3FC12E56-6B6F-41FC-B37B-128435B2D96C}"/>
    <pc:docChg chg="delSld delMainMaster">
      <pc:chgData name="David Wyatt" userId="34a0112b-f55d-4080-b114-ff430480ba9e" providerId="ADAL" clId="{3FC12E56-6B6F-41FC-B37B-128435B2D96C}" dt="2024-10-15T11:21:59.215" v="0" actId="47"/>
      <pc:docMkLst>
        <pc:docMk/>
      </pc:docMkLst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1692512827" sldId="256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909363789" sldId="274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1267617552" sldId="275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1962999243" sldId="280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639245618" sldId="281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687749212" sldId="282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102172085" sldId="283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2170666892" sldId="284"/>
        </pc:sldMkLst>
      </pc:sldChg>
      <pc:sldChg chg="del">
        <pc:chgData name="David Wyatt" userId="34a0112b-f55d-4080-b114-ff430480ba9e" providerId="ADAL" clId="{3FC12E56-6B6F-41FC-B37B-128435B2D96C}" dt="2024-10-15T11:21:59.215" v="0" actId="47"/>
        <pc:sldMkLst>
          <pc:docMk/>
          <pc:sldMk cId="154868801" sldId="285"/>
        </pc:sldMkLst>
      </pc:sldChg>
      <pc:sldMasterChg chg="del delSldLayout">
        <pc:chgData name="David Wyatt" userId="34a0112b-f55d-4080-b114-ff430480ba9e" providerId="ADAL" clId="{3FC12E56-6B6F-41FC-B37B-128435B2D96C}" dt="2024-10-15T11:21:59.215" v="0" actId="47"/>
        <pc:sldMasterMkLst>
          <pc:docMk/>
          <pc:sldMasterMk cId="16746198" sldId="2147483648"/>
        </pc:sldMasterMkLst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3668440196" sldId="2147483649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3284764764" sldId="2147483650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1853596760" sldId="2147483651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3351516896" sldId="2147483652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2770501373" sldId="2147483653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857780495" sldId="2147483654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1953534125" sldId="2147483655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1311384464" sldId="2147483656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3747531398" sldId="2147483657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2479890664" sldId="2147483658"/>
          </pc:sldLayoutMkLst>
        </pc:sldLayoutChg>
        <pc:sldLayoutChg chg="del">
          <pc:chgData name="David Wyatt" userId="34a0112b-f55d-4080-b114-ff430480ba9e" providerId="ADAL" clId="{3FC12E56-6B6F-41FC-B37B-128435B2D96C}" dt="2024-10-15T11:21:59.215" v="0" actId="47"/>
          <pc:sldLayoutMkLst>
            <pc:docMk/>
            <pc:sldMasterMk cId="16746198" sldId="2147483648"/>
            <pc:sldLayoutMk cId="64478854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9BF2B-77A7-4B39-A092-265128E32A4F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D8470-25A4-46E4-9FA9-B422C4DB9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9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D8470-25A4-46E4-9FA9-B422C4DB9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6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D8470-25A4-46E4-9FA9-B422C4DB9F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9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D8470-25A4-46E4-9FA9-B422C4DB9F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4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40"/>
            <a:ext cx="8767860" cy="1388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178" indent="0" algn="ctr">
              <a:buNone/>
              <a:defRPr sz="2200"/>
            </a:lvl2pPr>
            <a:lvl3pPr marL="914354" indent="0" algn="ctr">
              <a:buNone/>
              <a:defRPr sz="22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457200"/>
            <a:fld id="{9E223B66-2E58-48C0-B47B-48D0B1320358}" type="datetime1">
              <a:rPr lang="en-US" smtClean="0"/>
              <a:pPr defTabSz="45720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45720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0A5A68-11E7-4365-AE14-021CC5A280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4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082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6720" y="1671918"/>
            <a:ext cx="3778055" cy="14769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A62D226-D1DB-481B-BE39-6BCFC158DDBB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3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3" y="762000"/>
            <a:ext cx="7429500" cy="5410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3788E1DC-8BA5-43B1-8276-EA2A6BFD416D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134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MI RM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652000" y="6492878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123437" y="6109245"/>
            <a:ext cx="530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563040-0DF0-4E47-85AE-7DB6582CB7A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67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B882-AAB9-0640-3890-1C049F7B8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D7394-0051-FA9B-2BE2-58EDF08D2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29B08-17D1-3826-C522-9E3C8B2C9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E223B66-2E58-48C0-B47B-48D0B1320358}" type="datetime1">
              <a:rPr lang="en-US" smtClean="0"/>
              <a:pPr defTabSz="457200"/>
              <a:t>10/19/2024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5F271-F093-A609-DFD8-6900381B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DBCD7-E7D4-EC2F-917B-F8428F26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09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205F8-8F45-B82B-090C-29E049880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88D-639F-2B44-06A5-CF6510FA2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382C-5A8D-0E37-60C9-C0902289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40ED5CBA-EC3B-43A8-8FEB-7E615B549411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77801-5716-0230-745D-BECD97D1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A565B-CE60-AF37-440B-CBE4D5BC1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974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58AF8-9015-1CA9-C7D8-DA49BC49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7656A-1512-3B20-D369-F4A94006A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E041-F9F0-C7BF-1690-DD7DA75A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2D5F2ED-E576-42C5-A921-E566476487AC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E91B3-23D4-08D7-06C0-777F3F82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7E9EB-FE7B-C324-B5C6-6B4BF6A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981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0288-BB7D-199F-1B8E-E406DD05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AA62-8511-08F7-436A-AD4A325B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A13DD-ADEC-ADAB-3691-7AA475F8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AF176-86F5-261D-B45B-A766C38E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1EE143ED-9FD1-492F-94EA-1BDAB53C2916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D8C30-AAFA-B257-D63C-3C121135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C642C-9C65-0AAB-77F7-90CE1229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40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B179-5EFE-DD1A-5523-1095D2981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98DF7-956D-A655-F4F5-9CD76FB93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C9D4E-411C-85B1-49F5-9CEDD89AD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B51BB-5F98-DE0D-3821-77E67315F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FFED3-112C-8599-52C0-850026889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82C42-9BA0-24B5-27A8-51B77C1F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9B764381-9B86-4DDB-8721-8D6C963CC919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61A2B-0873-088D-57A4-B144B144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71AF7-5B53-7EC9-0F14-8B24F9DC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42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8FBE-F75A-EBC4-378C-565CAA6E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EA5A4-6C5B-1A34-50AD-91ADCCE43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0D9901B5-FFC3-47F1-ADFC-0B2252DA91E8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FAC32-8E90-F104-2237-5CA11834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69998-7688-3351-2AF9-DDDDC977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63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B8529-CEAF-85B8-F585-9EA2ECC6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E0B5626-7B42-476D-8778-71517973E8C9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3DA13-CBE3-4C8E-97BD-BE3F3CA96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354A-83C7-B3EB-7EBE-2756CCC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4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33" y="165135"/>
            <a:ext cx="11744960" cy="9934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0101" y="982899"/>
            <a:ext cx="11829920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40ED5CBA-EC3B-43A8-8FEB-7E615B549411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446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A5CCA-AE40-5F75-2A84-D6F28FE7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290E1-D6B8-C356-A04E-261DD3D02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E33EC-BBE3-E100-15E5-BE323D366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8498B-0B1F-DE0D-8315-443B0C92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E21D1CE7-9B37-4AC9-86C8-5A9A059D0A7D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59954-1230-DE5D-F9FB-23701122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BB77D-6C20-F8A5-CDCF-066D6A8B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146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70D5-73D2-B28F-6E90-AB4428C9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4D0B44-8540-5D54-5EAB-99E0D1764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AFEDF-C9E2-CF40-305B-4EAA640BF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4079A-B13C-A8A3-9459-47B35271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6DC0717D-0464-4378-87CC-91CCCCED0FE3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FF6E-EB9E-7983-0881-D36FC5E8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820A2-B069-D83C-6A3A-8F8A642A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609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6959-7D36-CDCD-56B8-3C8E921C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82638-7A33-26C3-F21C-A09492699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DAF9F-B122-ADBA-EE72-37120983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FA62D226-D1DB-481B-BE39-6BCFC158DDBB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AB02-B7CC-F37C-23FE-1FE7FF39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90E12-0A39-FE11-E30D-EC1AB680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0520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53D80-DB6F-E5F5-B2B1-A26E82A6E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566BB6-BE6A-4737-D3E4-FB2C3129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67A9-A534-1E1C-9612-5ACA9A28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457200"/>
            <a:fld id="{3788E1DC-8BA5-43B1-8276-EA2A6BFD416D}" type="datetime1">
              <a:rPr lang="en-US" smtClean="0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53430-FCAB-B241-52F7-AA165590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62DF-4647-B8F7-1B59-499D5E42C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5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MI RM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9652000" y="6492878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defTabSz="457200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11123437" y="6109245"/>
            <a:ext cx="530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563040-0DF0-4E47-85AE-7DB6582CB7A1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42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F2D5F2ED-E576-42C5-A921-E566476487AC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4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95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1EE143ED-9FD1-492F-94EA-1BDAB53C2916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6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9B764381-9B86-4DDB-8721-8D6C963CC919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5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0D9901B5-FFC3-47F1-ADFC-0B2252DA91E8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43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E0B5626-7B42-476D-8778-71517973E8C9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E21D1CE7-9B37-4AC9-86C8-5A9A059D0A7D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34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178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42997" y="6223834"/>
            <a:ext cx="2329075" cy="365125"/>
          </a:xfrm>
          <a:prstGeom prst="rect">
            <a:avLst/>
          </a:prstGeom>
        </p:spPr>
        <p:txBody>
          <a:bodyPr/>
          <a:lstStyle/>
          <a:p>
            <a:pPr defTabSz="457200"/>
            <a:fld id="{6DC0717D-0464-4378-87CC-91CCCCED0FE3}" type="datetime1">
              <a:rPr lang="en-US">
                <a:solidFill>
                  <a:srgbClr val="000000"/>
                </a:solidFill>
              </a:rPr>
              <a:pPr defTabSz="457200"/>
              <a:t>10/19/2024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949151" y="6223834"/>
            <a:ext cx="4717775" cy="365125"/>
          </a:xfrm>
          <a:prstGeom prst="rect">
            <a:avLst/>
          </a:prstGeom>
        </p:spPr>
        <p:txBody>
          <a:bodyPr/>
          <a:lstStyle/>
          <a:p>
            <a:pPr defTabSz="457200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08076" y="6223834"/>
            <a:ext cx="1706217" cy="365125"/>
          </a:xfrm>
          <a:prstGeom prst="rect">
            <a:avLst/>
          </a:prstGeom>
        </p:spPr>
        <p:txBody>
          <a:bodyPr/>
          <a:lstStyle/>
          <a:p>
            <a:fld id="{B40A5A68-11E7-4365-AE14-021CC5A280B8}" type="slidenum">
              <a:rPr lang="en-US" smtClean="0">
                <a:solidFill>
                  <a:srgbClr val="9B0C23"/>
                </a:solidFill>
              </a:rPr>
              <a:pPr/>
              <a:t>‹#›</a:t>
            </a:fld>
            <a:endParaRPr lang="en-US">
              <a:solidFill>
                <a:srgbClr val="9B0C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79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40343-DS-IC-Digital-Templates-1920x1080.jpg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9333" y="22589"/>
            <a:ext cx="1174496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1B3BF-69B9-9FD1-FF1E-0AD2D748AA65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 rot="1909945">
            <a:off x="10083302" y="1226564"/>
            <a:ext cx="3158002" cy="7082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6B917-D1E2-D46B-C80E-64194BCAA56C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35000"/>
          </a:blip>
          <a:srcRect r="8807"/>
          <a:stretch/>
        </p:blipFill>
        <p:spPr>
          <a:xfrm>
            <a:off x="325580" y="6059978"/>
            <a:ext cx="1203962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88619" indent="-342900" algn="l" defTabSz="914354" rtl="0" eaLnBrk="1" latinLnBrk="0" hangingPunct="1">
        <a:lnSpc>
          <a:spcPct val="90000"/>
        </a:lnSpc>
        <a:spcBef>
          <a:spcPts val="1400"/>
        </a:spcBef>
        <a:buClrTx/>
        <a:buSzPct val="8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17208" indent="-34290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34364" indent="-28575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08670" indent="-28575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82976" indent="-285750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Tx/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99920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0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199890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87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5D67E-C427-6923-848B-CA7276E1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BC54F-F934-455E-4E8F-4C773224B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CBF5-E8D0-4409-C7C5-C7830BC8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830A1-F673-43F5-A59E-758A7F3A253A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E83E-6D15-CE08-4FD1-30A22AA84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3E445-DE28-1DBF-0ADC-1D5477F97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3B92B-FB4A-4A0B-802C-E8C5B212C0B2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40343-DS-IC-Digital-Templates-1920x1080.jpg">
            <a:extLst>
              <a:ext uri="{FF2B5EF4-FFF2-40B4-BE49-F238E27FC236}">
                <a16:creationId xmlns:a16="http://schemas.microsoft.com/office/drawing/2014/main" id="{4D16C1EB-22FE-00B7-F54C-E550C7F970FE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77C490-95F5-7A3C-A50D-B0252C7E66C6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20000"/>
          </a:blip>
          <a:stretch>
            <a:fillRect/>
          </a:stretch>
        </p:blipFill>
        <p:spPr>
          <a:xfrm rot="1909945">
            <a:off x="10083302" y="1226564"/>
            <a:ext cx="3158002" cy="7082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393FB-4239-1BB0-85B9-E536EE8F3A3B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35000"/>
          </a:blip>
          <a:srcRect r="8807"/>
          <a:stretch/>
        </p:blipFill>
        <p:spPr>
          <a:xfrm>
            <a:off x="325580" y="6059978"/>
            <a:ext cx="1203962" cy="82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wyattda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autoreview.powerdevbox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hyperlink" Target="https://dev.to/wyattdave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hyperlink" Target="https://autoreview.powerdevbo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utoreview.powerdevbox.com/" TargetMode="External"/><Relationship Id="rId4" Type="http://schemas.openxmlformats.org/officeDocument/2006/relationships/hyperlink" Target="https://dev.to/wyattdav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utoreview.powerdevbox.com/" TargetMode="External"/><Relationship Id="rId4" Type="http://schemas.openxmlformats.org/officeDocument/2006/relationships/hyperlink" Target="https://dev.to/wyattdav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utoreview.powerdevbox.com/" TargetMode="External"/><Relationship Id="rId4" Type="http://schemas.openxmlformats.org/officeDocument/2006/relationships/hyperlink" Target="https://dev.to/wyattdav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utoreview.powerdevbox.com/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9D188D3-DA38-1D92-F3A4-9B9AB3E9443E}"/>
              </a:ext>
            </a:extLst>
          </p:cNvPr>
          <p:cNvSpPr txBox="1"/>
          <p:nvPr/>
        </p:nvSpPr>
        <p:spPr>
          <a:xfrm>
            <a:off x="2930978" y="2661063"/>
            <a:ext cx="6123214" cy="920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 reviews have many layers like an onion, they also make you cry like an onion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45711C-59B2-AD2D-CF55-2AB067D5361C}"/>
              </a:ext>
            </a:extLst>
          </p:cNvPr>
          <p:cNvCxnSpPr/>
          <p:nvPr/>
        </p:nvCxnSpPr>
        <p:spPr>
          <a:xfrm>
            <a:off x="1379765" y="2326821"/>
            <a:ext cx="8743950" cy="0"/>
          </a:xfrm>
          <a:prstGeom prst="line">
            <a:avLst/>
          </a:prstGeom>
          <a:ln w="28575">
            <a:solidFill>
              <a:srgbClr val="104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3809AF-FC43-6E10-D44A-A7F8A2539BAA}"/>
              </a:ext>
            </a:extLst>
          </p:cNvPr>
          <p:cNvCxnSpPr/>
          <p:nvPr/>
        </p:nvCxnSpPr>
        <p:spPr>
          <a:xfrm>
            <a:off x="1379765" y="3916135"/>
            <a:ext cx="8743950" cy="0"/>
          </a:xfrm>
          <a:prstGeom prst="line">
            <a:avLst/>
          </a:prstGeom>
          <a:ln w="28575">
            <a:solidFill>
              <a:srgbClr val="104B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2AED80-A611-DA9E-63AD-6BA73850C5F0}"/>
              </a:ext>
            </a:extLst>
          </p:cNvPr>
          <p:cNvSpPr txBox="1"/>
          <p:nvPr/>
        </p:nvSpPr>
        <p:spPr>
          <a:xfrm>
            <a:off x="326570" y="6562147"/>
            <a:ext cx="276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https://dev.to/wyattdave</a:t>
            </a:r>
            <a:endParaRPr lang="en-GB" sz="1200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8F8F5C55-B12D-8BA2-7624-2DA10FB02D85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3097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CB10-4C11-F2B5-CB56-9E9FCC92F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727" y="-3047"/>
            <a:ext cx="10515600" cy="1325563"/>
          </a:xfrm>
        </p:spPr>
        <p:txBody>
          <a:bodyPr/>
          <a:lstStyle/>
          <a:p>
            <a:r>
              <a:rPr lang="en-GB" b="1" dirty="0"/>
              <a:t>Power Automate - Code Review Onion</a:t>
            </a:r>
            <a:endParaRPr lang="en-US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0C5AEE-5EDC-23AE-EB30-0DA6CFFE6BBE}"/>
              </a:ext>
            </a:extLst>
          </p:cNvPr>
          <p:cNvSpPr/>
          <p:nvPr/>
        </p:nvSpPr>
        <p:spPr>
          <a:xfrm>
            <a:off x="3639080" y="1205707"/>
            <a:ext cx="4969164" cy="4969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104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4A0662-2958-6E33-D386-8AE1BF21599E}"/>
              </a:ext>
            </a:extLst>
          </p:cNvPr>
          <p:cNvSpPr/>
          <p:nvPr/>
        </p:nvSpPr>
        <p:spPr>
          <a:xfrm>
            <a:off x="4186664" y="2157707"/>
            <a:ext cx="3873997" cy="3873997"/>
          </a:xfrm>
          <a:prstGeom prst="ellipse">
            <a:avLst/>
          </a:prstGeom>
          <a:solidFill>
            <a:srgbClr val="79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6EF23-6D07-AF84-6AE5-E37F68C95EF7}"/>
              </a:ext>
            </a:extLst>
          </p:cNvPr>
          <p:cNvSpPr/>
          <p:nvPr/>
        </p:nvSpPr>
        <p:spPr>
          <a:xfrm>
            <a:off x="4752241" y="3018035"/>
            <a:ext cx="2872329" cy="2870501"/>
          </a:xfrm>
          <a:prstGeom prst="ellipse">
            <a:avLst/>
          </a:prstGeom>
          <a:solidFill>
            <a:srgbClr val="35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45EAEC-DCA7-2EA5-7026-22732EA217BF}"/>
              </a:ext>
            </a:extLst>
          </p:cNvPr>
          <p:cNvSpPr/>
          <p:nvPr/>
        </p:nvSpPr>
        <p:spPr>
          <a:xfrm>
            <a:off x="5057519" y="3613083"/>
            <a:ext cx="2132287" cy="2132287"/>
          </a:xfrm>
          <a:prstGeom prst="ellipse">
            <a:avLst/>
          </a:prstGeom>
          <a:solidFill>
            <a:srgbClr val="35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ECF1B-49E5-73CE-F9B9-4E4E76616095}"/>
              </a:ext>
            </a:extLst>
          </p:cNvPr>
          <p:cNvSpPr/>
          <p:nvPr/>
        </p:nvSpPr>
        <p:spPr>
          <a:xfrm>
            <a:off x="5496903" y="4348686"/>
            <a:ext cx="1253519" cy="1253519"/>
          </a:xfrm>
          <a:prstGeom prst="ellipse">
            <a:avLst/>
          </a:prstGeom>
          <a:solidFill>
            <a:srgbClr val="104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72D841-F199-D998-70E8-556BE52F9A28}"/>
              </a:ext>
            </a:extLst>
          </p:cNvPr>
          <p:cNvGrpSpPr/>
          <p:nvPr/>
        </p:nvGrpSpPr>
        <p:grpSpPr>
          <a:xfrm>
            <a:off x="9304110" y="1261807"/>
            <a:ext cx="2603720" cy="5410962"/>
            <a:chOff x="9272823" y="1137526"/>
            <a:chExt cx="2603720" cy="541096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9840993-F3E5-4F93-0F7E-8CED9833DDD8}"/>
                </a:ext>
              </a:extLst>
            </p:cNvPr>
            <p:cNvGrpSpPr/>
            <p:nvPr/>
          </p:nvGrpSpPr>
          <p:grpSpPr>
            <a:xfrm>
              <a:off x="9272823" y="1137526"/>
              <a:ext cx="2446776" cy="2779926"/>
              <a:chOff x="9513455" y="1419495"/>
              <a:chExt cx="2446776" cy="277992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DC07E0-67B2-CC50-AC9D-5A9F18213A5D}"/>
                  </a:ext>
                </a:extLst>
              </p:cNvPr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GB" sz="2400" b="1" dirty="0"/>
                  <a:t>Connections</a:t>
                </a:r>
                <a:endParaRPr lang="en-US" sz="2400" b="1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E3E1149-C94B-A54F-64DA-F119C97C8DCC}"/>
                  </a:ext>
                </a:extLst>
              </p:cNvPr>
              <p:cNvSpPr txBox="1"/>
              <p:nvPr/>
            </p:nvSpPr>
            <p:spPr>
              <a:xfrm>
                <a:off x="9519949" y="1891097"/>
                <a:ext cx="2440282" cy="2308324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No hardcoded/environment var passwords/secrets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Environment vars for data sources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Object environment variables for groups of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Secure inputs/outputs for all sensitive data ingress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OneDrive/Excel by exception – use Dataverse/SharePoint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Trigger settings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Correct type of connection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List items settings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A44928-D86E-4D62-55C6-FA06109DA008}"/>
                </a:ext>
              </a:extLst>
            </p:cNvPr>
            <p:cNvGrpSpPr/>
            <p:nvPr/>
          </p:nvGrpSpPr>
          <p:grpSpPr>
            <a:xfrm>
              <a:off x="9272823" y="3953228"/>
              <a:ext cx="2603720" cy="2595260"/>
              <a:chOff x="9513455" y="803427"/>
              <a:chExt cx="2603720" cy="259526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1FEDF80-68EE-10A4-4690-B3C15E5AB3B0}"/>
                  </a:ext>
                </a:extLst>
              </p:cNvPr>
              <p:cNvSpPr txBox="1"/>
              <p:nvPr/>
            </p:nvSpPr>
            <p:spPr>
              <a:xfrm>
                <a:off x="9513455" y="803427"/>
                <a:ext cx="2603720" cy="461665"/>
              </a:xfrm>
              <a:prstGeom prst="rect">
                <a:avLst/>
              </a:prstGeom>
              <a:noFill/>
            </p:spPr>
            <p:txBody>
              <a:bodyPr wrap="square" lIns="0" rtlCol="0" anchor="b">
                <a:spAutoFit/>
              </a:bodyPr>
              <a:lstStyle/>
              <a:p>
                <a:r>
                  <a:rPr lang="en-US" sz="2400" b="1" dirty="0"/>
                  <a:t>Design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0E4602E-1F44-8E6A-639F-A0CC7D12091D}"/>
                  </a:ext>
                </a:extLst>
              </p:cNvPr>
              <p:cNvSpPr txBox="1"/>
              <p:nvPr/>
            </p:nvSpPr>
            <p:spPr>
              <a:xfrm>
                <a:off x="9519949" y="1275029"/>
                <a:ext cx="2440282" cy="2123658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Naming standards for 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Naming standards for actions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Variables/Composes - valid use case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Minimum nesting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Limit loops and contents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Environment variables for configurable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Size/Complexity limits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2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BB4535-D63C-6EFF-1CFF-BF09B6F687C9}"/>
              </a:ext>
            </a:extLst>
          </p:cNvPr>
          <p:cNvGrpSpPr/>
          <p:nvPr/>
        </p:nvGrpSpPr>
        <p:grpSpPr>
          <a:xfrm>
            <a:off x="284170" y="1322019"/>
            <a:ext cx="2902073" cy="3752191"/>
            <a:chOff x="9272823" y="1137526"/>
            <a:chExt cx="2446776" cy="375219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B968D6-A410-CA25-85A5-A24CDFD04B2F}"/>
                </a:ext>
              </a:extLst>
            </p:cNvPr>
            <p:cNvGrpSpPr/>
            <p:nvPr/>
          </p:nvGrpSpPr>
          <p:grpSpPr>
            <a:xfrm>
              <a:off x="9272823" y="1137526"/>
              <a:ext cx="2446776" cy="1302599"/>
              <a:chOff x="9513455" y="1419495"/>
              <a:chExt cx="2446776" cy="1302599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95C0B4-10AD-5BC7-724F-88D75989EE7B}"/>
                  </a:ext>
                </a:extLst>
              </p:cNvPr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400" b="1" dirty="0"/>
                  <a:t>Solution &amp; Contents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217E0A-9D1C-60E1-FF5B-AA35A476BA6D}"/>
                  </a:ext>
                </a:extLst>
              </p:cNvPr>
              <p:cNvSpPr txBox="1"/>
              <p:nvPr/>
            </p:nvSpPr>
            <p:spPr>
              <a:xfrm>
                <a:off x="9553370" y="1891097"/>
                <a:ext cx="2291790" cy="830997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No missing dependencies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Environment var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Connection Ref</a:t>
                </a:r>
              </a:p>
              <a:p>
                <a:pPr marL="171450" indent="-171450" algn="just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Flows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8B31420-6942-079E-AA40-12E1BF828888}"/>
                </a:ext>
              </a:extLst>
            </p:cNvPr>
            <p:cNvGrpSpPr/>
            <p:nvPr/>
          </p:nvGrpSpPr>
          <p:grpSpPr>
            <a:xfrm>
              <a:off x="9272823" y="2853411"/>
              <a:ext cx="2446776" cy="2036306"/>
              <a:chOff x="9513455" y="1419495"/>
              <a:chExt cx="2446776" cy="203630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15864DA-AC03-3943-E560-E461429CCDFA}"/>
                  </a:ext>
                </a:extLst>
              </p:cNvPr>
              <p:cNvSpPr txBox="1"/>
              <p:nvPr/>
            </p:nvSpPr>
            <p:spPr>
              <a:xfrm>
                <a:off x="9513455" y="1419495"/>
                <a:ext cx="2446776" cy="461665"/>
              </a:xfrm>
              <a:prstGeom prst="rect">
                <a:avLst/>
              </a:prstGeom>
              <a:noFill/>
            </p:spPr>
            <p:txBody>
              <a:bodyPr wrap="square" lIns="0" rIns="0" rtlCol="0" anchor="b">
                <a:spAutoFit/>
              </a:bodyPr>
              <a:lstStyle/>
              <a:p>
                <a:r>
                  <a:rPr lang="en-US" sz="2400" b="1" dirty="0"/>
                  <a:t>Exception Handling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20886C-6D74-8DBF-6741-A6A7D0F7373E}"/>
                  </a:ext>
                </a:extLst>
              </p:cNvPr>
              <p:cNvSpPr txBox="1"/>
              <p:nvPr/>
            </p:nvSpPr>
            <p:spPr>
              <a:xfrm>
                <a:off x="9584208" y="1886141"/>
                <a:ext cx="2197248" cy="1569660"/>
              </a:xfrm>
              <a:prstGeom prst="rect">
                <a:avLst/>
              </a:prstGeom>
              <a:noFill/>
            </p:spPr>
            <p:txBody>
              <a:bodyPr wrap="square" lIns="0" rIns="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Main and Exception Scope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RunAfter failed and timeout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Include failed run expression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Terminate failed in exception catch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Conversion file saves should exception handle to delete file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200" dirty="0"/>
                  <a:t>App called flows handle exception and pass back</a:t>
                </a:r>
              </a:p>
            </p:txBody>
          </p:sp>
        </p:grp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60D1E112-CAB2-645D-E0AB-C8AF7387FFDB}"/>
              </a:ext>
            </a:extLst>
          </p:cNvPr>
          <p:cNvSpPr/>
          <p:nvPr/>
        </p:nvSpPr>
        <p:spPr>
          <a:xfrm>
            <a:off x="3207317" y="3109693"/>
            <a:ext cx="297949" cy="297949"/>
          </a:xfrm>
          <a:prstGeom prst="ellipse">
            <a:avLst/>
          </a:prstGeom>
          <a:solidFill>
            <a:srgbClr val="3588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CA05030-7FC5-813F-4D0E-CC9027498854}"/>
              </a:ext>
            </a:extLst>
          </p:cNvPr>
          <p:cNvSpPr/>
          <p:nvPr/>
        </p:nvSpPr>
        <p:spPr>
          <a:xfrm>
            <a:off x="3207317" y="1390127"/>
            <a:ext cx="297949" cy="297949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rgbClr val="104B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F94876E-540C-D87F-DDA2-374093F7F58D}"/>
              </a:ext>
            </a:extLst>
          </p:cNvPr>
          <p:cNvSpPr/>
          <p:nvPr/>
        </p:nvSpPr>
        <p:spPr>
          <a:xfrm>
            <a:off x="8883045" y="4179828"/>
            <a:ext cx="297949" cy="297949"/>
          </a:xfrm>
          <a:prstGeom prst="ellipse">
            <a:avLst/>
          </a:prstGeom>
          <a:solidFill>
            <a:srgbClr val="104B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4FECAF-F802-6517-D057-99FDE4A38240}"/>
              </a:ext>
            </a:extLst>
          </p:cNvPr>
          <p:cNvSpPr/>
          <p:nvPr/>
        </p:nvSpPr>
        <p:spPr>
          <a:xfrm>
            <a:off x="8793281" y="1348317"/>
            <a:ext cx="297949" cy="297949"/>
          </a:xfrm>
          <a:prstGeom prst="ellipse">
            <a:avLst/>
          </a:prstGeom>
          <a:solidFill>
            <a:srgbClr val="79C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66CA563E-4B43-1947-3EC2-3F99D5FFD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83927" y="3717294"/>
            <a:ext cx="607839" cy="607839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89DA5143-DCE9-8E5F-410B-9FDEBF726E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19749" y="2485497"/>
            <a:ext cx="607838" cy="607838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3EE213FC-70EB-98CA-86F1-FE0E3189E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67628" y="1673503"/>
            <a:ext cx="607838" cy="607838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97C37221-3A89-B071-D086-D64DFCBCB5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91766" y="1324257"/>
            <a:ext cx="607838" cy="607838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9BDE22EE-1DF1-994C-3189-5136B63ACC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713273" y="1678255"/>
            <a:ext cx="607838" cy="607838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F3B15105-8BF2-8017-13EA-531A9C4D8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738396" y="2559320"/>
            <a:ext cx="607838" cy="607838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12ADF976-42C5-A7C1-49BB-073EF4E47C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053593" y="2773833"/>
            <a:ext cx="504000" cy="504000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F2D48275-6777-9856-0999-041D7FD6B3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907661" y="2321473"/>
            <a:ext cx="504000" cy="504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46BC01A3-DC0F-58CF-5E6B-0ACB95500C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622752" y="2841046"/>
            <a:ext cx="504000" cy="504000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69CE1D6B-8891-66A7-3CFD-3D40D536116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6685" t="-5479" r="-14776" b="-2176"/>
          <a:stretch/>
        </p:blipFill>
        <p:spPr>
          <a:xfrm>
            <a:off x="5648519" y="4562521"/>
            <a:ext cx="958144" cy="849234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8CB1014C-3984-64B8-F868-723DCC9F3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29072" y="3160106"/>
            <a:ext cx="607839" cy="607839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4DDDC99F-266A-F5E8-BFC0-DE2E16001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06662" y="3729070"/>
            <a:ext cx="607839" cy="607839"/>
          </a:xfrm>
          <a:prstGeom prst="rect">
            <a:avLst/>
          </a:prstGeom>
        </p:spPr>
      </p:pic>
      <p:pic>
        <p:nvPicPr>
          <p:cNvPr id="11" name="Picture 10" descr="A blue diamond shaped logo&#10;&#10;Description automatically generated">
            <a:extLst>
              <a:ext uri="{FF2B5EF4-FFF2-40B4-BE49-F238E27FC236}">
                <a16:creationId xmlns:a16="http://schemas.microsoft.com/office/drawing/2014/main" id="{52F5E0DB-1F07-644B-C2CE-293DE64F59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96" y="86664"/>
            <a:ext cx="468000" cy="468000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A58DA2A1-5F24-A28B-CE19-7FBC9CADDA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88" y="118030"/>
            <a:ext cx="413985" cy="41398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E37E7E0-6570-8345-01EE-DB90F45FA62E}"/>
              </a:ext>
            </a:extLst>
          </p:cNvPr>
          <p:cNvSpPr txBox="1"/>
          <p:nvPr/>
        </p:nvSpPr>
        <p:spPr>
          <a:xfrm>
            <a:off x="326570" y="6562147"/>
            <a:ext cx="276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https://dev.to/wyattdave</a:t>
            </a:r>
            <a:endParaRPr lang="en-GB" sz="1200" dirty="0"/>
          </a:p>
        </p:txBody>
      </p:sp>
      <p:sp>
        <p:nvSpPr>
          <p:cNvPr id="25" name="TextBox 24">
            <a:hlinkClick r:id="rId14"/>
            <a:extLst>
              <a:ext uri="{FF2B5EF4-FFF2-40B4-BE49-F238E27FC236}">
                <a16:creationId xmlns:a16="http://schemas.microsoft.com/office/drawing/2014/main" id="{B9C98C77-5009-93E2-A566-F8BE0D24DAAC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14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997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905F-2F19-6793-CF56-196B3AA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4400" b="1" dirty="0"/>
              <a:t>Solution &amp; Contents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FCE6A-162C-A3CF-DEFB-616900B9952C}"/>
              </a:ext>
            </a:extLst>
          </p:cNvPr>
          <p:cNvSpPr txBox="1"/>
          <p:nvPr/>
        </p:nvSpPr>
        <p:spPr>
          <a:xfrm>
            <a:off x="523494" y="1282160"/>
            <a:ext cx="1033043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No missing dependencies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Can't import with them, only exceptions are Custom Connectors and Dataverse Tables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Environment variables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Should have for all data sources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SharePoint list should use the site variable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No Default values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If excessive then they should be using object variables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Connection References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Should be maximum one of each connection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Flows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Naming should explain what flow does and link to the solution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Not include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Custom Connectors and Dataverse tables should be in their own solutions</a:t>
            </a:r>
          </a:p>
        </p:txBody>
      </p:sp>
      <p:pic>
        <p:nvPicPr>
          <p:cNvPr id="3" name="Picture 2" descr="A blue diamond shaped logo&#10;&#10;Description automatically generated">
            <a:extLst>
              <a:ext uri="{FF2B5EF4-FFF2-40B4-BE49-F238E27FC236}">
                <a16:creationId xmlns:a16="http://schemas.microsoft.com/office/drawing/2014/main" id="{C843E3A0-F877-BF3A-E897-5BCFB94EC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96" y="86664"/>
            <a:ext cx="468000" cy="4680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08F4887A-03D6-4F47-EB1F-D3AB031F89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88" y="118030"/>
            <a:ext cx="413985" cy="413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F792E-57EC-7F7D-6E74-4181FAE5B2E8}"/>
              </a:ext>
            </a:extLst>
          </p:cNvPr>
          <p:cNvSpPr txBox="1"/>
          <p:nvPr/>
        </p:nvSpPr>
        <p:spPr>
          <a:xfrm>
            <a:off x="326570" y="6562147"/>
            <a:ext cx="276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https://dev.to/wyattdave</a:t>
            </a:r>
            <a:endParaRPr lang="en-GB" sz="1200" dirty="0"/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629DD5A9-9E2D-8703-4928-161FE0865C5D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5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903821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905F-2F19-6793-CF56-196B3AA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4400" b="1" dirty="0"/>
              <a:t>Connections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FCE6A-162C-A3CF-DEFB-616900B9952C}"/>
              </a:ext>
            </a:extLst>
          </p:cNvPr>
          <p:cNvSpPr txBox="1"/>
          <p:nvPr/>
        </p:nvSpPr>
        <p:spPr>
          <a:xfrm>
            <a:off x="560070" y="1245584"/>
            <a:ext cx="103304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No hardcoded passwords/secrets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Environment variables all for data sources except local Dataverse table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Object environment variables for groups of inputs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Secure inputs/outputs for all sensitive data ingress points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OneDrive/Excel by exception – use SharePoint/Dataverse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Trigger settings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No condition straight after run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Only run when needed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Correct type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Use business versions (Excel/OneDrive/Outlook)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Use HTTP versions by exception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List items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Pagination and threshold 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Query filter where possible</a:t>
            </a:r>
          </a:p>
        </p:txBody>
      </p:sp>
      <p:pic>
        <p:nvPicPr>
          <p:cNvPr id="3" name="Picture 2" descr="A blue diamond shaped logo&#10;&#10;Description automatically generated">
            <a:extLst>
              <a:ext uri="{FF2B5EF4-FFF2-40B4-BE49-F238E27FC236}">
                <a16:creationId xmlns:a16="http://schemas.microsoft.com/office/drawing/2014/main" id="{C553ACE6-00D7-BDEB-2E9B-9F721866D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96" y="86664"/>
            <a:ext cx="468000" cy="4680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374D172-5A45-6089-77A0-03C50A756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88" y="118030"/>
            <a:ext cx="413985" cy="413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CD905-7C6A-D670-012D-A80CEA5CECF7}"/>
              </a:ext>
            </a:extLst>
          </p:cNvPr>
          <p:cNvSpPr txBox="1"/>
          <p:nvPr/>
        </p:nvSpPr>
        <p:spPr>
          <a:xfrm>
            <a:off x="326570" y="6562147"/>
            <a:ext cx="276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https://dev.to/wyattdave</a:t>
            </a:r>
            <a:endParaRPr lang="en-GB" sz="1200" dirty="0"/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CB4AB9E9-451A-E8D3-36F8-BF5284ACD44E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5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327074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F905F-2F19-6793-CF56-196B3AA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54"/>
            <a:ext cx="10515600" cy="1325563"/>
          </a:xfrm>
        </p:spPr>
        <p:txBody>
          <a:bodyPr/>
          <a:lstStyle/>
          <a:p>
            <a:r>
              <a:rPr lang="en-US" sz="4400" b="1" dirty="0"/>
              <a:t>Exception Handling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FCE6A-162C-A3CF-DEFB-616900B9952C}"/>
              </a:ext>
            </a:extLst>
          </p:cNvPr>
          <p:cNvSpPr txBox="1"/>
          <p:nvPr/>
        </p:nvSpPr>
        <p:spPr>
          <a:xfrm>
            <a:off x="560070" y="1245584"/>
            <a:ext cx="1033043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Main and Exception Scope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This is required for a catch all errors approach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RunAfter failed and timeout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Exception handling runs on failed and should also be timeout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Always have a failed terminate in exception handling to flag failed run in the logs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Include failed run expression &amp; link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Result() expression and filter or </a:t>
            </a:r>
            <a:r>
              <a:rPr lang="en-US" sz="2000" dirty="0" err="1"/>
              <a:t>Xpath</a:t>
            </a:r>
            <a:r>
              <a:rPr lang="en-US" sz="2000" dirty="0"/>
              <a:t>() expression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Use expression to construct run </a:t>
            </a:r>
            <a:r>
              <a:rPr lang="en-US" sz="2000" dirty="0" err="1"/>
              <a:t>url</a:t>
            </a:r>
            <a:r>
              <a:rPr lang="en-US" sz="2000" dirty="0"/>
              <a:t> so that IACS can find failed run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Saving to OneDrive exception handle delete file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GB" sz="2000" dirty="0"/>
              <a:t>Conversion file saves should exception handle to delete file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App called flows handle exception and pass back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App called flows should handle exception and pass back to app to handle the exception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Same with Child flows and parent flows</a:t>
            </a:r>
          </a:p>
        </p:txBody>
      </p:sp>
      <p:pic>
        <p:nvPicPr>
          <p:cNvPr id="3" name="Picture 2" descr="A blue diamond shaped logo&#10;&#10;Description automatically generated">
            <a:extLst>
              <a:ext uri="{FF2B5EF4-FFF2-40B4-BE49-F238E27FC236}">
                <a16:creationId xmlns:a16="http://schemas.microsoft.com/office/drawing/2014/main" id="{48429F7A-9181-5AC6-542D-A0DF58F38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96" y="86664"/>
            <a:ext cx="468000" cy="468000"/>
          </a:xfrm>
          <a:prstGeom prst="rect">
            <a:avLst/>
          </a:prstGeom>
        </p:spPr>
      </p:pic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CA76DEB3-FB7B-2B37-9EDD-E0B70F4B44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88" y="118030"/>
            <a:ext cx="413985" cy="413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4AA5C4-730A-4FD4-F0E0-D72181A35DE2}"/>
              </a:ext>
            </a:extLst>
          </p:cNvPr>
          <p:cNvSpPr txBox="1"/>
          <p:nvPr/>
        </p:nvSpPr>
        <p:spPr>
          <a:xfrm>
            <a:off x="326570" y="6562147"/>
            <a:ext cx="2767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https://dev.to/wyattdave</a:t>
            </a:r>
            <a:endParaRPr lang="en-GB" sz="1200" dirty="0"/>
          </a:p>
        </p:txBody>
      </p:sp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4EE33634-28D5-EBE9-7EE6-3C57FC596527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5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665918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E6DE05-F0DB-0844-4486-B553DEA52831}"/>
              </a:ext>
            </a:extLst>
          </p:cNvPr>
          <p:cNvSpPr/>
          <p:nvPr/>
        </p:nvSpPr>
        <p:spPr>
          <a:xfrm>
            <a:off x="277707" y="6008914"/>
            <a:ext cx="1461286" cy="8490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0F905F-2F19-6793-CF56-196B3AA3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sz="4400" b="1" dirty="0"/>
              <a:t>Design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FCE6A-162C-A3CF-DEFB-616900B9952C}"/>
              </a:ext>
            </a:extLst>
          </p:cNvPr>
          <p:cNvSpPr txBox="1"/>
          <p:nvPr/>
        </p:nvSpPr>
        <p:spPr>
          <a:xfrm>
            <a:off x="550926" y="980408"/>
            <a:ext cx="1087907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Naming standards for variables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Ideally TJX - </a:t>
            </a:r>
            <a:r>
              <a:rPr lang="en-US" sz="2000" dirty="0" err="1"/>
              <a:t>sString</a:t>
            </a:r>
            <a:r>
              <a:rPr lang="en-US" sz="2000" dirty="0"/>
              <a:t>, </a:t>
            </a:r>
            <a:r>
              <a:rPr lang="en-US" sz="2000" dirty="0" err="1"/>
              <a:t>bBoolean</a:t>
            </a:r>
            <a:r>
              <a:rPr lang="en-US" sz="2000" dirty="0"/>
              <a:t>, </a:t>
            </a:r>
            <a:r>
              <a:rPr lang="en-US" sz="2000" dirty="0" err="1"/>
              <a:t>iInteger</a:t>
            </a:r>
            <a:r>
              <a:rPr lang="en-US" sz="2000" dirty="0"/>
              <a:t>, </a:t>
            </a:r>
            <a:r>
              <a:rPr lang="en-US" sz="2000" dirty="0" err="1"/>
              <a:t>oObject</a:t>
            </a:r>
            <a:r>
              <a:rPr lang="en-US" sz="2000" dirty="0"/>
              <a:t>, </a:t>
            </a:r>
            <a:r>
              <a:rPr lang="en-US" sz="2000" dirty="0" err="1"/>
              <a:t>aArray</a:t>
            </a:r>
            <a:endParaRPr lang="en-US" sz="2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Naming standards for actions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Keep action name and add description of what it does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Variables/Composes - valid use case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All inputs are global so variables are not needed for data storage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Composes use </a:t>
            </a:r>
            <a:r>
              <a:rPr lang="en-US" sz="2000" dirty="0" err="1"/>
              <a:t>api</a:t>
            </a:r>
            <a:r>
              <a:rPr lang="en-US" sz="2000" dirty="0"/>
              <a:t> calls so should be avoided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Don’t set variables with a Condition, use expression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Minimum nesting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High nesting impacts </a:t>
            </a:r>
            <a:r>
              <a:rPr lang="en-US" sz="2000" dirty="0" err="1"/>
              <a:t>ui</a:t>
            </a:r>
            <a:r>
              <a:rPr lang="en-US" sz="2000" dirty="0"/>
              <a:t> making it hard to edit/read flows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Environment variables for configurable values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If configurable should be in environment variable e.g. email addresses and email bodies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Limit loops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Avoid loops within loops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User filter not loop with condition inside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Move non loop items out of loop e.g. get template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Use first() or [0] for single row returns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Size/Complexity limits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2000" dirty="0"/>
              <a:t>Overly complex/long flows should be broken into multiple flows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 descr="A blue diamond shaped logo&#10;&#10;Description automatically generated">
            <a:extLst>
              <a:ext uri="{FF2B5EF4-FFF2-40B4-BE49-F238E27FC236}">
                <a16:creationId xmlns:a16="http://schemas.microsoft.com/office/drawing/2014/main" id="{80D16019-6F8E-6264-4F24-D33035AB9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696" y="86664"/>
            <a:ext cx="468000" cy="468000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DA701C6C-5D93-97FC-5856-183576EAE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588" y="118030"/>
            <a:ext cx="413985" cy="413985"/>
          </a:xfrm>
          <a:prstGeom prst="rect">
            <a:avLst/>
          </a:prstGeom>
        </p:spPr>
      </p:pic>
      <p:sp>
        <p:nvSpPr>
          <p:cNvPr id="9" name="TextBox 8">
            <a:hlinkClick r:id="rId5"/>
            <a:extLst>
              <a:ext uri="{FF2B5EF4-FFF2-40B4-BE49-F238E27FC236}">
                <a16:creationId xmlns:a16="http://schemas.microsoft.com/office/drawing/2014/main" id="{F2F999F5-BDEE-0B09-07F3-CEB5B563DFAB}"/>
              </a:ext>
            </a:extLst>
          </p:cNvPr>
          <p:cNvSpPr txBox="1"/>
          <p:nvPr/>
        </p:nvSpPr>
        <p:spPr>
          <a:xfrm>
            <a:off x="9552214" y="6578476"/>
            <a:ext cx="2680606" cy="27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hlinkClick r:id="rId5"/>
              </a:rPr>
              <a:t>https://autoreview.powerdevbox.com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28130520"/>
      </p:ext>
    </p:extLst>
  </p:cSld>
  <p:clrMapOvr>
    <a:masterClrMapping/>
  </p:clrMapOvr>
</p:sld>
</file>

<file path=ppt/theme/theme1.xml><?xml version="1.0" encoding="utf-8"?>
<a:theme xmlns:a="http://schemas.openxmlformats.org/drawingml/2006/main" name="TJX Colors">
  <a:themeElements>
    <a:clrScheme name="Custom 18">
      <a:dk1>
        <a:srgbClr val="000000"/>
      </a:dk1>
      <a:lt1>
        <a:srgbClr val="9B0C23"/>
      </a:lt1>
      <a:dk2>
        <a:srgbClr val="565349"/>
      </a:dk2>
      <a:lt2>
        <a:srgbClr val="DDDDDD"/>
      </a:lt2>
      <a:accent1>
        <a:srgbClr val="9B0C23"/>
      </a:accent1>
      <a:accent2>
        <a:srgbClr val="9B0C23"/>
      </a:accent2>
      <a:accent3>
        <a:srgbClr val="D3CCBD"/>
      </a:accent3>
      <a:accent4>
        <a:srgbClr val="D3072B"/>
      </a:accent4>
      <a:accent5>
        <a:srgbClr val="E5006D"/>
      </a:accent5>
      <a:accent6>
        <a:srgbClr val="FAF9F1"/>
      </a:accent6>
      <a:hlink>
        <a:srgbClr val="E5006D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klamacje IA.pptx" id="{FADC33E4-3616-4BBD-B63A-96400639A987}" vid="{B5D7DBEB-6E91-437F-8D91-781D2A5480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242945a-4ab9-4132-840e-cce1c66e31bb}" enabled="0" method="" siteId="{2242945a-4ab9-4132-840e-cce1c66e31b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Widescreen</PresentationFormat>
  <Paragraphs>108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Corbel</vt:lpstr>
      <vt:lpstr>Segoe UI</vt:lpstr>
      <vt:lpstr>TJX Colors</vt:lpstr>
      <vt:lpstr>Office Theme</vt:lpstr>
      <vt:lpstr>PowerPoint Presentation</vt:lpstr>
      <vt:lpstr>Power Automate - Code Review Onion</vt:lpstr>
      <vt:lpstr>Solution &amp; Contents</vt:lpstr>
      <vt:lpstr>Connections</vt:lpstr>
      <vt:lpstr>Exception Handling</vt:lpstr>
      <vt:lpstr>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Wyatt</dc:creator>
  <cp:lastModifiedBy>david wyatt</cp:lastModifiedBy>
  <cp:revision>4</cp:revision>
  <dcterms:created xsi:type="dcterms:W3CDTF">2024-10-10T13:04:51Z</dcterms:created>
  <dcterms:modified xsi:type="dcterms:W3CDTF">2024-10-20T21:11:32Z</dcterms:modified>
</cp:coreProperties>
</file>