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451" r:id="rId5"/>
    <p:sldId id="450" r:id="rId6"/>
    <p:sldId id="452" r:id="rId7"/>
    <p:sldId id="447" r:id="rId8"/>
    <p:sldId id="440" r:id="rId9"/>
    <p:sldId id="443" r:id="rId10"/>
    <p:sldId id="442" r:id="rId11"/>
    <p:sldId id="441" r:id="rId12"/>
  </p:sldIdLst>
  <p:sldSz cx="6858000" cy="9144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05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5B82-8AC7-4837-8072-FB50AF2FFF00}" v="58" dt="2021-04-04T21:23:26.867"/>
    <p1510:client id="{9F18E9D2-4595-4BB7-89AC-CA6D8DFD199A}" v="41" dt="2021-04-01T20:52:09.997"/>
    <p1510:client id="{E747BB05-DA89-49AE-BE7B-3F688123CE5F}" v="4" dt="2021-04-05T20:36:33.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03" autoAdjust="0"/>
    <p:restoredTop sz="95915"/>
  </p:normalViewPr>
  <p:slideViewPr>
    <p:cSldViewPr>
      <p:cViewPr>
        <p:scale>
          <a:sx n="69" d="100"/>
          <a:sy n="69" d="100"/>
        </p:scale>
        <p:origin x="100" y="64"/>
      </p:cViewPr>
      <p:guideLst>
        <p:guide orient="horz" pos="5056"/>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Qi [COM S]" userId="S::qli@iastate.edu::a9a6d976-dd74-4879-aa62-82795eaef9f6" providerId="AD" clId="Web-{E747BB05-DA89-49AE-BE7B-3F688123CE5F}"/>
    <pc:docChg chg="modSld">
      <pc:chgData name="Li, Qi [COM S]" userId="S::qli@iastate.edu::a9a6d976-dd74-4879-aa62-82795eaef9f6" providerId="AD" clId="Web-{E747BB05-DA89-49AE-BE7B-3F688123CE5F}" dt="2021-04-05T20:36:33.333" v="1" actId="20577"/>
      <pc:docMkLst>
        <pc:docMk/>
      </pc:docMkLst>
      <pc:sldChg chg="modSp">
        <pc:chgData name="Li, Qi [COM S]" userId="S::qli@iastate.edu::a9a6d976-dd74-4879-aa62-82795eaef9f6" providerId="AD" clId="Web-{E747BB05-DA89-49AE-BE7B-3F688123CE5F}" dt="2021-04-05T20:36:33.333" v="1" actId="20577"/>
        <pc:sldMkLst>
          <pc:docMk/>
          <pc:sldMk cId="0" sldId="442"/>
        </pc:sldMkLst>
        <pc:spChg chg="mod">
          <ac:chgData name="Li, Qi [COM S]" userId="S::qli@iastate.edu::a9a6d976-dd74-4879-aa62-82795eaef9f6" providerId="AD" clId="Web-{E747BB05-DA89-49AE-BE7B-3F688123CE5F}" dt="2021-04-05T20:36:33.333" v="1" actId="20577"/>
          <ac:spMkLst>
            <pc:docMk/>
            <pc:sldMk cId="0" sldId="442"/>
            <ac:spMk id="4" creationId="{00000000-0000-0000-0000-000000000000}"/>
          </ac:spMkLst>
        </pc:spChg>
      </pc:sldChg>
    </pc:docChg>
  </pc:docChgLst>
  <pc:docChgLst>
    <pc:chgData name="Li, Qi [COM S]" userId="S::qli@iastate.edu::a9a6d976-dd74-4879-aa62-82795eaef9f6" providerId="AD" clId="Web-{45005B82-8AC7-4837-8072-FB50AF2FFF00}"/>
    <pc:docChg chg="modSld">
      <pc:chgData name="Li, Qi [COM S]" userId="S::qli@iastate.edu::a9a6d976-dd74-4879-aa62-82795eaef9f6" providerId="AD" clId="Web-{45005B82-8AC7-4837-8072-FB50AF2FFF00}" dt="2021-04-04T21:23:26.867" v="28" actId="20577"/>
      <pc:docMkLst>
        <pc:docMk/>
      </pc:docMkLst>
      <pc:sldChg chg="modSp">
        <pc:chgData name="Li, Qi [COM S]" userId="S::qli@iastate.edu::a9a6d976-dd74-4879-aa62-82795eaef9f6" providerId="AD" clId="Web-{45005B82-8AC7-4837-8072-FB50AF2FFF00}" dt="2021-04-04T21:23:26.867" v="28" actId="20577"/>
        <pc:sldMkLst>
          <pc:docMk/>
          <pc:sldMk cId="0" sldId="441"/>
        </pc:sldMkLst>
        <pc:spChg chg="mod">
          <ac:chgData name="Li, Qi [COM S]" userId="S::qli@iastate.edu::a9a6d976-dd74-4879-aa62-82795eaef9f6" providerId="AD" clId="Web-{45005B82-8AC7-4837-8072-FB50AF2FFF00}" dt="2021-04-04T21:23:26.867" v="28" actId="20577"/>
          <ac:spMkLst>
            <pc:docMk/>
            <pc:sldMk cId="0" sldId="441"/>
            <ac:spMk id="21505" creationId="{00000000-0000-0000-0000-000000000000}"/>
          </ac:spMkLst>
        </pc:spChg>
      </pc:sldChg>
    </pc:docChg>
  </pc:docChgLst>
  <pc:docChgLst>
    <pc:chgData name="Li, Qi [COM S]" userId="S::qli@iastate.edu::a9a6d976-dd74-4879-aa62-82795eaef9f6" providerId="AD" clId="Web-{9F18E9D2-4595-4BB7-89AC-CA6D8DFD199A}"/>
    <pc:docChg chg="modSld">
      <pc:chgData name="Li, Qi [COM S]" userId="S::qli@iastate.edu::a9a6d976-dd74-4879-aa62-82795eaef9f6" providerId="AD" clId="Web-{9F18E9D2-4595-4BB7-89AC-CA6D8DFD199A}" dt="2021-04-01T20:52:09.747" v="23" actId="20577"/>
      <pc:docMkLst>
        <pc:docMk/>
      </pc:docMkLst>
      <pc:sldChg chg="modSp">
        <pc:chgData name="Li, Qi [COM S]" userId="S::qli@iastate.edu::a9a6d976-dd74-4879-aa62-82795eaef9f6" providerId="AD" clId="Web-{9F18E9D2-4595-4BB7-89AC-CA6D8DFD199A}" dt="2021-04-01T20:52:09.747" v="23" actId="20577"/>
        <pc:sldMkLst>
          <pc:docMk/>
          <pc:sldMk cId="0" sldId="441"/>
        </pc:sldMkLst>
        <pc:spChg chg="mod">
          <ac:chgData name="Li, Qi [COM S]" userId="S::qli@iastate.edu::a9a6d976-dd74-4879-aa62-82795eaef9f6" providerId="AD" clId="Web-{9F18E9D2-4595-4BB7-89AC-CA6D8DFD199A}" dt="2021-04-01T20:52:09.747" v="23" actId="20577"/>
          <ac:spMkLst>
            <pc:docMk/>
            <pc:sldMk cId="0" sldId="441"/>
            <ac:spMk id="2150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7"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endParaRPr lang="en-US" altLang="en-US"/>
          </a:p>
        </p:txBody>
      </p:sp>
      <p:sp>
        <p:nvSpPr>
          <p:cNvPr id="47108"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9"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algn="r" defTabSz="1001713" eaLnBrk="1" hangingPunct="1">
              <a:defRPr sz="1400">
                <a:latin typeface="Times New Roman" panose="02020603050405020304" pitchFamily="18" charset="0"/>
              </a:defRPr>
            </a:lvl1pPr>
          </a:lstStyle>
          <a:p>
            <a:fld id="{F2957AC6-D06F-496C-BA32-637F7685C56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499" name="Rectangle 3"/>
          <p:cNvSpPr>
            <a:spLocks noGrp="1" noChangeArrowheads="1"/>
          </p:cNvSpPr>
          <p:nvPr>
            <p:ph type="dt" idx="1"/>
          </p:nvPr>
        </p:nvSpPr>
        <p:spPr bwMode="auto">
          <a:xfrm>
            <a:off x="413385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2301875" y="709613"/>
            <a:ext cx="2713038" cy="3617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54088" y="4564063"/>
            <a:ext cx="5407025" cy="4327525"/>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503" name="Rectangle 7"/>
          <p:cNvSpPr>
            <a:spLocks noGrp="1" noChangeArrowheads="1"/>
          </p:cNvSpPr>
          <p:nvPr>
            <p:ph type="sldNum" sz="quarter" idx="5"/>
          </p:nvPr>
        </p:nvSpPr>
        <p:spPr bwMode="auto">
          <a:xfrm>
            <a:off x="413385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algn="r" defTabSz="947738" eaLnBrk="1" hangingPunct="1">
              <a:defRPr sz="1300">
                <a:latin typeface="Times New Roman" panose="02020603050405020304" pitchFamily="18" charset="0"/>
              </a:defRPr>
            </a:lvl1pPr>
          </a:lstStyle>
          <a:p>
            <a:fld id="{500D07DF-0432-4552-8C9C-8FBFD04D761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DE64AA3-E4BD-48BA-8830-F137092F9EB3}" type="slidenum">
              <a:rPr lang="en-US" altLang="en-US"/>
              <a:pPr/>
              <a:t>‹#›</a:t>
            </a:fld>
            <a:endParaRPr lang="en-US" altLang="en-US"/>
          </a:p>
        </p:txBody>
      </p:sp>
    </p:spTree>
    <p:extLst>
      <p:ext uri="{BB962C8B-B14F-4D97-AF65-F5344CB8AC3E}">
        <p14:creationId xmlns:p14="http://schemas.microsoft.com/office/powerpoint/2010/main" val="176837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05AD603-FD08-4867-8EC4-4F90861E8FBD}" type="slidenum">
              <a:rPr lang="en-US" altLang="en-US"/>
              <a:pPr/>
              <a:t>‹#›</a:t>
            </a:fld>
            <a:endParaRPr lang="en-US" altLang="en-US"/>
          </a:p>
        </p:txBody>
      </p:sp>
    </p:spTree>
    <p:extLst>
      <p:ext uri="{BB962C8B-B14F-4D97-AF65-F5344CB8AC3E}">
        <p14:creationId xmlns:p14="http://schemas.microsoft.com/office/powerpoint/2010/main" val="158214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576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DCE0268B-D834-4C92-BFF2-0FFB8B5C9FA1}" type="slidenum">
              <a:rPr lang="en-US" altLang="en-US"/>
              <a:pPr/>
              <a:t>‹#›</a:t>
            </a:fld>
            <a:endParaRPr lang="en-US" altLang="en-US"/>
          </a:p>
        </p:txBody>
      </p:sp>
    </p:spTree>
    <p:extLst>
      <p:ext uri="{BB962C8B-B14F-4D97-AF65-F5344CB8AC3E}">
        <p14:creationId xmlns:p14="http://schemas.microsoft.com/office/powerpoint/2010/main" val="10800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A56C65E-A2D1-4FC2-90BD-071C5DEBC6E5}" type="slidenum">
              <a:rPr lang="en-US" altLang="en-US"/>
              <a:pPr/>
              <a:t>‹#›</a:t>
            </a:fld>
            <a:endParaRPr lang="en-US" altLang="en-US"/>
          </a:p>
        </p:txBody>
      </p:sp>
    </p:spTree>
    <p:extLst>
      <p:ext uri="{BB962C8B-B14F-4D97-AF65-F5344CB8AC3E}">
        <p14:creationId xmlns:p14="http://schemas.microsoft.com/office/powerpoint/2010/main" val="152249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4849E60-3147-4336-899F-BBD2C49B9995}" type="slidenum">
              <a:rPr lang="en-US" altLang="en-US"/>
              <a:pPr/>
              <a:t>‹#›</a:t>
            </a:fld>
            <a:endParaRPr lang="en-US" altLang="en-US"/>
          </a:p>
        </p:txBody>
      </p:sp>
    </p:spTree>
    <p:extLst>
      <p:ext uri="{BB962C8B-B14F-4D97-AF65-F5344CB8AC3E}">
        <p14:creationId xmlns:p14="http://schemas.microsoft.com/office/powerpoint/2010/main" val="35931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261FC7D-C57D-498F-B750-EFA49A06AF8B}" type="slidenum">
              <a:rPr lang="en-US" altLang="en-US"/>
              <a:pPr/>
              <a:t>‹#›</a:t>
            </a:fld>
            <a:endParaRPr lang="en-US" altLang="en-US"/>
          </a:p>
        </p:txBody>
      </p:sp>
    </p:spTree>
    <p:extLst>
      <p:ext uri="{BB962C8B-B14F-4D97-AF65-F5344CB8AC3E}">
        <p14:creationId xmlns:p14="http://schemas.microsoft.com/office/powerpoint/2010/main" val="393322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8EE0ECC5-B9F6-4B8A-A278-43D8D05329F0}" type="slidenum">
              <a:rPr lang="en-US" altLang="en-US"/>
              <a:pPr/>
              <a:t>‹#›</a:t>
            </a:fld>
            <a:endParaRPr lang="en-US" altLang="en-US"/>
          </a:p>
        </p:txBody>
      </p:sp>
    </p:spTree>
    <p:extLst>
      <p:ext uri="{BB962C8B-B14F-4D97-AF65-F5344CB8AC3E}">
        <p14:creationId xmlns:p14="http://schemas.microsoft.com/office/powerpoint/2010/main" val="137976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BA1A785E-7F6A-4B81-B6EB-78B00194E044}" type="slidenum">
              <a:rPr lang="en-US" altLang="en-US"/>
              <a:pPr/>
              <a:t>‹#›</a:t>
            </a:fld>
            <a:endParaRPr lang="en-US" altLang="en-US"/>
          </a:p>
        </p:txBody>
      </p:sp>
    </p:spTree>
    <p:extLst>
      <p:ext uri="{BB962C8B-B14F-4D97-AF65-F5344CB8AC3E}">
        <p14:creationId xmlns:p14="http://schemas.microsoft.com/office/powerpoint/2010/main" val="213624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90DF3EC5-220B-460B-84EE-F87ACB80218A}" type="slidenum">
              <a:rPr lang="en-US" altLang="en-US"/>
              <a:pPr/>
              <a:t>‹#›</a:t>
            </a:fld>
            <a:endParaRPr lang="en-US" altLang="en-US"/>
          </a:p>
        </p:txBody>
      </p:sp>
    </p:spTree>
    <p:extLst>
      <p:ext uri="{BB962C8B-B14F-4D97-AF65-F5344CB8AC3E}">
        <p14:creationId xmlns:p14="http://schemas.microsoft.com/office/powerpoint/2010/main" val="335819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468EC72-BE93-441C-A844-4831DF0666D3}" type="slidenum">
              <a:rPr lang="en-US" altLang="en-US"/>
              <a:pPr/>
              <a:t>‹#›</a:t>
            </a:fld>
            <a:endParaRPr lang="en-US" altLang="en-US"/>
          </a:p>
        </p:txBody>
      </p:sp>
    </p:spTree>
    <p:extLst>
      <p:ext uri="{BB962C8B-B14F-4D97-AF65-F5344CB8AC3E}">
        <p14:creationId xmlns:p14="http://schemas.microsoft.com/office/powerpoint/2010/main" val="167178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16694B5-4EA3-4910-A080-B40F927DBE13}" type="slidenum">
              <a:rPr lang="en-US" altLang="en-US"/>
              <a:pPr/>
              <a:t>‹#›</a:t>
            </a:fld>
            <a:endParaRPr lang="en-US" altLang="en-US"/>
          </a:p>
        </p:txBody>
      </p:sp>
    </p:spTree>
    <p:extLst>
      <p:ext uri="{BB962C8B-B14F-4D97-AF65-F5344CB8AC3E}">
        <p14:creationId xmlns:p14="http://schemas.microsoft.com/office/powerpoint/2010/main" val="305613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fld id="{8BE5AC15-3481-44F7-A927-EC2D84CBE5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8"/>
          <p:cNvSpPr txBox="1">
            <a:spLocks noChangeArrowheads="1"/>
          </p:cNvSpPr>
          <p:nvPr/>
        </p:nvSpPr>
        <p:spPr bwMode="auto">
          <a:xfrm>
            <a:off x="457200" y="457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p:txBody>
      </p:sp>
      <p:sp>
        <p:nvSpPr>
          <p:cNvPr id="15362" name="Rectangle 2"/>
          <p:cNvSpPr>
            <a:spLocks noChangeArrowheads="1"/>
          </p:cNvSpPr>
          <p:nvPr/>
        </p:nvSpPr>
        <p:spPr bwMode="auto">
          <a:xfrm>
            <a:off x="838200" y="304800"/>
            <a:ext cx="510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alibri" panose="020F0502020204030204" pitchFamily="34" charset="0"/>
                <a:cs typeface="Calibri" panose="020F0502020204030204" pitchFamily="34" charset="0"/>
              </a:rPr>
              <a:t>First Letter of your last name:____________________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r>
              <a:rPr lang="en-US" altLang="en-US" sz="1200">
                <a:latin typeface="Calibri" panose="020F0502020204030204" pitchFamily="34" charset="0"/>
                <a:cs typeface="Calibri" panose="020F0502020204030204" pitchFamily="34" charset="0"/>
              </a:rPr>
              <a:t>Your Full Name: _______________________________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r>
              <a:rPr lang="en-US" altLang="en-US" sz="1200">
                <a:latin typeface="Calibri" panose="020F0502020204030204" pitchFamily="34" charset="0"/>
                <a:cs typeface="Calibri" panose="020F0502020204030204" pitchFamily="34" charset="0"/>
              </a:rPr>
              <a:t>I promise I do not cheat on the exam. Your initial:_____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p:txBody>
      </p:sp>
      <p:sp>
        <p:nvSpPr>
          <p:cNvPr id="15363" name="Rectangle 3"/>
          <p:cNvSpPr>
            <a:spLocks noChangeArrowheads="1"/>
          </p:cNvSpPr>
          <p:nvPr/>
        </p:nvSpPr>
        <p:spPr bwMode="auto">
          <a:xfrm>
            <a:off x="838200" y="2035175"/>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b="1">
                <a:latin typeface="Calibri" panose="020F0502020204030204" pitchFamily="34" charset="0"/>
                <a:cs typeface="Calibri" panose="020F0502020204030204" pitchFamily="34" charset="0"/>
              </a:rPr>
              <a:t>COM S 363: Exam 2</a:t>
            </a:r>
            <a:endParaRPr lang="en-US" altLang="en-US" sz="1600">
              <a:latin typeface="Calibri" panose="020F0502020204030204" pitchFamily="34" charset="0"/>
              <a:cs typeface="Calibri" panose="020F0502020204030204" pitchFamily="34" charset="0"/>
            </a:endParaRPr>
          </a:p>
        </p:txBody>
      </p:sp>
      <p:sp>
        <p:nvSpPr>
          <p:cNvPr id="4101" name="Rectangle 29"/>
          <p:cNvSpPr>
            <a:spLocks noChangeArrowheads="1"/>
          </p:cNvSpPr>
          <p:nvPr/>
        </p:nvSpPr>
        <p:spPr bwMode="auto">
          <a:xfrm>
            <a:off x="835025" y="2667000"/>
            <a:ext cx="5337175" cy="21240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1200" b="1" dirty="0">
                <a:latin typeface="Calibri" panose="020F0502020204030204" pitchFamily="34" charset="0"/>
                <a:cs typeface="Calibri" panose="020F0502020204030204" pitchFamily="34" charset="0"/>
              </a:rPr>
              <a:t>NOTES: </a:t>
            </a:r>
            <a:endParaRPr lang="en-US" altLang="en-US" sz="1200" dirty="0">
              <a:latin typeface="Calibri" panose="020F0502020204030204" pitchFamily="34" charset="0"/>
              <a:cs typeface="Calibri" panose="020F0502020204030204" pitchFamily="34" charset="0"/>
            </a:endParaRP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This is an open book open note exam.</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must work by yourself, without discussing with anyone else except TAs or instructors.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can handwrite, but you are strongly encouraged to type/draw on these slides directly. Some shapes may be given for your convenience.  If you do handwrite, write legibly; if the grader can't read, at their sole discretion, you receive no point.</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Answer concisely and precisely. One effective way to lose points is to write nonsenses. HINT: The spaces you are given are more than you need.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Submit your file in PDF format.</a:t>
            </a:r>
          </a:p>
        </p:txBody>
      </p:sp>
      <p:graphicFrame>
        <p:nvGraphicFramePr>
          <p:cNvPr id="6" name="Table 5"/>
          <p:cNvGraphicFramePr>
            <a:graphicFrameLocks noGrp="1"/>
          </p:cNvGraphicFramePr>
          <p:nvPr/>
        </p:nvGraphicFramePr>
        <p:xfrm>
          <a:off x="1066800" y="5076825"/>
          <a:ext cx="4572000" cy="2600325"/>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Problem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Max Points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Points</a:t>
                      </a:r>
                      <a:endParaRPr kumimoji="0" lang="en-US" altLang="en-US" sz="1400" b="0" i="0" u="none" strike="noStrike" cap="none" normalizeH="0" baseline="0">
                        <a:ln>
                          <a:noFill/>
                        </a:ln>
                        <a:solidFill>
                          <a:srgbClr val="000000"/>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Total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399" name="Rectangle 33"/>
          <p:cNvSpPr>
            <a:spLocks noChangeArrowheads="1"/>
          </p:cNvSpPr>
          <p:nvPr/>
        </p:nvSpPr>
        <p:spPr bwMode="auto">
          <a:xfrm>
            <a:off x="6134100" y="7620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38"/>
          <p:cNvSpPr txBox="1">
            <a:spLocks noChangeArrowheads="1"/>
          </p:cNvSpPr>
          <p:nvPr/>
        </p:nvSpPr>
        <p:spPr bwMode="auto">
          <a:xfrm>
            <a:off x="381000" y="414338"/>
            <a:ext cx="6096000" cy="8032968"/>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1. (15 points) Suppose a relation is stored in heap files showing below. The slots with “empty” are free space.    </a:t>
            </a: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marL="228600" indent="-228600" eaLnBrk="1" hangingPunct="1">
              <a:spcBef>
                <a:spcPct val="0"/>
              </a:spcBef>
              <a:buFontTx/>
              <a:buAutoNum type="arabicParenBoth"/>
              <a:defRPr/>
            </a:pPr>
            <a:r>
              <a:rPr lang="en-US" altLang="en-US" sz="1200" dirty="0">
                <a:latin typeface="Calibri" panose="020F0502020204030204" pitchFamily="34" charset="0"/>
                <a:cs typeface="Calibri" panose="020F0502020204030204" pitchFamily="34" charset="0"/>
              </a:rPr>
              <a:t>(4 points) From the illustration, can you decide if the records are fix length or variable length, packed or unpacked?</a:t>
            </a:r>
          </a:p>
          <a:p>
            <a:pPr eaLnBrk="1" hangingPunct="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Fixe length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unpacked (2 points)</a:t>
            </a: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(2) (6 points) Suppose a user inserts another record. What the result files should look like?</a:t>
            </a:r>
          </a:p>
          <a:p>
            <a:pPr eaLnBrk="1" hangingPunct="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See next page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insert into any page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remove empty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update bitmap from 0 to 1 (2 points)</a:t>
            </a:r>
          </a:p>
          <a:p>
            <a:pPr eaLnBrk="1" hangingPunct="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position of the corresponding bitmap (2 points)</a:t>
            </a:r>
            <a:br>
              <a:rPr lang="en-US" altLang="en-US" sz="1200" dirty="0">
                <a:solidFill>
                  <a:srgbClr val="FF0000"/>
                </a:solidFill>
                <a:latin typeface="Calibri" panose="020F0502020204030204" pitchFamily="34" charset="0"/>
                <a:cs typeface="Calibri" panose="020F0502020204030204" pitchFamily="34" charset="0"/>
              </a:rPr>
            </a:b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(3) (5 points) Suppose a user wants to delete a record. This record is located at the highlighted red slot. What is the procedure? </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Change bitmap bit from 1 to 0 (3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position of the bit (2 points)</a:t>
            </a: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 </a:t>
            </a:r>
          </a:p>
        </p:txBody>
      </p:sp>
      <p:sp>
        <p:nvSpPr>
          <p:cNvPr id="98" name="Rectangle 32"/>
          <p:cNvSpPr>
            <a:spLocks noChangeArrowheads="1"/>
          </p:cNvSpPr>
          <p:nvPr/>
        </p:nvSpPr>
        <p:spPr bwMode="auto">
          <a:xfrm>
            <a:off x="847725" y="1352550"/>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105" name="Arc 40"/>
          <p:cNvSpPr>
            <a:spLocks/>
          </p:cNvSpPr>
          <p:nvPr/>
        </p:nvSpPr>
        <p:spPr bwMode="auto">
          <a:xfrm>
            <a:off x="1765300" y="1212850"/>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106" name="Arc 41"/>
          <p:cNvSpPr>
            <a:spLocks/>
          </p:cNvSpPr>
          <p:nvPr/>
        </p:nvSpPr>
        <p:spPr bwMode="auto">
          <a:xfrm>
            <a:off x="1646238" y="2224088"/>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107" name="Arc 42"/>
          <p:cNvSpPr>
            <a:spLocks/>
          </p:cNvSpPr>
          <p:nvPr/>
        </p:nvSpPr>
        <p:spPr bwMode="auto">
          <a:xfrm>
            <a:off x="1566863" y="2451100"/>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166" name="Table 165"/>
          <p:cNvGraphicFramePr>
            <a:graphicFrameLocks noGrp="1"/>
          </p:cNvGraphicFramePr>
          <p:nvPr/>
        </p:nvGraphicFramePr>
        <p:xfrm>
          <a:off x="3146425" y="685800"/>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r>
                        <a:rPr lang="en-US" sz="800" dirty="0"/>
                        <a:t>empty</a:t>
                      </a:r>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t>0</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167" name="Table 166"/>
          <p:cNvGraphicFramePr>
            <a:graphicFrameLocks noGrp="1"/>
          </p:cNvGraphicFramePr>
          <p:nvPr/>
        </p:nvGraphicFramePr>
        <p:xfrm>
          <a:off x="1406525" y="1892300"/>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t>1</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t>2</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168" name="Table 167"/>
          <p:cNvGraphicFramePr>
            <a:graphicFrameLocks noGrp="1"/>
          </p:cNvGraphicFramePr>
          <p:nvPr/>
        </p:nvGraphicFramePr>
        <p:xfrm>
          <a:off x="4032250" y="2178050"/>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169" name="Table 168"/>
          <p:cNvGraphicFramePr>
            <a:graphicFrameLocks noGrp="1"/>
          </p:cNvGraphicFramePr>
          <p:nvPr/>
        </p:nvGraphicFramePr>
        <p:xfrm>
          <a:off x="2279650" y="2940050"/>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6494"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847725" y="1352550"/>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3" name="Arc 40"/>
          <p:cNvSpPr>
            <a:spLocks/>
          </p:cNvSpPr>
          <p:nvPr/>
        </p:nvSpPr>
        <p:spPr bwMode="auto">
          <a:xfrm>
            <a:off x="1765300" y="1212850"/>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4" name="Arc 41"/>
          <p:cNvSpPr>
            <a:spLocks/>
          </p:cNvSpPr>
          <p:nvPr/>
        </p:nvSpPr>
        <p:spPr bwMode="auto">
          <a:xfrm>
            <a:off x="1646238" y="2224088"/>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5" name="Arc 42"/>
          <p:cNvSpPr>
            <a:spLocks/>
          </p:cNvSpPr>
          <p:nvPr/>
        </p:nvSpPr>
        <p:spPr bwMode="auto">
          <a:xfrm>
            <a:off x="1566863" y="2451100"/>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640988291"/>
              </p:ext>
            </p:extLst>
          </p:nvPr>
        </p:nvGraphicFramePr>
        <p:xfrm>
          <a:off x="3146425" y="685800"/>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endParaRPr lang="en-US" sz="800" dirty="0">
                        <a:solidFill>
                          <a:srgbClr val="FF0000"/>
                        </a:solidFill>
                      </a:endParaRPr>
                    </a:p>
                  </a:txBody>
                  <a:tcPr marL="91395" marR="91395" marT="45707" marB="45707">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solidFill>
                            <a:srgbClr val="FF0000"/>
                          </a:solidFill>
                        </a:rPr>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58168111"/>
              </p:ext>
            </p:extLst>
          </p:nvPr>
        </p:nvGraphicFramePr>
        <p:xfrm>
          <a:off x="1406525" y="1892300"/>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solidFill>
                            <a:srgbClr val="FF0000"/>
                          </a:solidFill>
                        </a:rPr>
                        <a:t>0</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t>2</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4032250" y="2178050"/>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2279650" y="2940050"/>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0" name="TextBox 9"/>
          <p:cNvSpPr txBox="1"/>
          <p:nvPr/>
        </p:nvSpPr>
        <p:spPr>
          <a:xfrm>
            <a:off x="1000125" y="821796"/>
            <a:ext cx="1447800" cy="261610"/>
          </a:xfrm>
          <a:prstGeom prst="rect">
            <a:avLst/>
          </a:prstGeom>
          <a:noFill/>
        </p:spPr>
        <p:txBody>
          <a:bodyPr wrap="square" rtlCol="0">
            <a:spAutoFit/>
          </a:bodyPr>
          <a:lstStyle/>
          <a:p>
            <a:r>
              <a:rPr lang="en-US" sz="1100" dirty="0">
                <a:solidFill>
                  <a:srgbClr val="FF0000"/>
                </a:solidFill>
              </a:rPr>
              <a:t>(2)</a:t>
            </a:r>
          </a:p>
        </p:txBody>
      </p:sp>
      <p:sp>
        <p:nvSpPr>
          <p:cNvPr id="11" name="Rectangle 32"/>
          <p:cNvSpPr>
            <a:spLocks noChangeArrowheads="1"/>
          </p:cNvSpPr>
          <p:nvPr/>
        </p:nvSpPr>
        <p:spPr bwMode="auto">
          <a:xfrm>
            <a:off x="1000125" y="5635625"/>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12" name="Arc 40"/>
          <p:cNvSpPr>
            <a:spLocks/>
          </p:cNvSpPr>
          <p:nvPr/>
        </p:nvSpPr>
        <p:spPr bwMode="auto">
          <a:xfrm>
            <a:off x="1917700" y="5495925"/>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13" name="Arc 41"/>
          <p:cNvSpPr>
            <a:spLocks/>
          </p:cNvSpPr>
          <p:nvPr/>
        </p:nvSpPr>
        <p:spPr bwMode="auto">
          <a:xfrm>
            <a:off x="1798638" y="6507163"/>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14" name="Arc 42"/>
          <p:cNvSpPr>
            <a:spLocks/>
          </p:cNvSpPr>
          <p:nvPr/>
        </p:nvSpPr>
        <p:spPr bwMode="auto">
          <a:xfrm>
            <a:off x="1719263" y="6734175"/>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15" name="Table 14"/>
          <p:cNvGraphicFramePr>
            <a:graphicFrameLocks noGrp="1"/>
          </p:cNvGraphicFramePr>
          <p:nvPr>
            <p:extLst>
              <p:ext uri="{D42A27DB-BD31-4B8C-83A1-F6EECF244321}">
                <p14:modId xmlns:p14="http://schemas.microsoft.com/office/powerpoint/2010/main" val="4063347045"/>
              </p:ext>
            </p:extLst>
          </p:nvPr>
        </p:nvGraphicFramePr>
        <p:xfrm>
          <a:off x="3298825" y="4968875"/>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r>
                        <a:rPr lang="en-US" sz="800" dirty="0"/>
                        <a:t>empty</a:t>
                      </a:r>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t>0</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80615627"/>
              </p:ext>
            </p:extLst>
          </p:nvPr>
        </p:nvGraphicFramePr>
        <p:xfrm>
          <a:off x="1558925" y="6175375"/>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t>1</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solidFill>
                            <a:srgbClr val="FF0000"/>
                          </a:solidFill>
                        </a:rPr>
                        <a:t>3</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68176909"/>
              </p:ext>
            </p:extLst>
          </p:nvPr>
        </p:nvGraphicFramePr>
        <p:xfrm>
          <a:off x="4184650" y="6461125"/>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solidFill>
                            <a:srgbClr val="FF0000"/>
                          </a:solidFill>
                        </a:rPr>
                        <a:t>0</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421118124"/>
              </p:ext>
            </p:extLst>
          </p:nvPr>
        </p:nvGraphicFramePr>
        <p:xfrm>
          <a:off x="2432050" y="7223125"/>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9" name="TextBox 18"/>
          <p:cNvSpPr txBox="1"/>
          <p:nvPr/>
        </p:nvSpPr>
        <p:spPr>
          <a:xfrm>
            <a:off x="922338" y="5102303"/>
            <a:ext cx="1447800" cy="261610"/>
          </a:xfrm>
          <a:prstGeom prst="rect">
            <a:avLst/>
          </a:prstGeom>
          <a:noFill/>
        </p:spPr>
        <p:txBody>
          <a:bodyPr wrap="square" rtlCol="0">
            <a:spAutoFit/>
          </a:bodyPr>
          <a:lstStyle/>
          <a:p>
            <a:r>
              <a:rPr lang="en-US" sz="1100" dirty="0">
                <a:solidFill>
                  <a:srgbClr val="FF0000"/>
                </a:solidFill>
              </a:rPr>
              <a:t>(3)</a:t>
            </a:r>
          </a:p>
        </p:txBody>
      </p:sp>
    </p:spTree>
    <p:extLst>
      <p:ext uri="{BB962C8B-B14F-4D97-AF65-F5344CB8AC3E}">
        <p14:creationId xmlns:p14="http://schemas.microsoft.com/office/powerpoint/2010/main" val="104280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3" name="Text Box 38"/>
              <p:cNvSpPr txBox="1">
                <a:spLocks noChangeArrowheads="1"/>
              </p:cNvSpPr>
              <p:nvPr/>
            </p:nvSpPr>
            <p:spPr bwMode="auto">
              <a:xfrm>
                <a:off x="381000" y="457200"/>
                <a:ext cx="6096000" cy="9879628"/>
              </a:xfrm>
              <a:prstGeom prst="rect">
                <a:avLst/>
              </a:prstGeom>
              <a:noFill/>
              <a:ln>
                <a:noFill/>
              </a:ln>
            </p:spPr>
            <p:txBody>
              <a:bodyPr>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236538">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2"/>
                  <a:defRPr/>
                </a:pPr>
                <a:r>
                  <a:rPr lang="en-US" altLang="en-US" sz="1200" dirty="0">
                    <a:latin typeface="Calibri" panose="020F0502020204030204" pitchFamily="34" charset="0"/>
                    <a:cs typeface="Calibri" panose="020F0502020204030204" pitchFamily="34" charset="0"/>
                  </a:rPr>
                  <a:t>(25 points) Consider a relation with this schema, Employee(</a:t>
                </a:r>
                <a:r>
                  <a:rPr lang="en-US" altLang="en-US" sz="1200" dirty="0" err="1">
                    <a:latin typeface="Calibri" panose="020F0502020204030204" pitchFamily="34" charset="0"/>
                    <a:cs typeface="Calibri" panose="020F0502020204030204" pitchFamily="34" charset="0"/>
                  </a:rPr>
                  <a:t>ename:string</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eid:integer</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age:integer</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salary:integer</a:t>
                </a:r>
                <a:r>
                  <a:rPr lang="en-US" altLang="en-US" sz="1200" dirty="0">
                    <a:latin typeface="Calibri" panose="020F0502020204030204" pitchFamily="34" charset="0"/>
                    <a:cs typeface="Calibri" panose="020F0502020204030204" pitchFamily="34" charset="0"/>
                  </a:rPr>
                  <a:t>). Suppose </a:t>
                </a:r>
                <a:r>
                  <a:rPr lang="en-US" altLang="en-US" sz="1200" dirty="0" err="1">
                    <a:latin typeface="Calibri" panose="020F0502020204030204" pitchFamily="34" charset="0"/>
                    <a:cs typeface="Calibri" panose="020F0502020204030204" pitchFamily="34" charset="0"/>
                  </a:rPr>
                  <a:t>ename</a:t>
                </a:r>
                <a:r>
                  <a:rPr lang="en-US" altLang="en-US" sz="1200" dirty="0">
                    <a:latin typeface="Calibri" panose="020F0502020204030204" pitchFamily="34" charset="0"/>
                    <a:cs typeface="Calibri" panose="020F0502020204030204" pitchFamily="34" charset="0"/>
                  </a:rPr>
                  <a:t> is indexed by a sparse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(primary) and </a:t>
                </a:r>
                <a:r>
                  <a:rPr lang="en-US" altLang="en-US" sz="1200" dirty="0" err="1">
                    <a:latin typeface="Calibri" panose="020F0502020204030204" pitchFamily="34" charset="0"/>
                    <a:cs typeface="Calibri" panose="020F0502020204030204" pitchFamily="34" charset="0"/>
                  </a:rPr>
                  <a:t>eid</a:t>
                </a:r>
                <a:r>
                  <a:rPr lang="en-US" altLang="en-US" sz="1200" dirty="0">
                    <a:latin typeface="Calibri" panose="020F0502020204030204" pitchFamily="34" charset="0"/>
                    <a:cs typeface="Calibri" panose="020F0502020204030204" pitchFamily="34" charset="0"/>
                  </a:rPr>
                  <a:t> is indexed by a dense and </a:t>
                </a:r>
                <a:r>
                  <a:rPr lang="en-US" altLang="en-US" sz="1200" dirty="0" err="1">
                    <a:latin typeface="Calibri" panose="020F0502020204030204" pitchFamily="34" charset="0"/>
                    <a:cs typeface="Calibri" panose="020F0502020204030204" pitchFamily="34" charset="0"/>
                  </a:rPr>
                  <a:t>unclustered</a:t>
                </a:r>
                <a:r>
                  <a:rPr lang="en-US" altLang="en-US" sz="1200" dirty="0">
                    <a:latin typeface="Calibri" panose="020F0502020204030204" pitchFamily="34" charset="0"/>
                    <a:cs typeface="Calibri" panose="020F0502020204030204" pitchFamily="34" charset="0"/>
                  </a:rPr>
                  <a:t>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(secondary), as roughly illustrated by the figure showed in the next page. Suppose the relation has 1,000 pages, and each page is 512 bytes and can hold 16 records. Size of primary search key is 23 bytes, size of secondary search key is 2 bytes, and the size of a pointer is 2 byte.</a:t>
                </a:r>
              </a:p>
              <a:p>
                <a:pPr lvl="1">
                  <a:spcBef>
                    <a:spcPct val="0"/>
                  </a:spcBef>
                  <a:buFontTx/>
                  <a:buNone/>
                  <a:defRPr/>
                </a:pPr>
                <a:endParaRPr lang="en-US" altLang="en-US" sz="1200" dirty="0">
                  <a:latin typeface="Calibri" panose="020F0502020204030204" pitchFamily="34" charset="0"/>
                  <a:cs typeface="Calibri" panose="020F0502020204030204" pitchFamily="34" charset="0"/>
                </a:endParaRPr>
              </a:p>
              <a:p>
                <a:pPr lvl="1">
                  <a:spcBef>
                    <a:spcPct val="0"/>
                  </a:spcBef>
                  <a:buFont typeface="Times New Roman" panose="02020603050405020304" pitchFamily="18" charset="0"/>
                  <a:buAutoNum type="alphaLcParenR"/>
                  <a:defRPr/>
                </a:pPr>
                <a:r>
                  <a:rPr lang="en-US" altLang="en-US" sz="1200" dirty="0">
                    <a:latin typeface="Calibri" panose="020F0502020204030204" pitchFamily="34" charset="0"/>
                    <a:cs typeface="Calibri" panose="020F0502020204030204" pitchFamily="34" charset="0"/>
                  </a:rPr>
                  <a:t> (5 points) Calculate the number of pages for data entry nodes in the secondary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Secondary B+ tree has a pointer for each record.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Total record=16*1,000=16,000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each page of Secondary B+ tree has n search keys,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2n+2(n+1)&lt;=512, n&lt;=127.5, so n=127 (or n= 128,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number of pages = 16,000/127 =126 (if get this answer </a:t>
                </a:r>
                <a14:m>
                  <m:oMath xmlns:m="http://schemas.openxmlformats.org/officeDocument/2006/math">
                    <m:r>
                      <a:rPr lang="en-US" altLang="en-US" sz="1200" b="0" i="1" smtClean="0">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	Estimate the total number of pages that need to be read from the disk in order to answer the following queries. Explain your answer. For each query, you can assume the selection factor is 0.1, i.e., out of 1,000 * 4 records, 1,000 * 4 * 0.1 = 400 records will satisfy each query condition. </a:t>
                </a: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latin typeface="Calibri" panose="020F0502020204030204" pitchFamily="34" charset="0"/>
                    <a:cs typeface="Calibri" panose="020F0502020204030204" pitchFamily="34" charset="0"/>
                  </a:rPr>
                  <a:t>b) (5 points) Find all employees whose ages are in between 40 and 50. </a:t>
                </a:r>
              </a:p>
              <a:p>
                <a:pPr lvl="1">
                  <a:spcBef>
                    <a:spcPct val="0"/>
                  </a:spcBef>
                  <a:buNone/>
                  <a:defRPr/>
                </a:pPr>
                <a:r>
                  <a:rPr lang="en-US" altLang="en-US" sz="1200" dirty="0">
                    <a:solidFill>
                      <a:srgbClr val="FF0000"/>
                    </a:solidFill>
                  </a:rPr>
                  <a:t>no index on salary and it is not sorted (2 points),</a:t>
                </a:r>
                <a:endParaRPr lang="en-US" altLang="en-US" sz="1200" dirty="0">
                  <a:solidFill>
                    <a:srgbClr val="FF0000"/>
                  </a:solidFill>
                  <a:latin typeface="Calibri" panose="020F0502020204030204" pitchFamily="34" charset="0"/>
                  <a:cs typeface="Calibri" panose="020F0502020204030204" pitchFamily="34" charset="0"/>
                </a:endParaRP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Scan entire data. (3 points)</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1000 (if get this answer, full points)</a:t>
                </a:r>
              </a:p>
              <a:p>
                <a:pPr lvl="1">
                  <a:spcBef>
                    <a:spcPct val="0"/>
                  </a:spcBef>
                  <a:buNone/>
                  <a:defRPr/>
                </a:pP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latin typeface="Calibri" panose="020F0502020204030204" pitchFamily="34" charset="0"/>
                    <a:cs typeface="Calibri" panose="020F0502020204030204" pitchFamily="34" charset="0"/>
                  </a:rPr>
                  <a:t>c) (7 points) Find all employees whose name starts with a character that is in between “C” and “F”.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Use primary tree. Primary tree has a pointer for each page (1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each page of primary B+ tree has n search keys,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23n+2(n+1)&lt;=512, n&lt;=20.4, so n=20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leaf m level: 500 pages</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M-1 level: 500/21= 24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m-2 level: 2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m-3 level: root</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m-3=1, m=4</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the tree is 3 or 4 levels,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pages to find the first C= 4 pages  (1 point)</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pages to retrieve all qualified records= 1000*0.1=100 pages  (also correct if get 25) (1 points)</a:t>
                </a: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total = 4+100 (or 4+25) (if get [103, 106] or [28,31], full score)</a:t>
                </a:r>
                <a:endParaRPr lang="en-US" altLang="en-US" sz="1200" dirty="0">
                  <a:latin typeface="Calibri" panose="020F0502020204030204" pitchFamily="34" charset="0"/>
                  <a:cs typeface="Calibri" panose="020F0502020204030204" pitchFamily="34" charset="0"/>
                </a:endParaRPr>
              </a:p>
              <a:p>
                <a:pPr lvl="1">
                  <a:spcBef>
                    <a:spcPct val="0"/>
                  </a:spcBef>
                  <a:buNone/>
                  <a:defRPr/>
                </a:pPr>
                <a:r>
                  <a:rPr lang="en-US" altLang="en-US" sz="1200" dirty="0">
                    <a:latin typeface="Calibri" panose="020F0502020204030204" pitchFamily="34" charset="0"/>
                    <a:cs typeface="Calibri" panose="020F0502020204030204" pitchFamily="34" charset="0"/>
                  </a:rPr>
                  <a:t>d) (8 points) Find all employees whose </a:t>
                </a:r>
                <a:r>
                  <a:rPr lang="en-US" altLang="en-US" sz="1200" dirty="0" err="1">
                    <a:latin typeface="Calibri" panose="020F0502020204030204" pitchFamily="34" charset="0"/>
                    <a:cs typeface="Calibri" panose="020F0502020204030204" pitchFamily="34" charset="0"/>
                  </a:rPr>
                  <a:t>eid</a:t>
                </a:r>
                <a:r>
                  <a:rPr lang="en-US" altLang="en-US" sz="1200" dirty="0">
                    <a:latin typeface="Calibri" panose="020F0502020204030204" pitchFamily="34" charset="0"/>
                    <a:cs typeface="Calibri" panose="020F0502020204030204" pitchFamily="34" charset="0"/>
                  </a:rPr>
                  <a:t> is in between 100 to 200.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Use secondary tree.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Secondary tree has 2 levels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number of qualified record= 1600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entry nodes need to read = 1600/127=13 (4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need to read = 1600 or 1000</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Total = 1613 or 1013 (both are correct, if get these answers </a:t>
                </a:r>
                <a14:m>
                  <m:oMath xmlns:m="http://schemas.openxmlformats.org/officeDocument/2006/math">
                    <m:r>
                      <a:rPr lang="en-US" altLang="en-US" sz="1200" i="1">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number of qualified record= 400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entry nodes need to read = 400/127=4 (4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need to read = 400</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Total = 404 (if get this answer </a:t>
                </a:r>
                <a14:m>
                  <m:oMath xmlns:m="http://schemas.openxmlformats.org/officeDocument/2006/math">
                    <m:r>
                      <a:rPr lang="en-US" altLang="en-US" sz="1200" i="1">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endParaRPr lang="en-US" altLang="en-US" sz="1200" dirty="0">
                  <a:latin typeface="Calibri" panose="020F0502020204030204" pitchFamily="34" charset="0"/>
                  <a:cs typeface="Calibri" panose="020F0502020204030204" pitchFamily="34" charset="0"/>
                </a:endParaRPr>
              </a:p>
              <a:p>
                <a:pPr lvl="1">
                  <a:spcBef>
                    <a:spcPct val="0"/>
                  </a:spcBef>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p:txBody>
          </p:sp>
        </mc:Choice>
        <mc:Fallback xmlns="">
          <p:sp>
            <p:nvSpPr>
              <p:cNvPr id="18433" name="Text Box 38"/>
              <p:cNvSpPr txBox="1">
                <a:spLocks noRot="1" noChangeAspect="1" noMove="1" noResize="1" noEditPoints="1" noAdjustHandles="1" noChangeArrowheads="1" noChangeShapeType="1" noTextEdit="1"/>
              </p:cNvSpPr>
              <p:nvPr/>
            </p:nvSpPr>
            <p:spPr bwMode="auto">
              <a:xfrm>
                <a:off x="381000" y="457200"/>
                <a:ext cx="6096000" cy="9879628"/>
              </a:xfrm>
              <a:prstGeom prst="rect">
                <a:avLst/>
              </a:prstGeom>
              <a:blipFill>
                <a:blip r:embed="rId2"/>
                <a:stretch>
                  <a:fillRect l="-100" t="-123" r="-100"/>
                </a:stretch>
              </a:blipFill>
              <a:ln>
                <a:noFill/>
              </a:ln>
            </p:spPr>
            <p:txBody>
              <a:bodyPr/>
              <a:lstStyle/>
              <a:p>
                <a:r>
                  <a:rPr lang="en-US">
                    <a:noFill/>
                  </a:rPr>
                  <a:t> </a:t>
                </a:r>
              </a:p>
            </p:txBody>
          </p:sp>
        </mc:Fallback>
      </mc:AlternateContent>
      <p:sp>
        <p:nvSpPr>
          <p:cNvPr id="17410"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3</a:t>
            </a:r>
          </a:p>
        </p:txBody>
      </p:sp>
      <p:pic>
        <p:nvPicPr>
          <p:cNvPr id="18434" name="Picture 4"/>
          <p:cNvPicPr>
            <a:picLocks noChangeAspect="1"/>
          </p:cNvPicPr>
          <p:nvPr/>
        </p:nvPicPr>
        <p:blipFill>
          <a:blip r:embed="rId2">
            <a:extLst>
              <a:ext uri="{28A0092B-C50C-407E-A947-70E740481C1C}">
                <a14:useLocalDpi xmlns:a14="http://schemas.microsoft.com/office/drawing/2010/main" val="0"/>
              </a:ext>
            </a:extLst>
          </a:blip>
          <a:srcRect t="53087"/>
          <a:stretch>
            <a:fillRect/>
          </a:stretch>
        </p:blipFill>
        <p:spPr bwMode="auto">
          <a:xfrm>
            <a:off x="627063" y="3505200"/>
            <a:ext cx="56007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5389563"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2000" y="838200"/>
            <a:ext cx="1447800" cy="276225"/>
          </a:xfrm>
          <a:prstGeom prst="rect">
            <a:avLst/>
          </a:prstGeom>
          <a:noFill/>
        </p:spPr>
        <p:txBody>
          <a:bodyPr>
            <a:spAutoFit/>
          </a:bodyPr>
          <a:lstStyle/>
          <a:p>
            <a:pPr>
              <a:defRPr/>
            </a:pPr>
            <a:r>
              <a:rPr lang="en-US" sz="1200" dirty="0">
                <a:latin typeface="+mn-lt"/>
              </a:rPr>
              <a:t>The primary B</a:t>
            </a:r>
            <a:r>
              <a:rPr lang="en-US" sz="1200" baseline="30000" dirty="0">
                <a:latin typeface="+mn-lt"/>
              </a:rPr>
              <a:t>+</a:t>
            </a:r>
            <a:r>
              <a:rPr lang="en-US" sz="1200" dirty="0">
                <a:latin typeface="+mn-lt"/>
              </a:rPr>
              <a:t>-tree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38"/>
          <p:cNvSpPr txBox="1">
            <a:spLocks noChangeArrowheads="1"/>
          </p:cNvSpPr>
          <p:nvPr/>
        </p:nvSpPr>
        <p:spPr bwMode="auto">
          <a:xfrm>
            <a:off x="381000" y="457200"/>
            <a:ext cx="6096000" cy="987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FontTx/>
              <a:buAutoNum type="arabicParenR"/>
            </a:pPr>
            <a:r>
              <a:rPr lang="en-US" altLang="en-US" sz="1200" dirty="0">
                <a:latin typeface="Calibri" panose="020F0502020204030204" pitchFamily="34" charset="0"/>
                <a:cs typeface="Calibri" panose="020F0502020204030204" pitchFamily="34" charset="0"/>
              </a:rPr>
              <a:t>(20 points) Explain how to sort 120 pages of data (e.g., numbers) with 4 pages of main memory in detail (i.e., pass 1, pass 2, ..., until the data is sorted) and estimate the I/O cost.  Your algorithm needs to minimize disk I/</a:t>
            </a:r>
            <a:r>
              <a:rPr lang="en-US" altLang="en-US" sz="1200" dirty="0" err="1">
                <a:latin typeface="Calibri" panose="020F0502020204030204" pitchFamily="34" charset="0"/>
                <a:cs typeface="Calibri" panose="020F0502020204030204" pitchFamily="34" charset="0"/>
              </a:rPr>
              <a:t>Os</a:t>
            </a:r>
            <a:r>
              <a:rPr lang="en-US" altLang="en-US" sz="1200" dirty="0">
                <a:latin typeface="Calibri" panose="020F0502020204030204" pitchFamily="34" charset="0"/>
                <a:cs typeface="Calibri" panose="020F0502020204030204" pitchFamily="34" charset="0"/>
              </a:rPr>
              <a:t> (i.e., the number of pages that need to be read from and written to the disk). When sorting in main memory, you can assume you have the additional memory for swapping two numbers. </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Pass 1 (3 points)</a:t>
            </a:r>
          </a:p>
          <a:p>
            <a:r>
              <a:rPr lang="en-US" altLang="en-US" sz="1200" dirty="0">
                <a:solidFill>
                  <a:srgbClr val="FF0000"/>
                </a:solidFill>
                <a:latin typeface="Calibri" panose="020F0502020204030204" pitchFamily="34" charset="0"/>
                <a:cs typeface="Calibri" panose="020F0502020204030204" pitchFamily="34" charset="0"/>
              </a:rPr>
              <a:t>Load 4 pages into main memory and sort them. This will be L1. </a:t>
            </a:r>
          </a:p>
          <a:p>
            <a:r>
              <a:rPr lang="en-US" altLang="en-US" sz="1200" dirty="0">
                <a:solidFill>
                  <a:srgbClr val="FF0000"/>
                </a:solidFill>
                <a:latin typeface="Calibri" panose="020F0502020204030204" pitchFamily="34" charset="0"/>
                <a:cs typeface="Calibri" panose="020F0502020204030204" pitchFamily="34" charset="0"/>
              </a:rPr>
              <a:t>Then load the next 4 pages and sort them. This will be L2. </a:t>
            </a:r>
          </a:p>
          <a:p>
            <a:r>
              <a:rPr lang="en-US" altLang="en-US" sz="1200" dirty="0">
                <a:solidFill>
                  <a:srgbClr val="FF0000"/>
                </a:solidFill>
                <a:latin typeface="Calibri" panose="020F0502020204030204" pitchFamily="34" charset="0"/>
                <a:cs typeface="Calibri" panose="020F0502020204030204" pitchFamily="34" charset="0"/>
              </a:rPr>
              <a:t>and so on so forth, until the last 4 pages are loaded and sorted. </a:t>
            </a:r>
          </a:p>
          <a:p>
            <a:r>
              <a:rPr lang="en-US" altLang="en-US" sz="1200" dirty="0">
                <a:solidFill>
                  <a:srgbClr val="FF0000"/>
                </a:solidFill>
                <a:latin typeface="Calibri" panose="020F0502020204030204" pitchFamily="34" charset="0"/>
                <a:cs typeface="Calibri" panose="020F0502020204030204" pitchFamily="34" charset="0"/>
              </a:rPr>
              <a:t>This step will produce 120/4 = 30 sorted lists (L1, L2, ..., L30), each having 4 pages. </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2) Pass 2 (3 points)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Use 3 pages of main memory to merge and the remaining one page for output.</a:t>
            </a:r>
          </a:p>
          <a:p>
            <a:r>
              <a:rPr lang="en-US" altLang="en-US" sz="1200" dirty="0">
                <a:solidFill>
                  <a:srgbClr val="FF0000"/>
                </a:solidFill>
                <a:latin typeface="Calibri" panose="020F0502020204030204" pitchFamily="34" charset="0"/>
                <a:cs typeface="Calibri" panose="020F0502020204030204" pitchFamily="34" charset="0"/>
              </a:rPr>
              <a:t>Merge L1, L2, L3, into one list. </a:t>
            </a:r>
          </a:p>
          <a:p>
            <a:r>
              <a:rPr lang="en-US" altLang="en-US" sz="1200" dirty="0">
                <a:solidFill>
                  <a:srgbClr val="FF0000"/>
                </a:solidFill>
                <a:latin typeface="Calibri" panose="020F0502020204030204" pitchFamily="34" charset="0"/>
                <a:cs typeface="Calibri" panose="020F0502020204030204" pitchFamily="34" charset="0"/>
              </a:rPr>
              <a:t>Then merge L4, L5, L6 into one list.</a:t>
            </a:r>
          </a:p>
          <a:p>
            <a:r>
              <a:rPr lang="en-US" altLang="en-US" sz="1200" dirty="0">
                <a:solidFill>
                  <a:srgbClr val="FF0000"/>
                </a:solidFill>
                <a:latin typeface="Calibri" panose="020F0502020204030204" pitchFamily="34" charset="0"/>
                <a:cs typeface="Calibri" panose="020F0502020204030204" pitchFamily="34" charset="0"/>
              </a:rPr>
              <a:t>And so on so forth, until the last 3 lists are merged.</a:t>
            </a:r>
          </a:p>
          <a:p>
            <a:r>
              <a:rPr lang="en-US" altLang="en-US" sz="1200" dirty="0">
                <a:solidFill>
                  <a:srgbClr val="FF0000"/>
                </a:solidFill>
                <a:latin typeface="Calibri" panose="020F0502020204030204" pitchFamily="34" charset="0"/>
                <a:cs typeface="Calibri" panose="020F0502020204030204" pitchFamily="34" charset="0"/>
              </a:rPr>
              <a:t>This step will produce 30/3 sorted lists (L1, L2, ..., L10), each having 12 pages.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3) Pass 3 (3 points)</a:t>
            </a:r>
          </a:p>
          <a:p>
            <a:r>
              <a:rPr lang="en-US" altLang="en-US" sz="1200" dirty="0">
                <a:solidFill>
                  <a:srgbClr val="FF0000"/>
                </a:solidFill>
                <a:latin typeface="Calibri" panose="020F0502020204030204" pitchFamily="34" charset="0"/>
                <a:cs typeface="Calibri" panose="020F0502020204030204" pitchFamily="34" charset="0"/>
              </a:rPr>
              <a:t>Again, perform 3-way merge. This step produce 10/3 = 4 lists (L1, L2, L3, L4)</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4) Pass 4 (3 points)</a:t>
            </a:r>
          </a:p>
          <a:p>
            <a:r>
              <a:rPr lang="en-US" altLang="en-US" sz="1200" dirty="0">
                <a:solidFill>
                  <a:srgbClr val="FF0000"/>
                </a:solidFill>
                <a:latin typeface="Calibri" panose="020F0502020204030204" pitchFamily="34" charset="0"/>
                <a:cs typeface="Calibri" panose="020F0502020204030204" pitchFamily="34" charset="0"/>
              </a:rPr>
              <a:t>Again, perform 3-way merge. This step produce 4/3 = 2 lists (L1, L2)</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5) Pass 5 (3 points)</a:t>
            </a:r>
          </a:p>
          <a:p>
            <a:r>
              <a:rPr lang="en-US" altLang="en-US" sz="1200" dirty="0">
                <a:solidFill>
                  <a:srgbClr val="FF0000"/>
                </a:solidFill>
                <a:latin typeface="Calibri" panose="020F0502020204030204" pitchFamily="34" charset="0"/>
                <a:cs typeface="Calibri" panose="020F0502020204030204" pitchFamily="34" charset="0"/>
              </a:rPr>
              <a:t>Merge L1 and L2 into one list. Done. </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I/O cost = 5 passes*2 (read and write)*120=1200 (5 points)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For each pass, if the procedure is correct, but number is wrong, -1</a:t>
            </a:r>
          </a:p>
          <a:p>
            <a:r>
              <a:rPr lang="en-US" altLang="en-US" sz="1200" dirty="0">
                <a:solidFill>
                  <a:srgbClr val="FF0000"/>
                </a:solidFill>
                <a:latin typeface="Calibri" panose="020F0502020204030204" pitchFamily="34" charset="0"/>
                <a:cs typeface="Calibri" panose="020F0502020204030204" pitchFamily="34" charset="0"/>
              </a:rPr>
              <a:t>For cost, if number is wrong, but thought is correct, 3 points </a:t>
            </a:r>
          </a:p>
          <a:p>
            <a:r>
              <a:rPr lang="en-US" altLang="en-US" sz="1200" dirty="0">
                <a:solidFill>
                  <a:srgbClr val="FF0000"/>
                </a:solidFill>
                <a:latin typeface="Calibri" panose="020F0502020204030204" pitchFamily="34" charset="0"/>
                <a:cs typeface="Calibri" panose="020F0502020204030204" pitchFamily="34" charset="0"/>
              </a:rPr>
              <a:t>If the results are good, but not minimizing disk </a:t>
            </a:r>
            <a:r>
              <a:rPr lang="en-US" altLang="en-US" sz="1200" dirty="0" err="1">
                <a:solidFill>
                  <a:srgbClr val="FF0000"/>
                </a:solidFill>
                <a:latin typeface="Calibri" panose="020F0502020204030204" pitchFamily="34" charset="0"/>
                <a:cs typeface="Calibri" panose="020F0502020204030204" pitchFamily="34" charset="0"/>
              </a:rPr>
              <a:t>io</a:t>
            </a:r>
            <a:r>
              <a:rPr lang="en-US" altLang="en-US" sz="1200" dirty="0">
                <a:solidFill>
                  <a:srgbClr val="FF0000"/>
                </a:solidFill>
                <a:latin typeface="Calibri" panose="020F0502020204030204" pitchFamily="34" charset="0"/>
                <a:cs typeface="Calibri" panose="020F0502020204030204" pitchFamily="34" charset="0"/>
              </a:rPr>
              <a:t> (e.g., using 2-way merge), reduce 5 points</a:t>
            </a:r>
          </a:p>
          <a:p>
            <a:r>
              <a:rPr lang="en-US" altLang="en-US" sz="1200" dirty="0">
                <a:solidFill>
                  <a:srgbClr val="FF0000"/>
                </a:solidFill>
                <a:latin typeface="Calibri" panose="020F0502020204030204" pitchFamily="34" charset="0"/>
                <a:cs typeface="Calibri" panose="020F0502020204030204" pitchFamily="34" charset="0"/>
              </a:rPr>
              <a:t>If procedure is general, check if the answer is copied from internet. If it is copied from internet or a book, report to instructor, give 0</a:t>
            </a:r>
          </a:p>
          <a:p>
            <a:r>
              <a:rPr lang="en-US" altLang="en-US" sz="1200" dirty="0">
                <a:solidFill>
                  <a:srgbClr val="FF0000"/>
                </a:solidFill>
                <a:latin typeface="Calibri" panose="020F0502020204030204" pitchFamily="34" charset="0"/>
                <a:cs typeface="Calibri" panose="020F0502020204030204" pitchFamily="34" charset="0"/>
              </a:rPr>
              <a:t>If procedure is general, but the answer is not copied from internet or include citation of the resources, 5 points</a:t>
            </a:r>
          </a:p>
          <a:p>
            <a:endParaRPr lang="en-US" altLang="en-US" sz="1200" dirty="0">
              <a:solidFill>
                <a:srgbClr val="FF0000"/>
              </a:solidFill>
              <a:latin typeface="Calibri" panose="020F0502020204030204" pitchFamily="34" charset="0"/>
              <a:cs typeface="Calibri" panose="020F0502020204030204" pitchFamily="34" charset="0"/>
            </a:endParaRPr>
          </a:p>
          <a:p>
            <a:pPr marL="0" indent="0" eaLnBrk="1" hangingPunct="1">
              <a:spcBef>
                <a:spcPct val="0"/>
              </a:spcBef>
              <a:buNone/>
            </a:pP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19458"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5</a:t>
            </a:r>
          </a:p>
        </p:txBody>
      </p:sp>
      <p:sp>
        <p:nvSpPr>
          <p:cNvPr id="4" name="Text Box 38"/>
          <p:cNvSpPr txBox="1">
            <a:spLocks noChangeArrowheads="1"/>
          </p:cNvSpPr>
          <p:nvPr/>
        </p:nvSpPr>
        <p:spPr bwMode="auto">
          <a:xfrm>
            <a:off x="457200" y="457200"/>
            <a:ext cx="6096000" cy="812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200150" indent="-28575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4"/>
            </a:pPr>
            <a:r>
              <a:rPr lang="en-US" altLang="en-US" sz="1200" dirty="0">
                <a:latin typeface="Calibri" panose="020F0502020204030204" pitchFamily="34" charset="0"/>
                <a:cs typeface="Calibri" panose="020F0502020204030204" pitchFamily="34" charset="0"/>
              </a:rPr>
              <a:t>(15 points) Suppose we have relation R of 120 pages in size, and relation S of size 40 pages, not sorted. We want to join R and S based on their primary keys. The size of main memory is 10 pages. Suppose the hash functions we choose uniformly partition the relation, fudge factor f=1.</a:t>
            </a: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lvl="1" eaLnBrk="1" hangingPunct="1">
              <a:spcBef>
                <a:spcPct val="0"/>
              </a:spcBef>
              <a:buFont typeface="Times New Roman" panose="02020603050405020304" pitchFamily="18" charset="0"/>
              <a:buAutoNum type="alphaLcParenR"/>
            </a:pPr>
            <a:r>
              <a:rPr lang="en-US" altLang="en-US" sz="1200" dirty="0">
                <a:latin typeface="Calibri"/>
                <a:ea typeface="MS PGothic"/>
                <a:cs typeface="Calibri"/>
              </a:rPr>
              <a:t>(6 points) After the partition phase, (numeric answers)</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latin typeface="Calibri"/>
                <a:ea typeface="MS PGothic"/>
                <a:cs typeface="Calibri"/>
              </a:rPr>
              <a:t>R is divided into _</a:t>
            </a:r>
            <a:r>
              <a:rPr lang="en-US" altLang="en-US" sz="1200" dirty="0">
                <a:solidFill>
                  <a:srgbClr val="FF0000"/>
                </a:solidFill>
                <a:latin typeface="Calibri"/>
                <a:ea typeface="MS PGothic"/>
                <a:cs typeface="Calibri"/>
              </a:rPr>
              <a:t>9</a:t>
            </a:r>
            <a:r>
              <a:rPr lang="en-US" altLang="en-US" sz="1200">
                <a:latin typeface="Calibri"/>
                <a:ea typeface="MS PGothic"/>
                <a:cs typeface="Calibri"/>
              </a:rPr>
              <a:t>_ partitions, each of which is about_</a:t>
            </a:r>
            <a:r>
              <a:rPr lang="en-US" altLang="en-US" sz="1200">
                <a:solidFill>
                  <a:srgbClr val="FF0000"/>
                </a:solidFill>
                <a:latin typeface="Calibri"/>
                <a:ea typeface="MS PGothic"/>
                <a:cs typeface="Calibri"/>
              </a:rPr>
              <a:t>120/9=14</a:t>
            </a:r>
            <a:r>
              <a:rPr lang="en-US" altLang="en-US" sz="1200" dirty="0">
                <a:latin typeface="Calibri"/>
                <a:ea typeface="MS PGothic"/>
                <a:cs typeface="Calibri"/>
              </a:rPr>
              <a:t>_ pages; (3 points)</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latin typeface="Calibri"/>
                <a:ea typeface="MS PGothic"/>
                <a:cs typeface="Calibri"/>
              </a:rPr>
              <a:t>S is divided into _</a:t>
            </a:r>
            <a:r>
              <a:rPr lang="en-US" altLang="en-US" sz="1200" dirty="0">
                <a:solidFill>
                  <a:srgbClr val="FF0000"/>
                </a:solidFill>
                <a:latin typeface="Calibri"/>
                <a:ea typeface="MS PGothic"/>
                <a:cs typeface="Calibri"/>
              </a:rPr>
              <a:t>9</a:t>
            </a:r>
            <a:r>
              <a:rPr lang="en-US" altLang="en-US" sz="1200" dirty="0">
                <a:latin typeface="Calibri"/>
                <a:ea typeface="MS PGothic"/>
                <a:cs typeface="Calibri"/>
              </a:rPr>
              <a:t>_ partitions, each of which is about_</a:t>
            </a:r>
            <a:r>
              <a:rPr lang="en-US" altLang="en-US" sz="1200" dirty="0">
                <a:solidFill>
                  <a:srgbClr val="FF0000"/>
                </a:solidFill>
                <a:latin typeface="Calibri"/>
                <a:ea typeface="MS PGothic"/>
                <a:cs typeface="Calibri"/>
              </a:rPr>
              <a:t>40/9=5</a:t>
            </a:r>
            <a:r>
              <a:rPr lang="en-US" altLang="en-US" sz="1200" dirty="0">
                <a:latin typeface="Calibri"/>
                <a:ea typeface="MS PGothic"/>
                <a:cs typeface="Calibri"/>
              </a:rPr>
              <a:t>__ pages. (3 points)</a:t>
            </a: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lvl="1" eaLnBrk="1" hangingPunct="1">
              <a:spcBef>
                <a:spcPct val="0"/>
              </a:spcBef>
              <a:buFont typeface="Times New Roman" panose="02020603050405020304" pitchFamily="18" charset="0"/>
              <a:buAutoNum type="alphaLcParenR"/>
            </a:pPr>
            <a:r>
              <a:rPr lang="en-US" altLang="en-US" sz="1200" dirty="0">
                <a:latin typeface="Calibri" panose="020F0502020204030204" pitchFamily="34" charset="0"/>
                <a:cs typeface="Calibri" panose="020F0502020204030204" pitchFamily="34" charset="0"/>
              </a:rPr>
              <a:t>(3 points) In the probing phase,  which relation should be further partitioned using the B-2 memory pages? </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R</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Both R and 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Either R or 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Neither R nor S</a:t>
            </a:r>
          </a:p>
          <a:p>
            <a:pPr eaLnBrk="1" hangingPunct="1">
              <a:spcBef>
                <a:spcPct val="0"/>
              </a:spcBef>
              <a:buFontTx/>
              <a:buNone/>
            </a:pPr>
            <a:r>
              <a:rPr lang="en-US" altLang="en-US" sz="16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 </a:t>
            </a:r>
            <a:r>
              <a:rPr lang="en-US" altLang="en-US" sz="1200" dirty="0">
                <a:solidFill>
                  <a:srgbClr val="FF0000"/>
                </a:solidFill>
                <a:latin typeface="Calibri" panose="020F0502020204030204" pitchFamily="34" charset="0"/>
                <a:cs typeface="Calibri" panose="020F0502020204030204" pitchFamily="34" charset="0"/>
              </a:rPr>
              <a:t>ii, because S is smaller (about 5 pages per partition). Each partition of S can fit in 10-2=8 memory. Each partition of R cannot fit in 10-2=8 pages of memory</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if both choice and explanation are correct, full score. If choice is correct, but explanation is incorrect or empty, 2 points. If choice is wrong, 0. </a:t>
            </a:r>
          </a:p>
          <a:p>
            <a:pPr lvl="1" eaLnBrk="1" hangingPunct="1">
              <a:spcBef>
                <a:spcPct val="0"/>
              </a:spcBef>
              <a:buFont typeface="Times New Roman" panose="02020603050405020304" pitchFamily="18" charset="0"/>
              <a:buAutoNum type="alphaLcParenR" startAt="3"/>
            </a:pPr>
            <a:r>
              <a:rPr lang="en-US" altLang="en-US" sz="1200" dirty="0">
                <a:latin typeface="Calibri" panose="020F0502020204030204" pitchFamily="34" charset="0"/>
                <a:cs typeface="Calibri" panose="020F0502020204030204" pitchFamily="34" charset="0"/>
              </a:rPr>
              <a:t>(3 points) Suppose the memory size is 5 pages instead of 10 pages. Is this change going to affect the I/O cost of Grace Hash Join? Choose your answer and explain why. </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Yes, I/O cost is going to increase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decrease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No, I/O cost is going to remain the same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It may or may not affect the I/O cost.</a:t>
            </a:r>
          </a:p>
          <a:p>
            <a:pPr lvl="1" eaLnBrk="1" hangingPunct="1">
              <a:spcBef>
                <a:spcPct val="0"/>
              </a:spcBef>
              <a:buFontTx/>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a:t>
            </a:r>
            <a:r>
              <a:rPr lang="en-US" altLang="en-US" sz="1400" dirty="0">
                <a:solidFill>
                  <a:srgbClr val="FF0000"/>
                </a:solidFill>
                <a:latin typeface="Calibri" panose="020F0502020204030204" pitchFamily="34" charset="0"/>
                <a:cs typeface="Calibri" panose="020F0502020204030204" pitchFamily="34" charset="0"/>
              </a:rPr>
              <a:t> i</a:t>
            </a:r>
          </a:p>
          <a:p>
            <a:pPr lvl="1" eaLnBrk="1" hangingPunct="1">
              <a:spcBef>
                <a:spcPct val="0"/>
              </a:spcBef>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explanation: </a:t>
            </a:r>
            <a:r>
              <a:rPr lang="en-US" altLang="en-US" sz="1200" dirty="0">
                <a:solidFill>
                  <a:srgbClr val="FF0000"/>
                </a:solidFill>
                <a:latin typeface="Calibri" panose="020F0502020204030204" pitchFamily="34" charset="0"/>
                <a:cs typeface="Calibri" panose="020F0502020204030204" pitchFamily="34" charset="0"/>
              </a:rPr>
              <a:t>the memory is not sufficient for probing phase, thus needing to do another round of partition. </a:t>
            </a:r>
            <a:br>
              <a:rPr lang="en-US" altLang="en-US" sz="1400" dirty="0">
                <a:solidFill>
                  <a:srgbClr val="FF0000"/>
                </a:solidFill>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(3 points) Suppose the memory size is 15 pages instead of 10 pages. Is this change going to affect the I/O cost of Grace Hash Join? Choose your answer and explain why. </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increase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decrease</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No, I/O cost is going to remain the same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It may or may not affect the I/O cost. </a:t>
            </a:r>
          </a:p>
          <a:p>
            <a:pPr lvl="1" eaLnBrk="1" hangingPunct="1">
              <a:spcBef>
                <a:spcPct val="0"/>
              </a:spcBef>
              <a:buFontTx/>
              <a:buNone/>
            </a:pPr>
            <a:r>
              <a:rPr lang="en-US" altLang="en-US" sz="16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 </a:t>
            </a:r>
            <a:r>
              <a:rPr lang="en-US" altLang="en-US" sz="1400" dirty="0">
                <a:solidFill>
                  <a:srgbClr val="FF0000"/>
                </a:solidFill>
                <a:latin typeface="Calibri" panose="020F0502020204030204" pitchFamily="34" charset="0"/>
                <a:cs typeface="Calibri" panose="020F0502020204030204" pitchFamily="34" charset="0"/>
              </a:rPr>
              <a:t>iii</a:t>
            </a:r>
          </a:p>
          <a:p>
            <a:pPr lvl="1" eaLnBrk="1" hangingPunct="1">
              <a:spcBef>
                <a:spcPct val="0"/>
              </a:spcBef>
              <a:buFontTx/>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explanation: </a:t>
            </a:r>
            <a:r>
              <a:rPr lang="en-US" altLang="en-US" sz="1200" dirty="0">
                <a:solidFill>
                  <a:srgbClr val="FF0000"/>
                </a:solidFill>
                <a:latin typeface="Calibri" panose="020F0502020204030204" pitchFamily="34" charset="0"/>
                <a:cs typeface="Calibri" panose="020F0502020204030204" pitchFamily="34" charset="0"/>
              </a:rPr>
              <a:t>the memory is more than enough, but still need two phases.</a:t>
            </a:r>
            <a:endParaRPr lang="en-US" altLang="en-US" sz="1400"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38"/>
          <p:cNvSpPr txBox="1">
            <a:spLocks noChangeArrowheads="1"/>
          </p:cNvSpPr>
          <p:nvPr/>
        </p:nvSpPr>
        <p:spPr bwMode="auto">
          <a:xfrm>
            <a:off x="457200" y="457200"/>
            <a:ext cx="6096000"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5"/>
            </a:pPr>
            <a:r>
              <a:rPr lang="en-US" altLang="en-US" sz="1200" dirty="0">
                <a:latin typeface="Calibri" panose="020F0502020204030204" pitchFamily="34" charset="0"/>
                <a:cs typeface="Calibri" panose="020F0502020204030204" pitchFamily="34" charset="0"/>
              </a:rPr>
              <a:t>(25 points) Derive the I/O costs of different join algorithms of relations R and S given the following variables, which you may or may not use all of them. Ignore the CPU time costs and the cost of writing the results. Write down steps for partial credits</a:t>
            </a:r>
          </a:p>
          <a:p>
            <a:pPr lvl="1">
              <a:spcBef>
                <a:spcPct val="0"/>
              </a:spcBef>
              <a:buFontTx/>
              <a:buNone/>
            </a:pPr>
            <a:endParaRPr lang="en-US" altLang="en-US" sz="1200" dirty="0">
              <a:latin typeface="Calibri" panose="020F0502020204030204" pitchFamily="34" charset="0"/>
              <a:cs typeface="Calibri" panose="020F0502020204030204" pitchFamily="34" charset="0"/>
            </a:endParaRPr>
          </a:p>
          <a:p>
            <a:pPr lvl="1">
              <a:spcBef>
                <a:spcPct val="0"/>
              </a:spcBef>
              <a:buFontTx/>
              <a:buNone/>
            </a:pPr>
            <a:r>
              <a:rPr lang="en-US" altLang="en-US" sz="1200" dirty="0">
                <a:latin typeface="Calibri" panose="020F0502020204030204" pitchFamily="34" charset="0"/>
                <a:cs typeface="Calibri" panose="020F0502020204030204" pitchFamily="34" charset="0"/>
              </a:rPr>
              <a:t>|R|=10: Number of tuples in R</a:t>
            </a:r>
          </a:p>
          <a:p>
            <a:pPr lvl="1">
              <a:spcBef>
                <a:spcPct val="0"/>
              </a:spcBef>
              <a:buFontTx/>
              <a:buNone/>
            </a:pPr>
            <a:r>
              <a:rPr lang="en-US" altLang="en-US" sz="1200" dirty="0">
                <a:latin typeface="Calibri" panose="020F0502020204030204" pitchFamily="34" charset="0"/>
                <a:cs typeface="Calibri" panose="020F0502020204030204" pitchFamily="34" charset="0"/>
              </a:rPr>
              <a:t>|S|=20: Number of tuples in S</a:t>
            </a:r>
          </a:p>
          <a:p>
            <a:pPr lvl="1">
              <a:spcBef>
                <a:spcPct val="0"/>
              </a:spcBef>
              <a:buFontTx/>
              <a:buNone/>
            </a:pPr>
            <a:r>
              <a:rPr lang="en-US" altLang="en-US" sz="1200" dirty="0">
                <a:latin typeface="Calibri" panose="020F0502020204030204" pitchFamily="34" charset="0"/>
                <a:cs typeface="Calibri" panose="020F0502020204030204" pitchFamily="34" charset="0"/>
              </a:rPr>
              <a:t>M=120: Number of pages in R</a:t>
            </a:r>
          </a:p>
          <a:p>
            <a:pPr lvl="1">
              <a:spcBef>
                <a:spcPct val="0"/>
              </a:spcBef>
              <a:buFontTx/>
              <a:buNone/>
            </a:pPr>
            <a:r>
              <a:rPr lang="en-US" altLang="en-US" sz="1200" dirty="0">
                <a:latin typeface="Calibri" panose="020F0502020204030204" pitchFamily="34" charset="0"/>
                <a:cs typeface="Calibri" panose="020F0502020204030204" pitchFamily="34" charset="0"/>
              </a:rPr>
              <a:t>N=40: Number of pages in S</a:t>
            </a:r>
          </a:p>
          <a:p>
            <a:pPr lvl="1">
              <a:spcBef>
                <a:spcPct val="0"/>
              </a:spcBef>
              <a:buFontTx/>
              <a:buNone/>
            </a:pPr>
            <a:r>
              <a:rPr lang="en-US" altLang="en-US" sz="1200" dirty="0">
                <a:latin typeface="Calibri"/>
                <a:ea typeface="MS PGothic"/>
                <a:cs typeface="Calibri"/>
              </a:rPr>
              <a:t>B=10: Number of available memory in pages</a:t>
            </a:r>
          </a:p>
          <a:p>
            <a:pPr>
              <a:spcBef>
                <a:spcPct val="0"/>
              </a:spcBef>
              <a:buFont typeface="Times New Roman" panose="02020603050405020304" pitchFamily="18" charset="0"/>
              <a:buAutoNum type="alphaLcParenR"/>
            </a:pPr>
            <a:r>
              <a:rPr lang="en-US" sz="1200" dirty="0">
                <a:latin typeface="Calibri"/>
                <a:ea typeface="MS PGothic"/>
                <a:cs typeface="Calibri"/>
              </a:rPr>
              <a:t>5 points) What is the minimal I/O cost of block nested loop join?</a:t>
            </a:r>
            <a:br>
              <a:rPr lang="en-US" sz="1200" dirty="0">
                <a:latin typeface="Calibri"/>
                <a:ea typeface="MS PGothic"/>
                <a:cs typeface="Calibri"/>
              </a:rPr>
            </a:br>
            <a:r>
              <a:rPr lang="en-US" sz="1200" dirty="0">
                <a:solidFill>
                  <a:srgbClr val="FF0000"/>
                </a:solidFill>
                <a:latin typeface="Calibri"/>
                <a:ea typeface="MS PGothic"/>
                <a:cs typeface="Calibri"/>
              </a:rPr>
              <a:t>if s is outer: N + ceiling[N/(B-2)] * M = 40 + (40/8) * 120 = 40 + 5 * 120 = 640 pages</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R is outer: M + ceiling[M/(B-2)] * N=120+(120/8)*40 = 120+15*40 = 720 pages</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get 640, full score</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get 720, 2 points</a:t>
            </a:r>
            <a:endParaRPr lang="en-US" sz="1200" dirty="0">
              <a:latin typeface="Times New Roman"/>
              <a:ea typeface="MS PGothic"/>
              <a:cs typeface="Times New Roman"/>
            </a:endParaRPr>
          </a:p>
          <a:p>
            <a:pPr>
              <a:spcBef>
                <a:spcPct val="0"/>
              </a:spcBef>
              <a:buAutoNum type="alphaLcParenR"/>
            </a:pPr>
            <a:r>
              <a:rPr lang="en-US" altLang="en-US" sz="1200" dirty="0">
                <a:latin typeface="Calibri"/>
                <a:ea typeface="MS PGothic"/>
                <a:cs typeface="Calibri"/>
              </a:rPr>
              <a:t>(5 points) What is the minimal I/O cost of simple nested loop join?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s is outer: N + N* M*|S| = 40 + 40*20*120 = 96,040 pages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R is outer: M + M*N *|R|=120+120*10*40 = 48,120 pages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48120, full score</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96040, 2 points</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also correct:</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s is outer: N +  M*|S| = 40 + 20* 120 = 2,440 pages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R is outer: M + N *|R|=120+10*40 = 520 pages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520, full score</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2440, 2 points</a:t>
            </a:r>
            <a:endParaRPr lang="en-US" altLang="en-US" sz="1200" dirty="0">
              <a:latin typeface="Calibri"/>
              <a:ea typeface="MS PGothic"/>
              <a:cs typeface="Calibri"/>
            </a:endParaRPr>
          </a:p>
          <a:p>
            <a:pPr>
              <a:spcBef>
                <a:spcPct val="0"/>
              </a:spcBef>
              <a:buFont typeface="Times New Roman" panose="02020603050405020304" pitchFamily="18" charset="0"/>
              <a:buAutoNum type="alphaLcParenR"/>
            </a:pPr>
            <a:r>
              <a:rPr lang="en-US" altLang="en-US" sz="1200" dirty="0">
                <a:latin typeface="Calibri" panose="020F0502020204030204" pitchFamily="34" charset="0"/>
                <a:cs typeface="Calibri" panose="020F0502020204030204" pitchFamily="34" charset="0"/>
              </a:rPr>
              <a:t>(5 points) What is the minimal I/O cost of indexed nested Loops Join​? (suppose the cost of retrieving a matching tuple is 2, for both R and 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s is outer: N + N*|S|*2 = 40 + 40*20* 2 = 1640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R is outer: M + M*|R|*2=120+120*10*2 = 2520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1640,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2520, 2 points</a:t>
            </a:r>
            <a:br>
              <a:rPr lang="en-US" altLang="en-US" sz="1200" dirty="0">
                <a:solidFill>
                  <a:srgbClr val="FF0000"/>
                </a:solidFill>
                <a:latin typeface="Calibri" panose="020F0502020204030204" pitchFamily="34" charset="0"/>
                <a:cs typeface="Calibri" panose="020F0502020204030204" pitchFamily="34" charset="0"/>
              </a:rPr>
            </a:b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also correct:</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s is outer: N +  2*|S| = 40 + 20*2= 80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R is outer: M + 2 *|R|=120+10*2 = 140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80,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140, 2 points</a:t>
            </a:r>
            <a:endParaRPr lang="en-US" altLang="en-US" sz="1200" dirty="0">
              <a:latin typeface="Calibri" panose="020F0502020204030204" pitchFamily="34" charset="0"/>
              <a:cs typeface="Calibri" panose="020F0502020204030204" pitchFamily="34" charset="0"/>
            </a:endParaRPr>
          </a:p>
          <a:p>
            <a:pPr>
              <a:spcBef>
                <a:spcPct val="0"/>
              </a:spcBef>
              <a:buFont typeface="Times New Roman" panose="02020603050405020304" pitchFamily="18" charset="0"/>
              <a:buAutoNum type="alphaLcParenR"/>
            </a:pPr>
            <a:r>
              <a:rPr lang="en-US" altLang="en-US" sz="1200" dirty="0">
                <a:latin typeface="Calibri"/>
                <a:ea typeface="MS PGothic"/>
                <a:cs typeface="Calibri"/>
              </a:rPr>
              <a:t>(5 points) What is the minimal I/O cost of grace hash join?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B&gt;sqrt(40), so one pass for partitioning, one pass for probing</a:t>
            </a:r>
            <a:br>
              <a:rPr lang="en-US" altLang="en-US" sz="1200" dirty="0">
                <a:latin typeface="Calibri" panose="020F0502020204030204" pitchFamily="34" charset="0"/>
                <a:cs typeface="Calibri" panose="020F0502020204030204" pitchFamily="34" charset="0"/>
              </a:rPr>
            </a:br>
            <a:r>
              <a:rPr lang="en-US" sz="1200" dirty="0">
                <a:solidFill>
                  <a:srgbClr val="FF0000"/>
                </a:solidFill>
                <a:latin typeface="Calibri"/>
                <a:ea typeface="MS PGothic"/>
                <a:cs typeface="Calibri"/>
              </a:rPr>
              <a:t>(40 pages of S + 120 pages of R) * 3 = 480 pages</a:t>
            </a:r>
            <a:br>
              <a:rPr lang="en-US" sz="1200" dirty="0">
                <a:latin typeface="Calibri" panose="020F0502020204030204" pitchFamily="34" charset="0"/>
                <a:cs typeface="Calibri" panose="020F0502020204030204" pitchFamily="34" charset="0"/>
              </a:rPr>
            </a:br>
            <a:r>
              <a:rPr lang="en-US" altLang="en-US" sz="1200">
                <a:solidFill>
                  <a:srgbClr val="FF0000"/>
                </a:solidFill>
                <a:latin typeface="Calibri"/>
                <a:ea typeface="MS PGothic"/>
                <a:cs typeface="Calibri"/>
              </a:rPr>
              <a:t>check condition but wrong answer, 4 points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get 480 pages, full score</a:t>
            </a:r>
            <a:endParaRPr lang="en-US" altLang="en-US" sz="1200" dirty="0">
              <a:latin typeface="Calibri"/>
              <a:ea typeface="MS PGothic"/>
              <a:cs typeface="Calibri"/>
            </a:endParaRPr>
          </a:p>
          <a:p>
            <a:pPr>
              <a:spcBef>
                <a:spcPct val="0"/>
              </a:spcBef>
              <a:buFont typeface="Times New Roman" panose="02020603050405020304" pitchFamily="18" charset="0"/>
              <a:buAutoNum type="alphaLcParenR"/>
            </a:pPr>
            <a:r>
              <a:rPr lang="en-US" altLang="en-US" sz="1200" dirty="0">
                <a:latin typeface="Calibri"/>
                <a:ea typeface="MS PGothic"/>
                <a:cs typeface="Calibri"/>
              </a:rPr>
              <a:t>(5 points) What is the minimal I/O cost of Sort-Merge Join​? (suppose the join is on their primary keys which are sorted already)</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40+120=160</a:t>
            </a:r>
            <a:endParaRPr lang="en-US" altLang="en-US" sz="1200" dirty="0">
              <a:latin typeface="Calibri" panose="020F0502020204030204" pitchFamily="34" charset="0"/>
              <a:cs typeface="Calibri" panose="020F0502020204030204" pitchFamily="34" charset="0"/>
            </a:endParaRPr>
          </a:p>
        </p:txBody>
      </p:sp>
      <p:sp>
        <p:nvSpPr>
          <p:cNvPr id="21506"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6</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B04ACB-2699-4DA7-913F-23F69F2D4D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0F6B0F-E8EA-4F90-96CF-44D07CABB49D}">
  <ds:schemaRefs>
    <ds:schemaRef ds:uri="http://purl.org/dc/terms/"/>
    <ds:schemaRef ds:uri="e159a28f-02d5-4282-a89c-cd53759e3099"/>
    <ds:schemaRef ds:uri="http://schemas.microsoft.com/office/2006/metadata/properties"/>
    <ds:schemaRef ds:uri="7412b504-485f-4eaf-a42a-3d3c57f68c2c"/>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D5748955-C7CB-44A2-96E8-59E08CED33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11802</TotalTime>
  <Words>2490</Words>
  <Application>Microsoft Office PowerPoint</Application>
  <PresentationFormat>On-screen Show (4:3)</PresentationFormat>
  <Paragraphs>246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Li, Qi [COM S]</cp:lastModifiedBy>
  <cp:revision>1368</cp:revision>
  <cp:lastPrinted>2016-04-21T13:19:25Z</cp:lastPrinted>
  <dcterms:created xsi:type="dcterms:W3CDTF">2000-03-20T01:15:28Z</dcterms:created>
  <dcterms:modified xsi:type="dcterms:W3CDTF">2021-04-05T20:36:33Z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