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413" r:id="rId2"/>
    <p:sldId id="420" r:id="rId3"/>
    <p:sldId id="417" r:id="rId4"/>
    <p:sldId id="421" r:id="rId5"/>
    <p:sldId id="418" r:id="rId6"/>
    <p:sldId id="428" r:id="rId7"/>
    <p:sldId id="429" r:id="rId8"/>
    <p:sldId id="423" r:id="rId9"/>
    <p:sldId id="427" r:id="rId10"/>
    <p:sldId id="430" r:id="rId11"/>
    <p:sldId id="437" r:id="rId12"/>
    <p:sldId id="431" r:id="rId13"/>
    <p:sldId id="432" r:id="rId14"/>
    <p:sldId id="433" r:id="rId15"/>
    <p:sldId id="434" r:id="rId16"/>
    <p:sldId id="436" r:id="rId17"/>
    <p:sldId id="438" r:id="rId18"/>
    <p:sldId id="440" r:id="rId19"/>
    <p:sldId id="439" r:id="rId20"/>
    <p:sldId id="446" r:id="rId21"/>
    <p:sldId id="442" r:id="rId22"/>
    <p:sldId id="445" r:id="rId23"/>
    <p:sldId id="441" r:id="rId24"/>
    <p:sldId id="444" r:id="rId25"/>
    <p:sldId id="448" r:id="rId26"/>
    <p:sldId id="443" r:id="rId27"/>
    <p:sldId id="449" r:id="rId28"/>
    <p:sldId id="450" r:id="rId29"/>
    <p:sldId id="451" r:id="rId30"/>
    <p:sldId id="452" r:id="rId31"/>
    <p:sldId id="454" r:id="rId32"/>
    <p:sldId id="42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8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ctr" anchorCtr="0">
            <a:noAutofit/>
          </a:bodyPr>
          <a:lstStyle/>
          <a:p>
            <a:r>
              <a:rPr lang="en-US" dirty="0"/>
              <a:t>One</a:t>
            </a:r>
            <a:r>
              <a:rPr lang="en-US" baseline="0" dirty="0"/>
              <a:t> can think of a label as a schema</a:t>
            </a:r>
            <a:endParaRPr dirty="0"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docs/cypher-refcard/curren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083349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Neo4j Graph DBMS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8049" y="2736502"/>
            <a:ext cx="8937551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Part 1: Introduce Neo4j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Part 2: Download and Install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Part 3: Basic operations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Create nodes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 lnSpcReduction="2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create (tom: Employee {name: 'Tom', address: '232 Hilton Hall'})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create a node of label Employee with two attributes: name and address);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create (jarry: Employee {name: 'Jarry', address: '226 Hilton Hall'})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800" dirty="0"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john and james are node variables;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• node variables are declared inside parentheses ()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• edge variables are declared inside square brackets []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CONSTRAINTS IN NEO4J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 fontScale="60000"/>
          </a:bodyPr>
          <a:lstStyle/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CREATE CONSTRAINT ON (p:User) ASSERT p.name IS UNIQUE</a:t>
            </a:r>
          </a:p>
          <a:p>
            <a:pPr lvl="1"/>
            <a:r>
              <a:rPr lang="en-US" sz="327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Ensure that the name property is unique; the constraint also creates a unique </a:t>
            </a: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index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• DROP CONSTRAINT ON (p:User) ASSERT p.name IS UNIQUE</a:t>
            </a:r>
          </a:p>
          <a:p>
            <a:pPr marL="0" lvl="0" indent="0">
              <a:buNone/>
            </a:pPr>
            <a:endParaRPr lang="en-US" sz="36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• CREATE CONSTRAINT ON (p:User) ASSERT exist(p.name)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3285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Force a check for the name property value not to be empty when a node is created or updated</a:t>
            </a:r>
          </a:p>
          <a:p>
            <a:pPr marL="0" lvl="0" indent="0">
              <a:buNone/>
            </a:pPr>
            <a:endParaRPr lang="en-US" sz="36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• call db.constraints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	• For seeing all the constraints in the database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Create an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 lnSpcReduction="20000"/>
          </a:bodyPr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this variable john and james are unbound, you get empty nodes; KNOWS is the edge label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Create (onelabel)-[:KNOWS]-&gt;(twolabels);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Create an edge Between New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 lnSpcReduction="20000"/>
          </a:bodyPr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create nodes John and James with label employee and create the edge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john and james have values only in this create statement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create (john:Employee{name:'John'})- [:KNOWS] -&gt;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(james: Employee {name:' James'})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Create an edge Between Existing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We need to find existing nodes first. Then create an edge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This is done by using Match statement to bind the variable to a specific node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QUERY USING 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 fontScale="80000"/>
          </a:bodyPr>
          <a:lstStyle/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(n) where n.name is null return n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find nodes with undefined name attribute</a:t>
            </a:r>
          </a:p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MATCH(n) where n.name='null' return n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find nodes with name='null' </a:t>
            </a:r>
          </a:p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match (n:Swedish) where n:Person return n;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find nodes that have labels person and Swedish</a:t>
            </a:r>
          </a:p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Match (n) where id(n)=32 return n;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find nodes where the system created id of the node is 32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Create an edge Between Existing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 fontScale="60000"/>
          </a:bodyPr>
          <a:lstStyle/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(tom:Employee{name: 'Tom'})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MATCH (jarry:Employee{name:'Jarry'})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create (tom)-[:HELLO]-&gt;(jarry)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only create the relationship</a:t>
            </a:r>
          </a:p>
          <a:p>
            <a:pPr lvl="0"/>
            <a:endParaRPr lang="en-US" sz="36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(tom:Employee)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MATCH (jarry:Employee) where tom.name='Tom' and jarry.name='Jarry'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create (jarry)-[:HELLO]-&gt;(tom)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The variable jarry is bound to a particular employee 'Jarry'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DELETION OF NODES USING </a:t>
            </a: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• MATCH (n) where n.name is null </a:t>
            </a:r>
            <a:r>
              <a:rPr lang="en-US" sz="3600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delete </a:t>
            </a: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n;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delete nodes with undefined name </a:t>
            </a:r>
          </a:p>
          <a:p>
            <a:pPr marL="0" lvl="0" indent="0">
              <a:buNone/>
            </a:pPr>
            <a:endParaRPr lang="en-US" sz="36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MATCH(n) where n.name='null' </a:t>
            </a:r>
            <a:r>
              <a:rPr lang="en-US" sz="3600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delete </a:t>
            </a: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n;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delete nodes with name='null'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DELETION OF edge USING </a:t>
            </a: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(jarry)-[r:HELLO]-&gt;(tom)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where tom.name='Tom' and jarry.name='Jarry'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delete </a:t>
            </a: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//delete all nodes and edges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(n)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OPTIONAL MATCH (n)-[r]-() 	</a:t>
            </a:r>
            <a:r>
              <a:rPr lang="en-US" sz="20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//Optional Match: what does not match is treated as null</a:t>
            </a:r>
            <a:endParaRPr lang="en-US" sz="20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DELETE </a:t>
            </a: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n,r</a:t>
            </a:r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//Remove the label person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Match(n)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REMOVE </a:t>
            </a: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n: Person</a:t>
            </a:r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//Delete the entire database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No query language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Neo4j Graph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Most popular and well documented graph DBMS today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Property Graph Data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Support ACID(atomicity, consistency, isolation, durability) properties of transactions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Support JDBC and Object Graph Mapping using their own library or through Hibernate OGM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SET (and REMOVE): Set values to properties and add labels on nodes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using SET and use REMOVE to remove them. </a:t>
            </a: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(n) 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set </a:t>
            </a: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n.count=3 // set the count property value to 3</a:t>
            </a:r>
          </a:p>
          <a:p>
            <a:pPr lvl="0"/>
            <a:endParaRPr lang="en-US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(n {firstName: 'Diana'}) 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set </a:t>
            </a: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n :Female return n;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// add Female label to all nodes whose first name is 'Diana'</a:t>
            </a:r>
          </a:p>
          <a:p>
            <a:pPr lvl="0"/>
            <a:endParaRPr lang="en-US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ORDER BY/LIMIT/SKIP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(n) RETURN n ORDER BY n.name // Order nodes by property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• MATCH (n) RETURN n ORDER BY n.age, n.name // Order first by age and then name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• MATCH (n) RETURN n ORDER BY n.name DESC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Order nodes by name in descending order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(n) return n order by n.name 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skip </a:t>
            </a: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2 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limit </a:t>
            </a: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2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//skip the first two results and return only two results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Count/max/min/avg/sum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match(n:Person)--&gt;(x) return n, 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count</a:t>
            </a: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(x)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return a node label Person and the number of nodes connected to it</a:t>
            </a:r>
          </a:p>
          <a:p>
            <a:pPr lvl="0"/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match(n:Person)--&gt;(x) return 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max</a:t>
            </a:r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(n.age)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//return the age of the oldest person</a:t>
            </a:r>
          </a:p>
          <a:p>
            <a:pPr lvl="0"/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match(n:Person)--&gt;(x) return 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min</a:t>
            </a:r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(n.age)</a:t>
            </a:r>
          </a:p>
          <a:p>
            <a:pPr marL="0" lvl="0" indent="0">
              <a:buNone/>
            </a:pPr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//return the age of the youngest person</a:t>
            </a:r>
          </a:p>
          <a:p>
            <a:pPr lvl="0"/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match(n:Person)--&gt;(x) return 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avg</a:t>
            </a:r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(n.salary)</a:t>
            </a:r>
          </a:p>
          <a:p>
            <a:pPr marL="0" lvl="0" indent="0">
              <a:buNone/>
            </a:pPr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//return the average salary of all</a:t>
            </a:r>
          </a:p>
          <a:p>
            <a:pPr lvl="0"/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match(n:Person)--&gt;(x) return 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sum</a:t>
            </a:r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(n.salary)</a:t>
            </a:r>
          </a:p>
          <a:p>
            <a:pPr marL="0" lvl="0" indent="0">
              <a:buNone/>
            </a:pPr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//return the total salary</a:t>
            </a:r>
            <a:endParaRPr lang="en-US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• </a:t>
            </a:r>
            <a:r>
              <a:rPr lang="en-US" sz="32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Find orphan nodes without incoming/outgoing edges of any relationship</a:t>
            </a:r>
          </a:p>
          <a:p>
            <a:pPr marL="0" lvl="0" indent="0">
              <a:buNone/>
            </a:pPr>
            <a:r>
              <a:rPr lang="en-US" sz="32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	MATCH (n) </a:t>
            </a:r>
          </a:p>
          <a:p>
            <a:pPr marL="0" lvl="0" indent="0">
              <a:buNone/>
            </a:pPr>
            <a:r>
              <a:rPr lang="en-US" sz="32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	WHERE </a:t>
            </a:r>
            <a:r>
              <a:rPr lang="en-US" sz="3200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NOT </a:t>
            </a:r>
            <a:r>
              <a:rPr lang="en-US" sz="32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(n)--&gt;()</a:t>
            </a:r>
          </a:p>
          <a:p>
            <a:pPr marL="0" lvl="0" indent="0">
              <a:buNone/>
            </a:pPr>
            <a:r>
              <a:rPr lang="en-US" sz="32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	RETURN 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Chain query sub-parts together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One part computes some data and the next query part can use that computed data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(a:Person{name:'Tom'})-[:Friend]-(b:Person)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with </a:t>
            </a: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distinct b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order by b.name limit 10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match (b)-[:From]-&gt;(c:Country)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return c.name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collect() combines all the results into a list, ignoring nulls</a:t>
            </a:r>
          </a:p>
          <a:p>
            <a:pPr lvl="0"/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lvl="0"/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macth(n:Person)</a:t>
            </a:r>
          </a:p>
          <a:p>
            <a:pPr marL="0" lvl="0" indent="0"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where toInteger(n.age)&gt;20</a:t>
            </a:r>
          </a:p>
          <a:p>
            <a:pPr marL="0" lvl="0" indent="0"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return </a:t>
            </a:r>
            <a:r>
              <a:rPr lang="en-US" sz="2800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collect</a:t>
            </a: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(n.name)</a:t>
            </a:r>
          </a:p>
          <a:p>
            <a:pPr marL="0" lvl="0" indent="0"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returned result : [John, Alice, David, Bob]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 hops 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Find friends of James as well as friends of friends of James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return nodes representing James and friends of friends of James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(a:Person{name:'James'})-[r:FRIENDSHIP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*1..2</a:t>
            </a: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]-&gt;(x)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RETURN a, x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Find friends of friends of James or find 2-hop friends of James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return nodes representing James and 2-hop friends of James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(a:Person{name:'James'})-[r:FRIENDSHIP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*2</a:t>
            </a: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]-&gt;(x)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RETURN a,x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Single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//Return the shortest path between Tome and Jarry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//Maximum 15 hops</a:t>
            </a: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(j:Person { name:"Tom" }),(l:Person { name:"Jarry" }), </a:t>
            </a:r>
          </a:p>
          <a:p>
            <a:pPr marL="0" lvl="0" indent="0"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p = shortestPath((j)-[</a:t>
            </a:r>
            <a:r>
              <a:rPr lang="en-US" sz="2800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*..15</a:t>
            </a: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]-(l)) RETURN p</a:t>
            </a:r>
          </a:p>
          <a:p>
            <a:pPr marL="0" lvl="0" indent="0"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//using [*] if there is no maximum hops constraint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Explain/Profile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//View execution plan with keyword Profile or Explain</a:t>
            </a:r>
          </a:p>
          <a:p>
            <a:pPr marL="0" lvl="0" indent="0">
              <a:buNone/>
            </a:pP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Profile </a:t>
            </a: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(j:Person { name:"Tom" }),(l:Person { name:"Jarry" }), </a:t>
            </a: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p = shortestPath((j)-[*..15]-(l)) RETURN p</a:t>
            </a: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Load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lvl="0"/>
            <a:r>
              <a:rPr lang="en-US" sz="2400" dirty="0">
                <a:sym typeface="+mn-ea"/>
              </a:rPr>
              <a:t>Through csv files</a:t>
            </a:r>
            <a:endParaRPr lang="en-US" sz="2400" dirty="0"/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>
                <a:sym typeface="+mn-ea"/>
              </a:rPr>
              <a:t>RDB </a:t>
            </a:r>
            <a:r>
              <a:rPr lang="en-US" sz="2400" dirty="0">
                <a:sym typeface="Wingdings" panose="05000000000000000000" pitchFamily="2" charset="2"/>
              </a:rPr>
              <a:t> Graph database</a:t>
            </a:r>
          </a:p>
          <a:p>
            <a:pPr marL="0" lvl="0" indent="0">
              <a:buNone/>
            </a:pPr>
            <a:endParaRPr lang="en-US" sz="2400" dirty="0"/>
          </a:p>
          <a:p>
            <a:pPr lvl="1"/>
            <a:r>
              <a:rPr lang="en-US" sz="2400" dirty="0">
                <a:sym typeface="+mn-ea"/>
              </a:rPr>
              <a:t>Export each table into a csv file with headers</a:t>
            </a:r>
            <a:endParaRPr lang="en-US" sz="2400" dirty="0"/>
          </a:p>
          <a:p>
            <a:pPr lvl="1"/>
            <a:r>
              <a:rPr lang="en-US" sz="2400" dirty="0">
                <a:sym typeface="+mn-ea"/>
              </a:rPr>
              <a:t>Put the csv files in the import folder of Neo4j </a:t>
            </a:r>
            <a:endParaRPr lang="en-US" sz="2400" dirty="0"/>
          </a:p>
          <a:p>
            <a:pPr lvl="1"/>
            <a:r>
              <a:rPr lang="en-US" sz="2400" dirty="0">
                <a:sym typeface="+mn-ea"/>
              </a:rPr>
              <a:t>Import node data from a csv file that has node data</a:t>
            </a:r>
            <a:endParaRPr lang="en-US" sz="2400" dirty="0"/>
          </a:p>
          <a:p>
            <a:pPr lvl="2"/>
            <a:r>
              <a:rPr lang="en-US" sz="2400" dirty="0">
                <a:sym typeface="+mn-ea"/>
              </a:rPr>
              <a:t>Ensure proper node constraints are defined</a:t>
            </a:r>
            <a:endParaRPr lang="en-US" sz="2400" dirty="0"/>
          </a:p>
          <a:p>
            <a:pPr lvl="1"/>
            <a:r>
              <a:rPr lang="en-US" sz="2400" dirty="0">
                <a:sym typeface="+mn-ea"/>
              </a:rPr>
              <a:t>Import edge data from a csv file that has edge data</a:t>
            </a:r>
            <a:endParaRPr lang="en-US" sz="2400" dirty="0"/>
          </a:p>
          <a:p>
            <a:pPr lvl="2"/>
            <a:r>
              <a:rPr lang="en-US" sz="2400" dirty="0">
                <a:sym typeface="+mn-ea"/>
              </a:rPr>
              <a:t>Ensure proper edge constraints are defined</a:t>
            </a:r>
          </a:p>
          <a:p>
            <a:pPr lvl="2"/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Graph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focusing more on relationships</a:t>
            </a:r>
          </a:p>
          <a:p>
            <a:endParaRPr lang="en-US" dirty="0"/>
          </a:p>
          <a:p>
            <a:r>
              <a:rPr lang="en-US" dirty="0"/>
              <a:t>Frequent queries involve</a:t>
            </a:r>
          </a:p>
          <a:p>
            <a:pPr lvl="1"/>
            <a:r>
              <a:rPr lang="en-US" sz="2000" dirty="0"/>
              <a:t>starting from specific node(s) and traverse graphs</a:t>
            </a:r>
          </a:p>
          <a:p>
            <a:pPr lvl="1"/>
            <a:r>
              <a:rPr lang="en-US" sz="2000" dirty="0"/>
              <a:t>ending at specific node(s) and traverse back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Visualization of relationships provides more information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Load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ym typeface="+mn-ea"/>
              </a:rPr>
              <a:t>LOAD CSV WITH HEADERS FROM 'file:</a:t>
            </a:r>
            <a:r>
              <a:rPr lang="en-US" sz="2400" dirty="0">
                <a:solidFill>
                  <a:schemeClr val="accent1"/>
                </a:solidFill>
                <a:sym typeface="+mn-ea"/>
              </a:rPr>
              <a:t>///</a:t>
            </a:r>
            <a:r>
              <a:rPr lang="en-US" sz="2400" dirty="0">
                <a:sym typeface="+mn-ea"/>
              </a:rPr>
              <a:t>D:/study/2021 Spr 363/project2/dataCSV/user.csv' AS line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ym typeface="+mn-ea"/>
              </a:rPr>
              <a:t>CREATE (:Artist { name: </a:t>
            </a:r>
            <a:r>
              <a:rPr lang="en-US" sz="2400" dirty="0" err="1">
                <a:sym typeface="+mn-ea"/>
              </a:rPr>
              <a:t>line.Name</a:t>
            </a:r>
            <a:r>
              <a:rPr lang="en-US" sz="2400" dirty="0">
                <a:sym typeface="+mn-ea"/>
              </a:rPr>
              <a:t>, category: </a:t>
            </a:r>
            <a:r>
              <a:rPr lang="en-US" sz="2400" dirty="0" err="1">
                <a:sym typeface="+mn-ea"/>
              </a:rPr>
              <a:t>toInt</a:t>
            </a:r>
            <a:r>
              <a:rPr lang="en-US" sz="2400" dirty="0">
                <a:sym typeface="+mn-ea"/>
              </a:rPr>
              <a:t>(</a:t>
            </a:r>
            <a:r>
              <a:rPr lang="en-US" sz="2400" dirty="0" err="1">
                <a:sym typeface="+mn-ea"/>
              </a:rPr>
              <a:t>line.category</a:t>
            </a:r>
            <a:r>
              <a:rPr lang="en-US" sz="2400" dirty="0">
                <a:sym typeface="+mn-ea"/>
              </a:rPr>
              <a:t>)})</a:t>
            </a: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Comparison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85800" y="2194560"/>
          <a:ext cx="1082040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Graph 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Graphs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Columns and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Properties and its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Relationships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Joins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Traversal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083349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Neo4j Graph DBMS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8049" y="2736502"/>
            <a:ext cx="893755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7200" dirty="0">
                <a:solidFill>
                  <a:schemeClr val="tx1"/>
                </a:solidFill>
              </a:rPr>
              <a:t>			Q &amp; 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&amp;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online version through Neo4j Sandbox</a:t>
            </a:r>
          </a:p>
          <a:p>
            <a:pPr lvl="1"/>
            <a:r>
              <a:rPr lang="en-US" dirty="0"/>
              <a:t>https://neo4j.com/sandbox/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Suggest you download Neo4j Desktop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https://neo4j.com/download/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will need to choose the place to store your data and register an account with your email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will take some time to prepare to start, please be patient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demo on how to use Neo4j Desktop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Neo4j’s Cypher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standard graph query language for graph databases</a:t>
            </a:r>
          </a:p>
          <a:p>
            <a:endParaRPr lang="en-US" dirty="0"/>
          </a:p>
          <a:p>
            <a:r>
              <a:rPr lang="en-US" dirty="0"/>
              <a:t>Declarative language (tell DBMS what you want but not how to get what you want)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CRUD operations -- Create/Read/Update/Delete nodes and edges</a:t>
            </a:r>
          </a:p>
          <a:p>
            <a:endParaRPr lang="en-US" dirty="0"/>
          </a:p>
          <a:p>
            <a:r>
              <a:rPr lang="en-US" dirty="0"/>
              <a:t>Query performance strongly depends on your graph data model (unlike RDBMS); cost-based optimization; indexes can be created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Node/Edge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61260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Properties are key-value pairs where the key/attribute is a string. </a:t>
            </a:r>
          </a:p>
          <a:p>
            <a:r>
              <a:rPr lang="en-US" dirty="0"/>
              <a:t>Property values is either a primitive or an array of one primitive type</a:t>
            </a:r>
          </a:p>
          <a:p>
            <a:endParaRPr lang="en-US" dirty="0"/>
          </a:p>
          <a:p>
            <a:pPr lvl="1"/>
            <a:r>
              <a:rPr lang="en-US" dirty="0"/>
              <a:t>Type: </a:t>
            </a:r>
            <a:r>
              <a:rPr lang="en-US" dirty="0" err="1"/>
              <a:t>boolean</a:t>
            </a:r>
            <a:r>
              <a:rPr lang="en-US" dirty="0"/>
              <a:t>, byte, short, long, </a:t>
            </a:r>
            <a:r>
              <a:rPr lang="en-US" dirty="0" err="1"/>
              <a:t>int</a:t>
            </a:r>
            <a:r>
              <a:rPr lang="en-US" dirty="0"/>
              <a:t>, char, string</a:t>
            </a:r>
          </a:p>
          <a:p>
            <a:endParaRPr lang="en-US" dirty="0"/>
          </a:p>
          <a:p>
            <a:r>
              <a:rPr lang="en-US" dirty="0"/>
              <a:t>In Cypher, do not need to specify type; see </a:t>
            </a:r>
            <a:r>
              <a:rPr lang="en-US" dirty="0">
                <a:hlinkClick r:id="rId2"/>
              </a:rPr>
              <a:t>https://neo4j.com/docs/cypher-refcard/current/</a:t>
            </a:r>
            <a:r>
              <a:rPr lang="en-US" dirty="0"/>
              <a:t> for Neo4j</a:t>
            </a:r>
          </a:p>
          <a:p>
            <a:endParaRPr lang="en-US" dirty="0"/>
          </a:p>
          <a:p>
            <a:r>
              <a:rPr lang="en-US" dirty="0"/>
              <a:t>Grouping of nodes are done by assigning them the same label</a:t>
            </a:r>
          </a:p>
          <a:p>
            <a:r>
              <a:rPr lang="en-US" dirty="0"/>
              <a:t>Grouping of edges are done by assigning them the same label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</a:pPr>
            <a:r>
              <a:rPr lang="en-US" sz="2800" b="0" i="0" u="none" strike="noStrike" cap="none" baseline="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Label is used to group a set of nodes together or a set of edges together</a:t>
            </a:r>
          </a:p>
          <a:p>
            <a:pPr marL="742950" lvl="1" indent="-285750">
              <a:spcBef>
                <a:spcPts val="0"/>
              </a:spcBef>
              <a:buClr>
                <a:schemeClr val="accent1"/>
              </a:buClr>
              <a:buSzPct val="115000"/>
              <a:buFont typeface="Arial" panose="020B0604020202020204"/>
              <a:buChar char="•"/>
            </a:pPr>
            <a:r>
              <a:rPr lang="en-US" sz="26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Nodes with the same label can have different properties</a:t>
            </a:r>
            <a:endParaRPr lang="en-US" sz="2600" b="0" i="0" u="none" strike="noStrike" cap="none" baseline="0" dirty="0"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742950" lvl="1" indent="-285750"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</a:pPr>
            <a:r>
              <a:rPr lang="en-US" sz="26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Edges with the same label can have different properties</a:t>
            </a:r>
          </a:p>
          <a:p>
            <a:pPr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Generally, we assign nodes with similar properties the same label</a:t>
            </a:r>
          </a:p>
          <a:p>
            <a:pPr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Benefits of using labels:</a:t>
            </a:r>
          </a:p>
          <a:p>
            <a:pPr lvl="1"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Used as pseudo schemas to easily view relationships between data in the database</a:t>
            </a:r>
          </a:p>
          <a:p>
            <a:pPr lvl="1"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Reduction of query processing time due to label indexing</a:t>
            </a:r>
            <a:endParaRPr lang="en-US" sz="2800" b="0" i="0" u="none" strike="noStrike" cap="none" baseline="0" dirty="0"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</a:pPr>
            <a:endParaRPr lang="en-US" sz="2400" dirty="0"/>
          </a:p>
          <a:p>
            <a:pPr marL="285750" marR="0" lvl="0" indent="-285750" algn="l" rtl="0"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</a:pPr>
            <a:endParaRPr lang="en-US" sz="2800" b="0" i="0" u="none" strike="noStrike" cap="none" baseline="0" dirty="0"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Node/edge labels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 fontScale="9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sz="3100" dirty="0"/>
              <a:t>Before we learn, you should know that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Reserved words like create, match are case insensitive, but </a:t>
            </a:r>
            <a:r>
              <a:rPr lang="en-US" sz="3200" b="1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labels and literals are case sensitive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Cypher has where clause and conditions like SQL, but they use node variables declared inside () and edge variables declared inside [] in Cypher queries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 dirty="0"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Learn concepts of bounded and unbounded variables (like arguments and parameters in Java)</a:t>
            </a: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Create empty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 lnSpcReduction="2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create (n)	// create an empty node; n is a node variable that represents this empty node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create (n), (m) // create two empty nodes; n and m are nodes variables that represent the two empty nodes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800" dirty="0"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show the use of node labels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create (</a:t>
            </a:r>
            <a:r>
              <a:rPr lang="en-US" sz="2800" dirty="0" err="1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onelabel:</a:t>
            </a:r>
            <a:r>
              <a:rPr lang="en-US" sz="2800" dirty="0" err="1">
                <a:solidFill>
                  <a:schemeClr val="accent6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Person</a:t>
            </a: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) // create a single empty node with the label </a:t>
            </a:r>
            <a:r>
              <a:rPr lang="en-US" sz="2800" dirty="0">
                <a:solidFill>
                  <a:schemeClr val="accent6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Person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 Unicode MS" panose="020B0604020202020204" pitchFamily="34" charset="-128"/>
                <a:sym typeface="+mn-ea"/>
              </a:rPr>
              <a:t>create (twolabels</a:t>
            </a:r>
            <a:r>
              <a:rPr lang="en-US" altLang="en-US" sz="2800" dirty="0" err="1">
                <a:latin typeface="Arial Unicode MS" panose="020B0604020202020204" pitchFamily="34" charset="-128"/>
                <a:sym typeface="+mn-ea"/>
              </a:rPr>
              <a:t>:</a:t>
            </a:r>
            <a:r>
              <a:rPr lang="en-US" altLang="en-US" sz="2800" dirty="0" err="1">
                <a:solidFill>
                  <a:schemeClr val="accent6"/>
                </a:solidFill>
                <a:latin typeface="Arial Unicode MS" panose="020B0604020202020204" pitchFamily="34" charset="-128"/>
                <a:sym typeface="+mn-ea"/>
              </a:rPr>
              <a:t>Person:Swedish</a:t>
            </a:r>
            <a:r>
              <a:rPr lang="en-US" altLang="en-US" sz="2800" dirty="0">
                <a:latin typeface="Arial Unicode MS" panose="020B0604020202020204" pitchFamily="34" charset="-128"/>
                <a:sym typeface="+mn-ea"/>
              </a:rPr>
              <a:t>)</a:t>
            </a:r>
            <a:r>
              <a:rPr lang="en-US" altLang="en-US" sz="2800" dirty="0">
                <a:sym typeface="+mn-ea"/>
              </a:rPr>
              <a:t>  // create a single empty node with two labels </a:t>
            </a:r>
            <a:r>
              <a:rPr lang="en-US" altLang="en-US" sz="2800" dirty="0">
                <a:solidFill>
                  <a:schemeClr val="accent6"/>
                </a:solidFill>
                <a:sym typeface="+mn-ea"/>
              </a:rPr>
              <a:t>Person</a:t>
            </a:r>
            <a:r>
              <a:rPr lang="en-US" altLang="en-US" sz="2800" dirty="0">
                <a:sym typeface="+mn-ea"/>
              </a:rPr>
              <a:t> and </a:t>
            </a:r>
            <a:r>
              <a:rPr lang="en-US" altLang="en-US" sz="2800" dirty="0">
                <a:solidFill>
                  <a:schemeClr val="accent6"/>
                </a:solidFill>
                <a:sym typeface="+mn-ea"/>
              </a:rPr>
              <a:t>Swedish</a:t>
            </a:r>
            <a:endParaRPr lang="en-US" sz="2800" dirty="0">
              <a:solidFill>
                <a:schemeClr val="accent6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45"/>
              </a:spcBef>
              <a:spcAft>
                <a:spcPts val="0"/>
              </a:spcAft>
              <a:buClr>
                <a:schemeClr val="accent1"/>
              </a:buClr>
              <a:buSzPct val="116000"/>
              <a:buFont typeface="Arial" panose="020B0604020202020204"/>
              <a:buChar char="•"/>
            </a:pPr>
            <a:endParaRPr lang="en-US" sz="2800" b="0" i="0" u="none" strike="noStrike" cap="none" baseline="0" dirty="0"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99dfb38-a8d2-4d71-a796-af4132b6d070}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1952</Words>
  <Application>Microsoft Macintosh PowerPoint</Application>
  <PresentationFormat>Widescreen</PresentationFormat>
  <Paragraphs>249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 Unicode MS</vt:lpstr>
      <vt:lpstr>Arial</vt:lpstr>
      <vt:lpstr>Calibri</vt:lpstr>
      <vt:lpstr>Century Gothic</vt:lpstr>
      <vt:lpstr>Garamond</vt:lpstr>
      <vt:lpstr>Vapor Trail</vt:lpstr>
      <vt:lpstr>Neo4j Graph DBMS</vt:lpstr>
      <vt:lpstr>WhAt is Neo4j Graph Dbms?</vt:lpstr>
      <vt:lpstr>When to use Graph Dbms?</vt:lpstr>
      <vt:lpstr>Download &amp; install</vt:lpstr>
      <vt:lpstr>Neo4j’s Cypher query language</vt:lpstr>
      <vt:lpstr>Node/Edge Properties</vt:lpstr>
      <vt:lpstr>Node/edge labels</vt:lpstr>
      <vt:lpstr>Basic Operations</vt:lpstr>
      <vt:lpstr>Create empty nodes</vt:lpstr>
      <vt:lpstr>Create nodes with Data</vt:lpstr>
      <vt:lpstr>CONSTRAINTS IN NEO4J</vt:lpstr>
      <vt:lpstr>Create an edge</vt:lpstr>
      <vt:lpstr>Create an edge Between New nodes</vt:lpstr>
      <vt:lpstr>Create an edge Between Existing nodes</vt:lpstr>
      <vt:lpstr>QUERY USING MATCH</vt:lpstr>
      <vt:lpstr>Create an edge Between Existing nodes</vt:lpstr>
      <vt:lpstr>DELETION OF NODES USING  MATCH</vt:lpstr>
      <vt:lpstr>DELETION OF edge USING  MATCH</vt:lpstr>
      <vt:lpstr>DELETE</vt:lpstr>
      <vt:lpstr>SET</vt:lpstr>
      <vt:lpstr>ORDER BY/LIMIT/SKIP</vt:lpstr>
      <vt:lpstr>Count/max/min/avg/sum</vt:lpstr>
      <vt:lpstr>Not</vt:lpstr>
      <vt:lpstr>with</vt:lpstr>
      <vt:lpstr>Collection</vt:lpstr>
      <vt:lpstr>N hops away</vt:lpstr>
      <vt:lpstr>Single shortest path</vt:lpstr>
      <vt:lpstr>Explain/Profile</vt:lpstr>
      <vt:lpstr>Load data</vt:lpstr>
      <vt:lpstr>Load data</vt:lpstr>
      <vt:lpstr>Comparison</vt:lpstr>
      <vt:lpstr>Neo4j Graph DBMS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Graph DBMS</dc:title>
  <dc:creator/>
  <cp:lastModifiedBy>Cai, Ying [COM S]</cp:lastModifiedBy>
  <cp:revision>175</cp:revision>
  <dcterms:created xsi:type="dcterms:W3CDTF">2019-06-19T02:08:00Z</dcterms:created>
  <dcterms:modified xsi:type="dcterms:W3CDTF">2021-03-10T15:55:39Z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