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78" r:id="rId2"/>
    <p:sldId id="517" r:id="rId3"/>
    <p:sldId id="258" r:id="rId4"/>
    <p:sldId id="507" r:id="rId5"/>
    <p:sldId id="261" r:id="rId6"/>
    <p:sldId id="263" r:id="rId7"/>
    <p:sldId id="374" r:id="rId8"/>
    <p:sldId id="509" r:id="rId9"/>
    <p:sldId id="404" r:id="rId10"/>
    <p:sldId id="441" r:id="rId11"/>
    <p:sldId id="405" r:id="rId12"/>
    <p:sldId id="407" r:id="rId13"/>
    <p:sldId id="412" r:id="rId14"/>
    <p:sldId id="514" r:id="rId15"/>
    <p:sldId id="512" r:id="rId16"/>
    <p:sldId id="515" r:id="rId17"/>
    <p:sldId id="518" r:id="rId18"/>
    <p:sldId id="516" r:id="rId19"/>
    <p:sldId id="297" r:id="rId20"/>
    <p:sldId id="272" r:id="rId21"/>
    <p:sldId id="523" r:id="rId22"/>
    <p:sldId id="446" r:id="rId23"/>
    <p:sldId id="442" r:id="rId24"/>
    <p:sldId id="443" r:id="rId25"/>
    <p:sldId id="342" r:id="rId26"/>
    <p:sldId id="340" r:id="rId27"/>
    <p:sldId id="344" r:id="rId28"/>
    <p:sldId id="505" r:id="rId29"/>
    <p:sldId id="521" r:id="rId30"/>
    <p:sldId id="522" r:id="rId31"/>
    <p:sldId id="484" r:id="rId32"/>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Comic Sans MS" pitchFamily="66" charset="0"/>
        <a:ea typeface="+mn-ea"/>
        <a:cs typeface="+mn-cs"/>
      </a:defRPr>
    </a:lvl1pPr>
    <a:lvl2pPr marL="457200" algn="l" rtl="0" fontAlgn="base">
      <a:spcBef>
        <a:spcPct val="0"/>
      </a:spcBef>
      <a:spcAft>
        <a:spcPct val="0"/>
      </a:spcAft>
      <a:defRPr sz="2000" kern="1200">
        <a:solidFill>
          <a:schemeClr val="tx1"/>
        </a:solidFill>
        <a:latin typeface="Comic Sans MS" pitchFamily="66" charset="0"/>
        <a:ea typeface="+mn-ea"/>
        <a:cs typeface="+mn-cs"/>
      </a:defRPr>
    </a:lvl2pPr>
    <a:lvl3pPr marL="914400" algn="l" rtl="0" fontAlgn="base">
      <a:spcBef>
        <a:spcPct val="0"/>
      </a:spcBef>
      <a:spcAft>
        <a:spcPct val="0"/>
      </a:spcAft>
      <a:defRPr sz="2000" kern="1200">
        <a:solidFill>
          <a:schemeClr val="tx1"/>
        </a:solidFill>
        <a:latin typeface="Comic Sans MS" pitchFamily="66" charset="0"/>
        <a:ea typeface="+mn-ea"/>
        <a:cs typeface="+mn-cs"/>
      </a:defRPr>
    </a:lvl3pPr>
    <a:lvl4pPr marL="1371600" algn="l" rtl="0" fontAlgn="base">
      <a:spcBef>
        <a:spcPct val="0"/>
      </a:spcBef>
      <a:spcAft>
        <a:spcPct val="0"/>
      </a:spcAft>
      <a:defRPr sz="2000" kern="1200">
        <a:solidFill>
          <a:schemeClr val="tx1"/>
        </a:solidFill>
        <a:latin typeface="Comic Sans MS" pitchFamily="66" charset="0"/>
        <a:ea typeface="+mn-ea"/>
        <a:cs typeface="+mn-cs"/>
      </a:defRPr>
    </a:lvl4pPr>
    <a:lvl5pPr marL="1828800" algn="l" rtl="0" fontAlgn="base">
      <a:spcBef>
        <a:spcPct val="0"/>
      </a:spcBef>
      <a:spcAft>
        <a:spcPct val="0"/>
      </a:spcAft>
      <a:defRPr sz="2000" kern="1200">
        <a:solidFill>
          <a:schemeClr val="tx1"/>
        </a:solidFill>
        <a:latin typeface="Comic Sans MS" pitchFamily="66" charset="0"/>
        <a:ea typeface="+mn-ea"/>
        <a:cs typeface="+mn-cs"/>
      </a:defRPr>
    </a:lvl5pPr>
    <a:lvl6pPr marL="2286000" algn="l" defTabSz="914400" rtl="0" eaLnBrk="1" latinLnBrk="0" hangingPunct="1">
      <a:defRPr sz="2000" kern="1200">
        <a:solidFill>
          <a:schemeClr val="tx1"/>
        </a:solidFill>
        <a:latin typeface="Comic Sans MS" pitchFamily="66" charset="0"/>
        <a:ea typeface="+mn-ea"/>
        <a:cs typeface="+mn-cs"/>
      </a:defRPr>
    </a:lvl6pPr>
    <a:lvl7pPr marL="2743200" algn="l" defTabSz="914400" rtl="0" eaLnBrk="1" latinLnBrk="0" hangingPunct="1">
      <a:defRPr sz="2000" kern="1200">
        <a:solidFill>
          <a:schemeClr val="tx1"/>
        </a:solidFill>
        <a:latin typeface="Comic Sans MS" pitchFamily="66" charset="0"/>
        <a:ea typeface="+mn-ea"/>
        <a:cs typeface="+mn-cs"/>
      </a:defRPr>
    </a:lvl7pPr>
    <a:lvl8pPr marL="3200400" algn="l" defTabSz="914400" rtl="0" eaLnBrk="1" latinLnBrk="0" hangingPunct="1">
      <a:defRPr sz="2000" kern="1200">
        <a:solidFill>
          <a:schemeClr val="tx1"/>
        </a:solidFill>
        <a:latin typeface="Comic Sans MS" pitchFamily="66" charset="0"/>
        <a:ea typeface="+mn-ea"/>
        <a:cs typeface="+mn-cs"/>
      </a:defRPr>
    </a:lvl8pPr>
    <a:lvl9pPr marL="3657600" algn="l" defTabSz="914400" rtl="0" eaLnBrk="1" latinLnBrk="0" hangingPunct="1">
      <a:defRPr sz="2000"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5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660066"/>
    <a:srgbClr val="FFCC00"/>
    <a:srgbClr val="FFFF00"/>
    <a:srgbClr val="CC0099"/>
    <a:srgbClr val="FFFFCC"/>
    <a:srgbClr val="FF0000"/>
    <a:srgbClr val="FFD1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474" autoAdjust="0"/>
    <p:restoredTop sz="97514" autoAdjust="0"/>
  </p:normalViewPr>
  <p:slideViewPr>
    <p:cSldViewPr>
      <p:cViewPr varScale="1">
        <p:scale>
          <a:sx n="127" d="100"/>
          <a:sy n="127" d="100"/>
        </p:scale>
        <p:origin x="200" y="488"/>
      </p:cViewPr>
      <p:guideLst>
        <p:guide orient="horz" pos="2160"/>
        <p:guide pos="25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6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945" tIns="48472" rIns="96945" bIns="48472" numCol="1" anchor="t" anchorCtr="0" compatLnSpc="1">
            <a:prstTxWarp prst="textNoShape">
              <a:avLst/>
            </a:prstTxWarp>
          </a:bodyPr>
          <a:lstStyle>
            <a:lvl1pPr defTabSz="969963">
              <a:defRPr sz="1300">
                <a:latin typeface="Times New Roman" pitchFamily="18" charset="0"/>
              </a:defRPr>
            </a:lvl1pPr>
          </a:lstStyle>
          <a:p>
            <a:endParaRPr lang="en-US"/>
          </a:p>
        </p:txBody>
      </p:sp>
      <p:sp>
        <p:nvSpPr>
          <p:cNvPr id="20483"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945" tIns="48472" rIns="96945" bIns="48472" numCol="1" anchor="t" anchorCtr="0" compatLnSpc="1">
            <a:prstTxWarp prst="textNoShape">
              <a:avLst/>
            </a:prstTxWarp>
          </a:bodyPr>
          <a:lstStyle>
            <a:lvl1pPr algn="r" defTabSz="969963">
              <a:defRPr sz="1300">
                <a:latin typeface="Times New Roman" pitchFamily="18" charset="0"/>
              </a:defRPr>
            </a:lvl1pPr>
          </a:lstStyle>
          <a:p>
            <a:endParaRPr lang="en-US"/>
          </a:p>
        </p:txBody>
      </p:sp>
      <p:sp>
        <p:nvSpPr>
          <p:cNvPr id="20484"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945" tIns="48472" rIns="96945" bIns="48472" numCol="1" anchor="b" anchorCtr="0" compatLnSpc="1">
            <a:prstTxWarp prst="textNoShape">
              <a:avLst/>
            </a:prstTxWarp>
          </a:bodyPr>
          <a:lstStyle>
            <a:lvl1pPr defTabSz="969963">
              <a:defRPr sz="1300">
                <a:latin typeface="Times New Roman" pitchFamily="18" charset="0"/>
              </a:defRPr>
            </a:lvl1pPr>
          </a:lstStyle>
          <a:p>
            <a:endParaRPr lang="en-US"/>
          </a:p>
        </p:txBody>
      </p:sp>
      <p:sp>
        <p:nvSpPr>
          <p:cNvPr id="20485"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945" tIns="48472" rIns="96945" bIns="48472" numCol="1" anchor="b" anchorCtr="0" compatLnSpc="1">
            <a:prstTxWarp prst="textNoShape">
              <a:avLst/>
            </a:prstTxWarp>
          </a:bodyPr>
          <a:lstStyle>
            <a:lvl1pPr algn="r" defTabSz="969963">
              <a:defRPr sz="1300">
                <a:latin typeface="Times New Roman" pitchFamily="18" charset="0"/>
              </a:defRPr>
            </a:lvl1pPr>
          </a:lstStyle>
          <a:p>
            <a:fld id="{952853A2-50DE-4B62-A701-F7E3FABE44CE}" type="slidenum">
              <a:rPr lang="en-US"/>
              <a:pPr/>
              <a:t>‹#›</a:t>
            </a:fld>
            <a:endParaRPr lang="en-US"/>
          </a:p>
        </p:txBody>
      </p:sp>
    </p:spTree>
    <p:extLst>
      <p:ext uri="{BB962C8B-B14F-4D97-AF65-F5344CB8AC3E}">
        <p14:creationId xmlns:p14="http://schemas.microsoft.com/office/powerpoint/2010/main" val="3914082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3181350" cy="473075"/>
          </a:xfrm>
          <a:prstGeom prst="rect">
            <a:avLst/>
          </a:prstGeom>
          <a:noFill/>
          <a:ln w="9525">
            <a:noFill/>
            <a:miter lim="800000"/>
            <a:headEnd/>
            <a:tailEnd/>
          </a:ln>
          <a:effectLst/>
        </p:spPr>
        <p:txBody>
          <a:bodyPr vert="horz" wrap="square" lIns="94830" tIns="47416" rIns="94830" bIns="47416" numCol="1" anchor="t" anchorCtr="0" compatLnSpc="1">
            <a:prstTxWarp prst="textNoShape">
              <a:avLst/>
            </a:prstTxWarp>
          </a:bodyPr>
          <a:lstStyle>
            <a:lvl1pPr defTabSz="947738">
              <a:defRPr sz="1300"/>
            </a:lvl1pPr>
          </a:lstStyle>
          <a:p>
            <a:endParaRPr lang="en-US"/>
          </a:p>
        </p:txBody>
      </p:sp>
      <p:sp>
        <p:nvSpPr>
          <p:cNvPr id="126979" name="Rectangle 3"/>
          <p:cNvSpPr>
            <a:spLocks noGrp="1" noChangeArrowheads="1"/>
          </p:cNvSpPr>
          <p:nvPr>
            <p:ph type="dt" idx="1"/>
          </p:nvPr>
        </p:nvSpPr>
        <p:spPr bwMode="auto">
          <a:xfrm>
            <a:off x="4133850" y="0"/>
            <a:ext cx="3181350" cy="473075"/>
          </a:xfrm>
          <a:prstGeom prst="rect">
            <a:avLst/>
          </a:prstGeom>
          <a:noFill/>
          <a:ln w="9525">
            <a:noFill/>
            <a:miter lim="800000"/>
            <a:headEnd/>
            <a:tailEnd/>
          </a:ln>
          <a:effectLst/>
        </p:spPr>
        <p:txBody>
          <a:bodyPr vert="horz" wrap="square" lIns="94830" tIns="47416" rIns="94830" bIns="47416" numCol="1" anchor="t" anchorCtr="0" compatLnSpc="1">
            <a:prstTxWarp prst="textNoShape">
              <a:avLst/>
            </a:prstTxWarp>
          </a:bodyPr>
          <a:lstStyle>
            <a:lvl1pPr algn="r" defTabSz="947738">
              <a:defRPr sz="1300"/>
            </a:lvl1pPr>
          </a:lstStyle>
          <a:p>
            <a:endParaRPr lang="en-US"/>
          </a:p>
        </p:txBody>
      </p:sp>
      <p:sp>
        <p:nvSpPr>
          <p:cNvPr id="126980" name="Rectangle 4"/>
          <p:cNvSpPr>
            <a:spLocks noGrp="1" noRot="1" noChangeAspect="1" noChangeArrowheads="1" noTextEdit="1"/>
          </p:cNvSpPr>
          <p:nvPr>
            <p:ph type="sldImg" idx="2"/>
          </p:nvPr>
        </p:nvSpPr>
        <p:spPr bwMode="auto">
          <a:xfrm>
            <a:off x="1244600" y="708025"/>
            <a:ext cx="4827588" cy="3621088"/>
          </a:xfrm>
          <a:prstGeom prst="rect">
            <a:avLst/>
          </a:prstGeom>
          <a:noFill/>
          <a:ln w="9525">
            <a:solidFill>
              <a:srgbClr val="000000"/>
            </a:solidFill>
            <a:miter lim="800000"/>
            <a:headEnd/>
            <a:tailEnd/>
          </a:ln>
          <a:effectLst/>
        </p:spPr>
      </p:sp>
      <p:sp>
        <p:nvSpPr>
          <p:cNvPr id="126981" name="Rectangle 5"/>
          <p:cNvSpPr>
            <a:spLocks noGrp="1" noChangeArrowheads="1"/>
          </p:cNvSpPr>
          <p:nvPr>
            <p:ph type="body" sz="quarter" idx="3"/>
          </p:nvPr>
        </p:nvSpPr>
        <p:spPr bwMode="auto">
          <a:xfrm>
            <a:off x="954088" y="4564063"/>
            <a:ext cx="5407025" cy="4329112"/>
          </a:xfrm>
          <a:prstGeom prst="rect">
            <a:avLst/>
          </a:prstGeom>
          <a:noFill/>
          <a:ln w="9525">
            <a:noFill/>
            <a:miter lim="800000"/>
            <a:headEnd/>
            <a:tailEnd/>
          </a:ln>
          <a:effectLst/>
        </p:spPr>
        <p:txBody>
          <a:bodyPr vert="horz" wrap="square" lIns="94830" tIns="47416" rIns="94830" bIns="4741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6982" name="Rectangle 6"/>
          <p:cNvSpPr>
            <a:spLocks noGrp="1" noChangeArrowheads="1"/>
          </p:cNvSpPr>
          <p:nvPr>
            <p:ph type="ftr" sz="quarter" idx="4"/>
          </p:nvPr>
        </p:nvSpPr>
        <p:spPr bwMode="auto">
          <a:xfrm>
            <a:off x="0" y="9128125"/>
            <a:ext cx="3181350" cy="473075"/>
          </a:xfrm>
          <a:prstGeom prst="rect">
            <a:avLst/>
          </a:prstGeom>
          <a:noFill/>
          <a:ln w="9525">
            <a:noFill/>
            <a:miter lim="800000"/>
            <a:headEnd/>
            <a:tailEnd/>
          </a:ln>
          <a:effectLst/>
        </p:spPr>
        <p:txBody>
          <a:bodyPr vert="horz" wrap="square" lIns="94830" tIns="47416" rIns="94830" bIns="47416" numCol="1" anchor="b" anchorCtr="0" compatLnSpc="1">
            <a:prstTxWarp prst="textNoShape">
              <a:avLst/>
            </a:prstTxWarp>
          </a:bodyPr>
          <a:lstStyle>
            <a:lvl1pPr defTabSz="947738">
              <a:defRPr sz="1300"/>
            </a:lvl1pPr>
          </a:lstStyle>
          <a:p>
            <a:endParaRPr lang="en-US"/>
          </a:p>
        </p:txBody>
      </p:sp>
      <p:sp>
        <p:nvSpPr>
          <p:cNvPr id="126983" name="Rectangle 7"/>
          <p:cNvSpPr>
            <a:spLocks noGrp="1" noChangeArrowheads="1"/>
          </p:cNvSpPr>
          <p:nvPr>
            <p:ph type="sldNum" sz="quarter" idx="5"/>
          </p:nvPr>
        </p:nvSpPr>
        <p:spPr bwMode="auto">
          <a:xfrm>
            <a:off x="4133850" y="9128125"/>
            <a:ext cx="3181350" cy="473075"/>
          </a:xfrm>
          <a:prstGeom prst="rect">
            <a:avLst/>
          </a:prstGeom>
          <a:noFill/>
          <a:ln w="9525">
            <a:noFill/>
            <a:miter lim="800000"/>
            <a:headEnd/>
            <a:tailEnd/>
          </a:ln>
          <a:effectLst/>
        </p:spPr>
        <p:txBody>
          <a:bodyPr vert="horz" wrap="square" lIns="94830" tIns="47416" rIns="94830" bIns="47416" numCol="1" anchor="b" anchorCtr="0" compatLnSpc="1">
            <a:prstTxWarp prst="textNoShape">
              <a:avLst/>
            </a:prstTxWarp>
          </a:bodyPr>
          <a:lstStyle>
            <a:lvl1pPr algn="r" defTabSz="947738">
              <a:defRPr sz="1300"/>
            </a:lvl1pPr>
          </a:lstStyle>
          <a:p>
            <a:fld id="{6FC4DE18-8089-46CC-807A-FA67B697BA4F}" type="slidenum">
              <a:rPr lang="en-US"/>
              <a:pPr/>
              <a:t>‹#›</a:t>
            </a:fld>
            <a:endParaRPr lang="en-US"/>
          </a:p>
        </p:txBody>
      </p:sp>
    </p:spTree>
    <p:extLst>
      <p:ext uri="{BB962C8B-B14F-4D97-AF65-F5344CB8AC3E}">
        <p14:creationId xmlns:p14="http://schemas.microsoft.com/office/powerpoint/2010/main" val="39171510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A8F3AA-7225-4C2F-9BCE-4892DE188C23}" type="slidenum">
              <a:rPr lang="en-US"/>
              <a:pPr/>
              <a:t>1</a:t>
            </a:fld>
            <a:endParaRPr lang="en-US"/>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E2A3AF-1945-4BB8-BF08-1A6D9661EB67}" type="slidenum">
              <a:rPr lang="en-US"/>
              <a:pPr/>
              <a:t>10</a:t>
            </a:fld>
            <a:endParaRPr lang="en-US"/>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CB090-B2A1-4F1B-9BA2-DEDA8B83DA2B}" type="slidenum">
              <a:rPr lang="en-US"/>
              <a:pPr/>
              <a:t>11</a:t>
            </a:fld>
            <a:endParaRPr lang="en-US"/>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DE9453-A84C-4377-A67F-938EBBA0E866}" type="slidenum">
              <a:rPr lang="en-US"/>
              <a:pPr/>
              <a:t>12</a:t>
            </a:fld>
            <a:endParaRPr lang="en-US"/>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pPr marL="228600" indent="-228600"/>
            <a:r>
              <a:rPr lang="en-US"/>
              <a:t>Three components requiring memory:</a:t>
            </a:r>
          </a:p>
          <a:p>
            <a:pPr marL="228600" indent="-228600">
              <a:buFontTx/>
              <a:buAutoNum type="arabicParenR"/>
            </a:pPr>
            <a:r>
              <a:rPr lang="en-US"/>
              <a:t>One page for S</a:t>
            </a:r>
          </a:p>
          <a:p>
            <a:pPr marL="228600" indent="-228600">
              <a:buFontTx/>
              <a:buAutoNum type="arabicParenR"/>
            </a:pPr>
            <a:r>
              <a:rPr lang="en-US"/>
              <a:t>One page for R</a:t>
            </a:r>
          </a:p>
          <a:p>
            <a:pPr marL="228600" indent="-228600">
              <a:buFontTx/>
              <a:buAutoNum type="arabicParenR"/>
            </a:pPr>
            <a:r>
              <a:rPr lang="en-US"/>
              <a:t>One page for hashing table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C9EA1A-1041-4359-8AEB-EDCDF1338451}" type="slidenum">
              <a:rPr lang="en-US"/>
              <a:pPr/>
              <a:t>13</a:t>
            </a:fld>
            <a:endParaRPr lang="en-US"/>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857AB8-64BB-4CD0-866F-009571424F6A}" type="slidenum">
              <a:rPr lang="en-US"/>
              <a:pPr/>
              <a:t>14</a:t>
            </a:fld>
            <a:endParaRPr lang="en-US"/>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857AB8-64BB-4CD0-866F-009571424F6A}" type="slidenum">
              <a:rPr lang="en-US"/>
              <a:pPr/>
              <a:t>15</a:t>
            </a:fld>
            <a:endParaRPr lang="en-US"/>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857AB8-64BB-4CD0-866F-009571424F6A}" type="slidenum">
              <a:rPr lang="en-US"/>
              <a:pPr/>
              <a:t>16</a:t>
            </a:fld>
            <a:endParaRPr lang="en-US"/>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857AB8-64BB-4CD0-866F-009571424F6A}" type="slidenum">
              <a:rPr lang="en-US"/>
              <a:pPr/>
              <a:t>17</a:t>
            </a:fld>
            <a:endParaRPr lang="en-US"/>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857AB8-64BB-4CD0-866F-009571424F6A}" type="slidenum">
              <a:rPr lang="en-US"/>
              <a:pPr/>
              <a:t>18</a:t>
            </a:fld>
            <a:endParaRPr lang="en-US"/>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54EF90-1709-464E-9EA7-ACFA7036225C}" type="slidenum">
              <a:rPr lang="en-US"/>
              <a:pPr/>
              <a:t>19</a:t>
            </a:fld>
            <a:endParaRPr 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r>
              <a:rPr lang="en-US"/>
              <a:t>Cost=M log M + N log N + (M+N)</a:t>
            </a:r>
          </a:p>
          <a:p>
            <a:r>
              <a:rPr lang="en-US"/>
              <a:t>The cost of scanning, M+N, could be M*N (very unlikely).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6A40EE-C12D-4781-9B96-EF59CC7CBE85}" type="slidenum">
              <a:rPr lang="en-US"/>
              <a:pPr/>
              <a:t>2</a:t>
            </a:fld>
            <a:endParaRPr lang="en-US"/>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9FAEB0-0216-42B9-96F1-81324474606C}" type="slidenum">
              <a:rPr lang="en-US"/>
              <a:pPr/>
              <a:t>20</a:t>
            </a:fld>
            <a:endParaRPr lang="en-US"/>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79EEE-6F99-44F5-974A-D2ED0B371A38}" type="slidenum">
              <a:rPr lang="en-US"/>
              <a:pPr/>
              <a:t>21</a:t>
            </a:fld>
            <a:endParaRPr lang="en-US"/>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9B67F5BE-10DF-445D-93E7-4D68C5944971}" type="slidenum">
              <a:rPr lang="en-US"/>
              <a:pPr/>
              <a:t>22</a:t>
            </a:fld>
            <a:endParaRPr lang="en-US"/>
          </a:p>
        </p:txBody>
      </p:sp>
      <p:sp>
        <p:nvSpPr>
          <p:cNvPr id="356354" name="Rectangle 2"/>
          <p:cNvSpPr>
            <a:spLocks noChangeArrowheads="1"/>
          </p:cNvSpPr>
          <p:nvPr/>
        </p:nvSpPr>
        <p:spPr bwMode="auto">
          <a:xfrm>
            <a:off x="4144963" y="0"/>
            <a:ext cx="3170237" cy="479425"/>
          </a:xfrm>
          <a:prstGeom prst="rect">
            <a:avLst/>
          </a:prstGeom>
          <a:noFill/>
          <a:ln w="9525">
            <a:noFill/>
            <a:miter lim="800000"/>
            <a:headEnd/>
            <a:tailEnd/>
          </a:ln>
          <a:effectLst/>
        </p:spPr>
        <p:txBody>
          <a:bodyPr wrap="none" anchor="ctr"/>
          <a:lstStyle/>
          <a:p>
            <a:endParaRPr lang="en-US"/>
          </a:p>
        </p:txBody>
      </p:sp>
      <p:sp>
        <p:nvSpPr>
          <p:cNvPr id="356355" name="Rectangle 3"/>
          <p:cNvSpPr>
            <a:spLocks noChangeArrowheads="1"/>
          </p:cNvSpPr>
          <p:nvPr/>
        </p:nvSpPr>
        <p:spPr bwMode="auto">
          <a:xfrm>
            <a:off x="4144963" y="9121775"/>
            <a:ext cx="3170237" cy="479425"/>
          </a:xfrm>
          <a:prstGeom prst="rect">
            <a:avLst/>
          </a:prstGeom>
          <a:noFill/>
          <a:ln w="9525">
            <a:noFill/>
            <a:miter lim="800000"/>
            <a:headEnd/>
            <a:tailEnd/>
          </a:ln>
          <a:effectLst/>
        </p:spPr>
        <p:txBody>
          <a:bodyPr lIns="20138" tIns="0" rIns="20138" bIns="0" anchor="b"/>
          <a:lstStyle/>
          <a:p>
            <a:pPr algn="r" defTabSz="966788" eaLnBrk="0" hangingPunct="0"/>
            <a:r>
              <a:rPr lang="en-US" sz="1100" i="1">
                <a:latin typeface="Times New Roman" pitchFamily="18" charset="0"/>
                <a:cs typeface="Arial" pitchFamily="34" charset="0"/>
              </a:rPr>
              <a:t>4</a:t>
            </a:r>
          </a:p>
        </p:txBody>
      </p:sp>
      <p:sp>
        <p:nvSpPr>
          <p:cNvPr id="356356" name="Rectangle 4"/>
          <p:cNvSpPr>
            <a:spLocks noChangeArrowheads="1"/>
          </p:cNvSpPr>
          <p:nvPr/>
        </p:nvSpPr>
        <p:spPr bwMode="auto">
          <a:xfrm>
            <a:off x="0" y="9121775"/>
            <a:ext cx="3170238" cy="479425"/>
          </a:xfrm>
          <a:prstGeom prst="rect">
            <a:avLst/>
          </a:prstGeom>
          <a:noFill/>
          <a:ln w="9525">
            <a:noFill/>
            <a:miter lim="800000"/>
            <a:headEnd/>
            <a:tailEnd/>
          </a:ln>
          <a:effectLst/>
        </p:spPr>
        <p:txBody>
          <a:bodyPr wrap="none" anchor="ctr"/>
          <a:lstStyle/>
          <a:p>
            <a:endParaRPr lang="en-US"/>
          </a:p>
        </p:txBody>
      </p:sp>
      <p:sp>
        <p:nvSpPr>
          <p:cNvPr id="356357" name="Rectangle 5"/>
          <p:cNvSpPr>
            <a:spLocks noChangeArrowheads="1"/>
          </p:cNvSpPr>
          <p:nvPr/>
        </p:nvSpPr>
        <p:spPr bwMode="auto">
          <a:xfrm>
            <a:off x="0" y="0"/>
            <a:ext cx="3170238" cy="479425"/>
          </a:xfrm>
          <a:prstGeom prst="rect">
            <a:avLst/>
          </a:prstGeom>
          <a:noFill/>
          <a:ln w="9525">
            <a:noFill/>
            <a:miter lim="800000"/>
            <a:headEnd/>
            <a:tailEnd/>
          </a:ln>
          <a:effectLst/>
        </p:spPr>
        <p:txBody>
          <a:bodyPr wrap="none" anchor="ctr"/>
          <a:lstStyle/>
          <a:p>
            <a:endParaRPr lang="en-US"/>
          </a:p>
        </p:txBody>
      </p:sp>
      <p:sp>
        <p:nvSpPr>
          <p:cNvPr id="356358" name="Rectangle 6"/>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356359" name="Rectangle 7"/>
          <p:cNvSpPr>
            <a:spLocks noGrp="1" noChangeArrowheads="1"/>
          </p:cNvSpPr>
          <p:nvPr>
            <p:ph type="body" idx="1"/>
          </p:nvPr>
        </p:nvSpPr>
        <p:spPr>
          <a:xfrm>
            <a:off x="974725" y="4560888"/>
            <a:ext cx="5365750" cy="4319587"/>
          </a:xfrm>
          <a:ln/>
        </p:spPr>
        <p:txBody>
          <a:bodyPr lIns="95655" tIns="46988" rIns="95655" bIns="46988"/>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82987C9F-2328-4F29-B4C1-31F7E36738F1}" type="slidenum">
              <a:rPr lang="en-US"/>
              <a:pPr/>
              <a:t>23</a:t>
            </a:fld>
            <a:endParaRPr lang="en-US"/>
          </a:p>
        </p:txBody>
      </p:sp>
      <p:sp>
        <p:nvSpPr>
          <p:cNvPr id="348162" name="Rectangle 2"/>
          <p:cNvSpPr>
            <a:spLocks noChangeArrowheads="1"/>
          </p:cNvSpPr>
          <p:nvPr/>
        </p:nvSpPr>
        <p:spPr bwMode="auto">
          <a:xfrm>
            <a:off x="4144963" y="0"/>
            <a:ext cx="3170237" cy="479425"/>
          </a:xfrm>
          <a:prstGeom prst="rect">
            <a:avLst/>
          </a:prstGeom>
          <a:noFill/>
          <a:ln w="9525">
            <a:noFill/>
            <a:miter lim="800000"/>
            <a:headEnd/>
            <a:tailEnd/>
          </a:ln>
          <a:effectLst/>
        </p:spPr>
        <p:txBody>
          <a:bodyPr wrap="none" anchor="ctr"/>
          <a:lstStyle/>
          <a:p>
            <a:endParaRPr lang="en-US"/>
          </a:p>
        </p:txBody>
      </p:sp>
      <p:sp>
        <p:nvSpPr>
          <p:cNvPr id="348163" name="Rectangle 3"/>
          <p:cNvSpPr>
            <a:spLocks noChangeArrowheads="1"/>
          </p:cNvSpPr>
          <p:nvPr/>
        </p:nvSpPr>
        <p:spPr bwMode="auto">
          <a:xfrm>
            <a:off x="4144963" y="9121775"/>
            <a:ext cx="3170237" cy="479425"/>
          </a:xfrm>
          <a:prstGeom prst="rect">
            <a:avLst/>
          </a:prstGeom>
          <a:noFill/>
          <a:ln w="9525">
            <a:noFill/>
            <a:miter lim="800000"/>
            <a:headEnd/>
            <a:tailEnd/>
          </a:ln>
          <a:effectLst/>
        </p:spPr>
        <p:txBody>
          <a:bodyPr lIns="20138" tIns="0" rIns="20138" bIns="0" anchor="b"/>
          <a:lstStyle/>
          <a:p>
            <a:pPr algn="r" defTabSz="966788" eaLnBrk="0" hangingPunct="0"/>
            <a:r>
              <a:rPr lang="en-US" sz="1100" i="1">
                <a:latin typeface="Times New Roman" pitchFamily="18" charset="0"/>
                <a:cs typeface="Arial" pitchFamily="34" charset="0"/>
              </a:rPr>
              <a:t>5</a:t>
            </a:r>
          </a:p>
        </p:txBody>
      </p:sp>
      <p:sp>
        <p:nvSpPr>
          <p:cNvPr id="348164" name="Rectangle 4"/>
          <p:cNvSpPr>
            <a:spLocks noChangeArrowheads="1"/>
          </p:cNvSpPr>
          <p:nvPr/>
        </p:nvSpPr>
        <p:spPr bwMode="auto">
          <a:xfrm>
            <a:off x="0" y="9121775"/>
            <a:ext cx="3170238" cy="479425"/>
          </a:xfrm>
          <a:prstGeom prst="rect">
            <a:avLst/>
          </a:prstGeom>
          <a:noFill/>
          <a:ln w="9525">
            <a:noFill/>
            <a:miter lim="800000"/>
            <a:headEnd/>
            <a:tailEnd/>
          </a:ln>
          <a:effectLst/>
        </p:spPr>
        <p:txBody>
          <a:bodyPr wrap="none" anchor="ctr"/>
          <a:lstStyle/>
          <a:p>
            <a:endParaRPr lang="en-US"/>
          </a:p>
        </p:txBody>
      </p:sp>
      <p:sp>
        <p:nvSpPr>
          <p:cNvPr id="348165" name="Rectangle 5"/>
          <p:cNvSpPr>
            <a:spLocks noChangeArrowheads="1"/>
          </p:cNvSpPr>
          <p:nvPr/>
        </p:nvSpPr>
        <p:spPr bwMode="auto">
          <a:xfrm>
            <a:off x="0" y="0"/>
            <a:ext cx="3170238" cy="479425"/>
          </a:xfrm>
          <a:prstGeom prst="rect">
            <a:avLst/>
          </a:prstGeom>
          <a:noFill/>
          <a:ln w="9525">
            <a:noFill/>
            <a:miter lim="800000"/>
            <a:headEnd/>
            <a:tailEnd/>
          </a:ln>
          <a:effectLst/>
        </p:spPr>
        <p:txBody>
          <a:bodyPr wrap="none" anchor="ctr"/>
          <a:lstStyle/>
          <a:p>
            <a:endParaRPr lang="en-US"/>
          </a:p>
        </p:txBody>
      </p:sp>
      <p:sp>
        <p:nvSpPr>
          <p:cNvPr id="348166" name="Rectangle 6"/>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348167" name="Rectangle 7"/>
          <p:cNvSpPr>
            <a:spLocks noGrp="1" noChangeArrowheads="1"/>
          </p:cNvSpPr>
          <p:nvPr>
            <p:ph type="body" idx="1"/>
          </p:nvPr>
        </p:nvSpPr>
        <p:spPr>
          <a:xfrm>
            <a:off x="974725" y="4560888"/>
            <a:ext cx="5365750" cy="4319587"/>
          </a:xfrm>
          <a:ln/>
        </p:spPr>
        <p:txBody>
          <a:bodyPr lIns="95655" tIns="46988" rIns="95655" bIns="46988"/>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C05991C7-A9ED-4FAE-916D-744AA17C46D1}" type="slidenum">
              <a:rPr lang="en-US"/>
              <a:pPr/>
              <a:t>24</a:t>
            </a:fld>
            <a:endParaRPr lang="en-US"/>
          </a:p>
        </p:txBody>
      </p:sp>
      <p:sp>
        <p:nvSpPr>
          <p:cNvPr id="350210" name="Rectangle 2"/>
          <p:cNvSpPr>
            <a:spLocks noChangeArrowheads="1"/>
          </p:cNvSpPr>
          <p:nvPr/>
        </p:nvSpPr>
        <p:spPr bwMode="auto">
          <a:xfrm>
            <a:off x="4144963" y="0"/>
            <a:ext cx="3170237" cy="479425"/>
          </a:xfrm>
          <a:prstGeom prst="rect">
            <a:avLst/>
          </a:prstGeom>
          <a:noFill/>
          <a:ln w="9525">
            <a:noFill/>
            <a:miter lim="800000"/>
            <a:headEnd/>
            <a:tailEnd/>
          </a:ln>
          <a:effectLst/>
        </p:spPr>
        <p:txBody>
          <a:bodyPr wrap="none" anchor="ctr"/>
          <a:lstStyle/>
          <a:p>
            <a:endParaRPr lang="en-US"/>
          </a:p>
        </p:txBody>
      </p:sp>
      <p:sp>
        <p:nvSpPr>
          <p:cNvPr id="350211" name="Rectangle 3"/>
          <p:cNvSpPr>
            <a:spLocks noChangeArrowheads="1"/>
          </p:cNvSpPr>
          <p:nvPr/>
        </p:nvSpPr>
        <p:spPr bwMode="auto">
          <a:xfrm>
            <a:off x="4144963" y="9121775"/>
            <a:ext cx="3170237" cy="479425"/>
          </a:xfrm>
          <a:prstGeom prst="rect">
            <a:avLst/>
          </a:prstGeom>
          <a:noFill/>
          <a:ln w="9525">
            <a:noFill/>
            <a:miter lim="800000"/>
            <a:headEnd/>
            <a:tailEnd/>
          </a:ln>
          <a:effectLst/>
        </p:spPr>
        <p:txBody>
          <a:bodyPr lIns="20138" tIns="0" rIns="20138" bIns="0" anchor="b"/>
          <a:lstStyle/>
          <a:p>
            <a:pPr algn="r" defTabSz="966788" eaLnBrk="0" hangingPunct="0"/>
            <a:r>
              <a:rPr lang="en-US" sz="1100" i="1">
                <a:latin typeface="Times New Roman" pitchFamily="18" charset="0"/>
                <a:cs typeface="Arial" pitchFamily="34" charset="0"/>
              </a:rPr>
              <a:t>6</a:t>
            </a:r>
          </a:p>
        </p:txBody>
      </p:sp>
      <p:sp>
        <p:nvSpPr>
          <p:cNvPr id="350212" name="Rectangle 4"/>
          <p:cNvSpPr>
            <a:spLocks noChangeArrowheads="1"/>
          </p:cNvSpPr>
          <p:nvPr/>
        </p:nvSpPr>
        <p:spPr bwMode="auto">
          <a:xfrm>
            <a:off x="0" y="9121775"/>
            <a:ext cx="3170238" cy="479425"/>
          </a:xfrm>
          <a:prstGeom prst="rect">
            <a:avLst/>
          </a:prstGeom>
          <a:noFill/>
          <a:ln w="9525">
            <a:noFill/>
            <a:miter lim="800000"/>
            <a:headEnd/>
            <a:tailEnd/>
          </a:ln>
          <a:effectLst/>
        </p:spPr>
        <p:txBody>
          <a:bodyPr wrap="none" anchor="ctr"/>
          <a:lstStyle/>
          <a:p>
            <a:endParaRPr lang="en-US"/>
          </a:p>
        </p:txBody>
      </p:sp>
      <p:sp>
        <p:nvSpPr>
          <p:cNvPr id="350213" name="Rectangle 5"/>
          <p:cNvSpPr>
            <a:spLocks noChangeArrowheads="1"/>
          </p:cNvSpPr>
          <p:nvPr/>
        </p:nvSpPr>
        <p:spPr bwMode="auto">
          <a:xfrm>
            <a:off x="0" y="0"/>
            <a:ext cx="3170238" cy="479425"/>
          </a:xfrm>
          <a:prstGeom prst="rect">
            <a:avLst/>
          </a:prstGeom>
          <a:noFill/>
          <a:ln w="9525">
            <a:noFill/>
            <a:miter lim="800000"/>
            <a:headEnd/>
            <a:tailEnd/>
          </a:ln>
          <a:effectLst/>
        </p:spPr>
        <p:txBody>
          <a:bodyPr wrap="none" anchor="ctr"/>
          <a:lstStyle/>
          <a:p>
            <a:endParaRPr lang="en-US"/>
          </a:p>
        </p:txBody>
      </p:sp>
      <p:sp>
        <p:nvSpPr>
          <p:cNvPr id="350214" name="Rectangle 6"/>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350215" name="Rectangle 7"/>
          <p:cNvSpPr>
            <a:spLocks noGrp="1" noChangeArrowheads="1"/>
          </p:cNvSpPr>
          <p:nvPr>
            <p:ph type="body" idx="1"/>
          </p:nvPr>
        </p:nvSpPr>
        <p:spPr>
          <a:xfrm>
            <a:off x="974725" y="4560888"/>
            <a:ext cx="5365750" cy="4319587"/>
          </a:xfrm>
          <a:ln/>
        </p:spPr>
        <p:txBody>
          <a:bodyPr lIns="95655" tIns="46988" rIns="95655" bIns="46988"/>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F9820C-3775-4F55-A13D-D5CE612BA878}" type="slidenum">
              <a:rPr lang="en-US"/>
              <a:pPr/>
              <a:t>25</a:t>
            </a:fld>
            <a:endParaRPr lang="en-US"/>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2277FA-715E-4E97-9E59-66AACF8D928F}" type="slidenum">
              <a:rPr lang="en-US"/>
              <a:pPr/>
              <a:t>26</a:t>
            </a:fld>
            <a:endParaRPr lang="en-US"/>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1B7708-953B-4EDB-8558-0ED62BC484A9}" type="slidenum">
              <a:rPr lang="en-US"/>
              <a:pPr/>
              <a:t>27</a:t>
            </a:fld>
            <a:endParaRPr lang="en-US"/>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F9820C-3775-4F55-A13D-D5CE612BA878}" type="slidenum">
              <a:rPr lang="en-US"/>
              <a:pPr/>
              <a:t>28</a:t>
            </a:fld>
            <a:endParaRPr lang="en-US"/>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857AB8-64BB-4CD0-866F-009571424F6A}" type="slidenum">
              <a:rPr lang="en-US"/>
              <a:pPr/>
              <a:t>29</a:t>
            </a:fld>
            <a:endParaRPr lang="en-US"/>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527A5-434C-4491-B72F-BA87281E0327}" type="slidenum">
              <a:rPr lang="en-US"/>
              <a:pPr/>
              <a:t>3</a:t>
            </a:fld>
            <a:endParaRPr lang="en-US"/>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857AB8-64BB-4CD0-866F-009571424F6A}" type="slidenum">
              <a:rPr lang="en-US"/>
              <a:pPr/>
              <a:t>30</a:t>
            </a:fld>
            <a:endParaRPr lang="en-US"/>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1AE939-DD94-4C9C-BA73-48EDA7C1E1A1}" type="slidenum">
              <a:rPr lang="en-US"/>
              <a:pPr/>
              <a:t>31</a:t>
            </a:fld>
            <a:endParaRPr lang="en-US"/>
          </a:p>
        </p:txBody>
      </p:sp>
      <p:sp>
        <p:nvSpPr>
          <p:cNvPr id="465922" name="Rectangle 2"/>
          <p:cNvSpPr>
            <a:spLocks noGrp="1" noRot="1" noChangeAspect="1" noChangeArrowheads="1" noTextEdit="1"/>
          </p:cNvSpPr>
          <p:nvPr>
            <p:ph type="sldImg"/>
          </p:nvPr>
        </p:nvSpPr>
        <p:spPr>
          <a:ln/>
        </p:spPr>
      </p:sp>
      <p:sp>
        <p:nvSpPr>
          <p:cNvPr id="46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527A5-434C-4491-B72F-BA87281E0327}" type="slidenum">
              <a:rPr lang="en-US"/>
              <a:pPr/>
              <a:t>4</a:t>
            </a:fld>
            <a:endParaRPr lang="en-US"/>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F44AEC-93C9-45F2-90D8-D249A88DD69E}" type="slidenum">
              <a:rPr lang="en-US"/>
              <a:pPr/>
              <a:t>5</a:t>
            </a:fld>
            <a:endParaRPr lang="en-US"/>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EA7BD3-B152-479B-8361-7BAC33EF686E}" type="slidenum">
              <a:rPr lang="en-US"/>
              <a:pPr/>
              <a:t>6</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r>
              <a:rPr lang="en-US"/>
              <a:t>1.2 I/O per tuple is typically used for hash-based index using alternative (1)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D05C7B-4546-4D5B-AC91-E7CF150DF48A}" type="slidenum">
              <a:rPr lang="en-US"/>
              <a:pPr/>
              <a:t>7</a:t>
            </a:fld>
            <a:endParaRPr lang="en-US"/>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pPr marL="228600" indent="-228600"/>
            <a:r>
              <a:rPr lang="en-US"/>
              <a:t>Join phase: </a:t>
            </a:r>
          </a:p>
          <a:p>
            <a:pPr marL="228600" indent="-228600">
              <a:buFontTx/>
              <a:buAutoNum type="arabicParenR"/>
            </a:pPr>
            <a:r>
              <a:rPr lang="en-US"/>
              <a:t>Load the entire Ri into main memory</a:t>
            </a:r>
          </a:p>
          <a:p>
            <a:pPr marL="228600" indent="-228600">
              <a:buFontTx/>
              <a:buAutoNum type="arabicParenR"/>
            </a:pPr>
            <a:r>
              <a:rPr lang="en-US"/>
              <a:t>Partition Ri using h2, another hash function which is different from h1</a:t>
            </a:r>
          </a:p>
          <a:p>
            <a:pPr marL="228600" indent="-228600">
              <a:buFontTx/>
              <a:buAutoNum type="arabicParenR"/>
            </a:pPr>
            <a:r>
              <a:rPr lang="en-US"/>
              <a:t>Load one page of Si into main memory</a:t>
            </a:r>
          </a:p>
          <a:p>
            <a:pPr marL="228600" indent="-228600">
              <a:buFontTx/>
              <a:buAutoNum type="arabicParenR"/>
            </a:pPr>
            <a:r>
              <a:rPr lang="en-US"/>
              <a:t>For each record of Si page</a:t>
            </a:r>
          </a:p>
          <a:p>
            <a:pPr marL="685800" lvl="1" indent="-228600">
              <a:buFontTx/>
              <a:buAutoNum type="arabicParenR"/>
            </a:pPr>
            <a:r>
              <a:rPr lang="en-US"/>
              <a:t>Hash the record</a:t>
            </a:r>
          </a:p>
          <a:p>
            <a:pPr marL="685800" lvl="1" indent="-228600">
              <a:buFontTx/>
              <a:buAutoNum type="arabicParenR"/>
            </a:pPr>
            <a:r>
              <a:rPr lang="en-US"/>
              <a:t>Match the record with the subpartition of Ri that has the same hash value</a:t>
            </a:r>
          </a:p>
          <a:p>
            <a:pPr marL="685800" lvl="1" indent="-228600">
              <a:buFontTx/>
              <a:buAutoNum type="arabicParenR"/>
            </a:pPr>
            <a:r>
              <a:rPr lang="en-US"/>
              <a:t>Write to the output buffer if matched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D05C7B-4546-4D5B-AC91-E7CF150DF48A}" type="slidenum">
              <a:rPr lang="en-US"/>
              <a:pPr/>
              <a:t>8</a:t>
            </a:fld>
            <a:endParaRPr lang="en-US"/>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pPr marL="228600" indent="-228600"/>
            <a:r>
              <a:rPr lang="en-US"/>
              <a:t>Join phase: </a:t>
            </a:r>
          </a:p>
          <a:p>
            <a:pPr marL="228600" indent="-228600">
              <a:buFontTx/>
              <a:buAutoNum type="arabicParenR"/>
            </a:pPr>
            <a:r>
              <a:rPr lang="en-US"/>
              <a:t>Load the entire Ri into main memory</a:t>
            </a:r>
          </a:p>
          <a:p>
            <a:pPr marL="228600" indent="-228600">
              <a:buFontTx/>
              <a:buAutoNum type="arabicParenR"/>
            </a:pPr>
            <a:r>
              <a:rPr lang="en-US"/>
              <a:t>Partition Ri using h2, another hash function which is different from h1</a:t>
            </a:r>
          </a:p>
          <a:p>
            <a:pPr marL="228600" indent="-228600">
              <a:buFontTx/>
              <a:buAutoNum type="arabicParenR"/>
            </a:pPr>
            <a:r>
              <a:rPr lang="en-US"/>
              <a:t>Load one page of Si into main memory</a:t>
            </a:r>
          </a:p>
          <a:p>
            <a:pPr marL="228600" indent="-228600">
              <a:buFontTx/>
              <a:buAutoNum type="arabicParenR"/>
            </a:pPr>
            <a:r>
              <a:rPr lang="en-US"/>
              <a:t>For each record of Si page</a:t>
            </a:r>
          </a:p>
          <a:p>
            <a:pPr marL="685800" lvl="1" indent="-228600">
              <a:buFontTx/>
              <a:buAutoNum type="arabicParenR"/>
            </a:pPr>
            <a:r>
              <a:rPr lang="en-US"/>
              <a:t>Hash the record</a:t>
            </a:r>
          </a:p>
          <a:p>
            <a:pPr marL="685800" lvl="1" indent="-228600">
              <a:buFontTx/>
              <a:buAutoNum type="arabicParenR"/>
            </a:pPr>
            <a:r>
              <a:rPr lang="en-US"/>
              <a:t>Match the record with the subpartition of Ri that has the same hash value</a:t>
            </a:r>
          </a:p>
          <a:p>
            <a:pPr marL="685800" lvl="1" indent="-228600">
              <a:buFontTx/>
              <a:buAutoNum type="arabicParenR"/>
            </a:pPr>
            <a:r>
              <a:rPr lang="en-US"/>
              <a:t>Write to the output buffer if matched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5BC21-12A4-4B87-ADBE-46F3A1D8CF74}" type="slidenum">
              <a:rPr lang="en-US"/>
              <a:pPr/>
              <a:t>9</a:t>
            </a:fld>
            <a:endParaRPr lang="en-US"/>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A38D4FE-4A6D-4D5D-8397-D8BE38861C8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7B33702-9513-4D92-9AEC-0A719A9D27C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35C0FB4-BFE9-4C9D-AD73-01B766F122A7}"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EF1E1A93-D47C-4DCB-8A33-D1E7EEADE88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0F4DBEC2-225A-4FE0-8A24-0CECC808E7F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8D64ECC-E2D4-479E-9283-C9FA0E7C301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9157175-7011-446F-AA99-A38B5EB6D93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3AB8C92-56FE-438A-830E-A8BD0D3CE4D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7C5F1A0-00B0-4D2E-911A-316A6067BD9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EBA8F49-1D62-4080-A4DE-A9BA13EFF89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8DADE7E-E2C8-4934-A7CD-DBF51C40CE2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ED54F59-556B-421E-9BCC-EF3FB59A07D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648C3B8-7B5D-42B6-B6B0-9FF75FB605F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E935863C-B6DD-40F6-BC4B-22EC722ADE7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4.w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9.xml"/><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6.emf"/><Relationship Id="rId4" Type="http://schemas.openxmlformats.org/officeDocument/2006/relationships/oleObject" Target="../embeddings/oleObject7.bin"/><Relationship Id="rId9" Type="http://schemas.openxmlformats.org/officeDocument/2006/relationships/image" Target="../media/image8.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0.wmf"/><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9.wmf"/><Relationship Id="rId4"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1.wmf"/><Relationship Id="rId4" Type="http://schemas.openxmlformats.org/officeDocument/2006/relationships/oleObject" Target="../embeddings/oleObject13.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447800" y="1828800"/>
            <a:ext cx="6705600" cy="3416320"/>
          </a:xfrm>
          <a:prstGeom prst="rect">
            <a:avLst/>
          </a:prstGeom>
          <a:noFill/>
          <a:ln w="9525">
            <a:noFill/>
            <a:miter lim="800000"/>
            <a:headEnd/>
            <a:tailEnd/>
          </a:ln>
          <a:effectLst/>
        </p:spPr>
        <p:txBody>
          <a:bodyPr>
            <a:spAutoFit/>
          </a:bodyPr>
          <a:lstStyle/>
          <a:p>
            <a:pPr marL="457200" indent="-457200"/>
            <a:r>
              <a:rPr lang="en-US" sz="3600" dirty="0">
                <a:latin typeface="+mn-lt"/>
              </a:rPr>
              <a:t>Implementation of Relational Operators/Estimated Cost</a:t>
            </a:r>
          </a:p>
          <a:p>
            <a:pPr marL="457200" indent="-457200"/>
            <a:endParaRPr lang="en-US" sz="3600" dirty="0">
              <a:latin typeface="+mn-lt"/>
            </a:endParaRPr>
          </a:p>
          <a:p>
            <a:pPr marL="1828800" lvl="3" indent="-457200">
              <a:buFontTx/>
              <a:buAutoNum type="arabicPeriod"/>
            </a:pPr>
            <a:r>
              <a:rPr lang="en-US" sz="3600" dirty="0">
                <a:latin typeface="+mn-lt"/>
              </a:rPr>
              <a:t>Select</a:t>
            </a:r>
          </a:p>
          <a:p>
            <a:pPr marL="1828800" lvl="3" indent="-457200">
              <a:buFontTx/>
              <a:buAutoNum type="arabicPeriod"/>
            </a:pPr>
            <a:r>
              <a:rPr lang="en-US" sz="3600" dirty="0">
                <a:latin typeface="+mn-lt"/>
              </a:rPr>
              <a:t>Join</a:t>
            </a:r>
          </a:p>
          <a:p>
            <a:pPr marL="1828800" lvl="3" indent="-457200">
              <a:buFontTx/>
              <a:buAutoNum type="arabicPeriod"/>
            </a:pPr>
            <a:r>
              <a:rPr lang="en-US" sz="3600" dirty="0">
                <a:solidFill>
                  <a:schemeClr val="accent2">
                    <a:lumMod val="40000"/>
                    <a:lumOff val="60000"/>
                  </a:schemeClr>
                </a:solidFill>
                <a:latin typeface="+mn-lt"/>
              </a:rPr>
              <a:t>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body" idx="1"/>
          </p:nvPr>
        </p:nvSpPr>
        <p:spPr>
          <a:xfrm>
            <a:off x="685800" y="1600200"/>
            <a:ext cx="7772400" cy="4267200"/>
          </a:xfrm>
        </p:spPr>
        <p:txBody>
          <a:bodyPr/>
          <a:lstStyle/>
          <a:p>
            <a:pPr>
              <a:lnSpc>
                <a:spcPct val="90000"/>
              </a:lnSpc>
            </a:pPr>
            <a:r>
              <a:rPr lang="en-US" sz="2800"/>
              <a:t>Ideally, each partition fits in memory</a:t>
            </a:r>
          </a:p>
          <a:p>
            <a:pPr lvl="1">
              <a:lnSpc>
                <a:spcPct val="90000"/>
              </a:lnSpc>
            </a:pPr>
            <a:r>
              <a:rPr lang="en-US" sz="2000"/>
              <a:t>To increase this chance, we need to minimize partition size, which means to m</a:t>
            </a:r>
            <a:r>
              <a:rPr lang="en-US" sz="2000">
                <a:sym typeface="Wingdings" pitchFamily="2" charset="2"/>
              </a:rPr>
              <a:t>aximize the number of partitions </a:t>
            </a:r>
          </a:p>
          <a:p>
            <a:pPr>
              <a:lnSpc>
                <a:spcPct val="90000"/>
              </a:lnSpc>
            </a:pPr>
            <a:r>
              <a:rPr lang="en-US" sz="2400">
                <a:sym typeface="Wingdings" pitchFamily="2" charset="2"/>
              </a:rPr>
              <a:t>Questions</a:t>
            </a:r>
          </a:p>
          <a:p>
            <a:pPr lvl="1">
              <a:lnSpc>
                <a:spcPct val="90000"/>
              </a:lnSpc>
            </a:pPr>
            <a:r>
              <a:rPr lang="en-US" sz="2000">
                <a:sym typeface="Wingdings" pitchFamily="2" charset="2"/>
              </a:rPr>
              <a:t>What limits the number of partitions? </a:t>
            </a:r>
          </a:p>
          <a:p>
            <a:pPr lvl="1">
              <a:lnSpc>
                <a:spcPct val="90000"/>
              </a:lnSpc>
            </a:pPr>
            <a:r>
              <a:rPr lang="en-US" sz="2000">
                <a:sym typeface="Wingdings" pitchFamily="2" charset="2"/>
              </a:rPr>
              <a:t>What is the minimum memory requirement?</a:t>
            </a:r>
          </a:p>
          <a:p>
            <a:pPr lvl="2">
              <a:lnSpc>
                <a:spcPct val="90000"/>
              </a:lnSpc>
            </a:pPr>
            <a:r>
              <a:rPr lang="en-US" sz="2000">
                <a:sym typeface="Wingdings" pitchFamily="2" charset="2"/>
              </a:rPr>
              <a:t>Partition Phase</a:t>
            </a:r>
          </a:p>
          <a:p>
            <a:pPr lvl="2">
              <a:lnSpc>
                <a:spcPct val="90000"/>
              </a:lnSpc>
            </a:pPr>
            <a:r>
              <a:rPr lang="en-US" sz="2000">
                <a:sym typeface="Wingdings" pitchFamily="2" charset="2"/>
              </a:rPr>
              <a:t>Probing phase</a:t>
            </a:r>
          </a:p>
        </p:txBody>
      </p:sp>
      <p:sp>
        <p:nvSpPr>
          <p:cNvPr id="344067" name="Rectangle 3"/>
          <p:cNvSpPr>
            <a:spLocks noChangeArrowheads="1"/>
          </p:cNvSpPr>
          <p:nvPr/>
        </p:nvSpPr>
        <p:spPr bwMode="auto">
          <a:xfrm>
            <a:off x="990600" y="609600"/>
            <a:ext cx="7162800" cy="579438"/>
          </a:xfrm>
          <a:prstGeom prst="rect">
            <a:avLst/>
          </a:prstGeom>
          <a:noFill/>
          <a:ln w="9525">
            <a:noFill/>
            <a:miter lim="800000"/>
            <a:headEnd/>
            <a:tailEnd/>
          </a:ln>
          <a:effectLst/>
        </p:spPr>
        <p:txBody>
          <a:bodyPr>
            <a:spAutoFit/>
          </a:bodyPr>
          <a:lstStyle/>
          <a:p>
            <a:r>
              <a:rPr lang="en-US" sz="3200">
                <a:latin typeface="+mn-lt"/>
              </a:rPr>
              <a:t>Memory Requirement for Hash Join</a:t>
            </a:r>
            <a:endParaRPr lang="en-US" sz="3200">
              <a:latin typeface="+mn-lt"/>
              <a:sym typeface="Wingdings" pitchFamily="2"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p:cNvSpPr>
            <a:spLocks noGrp="1" noChangeArrowheads="1"/>
          </p:cNvSpPr>
          <p:nvPr>
            <p:ph type="body" idx="1"/>
          </p:nvPr>
        </p:nvSpPr>
        <p:spPr>
          <a:xfrm>
            <a:off x="685800" y="609600"/>
            <a:ext cx="7772400" cy="2819400"/>
          </a:xfrm>
        </p:spPr>
        <p:txBody>
          <a:bodyPr/>
          <a:lstStyle/>
          <a:p>
            <a:r>
              <a:rPr lang="en-US" sz="2800" dirty="0">
                <a:sym typeface="Wingdings" pitchFamily="2" charset="2"/>
              </a:rPr>
              <a:t>Partition Phase</a:t>
            </a:r>
          </a:p>
          <a:p>
            <a:pPr lvl="1"/>
            <a:r>
              <a:rPr lang="en-US" sz="2000" dirty="0">
                <a:sym typeface="Wingdings" pitchFamily="2" charset="2"/>
              </a:rPr>
              <a:t>To partition R into K partitions, we need at least K output buffer and one input buffer</a:t>
            </a:r>
          </a:p>
          <a:p>
            <a:pPr lvl="1"/>
            <a:r>
              <a:rPr lang="en-US" sz="2000" dirty="0">
                <a:sym typeface="Wingdings" pitchFamily="2" charset="2"/>
              </a:rPr>
              <a:t>Given B buffer pages, the maximum number of partition is B-1</a:t>
            </a:r>
          </a:p>
          <a:p>
            <a:pPr lvl="1"/>
            <a:r>
              <a:rPr lang="en-US" sz="2000" dirty="0">
                <a:sym typeface="Wingdings" pitchFamily="2" charset="2"/>
              </a:rPr>
              <a:t>Assume a uniform distribution, the size of each R partition is equal to M/(B-1)</a:t>
            </a:r>
            <a:endParaRPr lang="en-US" sz="1800" dirty="0"/>
          </a:p>
        </p:txBody>
      </p:sp>
      <p:grpSp>
        <p:nvGrpSpPr>
          <p:cNvPr id="187400" name="Group 8"/>
          <p:cNvGrpSpPr>
            <a:grpSpLocks/>
          </p:cNvGrpSpPr>
          <p:nvPr/>
        </p:nvGrpSpPr>
        <p:grpSpPr bwMode="auto">
          <a:xfrm>
            <a:off x="1828800" y="3429000"/>
            <a:ext cx="5643563" cy="2906713"/>
            <a:chOff x="2162" y="203"/>
            <a:chExt cx="3555" cy="1831"/>
          </a:xfrm>
        </p:grpSpPr>
        <p:sp>
          <p:nvSpPr>
            <p:cNvPr id="187401" name="Rectangle 9"/>
            <p:cNvSpPr>
              <a:spLocks noChangeArrowheads="1"/>
            </p:cNvSpPr>
            <p:nvPr/>
          </p:nvSpPr>
          <p:spPr bwMode="auto">
            <a:xfrm>
              <a:off x="2934" y="1830"/>
              <a:ext cx="1393"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B main memory buffers</a:t>
              </a:r>
            </a:p>
          </p:txBody>
        </p:sp>
        <p:sp>
          <p:nvSpPr>
            <p:cNvPr id="187402" name="Rectangle 10"/>
            <p:cNvSpPr>
              <a:spLocks noChangeArrowheads="1"/>
            </p:cNvSpPr>
            <p:nvPr/>
          </p:nvSpPr>
          <p:spPr bwMode="auto">
            <a:xfrm>
              <a:off x="4908" y="1844"/>
              <a:ext cx="341"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Disk</a:t>
              </a:r>
            </a:p>
          </p:txBody>
        </p:sp>
        <p:sp>
          <p:nvSpPr>
            <p:cNvPr id="187403" name="Rectangle 11"/>
            <p:cNvSpPr>
              <a:spLocks noChangeArrowheads="1"/>
            </p:cNvSpPr>
            <p:nvPr/>
          </p:nvSpPr>
          <p:spPr bwMode="auto">
            <a:xfrm>
              <a:off x="2315" y="1844"/>
              <a:ext cx="341"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Disk</a:t>
              </a:r>
            </a:p>
          </p:txBody>
        </p:sp>
        <p:sp>
          <p:nvSpPr>
            <p:cNvPr id="187404" name="Rectangle 12"/>
            <p:cNvSpPr>
              <a:spLocks noChangeArrowheads="1"/>
            </p:cNvSpPr>
            <p:nvPr/>
          </p:nvSpPr>
          <p:spPr bwMode="auto">
            <a:xfrm>
              <a:off x="2162" y="203"/>
              <a:ext cx="579" cy="324"/>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Original </a:t>
              </a:r>
            </a:p>
            <a:p>
              <a:pPr eaLnBrk="0" hangingPunct="0"/>
              <a:r>
                <a:rPr lang="en-US" sz="1400" b="1">
                  <a:solidFill>
                    <a:srgbClr val="000000"/>
                  </a:solidFill>
                </a:rPr>
                <a:t>Relation</a:t>
              </a:r>
            </a:p>
          </p:txBody>
        </p:sp>
        <p:sp>
          <p:nvSpPr>
            <p:cNvPr id="187405" name="Rectangle 13"/>
            <p:cNvSpPr>
              <a:spLocks noChangeArrowheads="1"/>
            </p:cNvSpPr>
            <p:nvPr/>
          </p:nvSpPr>
          <p:spPr bwMode="auto">
            <a:xfrm>
              <a:off x="3914" y="395"/>
              <a:ext cx="451" cy="152"/>
            </a:xfrm>
            <a:prstGeom prst="rect">
              <a:avLst/>
            </a:prstGeom>
            <a:noFill/>
            <a:ln w="12700">
              <a:noFill/>
              <a:miter lim="800000"/>
              <a:headEnd/>
              <a:tailEnd/>
            </a:ln>
            <a:effectLst/>
          </p:spPr>
          <p:txBody>
            <a:bodyPr wrap="none" lIns="90488" tIns="44450" rIns="90488" bIns="44450">
              <a:spAutoFit/>
            </a:bodyPr>
            <a:lstStyle/>
            <a:p>
              <a:pPr eaLnBrk="0" hangingPunct="0"/>
              <a:r>
                <a:rPr lang="en-US" sz="1000" b="1">
                  <a:solidFill>
                    <a:srgbClr val="000000"/>
                  </a:solidFill>
                </a:rPr>
                <a:t>OUTPUT</a:t>
              </a:r>
            </a:p>
          </p:txBody>
        </p:sp>
        <p:sp>
          <p:nvSpPr>
            <p:cNvPr id="187406" name="Freeform 14"/>
            <p:cNvSpPr>
              <a:spLocks/>
            </p:cNvSpPr>
            <p:nvPr/>
          </p:nvSpPr>
          <p:spPr bwMode="auto">
            <a:xfrm>
              <a:off x="5040" y="1390"/>
              <a:ext cx="27" cy="40"/>
            </a:xfrm>
            <a:custGeom>
              <a:avLst/>
              <a:gdLst/>
              <a:ahLst/>
              <a:cxnLst>
                <a:cxn ang="0">
                  <a:pos x="26" y="20"/>
                </a:cxn>
                <a:cxn ang="0">
                  <a:pos x="14" y="0"/>
                </a:cxn>
                <a:cxn ang="0">
                  <a:pos x="0" y="20"/>
                </a:cxn>
                <a:cxn ang="0">
                  <a:pos x="14" y="39"/>
                </a:cxn>
                <a:cxn ang="0">
                  <a:pos x="26" y="20"/>
                </a:cxn>
              </a:cxnLst>
              <a:rect l="0" t="0" r="r" b="b"/>
              <a:pathLst>
                <a:path w="27" h="40">
                  <a:moveTo>
                    <a:pt x="26" y="20"/>
                  </a:moveTo>
                  <a:lnTo>
                    <a:pt x="14" y="0"/>
                  </a:lnTo>
                  <a:lnTo>
                    <a:pt x="0" y="20"/>
                  </a:lnTo>
                  <a:lnTo>
                    <a:pt x="14" y="39"/>
                  </a:lnTo>
                  <a:lnTo>
                    <a:pt x="26" y="2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87407" name="Freeform 15"/>
            <p:cNvSpPr>
              <a:spLocks/>
            </p:cNvSpPr>
            <p:nvPr/>
          </p:nvSpPr>
          <p:spPr bwMode="auto">
            <a:xfrm>
              <a:off x="5138" y="1390"/>
              <a:ext cx="27" cy="40"/>
            </a:xfrm>
            <a:custGeom>
              <a:avLst/>
              <a:gdLst/>
              <a:ahLst/>
              <a:cxnLst>
                <a:cxn ang="0">
                  <a:pos x="26" y="20"/>
                </a:cxn>
                <a:cxn ang="0">
                  <a:pos x="14" y="0"/>
                </a:cxn>
                <a:cxn ang="0">
                  <a:pos x="0" y="20"/>
                </a:cxn>
                <a:cxn ang="0">
                  <a:pos x="14" y="39"/>
                </a:cxn>
                <a:cxn ang="0">
                  <a:pos x="26" y="20"/>
                </a:cxn>
              </a:cxnLst>
              <a:rect l="0" t="0" r="r" b="b"/>
              <a:pathLst>
                <a:path w="27" h="40">
                  <a:moveTo>
                    <a:pt x="26" y="20"/>
                  </a:moveTo>
                  <a:lnTo>
                    <a:pt x="14" y="0"/>
                  </a:lnTo>
                  <a:lnTo>
                    <a:pt x="0" y="20"/>
                  </a:lnTo>
                  <a:lnTo>
                    <a:pt x="14" y="39"/>
                  </a:lnTo>
                  <a:lnTo>
                    <a:pt x="26" y="2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87408" name="Freeform 16"/>
            <p:cNvSpPr>
              <a:spLocks/>
            </p:cNvSpPr>
            <p:nvPr/>
          </p:nvSpPr>
          <p:spPr bwMode="auto">
            <a:xfrm>
              <a:off x="2832" y="384"/>
              <a:ext cx="1683" cy="1442"/>
            </a:xfrm>
            <a:custGeom>
              <a:avLst/>
              <a:gdLst/>
              <a:ahLst/>
              <a:cxnLst>
                <a:cxn ang="0">
                  <a:pos x="0" y="1441"/>
                </a:cxn>
                <a:cxn ang="0">
                  <a:pos x="0" y="0"/>
                </a:cxn>
                <a:cxn ang="0">
                  <a:pos x="1682" y="0"/>
                </a:cxn>
                <a:cxn ang="0">
                  <a:pos x="1682" y="1441"/>
                </a:cxn>
                <a:cxn ang="0">
                  <a:pos x="0" y="1441"/>
                </a:cxn>
              </a:cxnLst>
              <a:rect l="0" t="0" r="r" b="b"/>
              <a:pathLst>
                <a:path w="1683" h="1442">
                  <a:moveTo>
                    <a:pt x="0" y="1441"/>
                  </a:moveTo>
                  <a:lnTo>
                    <a:pt x="0" y="0"/>
                  </a:lnTo>
                  <a:lnTo>
                    <a:pt x="1682" y="0"/>
                  </a:lnTo>
                  <a:lnTo>
                    <a:pt x="1682" y="1441"/>
                  </a:lnTo>
                  <a:lnTo>
                    <a:pt x="0" y="144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87409" name="Freeform 17"/>
            <p:cNvSpPr>
              <a:spLocks/>
            </p:cNvSpPr>
            <p:nvPr/>
          </p:nvSpPr>
          <p:spPr bwMode="auto">
            <a:xfrm>
              <a:off x="3054" y="1215"/>
              <a:ext cx="211" cy="170"/>
            </a:xfrm>
            <a:custGeom>
              <a:avLst/>
              <a:gdLst/>
              <a:ahLst/>
              <a:cxnLst>
                <a:cxn ang="0">
                  <a:pos x="0" y="169"/>
                </a:cxn>
                <a:cxn ang="0">
                  <a:pos x="0" y="0"/>
                </a:cxn>
                <a:cxn ang="0">
                  <a:pos x="210" y="0"/>
                </a:cxn>
                <a:cxn ang="0">
                  <a:pos x="210" y="169"/>
                </a:cxn>
                <a:cxn ang="0">
                  <a:pos x="0" y="169"/>
                </a:cxn>
              </a:cxnLst>
              <a:rect l="0" t="0" r="r" b="b"/>
              <a:pathLst>
                <a:path w="211" h="170">
                  <a:moveTo>
                    <a:pt x="0" y="169"/>
                  </a:moveTo>
                  <a:lnTo>
                    <a:pt x="0" y="0"/>
                  </a:lnTo>
                  <a:lnTo>
                    <a:pt x="210" y="0"/>
                  </a:lnTo>
                  <a:lnTo>
                    <a:pt x="210" y="169"/>
                  </a:lnTo>
                  <a:lnTo>
                    <a:pt x="0" y="169"/>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grpSp>
          <p:nvGrpSpPr>
            <p:cNvPr id="187410" name="Group 18"/>
            <p:cNvGrpSpPr>
              <a:grpSpLocks/>
            </p:cNvGrpSpPr>
            <p:nvPr/>
          </p:nvGrpSpPr>
          <p:grpSpPr bwMode="auto">
            <a:xfrm>
              <a:off x="4158" y="1336"/>
              <a:ext cx="211" cy="57"/>
              <a:chOff x="4158" y="1336"/>
              <a:chExt cx="211" cy="57"/>
            </a:xfrm>
          </p:grpSpPr>
          <p:sp>
            <p:nvSpPr>
              <p:cNvPr id="187411" name="Freeform 19"/>
              <p:cNvSpPr>
                <a:spLocks/>
              </p:cNvSpPr>
              <p:nvPr/>
            </p:nvSpPr>
            <p:spPr bwMode="auto">
              <a:xfrm>
                <a:off x="4158" y="1336"/>
                <a:ext cx="27" cy="40"/>
              </a:xfrm>
              <a:custGeom>
                <a:avLst/>
                <a:gdLst/>
                <a:ahLst/>
                <a:cxnLst>
                  <a:cxn ang="0">
                    <a:pos x="26" y="19"/>
                  </a:cxn>
                  <a:cxn ang="0">
                    <a:pos x="13" y="0"/>
                  </a:cxn>
                  <a:cxn ang="0">
                    <a:pos x="0" y="19"/>
                  </a:cxn>
                  <a:cxn ang="0">
                    <a:pos x="13" y="39"/>
                  </a:cxn>
                  <a:cxn ang="0">
                    <a:pos x="26" y="19"/>
                  </a:cxn>
                </a:cxnLst>
                <a:rect l="0" t="0" r="r" b="b"/>
                <a:pathLst>
                  <a:path w="27" h="40">
                    <a:moveTo>
                      <a:pt x="26" y="19"/>
                    </a:moveTo>
                    <a:lnTo>
                      <a:pt x="13" y="0"/>
                    </a:lnTo>
                    <a:lnTo>
                      <a:pt x="0" y="19"/>
                    </a:lnTo>
                    <a:lnTo>
                      <a:pt x="13" y="39"/>
                    </a:lnTo>
                    <a:lnTo>
                      <a:pt x="26" y="1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87412" name="Freeform 20"/>
              <p:cNvSpPr>
                <a:spLocks/>
              </p:cNvSpPr>
              <p:nvPr/>
            </p:nvSpPr>
            <p:spPr bwMode="auto">
              <a:xfrm>
                <a:off x="4249" y="1336"/>
                <a:ext cx="27" cy="40"/>
              </a:xfrm>
              <a:custGeom>
                <a:avLst/>
                <a:gdLst/>
                <a:ahLst/>
                <a:cxnLst>
                  <a:cxn ang="0">
                    <a:pos x="26" y="19"/>
                  </a:cxn>
                  <a:cxn ang="0">
                    <a:pos x="13" y="0"/>
                  </a:cxn>
                  <a:cxn ang="0">
                    <a:pos x="0" y="19"/>
                  </a:cxn>
                  <a:cxn ang="0">
                    <a:pos x="13" y="39"/>
                  </a:cxn>
                  <a:cxn ang="0">
                    <a:pos x="26" y="19"/>
                  </a:cxn>
                </a:cxnLst>
                <a:rect l="0" t="0" r="r" b="b"/>
                <a:pathLst>
                  <a:path w="27" h="40">
                    <a:moveTo>
                      <a:pt x="26" y="19"/>
                    </a:moveTo>
                    <a:lnTo>
                      <a:pt x="13" y="0"/>
                    </a:lnTo>
                    <a:lnTo>
                      <a:pt x="0" y="19"/>
                    </a:lnTo>
                    <a:lnTo>
                      <a:pt x="13" y="39"/>
                    </a:lnTo>
                    <a:lnTo>
                      <a:pt x="26" y="1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87413" name="Freeform 21"/>
              <p:cNvSpPr>
                <a:spLocks/>
              </p:cNvSpPr>
              <p:nvPr/>
            </p:nvSpPr>
            <p:spPr bwMode="auto">
              <a:xfrm>
                <a:off x="4347" y="1336"/>
                <a:ext cx="22" cy="57"/>
              </a:xfrm>
              <a:custGeom>
                <a:avLst/>
                <a:gdLst/>
                <a:ahLst/>
                <a:cxnLst>
                  <a:cxn ang="0">
                    <a:pos x="21" y="27"/>
                  </a:cxn>
                  <a:cxn ang="0">
                    <a:pos x="11" y="0"/>
                  </a:cxn>
                  <a:cxn ang="0">
                    <a:pos x="0" y="27"/>
                  </a:cxn>
                  <a:cxn ang="0">
                    <a:pos x="11" y="56"/>
                  </a:cxn>
                  <a:cxn ang="0">
                    <a:pos x="21" y="27"/>
                  </a:cxn>
                </a:cxnLst>
                <a:rect l="0" t="0" r="r" b="b"/>
                <a:pathLst>
                  <a:path w="22" h="57">
                    <a:moveTo>
                      <a:pt x="21" y="27"/>
                    </a:moveTo>
                    <a:lnTo>
                      <a:pt x="11" y="0"/>
                    </a:lnTo>
                    <a:lnTo>
                      <a:pt x="0" y="27"/>
                    </a:lnTo>
                    <a:lnTo>
                      <a:pt x="11" y="56"/>
                    </a:lnTo>
                    <a:lnTo>
                      <a:pt x="21" y="27"/>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
          <p:nvSpPr>
            <p:cNvPr id="187414" name="Freeform 22"/>
            <p:cNvSpPr>
              <a:spLocks/>
            </p:cNvSpPr>
            <p:nvPr/>
          </p:nvSpPr>
          <p:spPr bwMode="auto">
            <a:xfrm>
              <a:off x="4793" y="791"/>
              <a:ext cx="158" cy="170"/>
            </a:xfrm>
            <a:custGeom>
              <a:avLst/>
              <a:gdLst/>
              <a:ahLst/>
              <a:cxnLst>
                <a:cxn ang="0">
                  <a:pos x="0" y="169"/>
                </a:cxn>
                <a:cxn ang="0">
                  <a:pos x="0" y="0"/>
                </a:cxn>
                <a:cxn ang="0">
                  <a:pos x="157" y="0"/>
                </a:cxn>
                <a:cxn ang="0">
                  <a:pos x="157" y="169"/>
                </a:cxn>
                <a:cxn ang="0">
                  <a:pos x="0" y="169"/>
                </a:cxn>
              </a:cxnLst>
              <a:rect l="0" t="0" r="r" b="b"/>
              <a:pathLst>
                <a:path w="158" h="170">
                  <a:moveTo>
                    <a:pt x="0" y="169"/>
                  </a:moveTo>
                  <a:lnTo>
                    <a:pt x="0" y="0"/>
                  </a:lnTo>
                  <a:lnTo>
                    <a:pt x="157" y="0"/>
                  </a:lnTo>
                  <a:lnTo>
                    <a:pt x="157" y="169"/>
                  </a:lnTo>
                  <a:lnTo>
                    <a:pt x="0" y="169"/>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87415" name="Freeform 23"/>
            <p:cNvSpPr>
              <a:spLocks/>
            </p:cNvSpPr>
            <p:nvPr/>
          </p:nvSpPr>
          <p:spPr bwMode="auto">
            <a:xfrm>
              <a:off x="4976" y="791"/>
              <a:ext cx="157" cy="170"/>
            </a:xfrm>
            <a:custGeom>
              <a:avLst/>
              <a:gdLst/>
              <a:ahLst/>
              <a:cxnLst>
                <a:cxn ang="0">
                  <a:pos x="0" y="169"/>
                </a:cxn>
                <a:cxn ang="0">
                  <a:pos x="0" y="0"/>
                </a:cxn>
                <a:cxn ang="0">
                  <a:pos x="156" y="0"/>
                </a:cxn>
                <a:cxn ang="0">
                  <a:pos x="156" y="169"/>
                </a:cxn>
                <a:cxn ang="0">
                  <a:pos x="0" y="169"/>
                </a:cxn>
              </a:cxnLst>
              <a:rect l="0" t="0" r="r" b="b"/>
              <a:pathLst>
                <a:path w="157" h="170">
                  <a:moveTo>
                    <a:pt x="0" y="169"/>
                  </a:moveTo>
                  <a:lnTo>
                    <a:pt x="0" y="0"/>
                  </a:lnTo>
                  <a:lnTo>
                    <a:pt x="156" y="0"/>
                  </a:lnTo>
                  <a:lnTo>
                    <a:pt x="156" y="169"/>
                  </a:lnTo>
                  <a:lnTo>
                    <a:pt x="0" y="169"/>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87416" name="Freeform 24"/>
            <p:cNvSpPr>
              <a:spLocks/>
            </p:cNvSpPr>
            <p:nvPr/>
          </p:nvSpPr>
          <p:spPr bwMode="auto">
            <a:xfrm>
              <a:off x="4793" y="1085"/>
              <a:ext cx="158" cy="170"/>
            </a:xfrm>
            <a:custGeom>
              <a:avLst/>
              <a:gdLst/>
              <a:ahLst/>
              <a:cxnLst>
                <a:cxn ang="0">
                  <a:pos x="0" y="169"/>
                </a:cxn>
                <a:cxn ang="0">
                  <a:pos x="0" y="0"/>
                </a:cxn>
                <a:cxn ang="0">
                  <a:pos x="157" y="0"/>
                </a:cxn>
                <a:cxn ang="0">
                  <a:pos x="157" y="169"/>
                </a:cxn>
                <a:cxn ang="0">
                  <a:pos x="0" y="169"/>
                </a:cxn>
              </a:cxnLst>
              <a:rect l="0" t="0" r="r" b="b"/>
              <a:pathLst>
                <a:path w="158" h="170">
                  <a:moveTo>
                    <a:pt x="0" y="169"/>
                  </a:moveTo>
                  <a:lnTo>
                    <a:pt x="0" y="0"/>
                  </a:lnTo>
                  <a:lnTo>
                    <a:pt x="157" y="0"/>
                  </a:lnTo>
                  <a:lnTo>
                    <a:pt x="157" y="169"/>
                  </a:lnTo>
                  <a:lnTo>
                    <a:pt x="0" y="169"/>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87417" name="Freeform 25"/>
            <p:cNvSpPr>
              <a:spLocks/>
            </p:cNvSpPr>
            <p:nvPr/>
          </p:nvSpPr>
          <p:spPr bwMode="auto">
            <a:xfrm>
              <a:off x="4982" y="1085"/>
              <a:ext cx="157" cy="170"/>
            </a:xfrm>
            <a:custGeom>
              <a:avLst/>
              <a:gdLst/>
              <a:ahLst/>
              <a:cxnLst>
                <a:cxn ang="0">
                  <a:pos x="0" y="169"/>
                </a:cxn>
                <a:cxn ang="0">
                  <a:pos x="0" y="0"/>
                </a:cxn>
                <a:cxn ang="0">
                  <a:pos x="156" y="0"/>
                </a:cxn>
                <a:cxn ang="0">
                  <a:pos x="156" y="169"/>
                </a:cxn>
                <a:cxn ang="0">
                  <a:pos x="0" y="169"/>
                </a:cxn>
              </a:cxnLst>
              <a:rect l="0" t="0" r="r" b="b"/>
              <a:pathLst>
                <a:path w="157" h="170">
                  <a:moveTo>
                    <a:pt x="0" y="169"/>
                  </a:moveTo>
                  <a:lnTo>
                    <a:pt x="0" y="0"/>
                  </a:lnTo>
                  <a:lnTo>
                    <a:pt x="156" y="0"/>
                  </a:lnTo>
                  <a:lnTo>
                    <a:pt x="156" y="169"/>
                  </a:lnTo>
                  <a:lnTo>
                    <a:pt x="0" y="169"/>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87418" name="Freeform 26"/>
            <p:cNvSpPr>
              <a:spLocks/>
            </p:cNvSpPr>
            <p:nvPr/>
          </p:nvSpPr>
          <p:spPr bwMode="auto">
            <a:xfrm>
              <a:off x="4950" y="1390"/>
              <a:ext cx="27" cy="40"/>
            </a:xfrm>
            <a:custGeom>
              <a:avLst/>
              <a:gdLst/>
              <a:ahLst/>
              <a:cxnLst>
                <a:cxn ang="0">
                  <a:pos x="26" y="20"/>
                </a:cxn>
                <a:cxn ang="0">
                  <a:pos x="13" y="0"/>
                </a:cxn>
                <a:cxn ang="0">
                  <a:pos x="0" y="20"/>
                </a:cxn>
                <a:cxn ang="0">
                  <a:pos x="13" y="39"/>
                </a:cxn>
                <a:cxn ang="0">
                  <a:pos x="26" y="20"/>
                </a:cxn>
              </a:cxnLst>
              <a:rect l="0" t="0" r="r" b="b"/>
              <a:pathLst>
                <a:path w="27" h="40">
                  <a:moveTo>
                    <a:pt x="26" y="20"/>
                  </a:moveTo>
                  <a:lnTo>
                    <a:pt x="13" y="0"/>
                  </a:lnTo>
                  <a:lnTo>
                    <a:pt x="0" y="20"/>
                  </a:lnTo>
                  <a:lnTo>
                    <a:pt x="13" y="39"/>
                  </a:lnTo>
                  <a:lnTo>
                    <a:pt x="26" y="2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87419" name="Freeform 27"/>
            <p:cNvSpPr>
              <a:spLocks/>
            </p:cNvSpPr>
            <p:nvPr/>
          </p:nvSpPr>
          <p:spPr bwMode="auto">
            <a:xfrm>
              <a:off x="5171" y="1085"/>
              <a:ext cx="157" cy="170"/>
            </a:xfrm>
            <a:custGeom>
              <a:avLst/>
              <a:gdLst/>
              <a:ahLst/>
              <a:cxnLst>
                <a:cxn ang="0">
                  <a:pos x="0" y="169"/>
                </a:cxn>
                <a:cxn ang="0">
                  <a:pos x="0" y="0"/>
                </a:cxn>
                <a:cxn ang="0">
                  <a:pos x="156" y="0"/>
                </a:cxn>
                <a:cxn ang="0">
                  <a:pos x="156" y="169"/>
                </a:cxn>
                <a:cxn ang="0">
                  <a:pos x="0" y="169"/>
                </a:cxn>
              </a:cxnLst>
              <a:rect l="0" t="0" r="r" b="b"/>
              <a:pathLst>
                <a:path w="157" h="170">
                  <a:moveTo>
                    <a:pt x="0" y="169"/>
                  </a:moveTo>
                  <a:lnTo>
                    <a:pt x="0" y="0"/>
                  </a:lnTo>
                  <a:lnTo>
                    <a:pt x="156" y="0"/>
                  </a:lnTo>
                  <a:lnTo>
                    <a:pt x="156" y="169"/>
                  </a:lnTo>
                  <a:lnTo>
                    <a:pt x="0" y="169"/>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87420" name="Rectangle 28"/>
            <p:cNvSpPr>
              <a:spLocks noChangeArrowheads="1"/>
            </p:cNvSpPr>
            <p:nvPr/>
          </p:nvSpPr>
          <p:spPr bwMode="auto">
            <a:xfrm>
              <a:off x="4148" y="907"/>
              <a:ext cx="163" cy="152"/>
            </a:xfrm>
            <a:prstGeom prst="rect">
              <a:avLst/>
            </a:prstGeom>
            <a:noFill/>
            <a:ln w="12700">
              <a:noFill/>
              <a:miter lim="800000"/>
              <a:headEnd/>
              <a:tailEnd/>
            </a:ln>
            <a:effectLst/>
          </p:spPr>
          <p:txBody>
            <a:bodyPr wrap="none" lIns="90488" tIns="44450" rIns="90488" bIns="44450">
              <a:spAutoFit/>
            </a:bodyPr>
            <a:lstStyle/>
            <a:p>
              <a:pPr eaLnBrk="0" hangingPunct="0"/>
              <a:r>
                <a:rPr lang="en-US" sz="1000" b="1">
                  <a:solidFill>
                    <a:srgbClr val="000000"/>
                  </a:solidFill>
                </a:rPr>
                <a:t>2</a:t>
              </a:r>
            </a:p>
          </p:txBody>
        </p:sp>
        <p:sp>
          <p:nvSpPr>
            <p:cNvPr id="187421" name="Freeform 29"/>
            <p:cNvSpPr>
              <a:spLocks/>
            </p:cNvSpPr>
            <p:nvPr/>
          </p:nvSpPr>
          <p:spPr bwMode="auto">
            <a:xfrm>
              <a:off x="4793" y="1611"/>
              <a:ext cx="158" cy="170"/>
            </a:xfrm>
            <a:custGeom>
              <a:avLst/>
              <a:gdLst/>
              <a:ahLst/>
              <a:cxnLst>
                <a:cxn ang="0">
                  <a:pos x="0" y="169"/>
                </a:cxn>
                <a:cxn ang="0">
                  <a:pos x="0" y="0"/>
                </a:cxn>
                <a:cxn ang="0">
                  <a:pos x="157" y="0"/>
                </a:cxn>
                <a:cxn ang="0">
                  <a:pos x="157" y="169"/>
                </a:cxn>
                <a:cxn ang="0">
                  <a:pos x="0" y="169"/>
                </a:cxn>
              </a:cxnLst>
              <a:rect l="0" t="0" r="r" b="b"/>
              <a:pathLst>
                <a:path w="158" h="170">
                  <a:moveTo>
                    <a:pt x="0" y="169"/>
                  </a:moveTo>
                  <a:lnTo>
                    <a:pt x="0" y="0"/>
                  </a:lnTo>
                  <a:lnTo>
                    <a:pt x="157" y="0"/>
                  </a:lnTo>
                  <a:lnTo>
                    <a:pt x="157" y="169"/>
                  </a:lnTo>
                  <a:lnTo>
                    <a:pt x="0" y="169"/>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87422" name="Freeform 30"/>
            <p:cNvSpPr>
              <a:spLocks/>
            </p:cNvSpPr>
            <p:nvPr/>
          </p:nvSpPr>
          <p:spPr bwMode="auto">
            <a:xfrm>
              <a:off x="4128" y="1584"/>
              <a:ext cx="266" cy="181"/>
            </a:xfrm>
            <a:custGeom>
              <a:avLst/>
              <a:gdLst/>
              <a:ahLst/>
              <a:cxnLst>
                <a:cxn ang="0">
                  <a:pos x="0" y="180"/>
                </a:cxn>
                <a:cxn ang="0">
                  <a:pos x="0" y="0"/>
                </a:cxn>
                <a:cxn ang="0">
                  <a:pos x="265" y="0"/>
                </a:cxn>
                <a:cxn ang="0">
                  <a:pos x="265" y="180"/>
                </a:cxn>
                <a:cxn ang="0">
                  <a:pos x="0" y="180"/>
                </a:cxn>
              </a:cxnLst>
              <a:rect l="0" t="0" r="r" b="b"/>
              <a:pathLst>
                <a:path w="266" h="181">
                  <a:moveTo>
                    <a:pt x="0" y="180"/>
                  </a:moveTo>
                  <a:lnTo>
                    <a:pt x="0" y="0"/>
                  </a:lnTo>
                  <a:lnTo>
                    <a:pt x="265" y="0"/>
                  </a:lnTo>
                  <a:lnTo>
                    <a:pt x="265" y="180"/>
                  </a:lnTo>
                  <a:lnTo>
                    <a:pt x="0" y="180"/>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87423" name="Rectangle 31"/>
            <p:cNvSpPr>
              <a:spLocks noChangeArrowheads="1"/>
            </p:cNvSpPr>
            <p:nvPr/>
          </p:nvSpPr>
          <p:spPr bwMode="auto">
            <a:xfrm>
              <a:off x="2905" y="951"/>
              <a:ext cx="381" cy="152"/>
            </a:xfrm>
            <a:prstGeom prst="rect">
              <a:avLst/>
            </a:prstGeom>
            <a:noFill/>
            <a:ln w="12700">
              <a:noFill/>
              <a:miter lim="800000"/>
              <a:headEnd/>
              <a:tailEnd/>
            </a:ln>
            <a:effectLst/>
          </p:spPr>
          <p:txBody>
            <a:bodyPr wrap="none" lIns="90488" tIns="44450" rIns="90488" bIns="44450">
              <a:spAutoFit/>
            </a:bodyPr>
            <a:lstStyle/>
            <a:p>
              <a:pPr eaLnBrk="0" hangingPunct="0"/>
              <a:r>
                <a:rPr lang="en-US" sz="1000" b="1">
                  <a:solidFill>
                    <a:srgbClr val="000000"/>
                  </a:solidFill>
                </a:rPr>
                <a:t>INPUT</a:t>
              </a:r>
            </a:p>
          </p:txBody>
        </p:sp>
        <p:sp useBgFill="1">
          <p:nvSpPr>
            <p:cNvPr id="187424" name="Rectangle 32"/>
            <p:cNvSpPr>
              <a:spLocks noChangeArrowheads="1"/>
            </p:cNvSpPr>
            <p:nvPr/>
          </p:nvSpPr>
          <p:spPr bwMode="auto">
            <a:xfrm>
              <a:off x="4148" y="562"/>
              <a:ext cx="163" cy="152"/>
            </a:xfrm>
            <a:prstGeom prst="rect">
              <a:avLst/>
            </a:prstGeom>
            <a:ln w="12700">
              <a:noFill/>
              <a:miter lim="800000"/>
              <a:headEnd/>
              <a:tailEnd/>
            </a:ln>
            <a:effectLst/>
          </p:spPr>
          <p:txBody>
            <a:bodyPr wrap="none" lIns="90488" tIns="44450" rIns="90488" bIns="44450">
              <a:spAutoFit/>
            </a:bodyPr>
            <a:lstStyle/>
            <a:p>
              <a:pPr eaLnBrk="0" hangingPunct="0"/>
              <a:r>
                <a:rPr lang="en-US" sz="1000" b="1">
                  <a:solidFill>
                    <a:srgbClr val="000000"/>
                  </a:solidFill>
                </a:rPr>
                <a:t>1</a:t>
              </a:r>
            </a:p>
          </p:txBody>
        </p:sp>
        <p:sp>
          <p:nvSpPr>
            <p:cNvPr id="187425" name="Rectangle 33"/>
            <p:cNvSpPr>
              <a:spLocks noChangeArrowheads="1"/>
            </p:cNvSpPr>
            <p:nvPr/>
          </p:nvSpPr>
          <p:spPr bwMode="auto">
            <a:xfrm>
              <a:off x="3317" y="1106"/>
              <a:ext cx="424" cy="354"/>
            </a:xfrm>
            <a:prstGeom prst="rect">
              <a:avLst/>
            </a:prstGeom>
            <a:noFill/>
            <a:ln w="12700">
              <a:noFill/>
              <a:miter lim="800000"/>
              <a:headEnd/>
              <a:tailEnd/>
            </a:ln>
            <a:effectLst/>
          </p:spPr>
          <p:txBody>
            <a:bodyPr wrap="none" lIns="90488" tIns="44450" rIns="90488" bIns="44450">
              <a:spAutoFit/>
            </a:bodyPr>
            <a:lstStyle/>
            <a:p>
              <a:pPr algn="ctr" eaLnBrk="0" hangingPunct="0"/>
              <a:r>
                <a:rPr lang="en-US" sz="1000" b="1">
                  <a:solidFill>
                    <a:srgbClr val="000000"/>
                  </a:solidFill>
                </a:rPr>
                <a:t>hash</a:t>
              </a:r>
            </a:p>
            <a:p>
              <a:pPr algn="ctr" eaLnBrk="0" hangingPunct="0">
                <a:lnSpc>
                  <a:spcPct val="50000"/>
                </a:lnSpc>
              </a:pPr>
              <a:r>
                <a:rPr lang="en-US" sz="1000" b="1">
                  <a:solidFill>
                    <a:srgbClr val="000000"/>
                  </a:solidFill>
                </a:rPr>
                <a:t>function</a:t>
              </a:r>
            </a:p>
            <a:p>
              <a:pPr algn="ctr" eaLnBrk="0" hangingPunct="0"/>
              <a:r>
                <a:rPr lang="en-US" sz="1600" b="1">
                  <a:solidFill>
                    <a:schemeClr val="accent2"/>
                  </a:solidFill>
                </a:rPr>
                <a:t>h</a:t>
              </a:r>
            </a:p>
          </p:txBody>
        </p:sp>
        <p:sp>
          <p:nvSpPr>
            <p:cNvPr id="187426" name="Rectangle 34"/>
            <p:cNvSpPr>
              <a:spLocks noChangeArrowheads="1"/>
            </p:cNvSpPr>
            <p:nvPr/>
          </p:nvSpPr>
          <p:spPr bwMode="auto">
            <a:xfrm>
              <a:off x="4088" y="1402"/>
              <a:ext cx="262" cy="152"/>
            </a:xfrm>
            <a:prstGeom prst="rect">
              <a:avLst/>
            </a:prstGeom>
            <a:noFill/>
            <a:ln w="12700">
              <a:noFill/>
              <a:miter lim="800000"/>
              <a:headEnd/>
              <a:tailEnd/>
            </a:ln>
            <a:effectLst/>
          </p:spPr>
          <p:txBody>
            <a:bodyPr wrap="none" lIns="90488" tIns="44450" rIns="90488" bIns="44450">
              <a:spAutoFit/>
            </a:bodyPr>
            <a:lstStyle/>
            <a:p>
              <a:pPr eaLnBrk="0" hangingPunct="0"/>
              <a:r>
                <a:rPr lang="en-US" sz="1000" b="1">
                  <a:solidFill>
                    <a:srgbClr val="000000"/>
                  </a:solidFill>
                </a:rPr>
                <a:t>B-1</a:t>
              </a:r>
            </a:p>
          </p:txBody>
        </p:sp>
        <p:sp>
          <p:nvSpPr>
            <p:cNvPr id="187427" name="Rectangle 35"/>
            <p:cNvSpPr>
              <a:spLocks noChangeArrowheads="1"/>
            </p:cNvSpPr>
            <p:nvPr/>
          </p:nvSpPr>
          <p:spPr bwMode="auto">
            <a:xfrm>
              <a:off x="4695" y="388"/>
              <a:ext cx="631"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Partitions</a:t>
              </a:r>
            </a:p>
          </p:txBody>
        </p:sp>
        <p:sp>
          <p:nvSpPr>
            <p:cNvPr id="187428" name="Rectangle 36"/>
            <p:cNvSpPr>
              <a:spLocks noChangeArrowheads="1"/>
            </p:cNvSpPr>
            <p:nvPr/>
          </p:nvSpPr>
          <p:spPr bwMode="auto">
            <a:xfrm>
              <a:off x="5422" y="773"/>
              <a:ext cx="182"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1</a:t>
              </a:r>
            </a:p>
          </p:txBody>
        </p:sp>
        <p:sp>
          <p:nvSpPr>
            <p:cNvPr id="187429" name="Rectangle 37"/>
            <p:cNvSpPr>
              <a:spLocks noChangeArrowheads="1"/>
            </p:cNvSpPr>
            <p:nvPr/>
          </p:nvSpPr>
          <p:spPr bwMode="auto">
            <a:xfrm>
              <a:off x="5416" y="1040"/>
              <a:ext cx="182"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2</a:t>
              </a:r>
            </a:p>
          </p:txBody>
        </p:sp>
        <p:sp>
          <p:nvSpPr>
            <p:cNvPr id="187430" name="Rectangle 38"/>
            <p:cNvSpPr>
              <a:spLocks noChangeArrowheads="1"/>
            </p:cNvSpPr>
            <p:nvPr/>
          </p:nvSpPr>
          <p:spPr bwMode="auto">
            <a:xfrm>
              <a:off x="5396" y="1539"/>
              <a:ext cx="321"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B-1</a:t>
              </a:r>
            </a:p>
          </p:txBody>
        </p:sp>
        <p:grpSp>
          <p:nvGrpSpPr>
            <p:cNvPr id="187431" name="Group 39"/>
            <p:cNvGrpSpPr>
              <a:grpSpLocks/>
            </p:cNvGrpSpPr>
            <p:nvPr/>
          </p:nvGrpSpPr>
          <p:grpSpPr bwMode="auto">
            <a:xfrm>
              <a:off x="2209" y="628"/>
              <a:ext cx="575" cy="1227"/>
              <a:chOff x="2209" y="628"/>
              <a:chExt cx="575" cy="1227"/>
            </a:xfrm>
          </p:grpSpPr>
          <p:sp>
            <p:nvSpPr>
              <p:cNvPr id="187432" name="Oval 40"/>
              <p:cNvSpPr>
                <a:spLocks noChangeArrowheads="1"/>
              </p:cNvSpPr>
              <p:nvPr/>
            </p:nvSpPr>
            <p:spPr bwMode="auto">
              <a:xfrm>
                <a:off x="2213" y="628"/>
                <a:ext cx="567" cy="85"/>
              </a:xfrm>
              <a:prstGeom prst="ellipse">
                <a:avLst/>
              </a:prstGeom>
              <a:noFill/>
              <a:ln w="12700">
                <a:solidFill>
                  <a:schemeClr val="tx2"/>
                </a:solidFill>
                <a:round/>
                <a:headEnd/>
                <a:tailEnd/>
              </a:ln>
              <a:effectLst/>
            </p:spPr>
            <p:txBody>
              <a:bodyPr wrap="none" anchor="ctr"/>
              <a:lstStyle/>
              <a:p>
                <a:endParaRPr lang="en-US"/>
              </a:p>
            </p:txBody>
          </p:sp>
          <p:sp>
            <p:nvSpPr>
              <p:cNvPr id="187433" name="Line 41"/>
              <p:cNvSpPr>
                <a:spLocks noChangeShapeType="1"/>
              </p:cNvSpPr>
              <p:nvPr/>
            </p:nvSpPr>
            <p:spPr bwMode="auto">
              <a:xfrm>
                <a:off x="2209" y="674"/>
                <a:ext cx="0" cy="1101"/>
              </a:xfrm>
              <a:prstGeom prst="line">
                <a:avLst/>
              </a:prstGeom>
              <a:noFill/>
              <a:ln w="12700">
                <a:solidFill>
                  <a:schemeClr val="tx2"/>
                </a:solidFill>
                <a:round/>
                <a:headEnd/>
                <a:tailEnd/>
              </a:ln>
              <a:effectLst/>
            </p:spPr>
            <p:txBody>
              <a:bodyPr/>
              <a:lstStyle/>
              <a:p>
                <a:endParaRPr lang="en-US"/>
              </a:p>
            </p:txBody>
          </p:sp>
          <p:sp>
            <p:nvSpPr>
              <p:cNvPr id="187434" name="Line 42"/>
              <p:cNvSpPr>
                <a:spLocks noChangeShapeType="1"/>
              </p:cNvSpPr>
              <p:nvPr/>
            </p:nvSpPr>
            <p:spPr bwMode="auto">
              <a:xfrm>
                <a:off x="2784" y="674"/>
                <a:ext cx="0" cy="1101"/>
              </a:xfrm>
              <a:prstGeom prst="line">
                <a:avLst/>
              </a:prstGeom>
              <a:noFill/>
              <a:ln w="12700">
                <a:solidFill>
                  <a:schemeClr val="tx2"/>
                </a:solidFill>
                <a:round/>
                <a:headEnd/>
                <a:tailEnd/>
              </a:ln>
              <a:effectLst/>
            </p:spPr>
            <p:txBody>
              <a:bodyPr/>
              <a:lstStyle/>
              <a:p>
                <a:endParaRPr lang="en-US"/>
              </a:p>
            </p:txBody>
          </p:sp>
          <p:sp>
            <p:nvSpPr>
              <p:cNvPr id="187435" name="Arc 43"/>
              <p:cNvSpPr>
                <a:spLocks/>
              </p:cNvSpPr>
              <p:nvPr/>
            </p:nvSpPr>
            <p:spPr bwMode="auto">
              <a:xfrm>
                <a:off x="2211" y="1781"/>
                <a:ext cx="567" cy="74"/>
              </a:xfrm>
              <a:custGeom>
                <a:avLst/>
                <a:gdLst>
                  <a:gd name="G0" fmla="+- 21600 0 0"/>
                  <a:gd name="G1" fmla="+- 1230 0 0"/>
                  <a:gd name="G2" fmla="+- 21600 0 0"/>
                  <a:gd name="T0" fmla="*/ 43180 w 43200"/>
                  <a:gd name="T1" fmla="*/ 300 h 22830"/>
                  <a:gd name="T2" fmla="*/ 35 w 43200"/>
                  <a:gd name="T3" fmla="*/ 0 h 22830"/>
                  <a:gd name="T4" fmla="*/ 21600 w 43200"/>
                  <a:gd name="T5" fmla="*/ 1230 h 22830"/>
                </a:gdLst>
                <a:ahLst/>
                <a:cxnLst>
                  <a:cxn ang="0">
                    <a:pos x="T0" y="T1"/>
                  </a:cxn>
                  <a:cxn ang="0">
                    <a:pos x="T2" y="T3"/>
                  </a:cxn>
                  <a:cxn ang="0">
                    <a:pos x="T4" y="T5"/>
                  </a:cxn>
                </a:cxnLst>
                <a:rect l="0" t="0" r="r" b="b"/>
                <a:pathLst>
                  <a:path w="43200" h="22830" fill="none" extrusionOk="0">
                    <a:moveTo>
                      <a:pt x="43179" y="300"/>
                    </a:moveTo>
                    <a:cubicBezTo>
                      <a:pt x="43193" y="609"/>
                      <a:pt x="43200" y="919"/>
                      <a:pt x="43200" y="1230"/>
                    </a:cubicBezTo>
                    <a:cubicBezTo>
                      <a:pt x="43200" y="13159"/>
                      <a:pt x="33529" y="22830"/>
                      <a:pt x="21600" y="22830"/>
                    </a:cubicBezTo>
                    <a:cubicBezTo>
                      <a:pt x="9670" y="22830"/>
                      <a:pt x="0" y="13159"/>
                      <a:pt x="0" y="1230"/>
                    </a:cubicBezTo>
                    <a:cubicBezTo>
                      <a:pt x="-1" y="819"/>
                      <a:pt x="11" y="409"/>
                      <a:pt x="35" y="0"/>
                    </a:cubicBezTo>
                  </a:path>
                  <a:path w="43200" h="22830" stroke="0" extrusionOk="0">
                    <a:moveTo>
                      <a:pt x="43179" y="300"/>
                    </a:moveTo>
                    <a:cubicBezTo>
                      <a:pt x="43193" y="609"/>
                      <a:pt x="43200" y="919"/>
                      <a:pt x="43200" y="1230"/>
                    </a:cubicBezTo>
                    <a:cubicBezTo>
                      <a:pt x="43200" y="13159"/>
                      <a:pt x="33529" y="22830"/>
                      <a:pt x="21600" y="22830"/>
                    </a:cubicBezTo>
                    <a:cubicBezTo>
                      <a:pt x="9670" y="22830"/>
                      <a:pt x="0" y="13159"/>
                      <a:pt x="0" y="1230"/>
                    </a:cubicBezTo>
                    <a:cubicBezTo>
                      <a:pt x="-1" y="819"/>
                      <a:pt x="11" y="409"/>
                      <a:pt x="35" y="0"/>
                    </a:cubicBezTo>
                    <a:lnTo>
                      <a:pt x="21600" y="1230"/>
                    </a:lnTo>
                    <a:close/>
                  </a:path>
                </a:pathLst>
              </a:custGeom>
              <a:noFill/>
              <a:ln w="12700" cap="rnd">
                <a:solidFill>
                  <a:schemeClr val="tx2"/>
                </a:solidFill>
                <a:round/>
                <a:headEnd/>
                <a:tailEnd/>
              </a:ln>
              <a:effectLst/>
            </p:spPr>
            <p:txBody>
              <a:bodyPr/>
              <a:lstStyle/>
              <a:p>
                <a:endParaRPr lang="en-US"/>
              </a:p>
            </p:txBody>
          </p:sp>
        </p:grpSp>
        <p:sp>
          <p:nvSpPr>
            <p:cNvPr id="187436" name="Rectangle 44"/>
            <p:cNvSpPr>
              <a:spLocks noChangeArrowheads="1"/>
            </p:cNvSpPr>
            <p:nvPr/>
          </p:nvSpPr>
          <p:spPr bwMode="auto">
            <a:xfrm>
              <a:off x="2404" y="772"/>
              <a:ext cx="184" cy="184"/>
            </a:xfrm>
            <a:prstGeom prst="rect">
              <a:avLst/>
            </a:prstGeom>
            <a:solidFill>
              <a:srgbClr val="F6BF69"/>
            </a:solidFill>
            <a:ln w="12700">
              <a:solidFill>
                <a:schemeClr val="tx2"/>
              </a:solidFill>
              <a:miter lim="800000"/>
              <a:headEnd/>
              <a:tailEnd/>
            </a:ln>
            <a:effectLst/>
          </p:spPr>
          <p:txBody>
            <a:bodyPr wrap="none" anchor="ctr"/>
            <a:lstStyle/>
            <a:p>
              <a:endParaRPr lang="en-US"/>
            </a:p>
          </p:txBody>
        </p:sp>
        <p:sp>
          <p:nvSpPr>
            <p:cNvPr id="187437" name="Rectangle 45"/>
            <p:cNvSpPr>
              <a:spLocks noChangeArrowheads="1"/>
            </p:cNvSpPr>
            <p:nvPr/>
          </p:nvSpPr>
          <p:spPr bwMode="auto">
            <a:xfrm>
              <a:off x="2404" y="1060"/>
              <a:ext cx="184" cy="184"/>
            </a:xfrm>
            <a:prstGeom prst="rect">
              <a:avLst/>
            </a:prstGeom>
            <a:solidFill>
              <a:srgbClr val="F6BF69"/>
            </a:solidFill>
            <a:ln w="12700">
              <a:solidFill>
                <a:schemeClr val="tx2"/>
              </a:solidFill>
              <a:miter lim="800000"/>
              <a:headEnd/>
              <a:tailEnd/>
            </a:ln>
            <a:effectLst/>
          </p:spPr>
          <p:txBody>
            <a:bodyPr wrap="none" anchor="ctr"/>
            <a:lstStyle/>
            <a:p>
              <a:endParaRPr lang="en-US"/>
            </a:p>
          </p:txBody>
        </p:sp>
        <p:sp>
          <p:nvSpPr>
            <p:cNvPr id="187438" name="Rectangle 46"/>
            <p:cNvSpPr>
              <a:spLocks noChangeArrowheads="1"/>
            </p:cNvSpPr>
            <p:nvPr/>
          </p:nvSpPr>
          <p:spPr bwMode="auto">
            <a:xfrm>
              <a:off x="2404" y="1540"/>
              <a:ext cx="184" cy="184"/>
            </a:xfrm>
            <a:prstGeom prst="rect">
              <a:avLst/>
            </a:prstGeom>
            <a:solidFill>
              <a:srgbClr val="F6BF69"/>
            </a:solidFill>
            <a:ln w="12700">
              <a:solidFill>
                <a:schemeClr val="tx2"/>
              </a:solidFill>
              <a:miter lim="800000"/>
              <a:headEnd/>
              <a:tailEnd/>
            </a:ln>
            <a:effectLst/>
          </p:spPr>
          <p:txBody>
            <a:bodyPr wrap="none" anchor="ctr"/>
            <a:lstStyle/>
            <a:p>
              <a:endParaRPr lang="en-US"/>
            </a:p>
          </p:txBody>
        </p:sp>
        <p:sp>
          <p:nvSpPr>
            <p:cNvPr id="187439" name="Rectangle 47"/>
            <p:cNvSpPr>
              <a:spLocks noChangeArrowheads="1"/>
            </p:cNvSpPr>
            <p:nvPr/>
          </p:nvSpPr>
          <p:spPr bwMode="auto">
            <a:xfrm>
              <a:off x="2290" y="1178"/>
              <a:ext cx="529"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b="1">
                  <a:solidFill>
                    <a:schemeClr val="tx2"/>
                  </a:solidFill>
                </a:rPr>
                <a:t>. . .</a:t>
              </a:r>
            </a:p>
          </p:txBody>
        </p:sp>
        <p:grpSp>
          <p:nvGrpSpPr>
            <p:cNvPr id="187440" name="Group 48"/>
            <p:cNvGrpSpPr>
              <a:grpSpLocks/>
            </p:cNvGrpSpPr>
            <p:nvPr/>
          </p:nvGrpSpPr>
          <p:grpSpPr bwMode="auto">
            <a:xfrm>
              <a:off x="4753" y="628"/>
              <a:ext cx="671" cy="1240"/>
              <a:chOff x="4753" y="628"/>
              <a:chExt cx="671" cy="1240"/>
            </a:xfrm>
          </p:grpSpPr>
          <p:sp>
            <p:nvSpPr>
              <p:cNvPr id="187441" name="Oval 49"/>
              <p:cNvSpPr>
                <a:spLocks noChangeArrowheads="1"/>
              </p:cNvSpPr>
              <p:nvPr/>
            </p:nvSpPr>
            <p:spPr bwMode="auto">
              <a:xfrm>
                <a:off x="4757" y="628"/>
                <a:ext cx="663" cy="86"/>
              </a:xfrm>
              <a:prstGeom prst="ellipse">
                <a:avLst/>
              </a:prstGeom>
              <a:noFill/>
              <a:ln w="12700">
                <a:solidFill>
                  <a:schemeClr val="tx2"/>
                </a:solidFill>
                <a:round/>
                <a:headEnd/>
                <a:tailEnd/>
              </a:ln>
              <a:effectLst/>
            </p:spPr>
            <p:txBody>
              <a:bodyPr wrap="none" anchor="ctr"/>
              <a:lstStyle/>
              <a:p>
                <a:endParaRPr lang="en-US"/>
              </a:p>
            </p:txBody>
          </p:sp>
          <p:sp>
            <p:nvSpPr>
              <p:cNvPr id="187442" name="Line 50"/>
              <p:cNvSpPr>
                <a:spLocks noChangeShapeType="1"/>
              </p:cNvSpPr>
              <p:nvPr/>
            </p:nvSpPr>
            <p:spPr bwMode="auto">
              <a:xfrm>
                <a:off x="4753" y="675"/>
                <a:ext cx="0" cy="1114"/>
              </a:xfrm>
              <a:prstGeom prst="line">
                <a:avLst/>
              </a:prstGeom>
              <a:noFill/>
              <a:ln w="12700">
                <a:solidFill>
                  <a:schemeClr val="tx2"/>
                </a:solidFill>
                <a:round/>
                <a:headEnd/>
                <a:tailEnd/>
              </a:ln>
              <a:effectLst/>
            </p:spPr>
            <p:txBody>
              <a:bodyPr/>
              <a:lstStyle/>
              <a:p>
                <a:endParaRPr lang="en-US"/>
              </a:p>
            </p:txBody>
          </p:sp>
          <p:sp>
            <p:nvSpPr>
              <p:cNvPr id="187443" name="Line 51"/>
              <p:cNvSpPr>
                <a:spLocks noChangeShapeType="1"/>
              </p:cNvSpPr>
              <p:nvPr/>
            </p:nvSpPr>
            <p:spPr bwMode="auto">
              <a:xfrm>
                <a:off x="5424" y="675"/>
                <a:ext cx="0" cy="1114"/>
              </a:xfrm>
              <a:prstGeom prst="line">
                <a:avLst/>
              </a:prstGeom>
              <a:noFill/>
              <a:ln w="12700">
                <a:solidFill>
                  <a:schemeClr val="tx2"/>
                </a:solidFill>
                <a:round/>
                <a:headEnd/>
                <a:tailEnd/>
              </a:ln>
              <a:effectLst/>
            </p:spPr>
            <p:txBody>
              <a:bodyPr/>
              <a:lstStyle/>
              <a:p>
                <a:endParaRPr lang="en-US"/>
              </a:p>
            </p:txBody>
          </p:sp>
          <p:sp>
            <p:nvSpPr>
              <p:cNvPr id="187444" name="Arc 52"/>
              <p:cNvSpPr>
                <a:spLocks/>
              </p:cNvSpPr>
              <p:nvPr/>
            </p:nvSpPr>
            <p:spPr bwMode="auto">
              <a:xfrm>
                <a:off x="4755" y="1796"/>
                <a:ext cx="663" cy="72"/>
              </a:xfrm>
              <a:custGeom>
                <a:avLst/>
                <a:gdLst>
                  <a:gd name="G0" fmla="+- 21600 0 0"/>
                  <a:gd name="G1" fmla="+- 620 0 0"/>
                  <a:gd name="G2" fmla="+- 21600 0 0"/>
                  <a:gd name="T0" fmla="*/ 43191 w 43200"/>
                  <a:gd name="T1" fmla="*/ 0 h 22220"/>
                  <a:gd name="T2" fmla="*/ 0 w 43200"/>
                  <a:gd name="T3" fmla="*/ 620 h 22220"/>
                  <a:gd name="T4" fmla="*/ 21600 w 43200"/>
                  <a:gd name="T5" fmla="*/ 620 h 22220"/>
                </a:gdLst>
                <a:ahLst/>
                <a:cxnLst>
                  <a:cxn ang="0">
                    <a:pos x="T0" y="T1"/>
                  </a:cxn>
                  <a:cxn ang="0">
                    <a:pos x="T2" y="T3"/>
                  </a:cxn>
                  <a:cxn ang="0">
                    <a:pos x="T4" y="T5"/>
                  </a:cxn>
                </a:cxnLst>
                <a:rect l="0" t="0" r="r" b="b"/>
                <a:pathLst>
                  <a:path w="43200" h="22220" fill="none" extrusionOk="0">
                    <a:moveTo>
                      <a:pt x="43191" y="-1"/>
                    </a:moveTo>
                    <a:cubicBezTo>
                      <a:pt x="43197" y="206"/>
                      <a:pt x="43200" y="413"/>
                      <a:pt x="43200" y="620"/>
                    </a:cubicBezTo>
                    <a:cubicBezTo>
                      <a:pt x="43200" y="12549"/>
                      <a:pt x="33529" y="22220"/>
                      <a:pt x="21600" y="22220"/>
                    </a:cubicBezTo>
                    <a:cubicBezTo>
                      <a:pt x="9670" y="22220"/>
                      <a:pt x="0" y="12549"/>
                      <a:pt x="0" y="620"/>
                    </a:cubicBezTo>
                  </a:path>
                  <a:path w="43200" h="22220" stroke="0" extrusionOk="0">
                    <a:moveTo>
                      <a:pt x="43191" y="-1"/>
                    </a:moveTo>
                    <a:cubicBezTo>
                      <a:pt x="43197" y="206"/>
                      <a:pt x="43200" y="413"/>
                      <a:pt x="43200" y="620"/>
                    </a:cubicBezTo>
                    <a:cubicBezTo>
                      <a:pt x="43200" y="12549"/>
                      <a:pt x="33529" y="22220"/>
                      <a:pt x="21600" y="22220"/>
                    </a:cubicBezTo>
                    <a:cubicBezTo>
                      <a:pt x="9670" y="22220"/>
                      <a:pt x="0" y="12549"/>
                      <a:pt x="0" y="620"/>
                    </a:cubicBezTo>
                    <a:lnTo>
                      <a:pt x="21600" y="620"/>
                    </a:lnTo>
                    <a:close/>
                  </a:path>
                </a:pathLst>
              </a:custGeom>
              <a:noFill/>
              <a:ln w="12700" cap="rnd">
                <a:solidFill>
                  <a:schemeClr val="tx2"/>
                </a:solidFill>
                <a:round/>
                <a:headEnd/>
                <a:tailEnd/>
              </a:ln>
              <a:effectLst/>
            </p:spPr>
            <p:txBody>
              <a:bodyPr/>
              <a:lstStyle/>
              <a:p>
                <a:endParaRPr lang="en-US"/>
              </a:p>
            </p:txBody>
          </p:sp>
        </p:grpSp>
        <p:sp>
          <p:nvSpPr>
            <p:cNvPr id="187445" name="Line 53"/>
            <p:cNvSpPr>
              <a:spLocks noChangeShapeType="1"/>
            </p:cNvSpPr>
            <p:nvPr/>
          </p:nvSpPr>
          <p:spPr bwMode="auto">
            <a:xfrm>
              <a:off x="2788" y="1296"/>
              <a:ext cx="232" cy="0"/>
            </a:xfrm>
            <a:prstGeom prst="line">
              <a:avLst/>
            </a:prstGeom>
            <a:noFill/>
            <a:ln w="12700">
              <a:solidFill>
                <a:schemeClr val="tx2"/>
              </a:solidFill>
              <a:round/>
              <a:headEnd/>
              <a:tailEnd type="triangle" w="med" len="med"/>
            </a:ln>
            <a:effectLst/>
          </p:spPr>
          <p:txBody>
            <a:bodyPr/>
            <a:lstStyle/>
            <a:p>
              <a:endParaRPr lang="en-US"/>
            </a:p>
          </p:txBody>
        </p:sp>
        <p:sp>
          <p:nvSpPr>
            <p:cNvPr id="187446" name="Line 54"/>
            <p:cNvSpPr>
              <a:spLocks noChangeShapeType="1"/>
            </p:cNvSpPr>
            <p:nvPr/>
          </p:nvSpPr>
          <p:spPr bwMode="auto">
            <a:xfrm flipV="1">
              <a:off x="3796" y="908"/>
              <a:ext cx="328" cy="392"/>
            </a:xfrm>
            <a:prstGeom prst="line">
              <a:avLst/>
            </a:prstGeom>
            <a:noFill/>
            <a:ln w="12700">
              <a:solidFill>
                <a:schemeClr val="tx2"/>
              </a:solidFill>
              <a:round/>
              <a:headEnd/>
              <a:tailEnd type="triangle" w="med" len="med"/>
            </a:ln>
            <a:effectLst/>
          </p:spPr>
          <p:txBody>
            <a:bodyPr/>
            <a:lstStyle/>
            <a:p>
              <a:endParaRPr lang="en-US"/>
            </a:p>
          </p:txBody>
        </p:sp>
        <p:sp>
          <p:nvSpPr>
            <p:cNvPr id="187447" name="Line 55"/>
            <p:cNvSpPr>
              <a:spLocks noChangeShapeType="1"/>
            </p:cNvSpPr>
            <p:nvPr/>
          </p:nvSpPr>
          <p:spPr bwMode="auto">
            <a:xfrm flipV="1">
              <a:off x="3796" y="1196"/>
              <a:ext cx="328" cy="104"/>
            </a:xfrm>
            <a:prstGeom prst="line">
              <a:avLst/>
            </a:prstGeom>
            <a:noFill/>
            <a:ln w="12700">
              <a:solidFill>
                <a:schemeClr val="tx2"/>
              </a:solidFill>
              <a:round/>
              <a:headEnd/>
              <a:tailEnd type="triangle" w="med" len="med"/>
            </a:ln>
            <a:effectLst/>
          </p:spPr>
          <p:txBody>
            <a:bodyPr/>
            <a:lstStyle/>
            <a:p>
              <a:endParaRPr lang="en-US"/>
            </a:p>
          </p:txBody>
        </p:sp>
        <p:sp>
          <p:nvSpPr>
            <p:cNvPr id="187448" name="Line 56"/>
            <p:cNvSpPr>
              <a:spLocks noChangeShapeType="1"/>
            </p:cNvSpPr>
            <p:nvPr/>
          </p:nvSpPr>
          <p:spPr bwMode="auto">
            <a:xfrm>
              <a:off x="3796" y="1300"/>
              <a:ext cx="328" cy="376"/>
            </a:xfrm>
            <a:prstGeom prst="line">
              <a:avLst/>
            </a:prstGeom>
            <a:noFill/>
            <a:ln w="12700">
              <a:solidFill>
                <a:schemeClr val="tx2"/>
              </a:solidFill>
              <a:round/>
              <a:headEnd/>
              <a:tailEnd type="triangle" w="med" len="med"/>
            </a:ln>
            <a:effectLst/>
          </p:spPr>
          <p:txBody>
            <a:bodyPr/>
            <a:lstStyle/>
            <a:p>
              <a:endParaRPr lang="en-US"/>
            </a:p>
          </p:txBody>
        </p:sp>
        <p:sp>
          <p:nvSpPr>
            <p:cNvPr id="187449" name="Line 57"/>
            <p:cNvSpPr>
              <a:spLocks noChangeShapeType="1"/>
            </p:cNvSpPr>
            <p:nvPr/>
          </p:nvSpPr>
          <p:spPr bwMode="auto">
            <a:xfrm>
              <a:off x="4420" y="864"/>
              <a:ext cx="376" cy="0"/>
            </a:xfrm>
            <a:prstGeom prst="line">
              <a:avLst/>
            </a:prstGeom>
            <a:noFill/>
            <a:ln w="12700">
              <a:solidFill>
                <a:schemeClr val="tx2"/>
              </a:solidFill>
              <a:round/>
              <a:headEnd/>
              <a:tailEnd type="triangle" w="med" len="med"/>
            </a:ln>
            <a:effectLst/>
          </p:spPr>
          <p:txBody>
            <a:bodyPr/>
            <a:lstStyle/>
            <a:p>
              <a:endParaRPr lang="en-US"/>
            </a:p>
          </p:txBody>
        </p:sp>
        <p:sp>
          <p:nvSpPr>
            <p:cNvPr id="187450" name="Line 58"/>
            <p:cNvSpPr>
              <a:spLocks noChangeShapeType="1"/>
            </p:cNvSpPr>
            <p:nvPr/>
          </p:nvSpPr>
          <p:spPr bwMode="auto">
            <a:xfrm>
              <a:off x="4420" y="1152"/>
              <a:ext cx="376" cy="0"/>
            </a:xfrm>
            <a:prstGeom prst="line">
              <a:avLst/>
            </a:prstGeom>
            <a:noFill/>
            <a:ln w="12700">
              <a:solidFill>
                <a:schemeClr val="tx2"/>
              </a:solidFill>
              <a:round/>
              <a:headEnd/>
              <a:tailEnd type="triangle" w="med" len="med"/>
            </a:ln>
            <a:effectLst/>
          </p:spPr>
          <p:txBody>
            <a:bodyPr/>
            <a:lstStyle/>
            <a:p>
              <a:endParaRPr lang="en-US"/>
            </a:p>
          </p:txBody>
        </p:sp>
        <p:sp>
          <p:nvSpPr>
            <p:cNvPr id="187451" name="Line 59"/>
            <p:cNvSpPr>
              <a:spLocks noChangeShapeType="1"/>
            </p:cNvSpPr>
            <p:nvPr/>
          </p:nvSpPr>
          <p:spPr bwMode="auto">
            <a:xfrm>
              <a:off x="4420" y="1680"/>
              <a:ext cx="376" cy="0"/>
            </a:xfrm>
            <a:prstGeom prst="line">
              <a:avLst/>
            </a:prstGeom>
            <a:noFill/>
            <a:ln w="12700">
              <a:solidFill>
                <a:schemeClr val="tx2"/>
              </a:solidFill>
              <a:round/>
              <a:headEnd/>
              <a:tailEnd type="triangle" w="med" len="med"/>
            </a:ln>
            <a:effectLst/>
          </p:spPr>
          <p:txBody>
            <a:bodyPr/>
            <a:lstStyle/>
            <a:p>
              <a:endParaRPr lang="en-US"/>
            </a:p>
          </p:txBody>
        </p:sp>
        <p:sp>
          <p:nvSpPr>
            <p:cNvPr id="187452" name="Freeform 60"/>
            <p:cNvSpPr>
              <a:spLocks/>
            </p:cNvSpPr>
            <p:nvPr/>
          </p:nvSpPr>
          <p:spPr bwMode="auto">
            <a:xfrm>
              <a:off x="4128" y="1056"/>
              <a:ext cx="266" cy="181"/>
            </a:xfrm>
            <a:custGeom>
              <a:avLst/>
              <a:gdLst/>
              <a:ahLst/>
              <a:cxnLst>
                <a:cxn ang="0">
                  <a:pos x="0" y="180"/>
                </a:cxn>
                <a:cxn ang="0">
                  <a:pos x="0" y="0"/>
                </a:cxn>
                <a:cxn ang="0">
                  <a:pos x="265" y="0"/>
                </a:cxn>
                <a:cxn ang="0">
                  <a:pos x="265" y="180"/>
                </a:cxn>
                <a:cxn ang="0">
                  <a:pos x="0" y="180"/>
                </a:cxn>
              </a:cxnLst>
              <a:rect l="0" t="0" r="r" b="b"/>
              <a:pathLst>
                <a:path w="266" h="181">
                  <a:moveTo>
                    <a:pt x="0" y="180"/>
                  </a:moveTo>
                  <a:lnTo>
                    <a:pt x="0" y="0"/>
                  </a:lnTo>
                  <a:lnTo>
                    <a:pt x="265" y="0"/>
                  </a:lnTo>
                  <a:lnTo>
                    <a:pt x="265" y="180"/>
                  </a:lnTo>
                  <a:lnTo>
                    <a:pt x="0" y="180"/>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87453" name="Freeform 61"/>
            <p:cNvSpPr>
              <a:spLocks/>
            </p:cNvSpPr>
            <p:nvPr/>
          </p:nvSpPr>
          <p:spPr bwMode="auto">
            <a:xfrm>
              <a:off x="4128" y="720"/>
              <a:ext cx="266" cy="181"/>
            </a:xfrm>
            <a:custGeom>
              <a:avLst/>
              <a:gdLst/>
              <a:ahLst/>
              <a:cxnLst>
                <a:cxn ang="0">
                  <a:pos x="0" y="180"/>
                </a:cxn>
                <a:cxn ang="0">
                  <a:pos x="0" y="0"/>
                </a:cxn>
                <a:cxn ang="0">
                  <a:pos x="265" y="0"/>
                </a:cxn>
                <a:cxn ang="0">
                  <a:pos x="265" y="180"/>
                </a:cxn>
                <a:cxn ang="0">
                  <a:pos x="0" y="180"/>
                </a:cxn>
              </a:cxnLst>
              <a:rect l="0" t="0" r="r" b="b"/>
              <a:pathLst>
                <a:path w="266" h="181">
                  <a:moveTo>
                    <a:pt x="0" y="180"/>
                  </a:moveTo>
                  <a:lnTo>
                    <a:pt x="0" y="0"/>
                  </a:lnTo>
                  <a:lnTo>
                    <a:pt x="265" y="0"/>
                  </a:lnTo>
                  <a:lnTo>
                    <a:pt x="265" y="180"/>
                  </a:lnTo>
                  <a:lnTo>
                    <a:pt x="0" y="180"/>
                  </a:lnTo>
                </a:path>
              </a:pathLst>
            </a:custGeom>
            <a:solidFill>
              <a:srgbClr val="F6BF69"/>
            </a:solidFill>
            <a:ln w="12700" cap="rnd" cmpd="sng">
              <a:solidFill>
                <a:schemeClr val="tx2"/>
              </a:solidFill>
              <a:prstDash val="solid"/>
              <a:round/>
              <a:headEnd type="none" w="med" len="med"/>
              <a:tailEnd type="none" w="med" len="med"/>
            </a:ln>
            <a:effectLst/>
          </p:spPr>
          <p:txBody>
            <a:bodyP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type="body" idx="1"/>
          </p:nvPr>
        </p:nvSpPr>
        <p:spPr>
          <a:xfrm>
            <a:off x="838200" y="381000"/>
            <a:ext cx="7772400" cy="4171950"/>
          </a:xfrm>
        </p:spPr>
        <p:txBody>
          <a:bodyPr/>
          <a:lstStyle/>
          <a:p>
            <a:r>
              <a:rPr lang="en-US" sz="2800" dirty="0">
                <a:sym typeface="Wingdings" pitchFamily="2" charset="2"/>
              </a:rPr>
              <a:t>Probing phase</a:t>
            </a:r>
          </a:p>
          <a:p>
            <a:pPr lvl="1"/>
            <a:r>
              <a:rPr lang="en-US" sz="2000" dirty="0"/>
              <a:t># pages for the in-memory hash table built during the probing phase is equal to f*M/(B-1)</a:t>
            </a:r>
            <a:r>
              <a:rPr lang="en-US" sz="2400" dirty="0"/>
              <a:t> </a:t>
            </a:r>
          </a:p>
          <a:p>
            <a:pPr lvl="2"/>
            <a:r>
              <a:rPr lang="en-US" sz="2000" i="1" dirty="0"/>
              <a:t>f: fudge factor</a:t>
            </a:r>
            <a:r>
              <a:rPr lang="en-US" sz="2000" dirty="0"/>
              <a:t> that captures the increase in the hash table size from the buffer size</a:t>
            </a:r>
          </a:p>
          <a:p>
            <a:pPr lvl="1"/>
            <a:r>
              <a:rPr lang="en-US" sz="2000" dirty="0"/>
              <a:t>Total number of pages</a:t>
            </a:r>
          </a:p>
          <a:p>
            <a:pPr lvl="1"/>
            <a:endParaRPr lang="en-US" sz="2400" dirty="0"/>
          </a:p>
          <a:p>
            <a:pPr lvl="2"/>
            <a:r>
              <a:rPr lang="en-US" sz="2000" dirty="0"/>
              <a:t>since one page for input buffer for S and another page for output buffer</a:t>
            </a:r>
          </a:p>
          <a:p>
            <a:endParaRPr lang="en-US" sz="2800" dirty="0"/>
          </a:p>
        </p:txBody>
      </p:sp>
      <p:grpSp>
        <p:nvGrpSpPr>
          <p:cNvPr id="189447" name="Group 7"/>
          <p:cNvGrpSpPr>
            <a:grpSpLocks/>
          </p:cNvGrpSpPr>
          <p:nvPr/>
        </p:nvGrpSpPr>
        <p:grpSpPr bwMode="auto">
          <a:xfrm>
            <a:off x="2743200" y="2614613"/>
            <a:ext cx="4343400" cy="585787"/>
            <a:chOff x="1296" y="1584"/>
            <a:chExt cx="2736" cy="465"/>
          </a:xfrm>
        </p:grpSpPr>
        <p:graphicFrame>
          <p:nvGraphicFramePr>
            <p:cNvPr id="189444" name="Object 4"/>
            <p:cNvGraphicFramePr>
              <a:graphicFrameLocks noChangeAspect="1"/>
            </p:cNvGraphicFramePr>
            <p:nvPr/>
          </p:nvGraphicFramePr>
          <p:xfrm>
            <a:off x="1296" y="1584"/>
            <a:ext cx="1035" cy="465"/>
          </p:xfrm>
          <a:graphic>
            <a:graphicData uri="http://schemas.openxmlformats.org/presentationml/2006/ole">
              <mc:AlternateContent xmlns:mc="http://schemas.openxmlformats.org/markup-compatibility/2006">
                <mc:Choice xmlns:v="urn:schemas-microsoft-com:vml" Requires="v">
                  <p:oleObj spid="_x0000_s189805" name="Equation" r:id="rId4" imgW="876240" imgH="393480" progId="">
                    <p:embed/>
                  </p:oleObj>
                </mc:Choice>
                <mc:Fallback>
                  <p:oleObj name="Equation" r:id="rId4" imgW="876240" imgH="39348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 y="1584"/>
                          <a:ext cx="1035" cy="46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89445" name="Object 5"/>
            <p:cNvGraphicFramePr>
              <a:graphicFrameLocks noChangeAspect="1"/>
            </p:cNvGraphicFramePr>
            <p:nvPr/>
          </p:nvGraphicFramePr>
          <p:xfrm>
            <a:off x="3120" y="1659"/>
            <a:ext cx="912" cy="309"/>
          </p:xfrm>
          <a:graphic>
            <a:graphicData uri="http://schemas.openxmlformats.org/presentationml/2006/ole">
              <mc:AlternateContent xmlns:mc="http://schemas.openxmlformats.org/markup-compatibility/2006">
                <mc:Choice xmlns:v="urn:schemas-microsoft-com:vml" Requires="v">
                  <p:oleObj spid="_x0000_s189806" name="Equation" r:id="rId6" imgW="749160" imgH="253800" progId="">
                    <p:embed/>
                  </p:oleObj>
                </mc:Choice>
                <mc:Fallback>
                  <p:oleObj name="Equation" r:id="rId6" imgW="749160" imgH="25380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0" y="1659"/>
                          <a:ext cx="912" cy="309"/>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89446" name="Line 6"/>
            <p:cNvSpPr>
              <a:spLocks noChangeShapeType="1"/>
            </p:cNvSpPr>
            <p:nvPr/>
          </p:nvSpPr>
          <p:spPr bwMode="auto">
            <a:xfrm>
              <a:off x="2448" y="1824"/>
              <a:ext cx="528" cy="0"/>
            </a:xfrm>
            <a:prstGeom prst="line">
              <a:avLst/>
            </a:prstGeom>
            <a:noFill/>
            <a:ln w="9525">
              <a:solidFill>
                <a:schemeClr val="tx1"/>
              </a:solidFill>
              <a:round/>
              <a:headEnd/>
              <a:tailEnd type="triangle" w="med" len="med"/>
            </a:ln>
            <a:effectLst/>
          </p:spPr>
          <p:txBody>
            <a:bodyPr/>
            <a:lstStyle/>
            <a:p>
              <a:endParaRPr lang="en-US"/>
            </a:p>
          </p:txBody>
        </p:sp>
      </p:grpSp>
      <p:grpSp>
        <p:nvGrpSpPr>
          <p:cNvPr id="189448" name="Group 8"/>
          <p:cNvGrpSpPr>
            <a:grpSpLocks/>
          </p:cNvGrpSpPr>
          <p:nvPr/>
        </p:nvGrpSpPr>
        <p:grpSpPr bwMode="auto">
          <a:xfrm>
            <a:off x="1976438" y="3810000"/>
            <a:ext cx="5338762" cy="2965450"/>
            <a:chOff x="2161" y="2239"/>
            <a:chExt cx="3363" cy="1868"/>
          </a:xfrm>
        </p:grpSpPr>
        <p:sp>
          <p:nvSpPr>
            <p:cNvPr id="189449" name="Rectangle 9"/>
            <p:cNvSpPr>
              <a:spLocks noChangeArrowheads="1"/>
            </p:cNvSpPr>
            <p:nvPr/>
          </p:nvSpPr>
          <p:spPr bwMode="auto">
            <a:xfrm>
              <a:off x="2169" y="2239"/>
              <a:ext cx="631" cy="324"/>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Partitions</a:t>
              </a:r>
            </a:p>
            <a:p>
              <a:pPr eaLnBrk="0" hangingPunct="0"/>
              <a:r>
                <a:rPr lang="en-US" sz="1400" b="1">
                  <a:solidFill>
                    <a:srgbClr val="000000"/>
                  </a:solidFill>
                </a:rPr>
                <a:t>of R &amp; S</a:t>
              </a:r>
            </a:p>
          </p:txBody>
        </p:sp>
        <p:sp>
          <p:nvSpPr>
            <p:cNvPr id="189450" name="Rectangle 10"/>
            <p:cNvSpPr>
              <a:spLocks noChangeArrowheads="1"/>
            </p:cNvSpPr>
            <p:nvPr/>
          </p:nvSpPr>
          <p:spPr bwMode="auto">
            <a:xfrm>
              <a:off x="3302" y="3604"/>
              <a:ext cx="612" cy="200"/>
            </a:xfrm>
            <a:prstGeom prst="rect">
              <a:avLst/>
            </a:prstGeom>
            <a:noFill/>
            <a:ln w="12700">
              <a:noFill/>
              <a:miter lim="800000"/>
              <a:headEnd/>
              <a:tailEnd/>
            </a:ln>
            <a:effectLst/>
          </p:spPr>
          <p:txBody>
            <a:bodyPr wrap="none" lIns="90488" tIns="44450" rIns="90488" bIns="44450">
              <a:spAutoFit/>
            </a:bodyPr>
            <a:lstStyle/>
            <a:p>
              <a:pPr algn="ctr" eaLnBrk="0" hangingPunct="0">
                <a:lnSpc>
                  <a:spcPct val="50000"/>
                </a:lnSpc>
              </a:pPr>
              <a:r>
                <a:rPr lang="en-US" sz="1000" b="1">
                  <a:solidFill>
                    <a:srgbClr val="000000"/>
                  </a:solidFill>
                </a:rPr>
                <a:t>Input buffer</a:t>
              </a:r>
            </a:p>
            <a:p>
              <a:pPr algn="ctr" eaLnBrk="0" hangingPunct="0"/>
              <a:r>
                <a:rPr lang="en-US" sz="1000" b="1">
                  <a:solidFill>
                    <a:srgbClr val="000000"/>
                  </a:solidFill>
                </a:rPr>
                <a:t>for Si</a:t>
              </a:r>
            </a:p>
          </p:txBody>
        </p:sp>
        <p:sp>
          <p:nvSpPr>
            <p:cNvPr id="189451" name="Rectangle 11"/>
            <p:cNvSpPr>
              <a:spLocks noChangeArrowheads="1"/>
            </p:cNvSpPr>
            <p:nvPr/>
          </p:nvSpPr>
          <p:spPr bwMode="auto">
            <a:xfrm>
              <a:off x="3372" y="2522"/>
              <a:ext cx="1243" cy="286"/>
            </a:xfrm>
            <a:prstGeom prst="rect">
              <a:avLst/>
            </a:prstGeom>
            <a:noFill/>
            <a:ln w="12700">
              <a:noFill/>
              <a:miter lim="800000"/>
              <a:headEnd/>
              <a:tailEnd/>
            </a:ln>
            <a:effectLst/>
          </p:spPr>
          <p:txBody>
            <a:bodyPr wrap="none" lIns="90488" tIns="44450" rIns="90488" bIns="44450">
              <a:spAutoFit/>
            </a:bodyPr>
            <a:lstStyle/>
            <a:p>
              <a:pPr algn="ctr" eaLnBrk="0" hangingPunct="0"/>
              <a:r>
                <a:rPr lang="en-US" sz="1200" b="1">
                  <a:solidFill>
                    <a:srgbClr val="000000"/>
                  </a:solidFill>
                </a:rPr>
                <a:t>Hash table for partition</a:t>
              </a:r>
            </a:p>
            <a:p>
              <a:pPr algn="ctr" eaLnBrk="0" hangingPunct="0"/>
              <a:r>
                <a:rPr lang="en-US" sz="1200" b="1">
                  <a:solidFill>
                    <a:srgbClr val="000000"/>
                  </a:solidFill>
                </a:rPr>
                <a:t>Ri (k &lt;= B-2 pages)</a:t>
              </a:r>
            </a:p>
          </p:txBody>
        </p:sp>
        <p:sp>
          <p:nvSpPr>
            <p:cNvPr id="189452" name="Freeform 12"/>
            <p:cNvSpPr>
              <a:spLocks/>
            </p:cNvSpPr>
            <p:nvPr/>
          </p:nvSpPr>
          <p:spPr bwMode="auto">
            <a:xfrm>
              <a:off x="3513" y="3414"/>
              <a:ext cx="145" cy="156"/>
            </a:xfrm>
            <a:custGeom>
              <a:avLst/>
              <a:gdLst/>
              <a:ahLst/>
              <a:cxnLst>
                <a:cxn ang="0">
                  <a:pos x="0" y="155"/>
                </a:cxn>
                <a:cxn ang="0">
                  <a:pos x="0" y="0"/>
                </a:cxn>
                <a:cxn ang="0">
                  <a:pos x="144" y="0"/>
                </a:cxn>
                <a:cxn ang="0">
                  <a:pos x="144" y="155"/>
                </a:cxn>
                <a:cxn ang="0">
                  <a:pos x="0" y="155"/>
                </a:cxn>
              </a:cxnLst>
              <a:rect l="0" t="0" r="r" b="b"/>
              <a:pathLst>
                <a:path w="145" h="156">
                  <a:moveTo>
                    <a:pt x="0" y="155"/>
                  </a:moveTo>
                  <a:lnTo>
                    <a:pt x="0" y="0"/>
                  </a:lnTo>
                  <a:lnTo>
                    <a:pt x="144" y="0"/>
                  </a:lnTo>
                  <a:lnTo>
                    <a:pt x="144" y="155"/>
                  </a:lnTo>
                  <a:lnTo>
                    <a:pt x="0" y="155"/>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89453" name="Freeform 13"/>
            <p:cNvSpPr>
              <a:spLocks/>
            </p:cNvSpPr>
            <p:nvPr/>
          </p:nvSpPr>
          <p:spPr bwMode="auto">
            <a:xfrm>
              <a:off x="2362" y="3468"/>
              <a:ext cx="25" cy="36"/>
            </a:xfrm>
            <a:custGeom>
              <a:avLst/>
              <a:gdLst/>
              <a:ahLst/>
              <a:cxnLst>
                <a:cxn ang="0">
                  <a:pos x="24" y="18"/>
                </a:cxn>
                <a:cxn ang="0">
                  <a:pos x="12" y="0"/>
                </a:cxn>
                <a:cxn ang="0">
                  <a:pos x="0" y="18"/>
                </a:cxn>
                <a:cxn ang="0">
                  <a:pos x="12" y="35"/>
                </a:cxn>
                <a:cxn ang="0">
                  <a:pos x="24" y="18"/>
                </a:cxn>
              </a:cxnLst>
              <a:rect l="0" t="0" r="r" b="b"/>
              <a:pathLst>
                <a:path w="25" h="36">
                  <a:moveTo>
                    <a:pt x="24" y="18"/>
                  </a:moveTo>
                  <a:lnTo>
                    <a:pt x="12" y="0"/>
                  </a:lnTo>
                  <a:lnTo>
                    <a:pt x="0" y="18"/>
                  </a:lnTo>
                  <a:lnTo>
                    <a:pt x="12" y="35"/>
                  </a:lnTo>
                  <a:lnTo>
                    <a:pt x="24" y="1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89454" name="Freeform 14"/>
            <p:cNvSpPr>
              <a:spLocks/>
            </p:cNvSpPr>
            <p:nvPr/>
          </p:nvSpPr>
          <p:spPr bwMode="auto">
            <a:xfrm>
              <a:off x="2445" y="3468"/>
              <a:ext cx="25" cy="36"/>
            </a:xfrm>
            <a:custGeom>
              <a:avLst/>
              <a:gdLst/>
              <a:ahLst/>
              <a:cxnLst>
                <a:cxn ang="0">
                  <a:pos x="24" y="18"/>
                </a:cxn>
                <a:cxn ang="0">
                  <a:pos x="12" y="0"/>
                </a:cxn>
                <a:cxn ang="0">
                  <a:pos x="0" y="18"/>
                </a:cxn>
                <a:cxn ang="0">
                  <a:pos x="12" y="35"/>
                </a:cxn>
                <a:cxn ang="0">
                  <a:pos x="24" y="18"/>
                </a:cxn>
              </a:cxnLst>
              <a:rect l="0" t="0" r="r" b="b"/>
              <a:pathLst>
                <a:path w="25" h="36">
                  <a:moveTo>
                    <a:pt x="24" y="18"/>
                  </a:moveTo>
                  <a:lnTo>
                    <a:pt x="12" y="0"/>
                  </a:lnTo>
                  <a:lnTo>
                    <a:pt x="0" y="18"/>
                  </a:lnTo>
                  <a:lnTo>
                    <a:pt x="12" y="35"/>
                  </a:lnTo>
                  <a:lnTo>
                    <a:pt x="24" y="1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89455" name="Freeform 15"/>
            <p:cNvSpPr>
              <a:spLocks/>
            </p:cNvSpPr>
            <p:nvPr/>
          </p:nvSpPr>
          <p:spPr bwMode="auto">
            <a:xfrm>
              <a:off x="2535" y="3468"/>
              <a:ext cx="25" cy="36"/>
            </a:xfrm>
            <a:custGeom>
              <a:avLst/>
              <a:gdLst/>
              <a:ahLst/>
              <a:cxnLst>
                <a:cxn ang="0">
                  <a:pos x="24" y="18"/>
                </a:cxn>
                <a:cxn ang="0">
                  <a:pos x="12" y="0"/>
                </a:cxn>
                <a:cxn ang="0">
                  <a:pos x="0" y="18"/>
                </a:cxn>
                <a:cxn ang="0">
                  <a:pos x="12" y="35"/>
                </a:cxn>
                <a:cxn ang="0">
                  <a:pos x="24" y="18"/>
                </a:cxn>
              </a:cxnLst>
              <a:rect l="0" t="0" r="r" b="b"/>
              <a:pathLst>
                <a:path w="25" h="36">
                  <a:moveTo>
                    <a:pt x="24" y="18"/>
                  </a:moveTo>
                  <a:lnTo>
                    <a:pt x="12" y="0"/>
                  </a:lnTo>
                  <a:lnTo>
                    <a:pt x="0" y="18"/>
                  </a:lnTo>
                  <a:lnTo>
                    <a:pt x="12" y="35"/>
                  </a:lnTo>
                  <a:lnTo>
                    <a:pt x="24" y="1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89456" name="Freeform 16"/>
            <p:cNvSpPr>
              <a:spLocks/>
            </p:cNvSpPr>
            <p:nvPr/>
          </p:nvSpPr>
          <p:spPr bwMode="auto">
            <a:xfrm>
              <a:off x="2218" y="2962"/>
              <a:ext cx="145" cy="156"/>
            </a:xfrm>
            <a:custGeom>
              <a:avLst/>
              <a:gdLst/>
              <a:ahLst/>
              <a:cxnLst>
                <a:cxn ang="0">
                  <a:pos x="0" y="155"/>
                </a:cxn>
                <a:cxn ang="0">
                  <a:pos x="0" y="0"/>
                </a:cxn>
                <a:cxn ang="0">
                  <a:pos x="144" y="0"/>
                </a:cxn>
                <a:cxn ang="0">
                  <a:pos x="144" y="155"/>
                </a:cxn>
                <a:cxn ang="0">
                  <a:pos x="0" y="155"/>
                </a:cxn>
              </a:cxnLst>
              <a:rect l="0" t="0" r="r" b="b"/>
              <a:pathLst>
                <a:path w="145" h="156">
                  <a:moveTo>
                    <a:pt x="0" y="155"/>
                  </a:moveTo>
                  <a:lnTo>
                    <a:pt x="0" y="0"/>
                  </a:lnTo>
                  <a:lnTo>
                    <a:pt x="144" y="0"/>
                  </a:lnTo>
                  <a:lnTo>
                    <a:pt x="144" y="155"/>
                  </a:lnTo>
                  <a:lnTo>
                    <a:pt x="0" y="155"/>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89457" name="Freeform 17"/>
            <p:cNvSpPr>
              <a:spLocks/>
            </p:cNvSpPr>
            <p:nvPr/>
          </p:nvSpPr>
          <p:spPr bwMode="auto">
            <a:xfrm>
              <a:off x="2386" y="2962"/>
              <a:ext cx="144" cy="156"/>
            </a:xfrm>
            <a:custGeom>
              <a:avLst/>
              <a:gdLst/>
              <a:ahLst/>
              <a:cxnLst>
                <a:cxn ang="0">
                  <a:pos x="0" y="155"/>
                </a:cxn>
                <a:cxn ang="0">
                  <a:pos x="0" y="0"/>
                </a:cxn>
                <a:cxn ang="0">
                  <a:pos x="143" y="0"/>
                </a:cxn>
                <a:cxn ang="0">
                  <a:pos x="143" y="155"/>
                </a:cxn>
                <a:cxn ang="0">
                  <a:pos x="0" y="155"/>
                </a:cxn>
              </a:cxnLst>
              <a:rect l="0" t="0" r="r" b="b"/>
              <a:pathLst>
                <a:path w="144" h="156">
                  <a:moveTo>
                    <a:pt x="0" y="155"/>
                  </a:moveTo>
                  <a:lnTo>
                    <a:pt x="0" y="0"/>
                  </a:lnTo>
                  <a:lnTo>
                    <a:pt x="143" y="0"/>
                  </a:lnTo>
                  <a:lnTo>
                    <a:pt x="143" y="155"/>
                  </a:lnTo>
                  <a:lnTo>
                    <a:pt x="0" y="155"/>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89458" name="Freeform 18"/>
            <p:cNvSpPr>
              <a:spLocks/>
            </p:cNvSpPr>
            <p:nvPr/>
          </p:nvSpPr>
          <p:spPr bwMode="auto">
            <a:xfrm>
              <a:off x="2218" y="3189"/>
              <a:ext cx="145" cy="155"/>
            </a:xfrm>
            <a:custGeom>
              <a:avLst/>
              <a:gdLst/>
              <a:ahLst/>
              <a:cxnLst>
                <a:cxn ang="0">
                  <a:pos x="0" y="154"/>
                </a:cxn>
                <a:cxn ang="0">
                  <a:pos x="0" y="0"/>
                </a:cxn>
                <a:cxn ang="0">
                  <a:pos x="144" y="0"/>
                </a:cxn>
                <a:cxn ang="0">
                  <a:pos x="144" y="154"/>
                </a:cxn>
                <a:cxn ang="0">
                  <a:pos x="0" y="154"/>
                </a:cxn>
              </a:cxnLst>
              <a:rect l="0" t="0" r="r" b="b"/>
              <a:pathLst>
                <a:path w="145" h="155">
                  <a:moveTo>
                    <a:pt x="0" y="154"/>
                  </a:moveTo>
                  <a:lnTo>
                    <a:pt x="0" y="0"/>
                  </a:lnTo>
                  <a:lnTo>
                    <a:pt x="144" y="0"/>
                  </a:lnTo>
                  <a:lnTo>
                    <a:pt x="144" y="154"/>
                  </a:lnTo>
                  <a:lnTo>
                    <a:pt x="0" y="154"/>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89459" name="Freeform 19"/>
            <p:cNvSpPr>
              <a:spLocks/>
            </p:cNvSpPr>
            <p:nvPr/>
          </p:nvSpPr>
          <p:spPr bwMode="auto">
            <a:xfrm>
              <a:off x="2392" y="3189"/>
              <a:ext cx="144" cy="155"/>
            </a:xfrm>
            <a:custGeom>
              <a:avLst/>
              <a:gdLst/>
              <a:ahLst/>
              <a:cxnLst>
                <a:cxn ang="0">
                  <a:pos x="0" y="154"/>
                </a:cxn>
                <a:cxn ang="0">
                  <a:pos x="0" y="0"/>
                </a:cxn>
                <a:cxn ang="0">
                  <a:pos x="143" y="0"/>
                </a:cxn>
                <a:cxn ang="0">
                  <a:pos x="143" y="154"/>
                </a:cxn>
                <a:cxn ang="0">
                  <a:pos x="0" y="154"/>
                </a:cxn>
              </a:cxnLst>
              <a:rect l="0" t="0" r="r" b="b"/>
              <a:pathLst>
                <a:path w="144" h="155">
                  <a:moveTo>
                    <a:pt x="0" y="154"/>
                  </a:moveTo>
                  <a:lnTo>
                    <a:pt x="0" y="0"/>
                  </a:lnTo>
                  <a:lnTo>
                    <a:pt x="143" y="0"/>
                  </a:lnTo>
                  <a:lnTo>
                    <a:pt x="143" y="154"/>
                  </a:lnTo>
                  <a:lnTo>
                    <a:pt x="0" y="154"/>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89460" name="Freeform 20"/>
            <p:cNvSpPr>
              <a:spLocks/>
            </p:cNvSpPr>
            <p:nvPr/>
          </p:nvSpPr>
          <p:spPr bwMode="auto">
            <a:xfrm>
              <a:off x="2421" y="3669"/>
              <a:ext cx="144" cy="155"/>
            </a:xfrm>
            <a:custGeom>
              <a:avLst/>
              <a:gdLst/>
              <a:ahLst/>
              <a:cxnLst>
                <a:cxn ang="0">
                  <a:pos x="0" y="154"/>
                </a:cxn>
                <a:cxn ang="0">
                  <a:pos x="0" y="0"/>
                </a:cxn>
                <a:cxn ang="0">
                  <a:pos x="143" y="0"/>
                </a:cxn>
                <a:cxn ang="0">
                  <a:pos x="143" y="154"/>
                </a:cxn>
                <a:cxn ang="0">
                  <a:pos x="0" y="154"/>
                </a:cxn>
              </a:cxnLst>
              <a:rect l="0" t="0" r="r" b="b"/>
              <a:pathLst>
                <a:path w="144" h="155">
                  <a:moveTo>
                    <a:pt x="0" y="154"/>
                  </a:moveTo>
                  <a:lnTo>
                    <a:pt x="0" y="0"/>
                  </a:lnTo>
                  <a:lnTo>
                    <a:pt x="143" y="0"/>
                  </a:lnTo>
                  <a:lnTo>
                    <a:pt x="143" y="154"/>
                  </a:lnTo>
                  <a:lnTo>
                    <a:pt x="0" y="154"/>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189461" name="Freeform 21"/>
            <p:cNvSpPr>
              <a:spLocks/>
            </p:cNvSpPr>
            <p:nvPr/>
          </p:nvSpPr>
          <p:spPr bwMode="auto">
            <a:xfrm>
              <a:off x="2218" y="3670"/>
              <a:ext cx="145" cy="156"/>
            </a:xfrm>
            <a:custGeom>
              <a:avLst/>
              <a:gdLst/>
              <a:ahLst/>
              <a:cxnLst>
                <a:cxn ang="0">
                  <a:pos x="0" y="155"/>
                </a:cxn>
                <a:cxn ang="0">
                  <a:pos x="0" y="0"/>
                </a:cxn>
                <a:cxn ang="0">
                  <a:pos x="144" y="0"/>
                </a:cxn>
                <a:cxn ang="0">
                  <a:pos x="144" y="155"/>
                </a:cxn>
                <a:cxn ang="0">
                  <a:pos x="0" y="155"/>
                </a:cxn>
              </a:cxnLst>
              <a:rect l="0" t="0" r="r" b="b"/>
              <a:pathLst>
                <a:path w="145" h="156">
                  <a:moveTo>
                    <a:pt x="0" y="155"/>
                  </a:moveTo>
                  <a:lnTo>
                    <a:pt x="0" y="0"/>
                  </a:lnTo>
                  <a:lnTo>
                    <a:pt x="144" y="0"/>
                  </a:lnTo>
                  <a:lnTo>
                    <a:pt x="144" y="155"/>
                  </a:lnTo>
                  <a:lnTo>
                    <a:pt x="0" y="155"/>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189462" name="Freeform 22"/>
            <p:cNvSpPr>
              <a:spLocks/>
            </p:cNvSpPr>
            <p:nvPr/>
          </p:nvSpPr>
          <p:spPr bwMode="auto">
            <a:xfrm>
              <a:off x="3442" y="2956"/>
              <a:ext cx="144" cy="156"/>
            </a:xfrm>
            <a:custGeom>
              <a:avLst/>
              <a:gdLst/>
              <a:ahLst/>
              <a:cxnLst>
                <a:cxn ang="0">
                  <a:pos x="0" y="155"/>
                </a:cxn>
                <a:cxn ang="0">
                  <a:pos x="0" y="0"/>
                </a:cxn>
                <a:cxn ang="0">
                  <a:pos x="143" y="0"/>
                </a:cxn>
                <a:cxn ang="0">
                  <a:pos x="143" y="155"/>
                </a:cxn>
                <a:cxn ang="0">
                  <a:pos x="0" y="155"/>
                </a:cxn>
              </a:cxnLst>
              <a:rect l="0" t="0" r="r" b="b"/>
              <a:pathLst>
                <a:path w="144" h="156">
                  <a:moveTo>
                    <a:pt x="0" y="155"/>
                  </a:moveTo>
                  <a:lnTo>
                    <a:pt x="0" y="0"/>
                  </a:lnTo>
                  <a:lnTo>
                    <a:pt x="143" y="0"/>
                  </a:lnTo>
                  <a:lnTo>
                    <a:pt x="143" y="155"/>
                  </a:lnTo>
                  <a:lnTo>
                    <a:pt x="0" y="155"/>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189463" name="Freeform 23"/>
            <p:cNvSpPr>
              <a:spLocks/>
            </p:cNvSpPr>
            <p:nvPr/>
          </p:nvSpPr>
          <p:spPr bwMode="auto">
            <a:xfrm>
              <a:off x="3644" y="2962"/>
              <a:ext cx="145" cy="156"/>
            </a:xfrm>
            <a:custGeom>
              <a:avLst/>
              <a:gdLst/>
              <a:ahLst/>
              <a:cxnLst>
                <a:cxn ang="0">
                  <a:pos x="0" y="155"/>
                </a:cxn>
                <a:cxn ang="0">
                  <a:pos x="0" y="0"/>
                </a:cxn>
                <a:cxn ang="0">
                  <a:pos x="144" y="0"/>
                </a:cxn>
                <a:cxn ang="0">
                  <a:pos x="144" y="155"/>
                </a:cxn>
                <a:cxn ang="0">
                  <a:pos x="0" y="155"/>
                </a:cxn>
              </a:cxnLst>
              <a:rect l="0" t="0" r="r" b="b"/>
              <a:pathLst>
                <a:path w="145" h="156">
                  <a:moveTo>
                    <a:pt x="0" y="155"/>
                  </a:moveTo>
                  <a:lnTo>
                    <a:pt x="0" y="0"/>
                  </a:lnTo>
                  <a:lnTo>
                    <a:pt x="144" y="0"/>
                  </a:lnTo>
                  <a:lnTo>
                    <a:pt x="144" y="155"/>
                  </a:lnTo>
                  <a:lnTo>
                    <a:pt x="0" y="155"/>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189464" name="Freeform 24"/>
            <p:cNvSpPr>
              <a:spLocks/>
            </p:cNvSpPr>
            <p:nvPr/>
          </p:nvSpPr>
          <p:spPr bwMode="auto">
            <a:xfrm>
              <a:off x="4307" y="2962"/>
              <a:ext cx="144" cy="156"/>
            </a:xfrm>
            <a:custGeom>
              <a:avLst/>
              <a:gdLst/>
              <a:ahLst/>
              <a:cxnLst>
                <a:cxn ang="0">
                  <a:pos x="0" y="155"/>
                </a:cxn>
                <a:cxn ang="0">
                  <a:pos x="0" y="0"/>
                </a:cxn>
                <a:cxn ang="0">
                  <a:pos x="143" y="0"/>
                </a:cxn>
                <a:cxn ang="0">
                  <a:pos x="143" y="155"/>
                </a:cxn>
                <a:cxn ang="0">
                  <a:pos x="0" y="155"/>
                </a:cxn>
              </a:cxnLst>
              <a:rect l="0" t="0" r="r" b="b"/>
              <a:pathLst>
                <a:path w="144" h="156">
                  <a:moveTo>
                    <a:pt x="0" y="155"/>
                  </a:moveTo>
                  <a:lnTo>
                    <a:pt x="0" y="0"/>
                  </a:lnTo>
                  <a:lnTo>
                    <a:pt x="143" y="0"/>
                  </a:lnTo>
                  <a:lnTo>
                    <a:pt x="143" y="155"/>
                  </a:lnTo>
                  <a:lnTo>
                    <a:pt x="0" y="155"/>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189465" name="Freeform 25"/>
            <p:cNvSpPr>
              <a:spLocks/>
            </p:cNvSpPr>
            <p:nvPr/>
          </p:nvSpPr>
          <p:spPr bwMode="auto">
            <a:xfrm>
              <a:off x="3961" y="3028"/>
              <a:ext cx="25" cy="36"/>
            </a:xfrm>
            <a:custGeom>
              <a:avLst/>
              <a:gdLst/>
              <a:ahLst/>
              <a:cxnLst>
                <a:cxn ang="0">
                  <a:pos x="24" y="18"/>
                </a:cxn>
                <a:cxn ang="0">
                  <a:pos x="11" y="0"/>
                </a:cxn>
                <a:cxn ang="0">
                  <a:pos x="0" y="18"/>
                </a:cxn>
                <a:cxn ang="0">
                  <a:pos x="11" y="35"/>
                </a:cxn>
                <a:cxn ang="0">
                  <a:pos x="24" y="18"/>
                </a:cxn>
              </a:cxnLst>
              <a:rect l="0" t="0" r="r" b="b"/>
              <a:pathLst>
                <a:path w="25" h="36">
                  <a:moveTo>
                    <a:pt x="24" y="18"/>
                  </a:moveTo>
                  <a:lnTo>
                    <a:pt x="11" y="0"/>
                  </a:lnTo>
                  <a:lnTo>
                    <a:pt x="0" y="18"/>
                  </a:lnTo>
                  <a:lnTo>
                    <a:pt x="11" y="35"/>
                  </a:lnTo>
                  <a:lnTo>
                    <a:pt x="24" y="18"/>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189466" name="Freeform 26"/>
            <p:cNvSpPr>
              <a:spLocks/>
            </p:cNvSpPr>
            <p:nvPr/>
          </p:nvSpPr>
          <p:spPr bwMode="auto">
            <a:xfrm>
              <a:off x="4045" y="3028"/>
              <a:ext cx="24" cy="36"/>
            </a:xfrm>
            <a:custGeom>
              <a:avLst/>
              <a:gdLst/>
              <a:ahLst/>
              <a:cxnLst>
                <a:cxn ang="0">
                  <a:pos x="23" y="18"/>
                </a:cxn>
                <a:cxn ang="0">
                  <a:pos x="11" y="0"/>
                </a:cxn>
                <a:cxn ang="0">
                  <a:pos x="0" y="18"/>
                </a:cxn>
                <a:cxn ang="0">
                  <a:pos x="11" y="35"/>
                </a:cxn>
                <a:cxn ang="0">
                  <a:pos x="23" y="18"/>
                </a:cxn>
              </a:cxnLst>
              <a:rect l="0" t="0" r="r" b="b"/>
              <a:pathLst>
                <a:path w="24" h="36">
                  <a:moveTo>
                    <a:pt x="23" y="18"/>
                  </a:moveTo>
                  <a:lnTo>
                    <a:pt x="11" y="0"/>
                  </a:lnTo>
                  <a:lnTo>
                    <a:pt x="0" y="18"/>
                  </a:lnTo>
                  <a:lnTo>
                    <a:pt x="11" y="35"/>
                  </a:lnTo>
                  <a:lnTo>
                    <a:pt x="23" y="18"/>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189467" name="Freeform 27"/>
            <p:cNvSpPr>
              <a:spLocks/>
            </p:cNvSpPr>
            <p:nvPr/>
          </p:nvSpPr>
          <p:spPr bwMode="auto">
            <a:xfrm>
              <a:off x="4134" y="3028"/>
              <a:ext cx="25" cy="36"/>
            </a:xfrm>
            <a:custGeom>
              <a:avLst/>
              <a:gdLst/>
              <a:ahLst/>
              <a:cxnLst>
                <a:cxn ang="0">
                  <a:pos x="24" y="18"/>
                </a:cxn>
                <a:cxn ang="0">
                  <a:pos x="11" y="0"/>
                </a:cxn>
                <a:cxn ang="0">
                  <a:pos x="0" y="18"/>
                </a:cxn>
                <a:cxn ang="0">
                  <a:pos x="11" y="35"/>
                </a:cxn>
                <a:cxn ang="0">
                  <a:pos x="24" y="18"/>
                </a:cxn>
              </a:cxnLst>
              <a:rect l="0" t="0" r="r" b="b"/>
              <a:pathLst>
                <a:path w="25" h="36">
                  <a:moveTo>
                    <a:pt x="24" y="18"/>
                  </a:moveTo>
                  <a:lnTo>
                    <a:pt x="11" y="0"/>
                  </a:lnTo>
                  <a:lnTo>
                    <a:pt x="0" y="18"/>
                  </a:lnTo>
                  <a:lnTo>
                    <a:pt x="11" y="35"/>
                  </a:lnTo>
                  <a:lnTo>
                    <a:pt x="24" y="18"/>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189468" name="Freeform 28"/>
            <p:cNvSpPr>
              <a:spLocks/>
            </p:cNvSpPr>
            <p:nvPr/>
          </p:nvSpPr>
          <p:spPr bwMode="auto">
            <a:xfrm>
              <a:off x="3408" y="2928"/>
              <a:ext cx="1102" cy="231"/>
            </a:xfrm>
            <a:custGeom>
              <a:avLst/>
              <a:gdLst/>
              <a:ahLst/>
              <a:cxnLst>
                <a:cxn ang="0">
                  <a:pos x="0" y="230"/>
                </a:cxn>
                <a:cxn ang="0">
                  <a:pos x="0" y="0"/>
                </a:cxn>
                <a:cxn ang="0">
                  <a:pos x="1101" y="0"/>
                </a:cxn>
                <a:cxn ang="0">
                  <a:pos x="1101" y="230"/>
                </a:cxn>
                <a:cxn ang="0">
                  <a:pos x="0" y="230"/>
                </a:cxn>
              </a:cxnLst>
              <a:rect l="0" t="0" r="r" b="b"/>
              <a:pathLst>
                <a:path w="1102" h="231">
                  <a:moveTo>
                    <a:pt x="0" y="230"/>
                  </a:moveTo>
                  <a:lnTo>
                    <a:pt x="0" y="0"/>
                  </a:lnTo>
                  <a:lnTo>
                    <a:pt x="1101" y="0"/>
                  </a:lnTo>
                  <a:lnTo>
                    <a:pt x="1101" y="230"/>
                  </a:lnTo>
                  <a:lnTo>
                    <a:pt x="0" y="23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89469" name="Freeform 29"/>
            <p:cNvSpPr>
              <a:spLocks/>
            </p:cNvSpPr>
            <p:nvPr/>
          </p:nvSpPr>
          <p:spPr bwMode="auto">
            <a:xfrm>
              <a:off x="4265" y="3414"/>
              <a:ext cx="145" cy="156"/>
            </a:xfrm>
            <a:custGeom>
              <a:avLst/>
              <a:gdLst/>
              <a:ahLst/>
              <a:cxnLst>
                <a:cxn ang="0">
                  <a:pos x="0" y="155"/>
                </a:cxn>
                <a:cxn ang="0">
                  <a:pos x="0" y="0"/>
                </a:cxn>
                <a:cxn ang="0">
                  <a:pos x="144" y="0"/>
                </a:cxn>
                <a:cxn ang="0">
                  <a:pos x="144" y="155"/>
                </a:cxn>
                <a:cxn ang="0">
                  <a:pos x="0" y="155"/>
                </a:cxn>
              </a:cxnLst>
              <a:rect l="0" t="0" r="r" b="b"/>
              <a:pathLst>
                <a:path w="145" h="156">
                  <a:moveTo>
                    <a:pt x="0" y="155"/>
                  </a:moveTo>
                  <a:lnTo>
                    <a:pt x="0" y="0"/>
                  </a:lnTo>
                  <a:lnTo>
                    <a:pt x="144" y="0"/>
                  </a:lnTo>
                  <a:lnTo>
                    <a:pt x="144" y="155"/>
                  </a:lnTo>
                  <a:lnTo>
                    <a:pt x="0" y="155"/>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9470" name="Freeform 30"/>
            <p:cNvSpPr>
              <a:spLocks/>
            </p:cNvSpPr>
            <p:nvPr/>
          </p:nvSpPr>
          <p:spPr bwMode="auto">
            <a:xfrm>
              <a:off x="3227" y="2496"/>
              <a:ext cx="1526" cy="1393"/>
            </a:xfrm>
            <a:custGeom>
              <a:avLst/>
              <a:gdLst/>
              <a:ahLst/>
              <a:cxnLst>
                <a:cxn ang="0">
                  <a:pos x="0" y="1392"/>
                </a:cxn>
                <a:cxn ang="0">
                  <a:pos x="0" y="0"/>
                </a:cxn>
                <a:cxn ang="0">
                  <a:pos x="1525" y="0"/>
                </a:cxn>
                <a:cxn ang="0">
                  <a:pos x="1525" y="1392"/>
                </a:cxn>
                <a:cxn ang="0">
                  <a:pos x="0" y="1392"/>
                </a:cxn>
              </a:cxnLst>
              <a:rect l="0" t="0" r="r" b="b"/>
              <a:pathLst>
                <a:path w="1526" h="1393">
                  <a:moveTo>
                    <a:pt x="0" y="1392"/>
                  </a:moveTo>
                  <a:lnTo>
                    <a:pt x="0" y="0"/>
                  </a:lnTo>
                  <a:lnTo>
                    <a:pt x="1525" y="0"/>
                  </a:lnTo>
                  <a:lnTo>
                    <a:pt x="1525" y="1392"/>
                  </a:lnTo>
                  <a:lnTo>
                    <a:pt x="0" y="1392"/>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nvGrpSpPr>
            <p:cNvPr id="189471" name="Group 31"/>
            <p:cNvGrpSpPr>
              <a:grpSpLocks/>
            </p:cNvGrpSpPr>
            <p:nvPr/>
          </p:nvGrpSpPr>
          <p:grpSpPr bwMode="auto">
            <a:xfrm>
              <a:off x="5095" y="2868"/>
              <a:ext cx="197" cy="862"/>
              <a:chOff x="5095" y="2868"/>
              <a:chExt cx="197" cy="862"/>
            </a:xfrm>
          </p:grpSpPr>
          <p:sp>
            <p:nvSpPr>
              <p:cNvPr id="189472" name="Freeform 32"/>
              <p:cNvSpPr>
                <a:spLocks/>
              </p:cNvSpPr>
              <p:nvPr/>
            </p:nvSpPr>
            <p:spPr bwMode="auto">
              <a:xfrm>
                <a:off x="5095" y="3396"/>
                <a:ext cx="25" cy="37"/>
              </a:xfrm>
              <a:custGeom>
                <a:avLst/>
                <a:gdLst/>
                <a:ahLst/>
                <a:cxnLst>
                  <a:cxn ang="0">
                    <a:pos x="24" y="18"/>
                  </a:cxn>
                  <a:cxn ang="0">
                    <a:pos x="12" y="0"/>
                  </a:cxn>
                  <a:cxn ang="0">
                    <a:pos x="0" y="18"/>
                  </a:cxn>
                  <a:cxn ang="0">
                    <a:pos x="12" y="36"/>
                  </a:cxn>
                  <a:cxn ang="0">
                    <a:pos x="24" y="18"/>
                  </a:cxn>
                </a:cxnLst>
                <a:rect l="0" t="0" r="r" b="b"/>
                <a:pathLst>
                  <a:path w="25" h="37">
                    <a:moveTo>
                      <a:pt x="24" y="18"/>
                    </a:moveTo>
                    <a:lnTo>
                      <a:pt x="12" y="0"/>
                    </a:lnTo>
                    <a:lnTo>
                      <a:pt x="0" y="18"/>
                    </a:lnTo>
                    <a:lnTo>
                      <a:pt x="12" y="36"/>
                    </a:lnTo>
                    <a:lnTo>
                      <a:pt x="24" y="18"/>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9473" name="Freeform 33"/>
              <p:cNvSpPr>
                <a:spLocks/>
              </p:cNvSpPr>
              <p:nvPr/>
            </p:nvSpPr>
            <p:spPr bwMode="auto">
              <a:xfrm>
                <a:off x="5178" y="3396"/>
                <a:ext cx="25" cy="37"/>
              </a:xfrm>
              <a:custGeom>
                <a:avLst/>
                <a:gdLst/>
                <a:ahLst/>
                <a:cxnLst>
                  <a:cxn ang="0">
                    <a:pos x="24" y="18"/>
                  </a:cxn>
                  <a:cxn ang="0">
                    <a:pos x="12" y="0"/>
                  </a:cxn>
                  <a:cxn ang="0">
                    <a:pos x="0" y="18"/>
                  </a:cxn>
                  <a:cxn ang="0">
                    <a:pos x="12" y="36"/>
                  </a:cxn>
                  <a:cxn ang="0">
                    <a:pos x="24" y="18"/>
                  </a:cxn>
                </a:cxnLst>
                <a:rect l="0" t="0" r="r" b="b"/>
                <a:pathLst>
                  <a:path w="25" h="37">
                    <a:moveTo>
                      <a:pt x="24" y="18"/>
                    </a:moveTo>
                    <a:lnTo>
                      <a:pt x="12" y="0"/>
                    </a:lnTo>
                    <a:lnTo>
                      <a:pt x="0" y="18"/>
                    </a:lnTo>
                    <a:lnTo>
                      <a:pt x="12" y="36"/>
                    </a:lnTo>
                    <a:lnTo>
                      <a:pt x="24" y="18"/>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9474" name="Freeform 34"/>
              <p:cNvSpPr>
                <a:spLocks/>
              </p:cNvSpPr>
              <p:nvPr/>
            </p:nvSpPr>
            <p:spPr bwMode="auto">
              <a:xfrm>
                <a:off x="5268" y="3396"/>
                <a:ext cx="24" cy="37"/>
              </a:xfrm>
              <a:custGeom>
                <a:avLst/>
                <a:gdLst/>
                <a:ahLst/>
                <a:cxnLst>
                  <a:cxn ang="0">
                    <a:pos x="23" y="18"/>
                  </a:cxn>
                  <a:cxn ang="0">
                    <a:pos x="12" y="0"/>
                  </a:cxn>
                  <a:cxn ang="0">
                    <a:pos x="0" y="18"/>
                  </a:cxn>
                  <a:cxn ang="0">
                    <a:pos x="12" y="36"/>
                  </a:cxn>
                  <a:cxn ang="0">
                    <a:pos x="23" y="18"/>
                  </a:cxn>
                </a:cxnLst>
                <a:rect l="0" t="0" r="r" b="b"/>
                <a:pathLst>
                  <a:path w="24" h="37">
                    <a:moveTo>
                      <a:pt x="23" y="18"/>
                    </a:moveTo>
                    <a:lnTo>
                      <a:pt x="12" y="0"/>
                    </a:lnTo>
                    <a:lnTo>
                      <a:pt x="0" y="18"/>
                    </a:lnTo>
                    <a:lnTo>
                      <a:pt x="12" y="36"/>
                    </a:lnTo>
                    <a:lnTo>
                      <a:pt x="23" y="18"/>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9475" name="Freeform 35"/>
              <p:cNvSpPr>
                <a:spLocks/>
              </p:cNvSpPr>
              <p:nvPr/>
            </p:nvSpPr>
            <p:spPr bwMode="auto">
              <a:xfrm>
                <a:off x="5131" y="2868"/>
                <a:ext cx="144" cy="155"/>
              </a:xfrm>
              <a:custGeom>
                <a:avLst/>
                <a:gdLst/>
                <a:ahLst/>
                <a:cxnLst>
                  <a:cxn ang="0">
                    <a:pos x="0" y="154"/>
                  </a:cxn>
                  <a:cxn ang="0">
                    <a:pos x="0" y="0"/>
                  </a:cxn>
                  <a:cxn ang="0">
                    <a:pos x="143" y="0"/>
                  </a:cxn>
                  <a:cxn ang="0">
                    <a:pos x="143" y="154"/>
                  </a:cxn>
                  <a:cxn ang="0">
                    <a:pos x="0" y="154"/>
                  </a:cxn>
                </a:cxnLst>
                <a:rect l="0" t="0" r="r" b="b"/>
                <a:pathLst>
                  <a:path w="144" h="155">
                    <a:moveTo>
                      <a:pt x="0" y="154"/>
                    </a:moveTo>
                    <a:lnTo>
                      <a:pt x="0" y="0"/>
                    </a:lnTo>
                    <a:lnTo>
                      <a:pt x="143" y="0"/>
                    </a:lnTo>
                    <a:lnTo>
                      <a:pt x="143" y="154"/>
                    </a:lnTo>
                    <a:lnTo>
                      <a:pt x="0" y="154"/>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9476" name="Freeform 36"/>
              <p:cNvSpPr>
                <a:spLocks/>
              </p:cNvSpPr>
              <p:nvPr/>
            </p:nvSpPr>
            <p:spPr bwMode="auto">
              <a:xfrm>
                <a:off x="5131" y="3093"/>
                <a:ext cx="144" cy="156"/>
              </a:xfrm>
              <a:custGeom>
                <a:avLst/>
                <a:gdLst/>
                <a:ahLst/>
                <a:cxnLst>
                  <a:cxn ang="0">
                    <a:pos x="0" y="155"/>
                  </a:cxn>
                  <a:cxn ang="0">
                    <a:pos x="0" y="0"/>
                  </a:cxn>
                  <a:cxn ang="0">
                    <a:pos x="143" y="0"/>
                  </a:cxn>
                  <a:cxn ang="0">
                    <a:pos x="143" y="155"/>
                  </a:cxn>
                  <a:cxn ang="0">
                    <a:pos x="0" y="155"/>
                  </a:cxn>
                </a:cxnLst>
                <a:rect l="0" t="0" r="r" b="b"/>
                <a:pathLst>
                  <a:path w="144" h="156">
                    <a:moveTo>
                      <a:pt x="0" y="155"/>
                    </a:moveTo>
                    <a:lnTo>
                      <a:pt x="0" y="0"/>
                    </a:lnTo>
                    <a:lnTo>
                      <a:pt x="143" y="0"/>
                    </a:lnTo>
                    <a:lnTo>
                      <a:pt x="143" y="155"/>
                    </a:lnTo>
                    <a:lnTo>
                      <a:pt x="0" y="155"/>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9477" name="Freeform 37"/>
              <p:cNvSpPr>
                <a:spLocks/>
              </p:cNvSpPr>
              <p:nvPr/>
            </p:nvSpPr>
            <p:spPr bwMode="auto">
              <a:xfrm>
                <a:off x="5131" y="3575"/>
                <a:ext cx="144" cy="155"/>
              </a:xfrm>
              <a:custGeom>
                <a:avLst/>
                <a:gdLst/>
                <a:ahLst/>
                <a:cxnLst>
                  <a:cxn ang="0">
                    <a:pos x="0" y="154"/>
                  </a:cxn>
                  <a:cxn ang="0">
                    <a:pos x="0" y="0"/>
                  </a:cxn>
                  <a:cxn ang="0">
                    <a:pos x="143" y="0"/>
                  </a:cxn>
                  <a:cxn ang="0">
                    <a:pos x="143" y="154"/>
                  </a:cxn>
                  <a:cxn ang="0">
                    <a:pos x="0" y="154"/>
                  </a:cxn>
                </a:cxnLst>
                <a:rect l="0" t="0" r="r" b="b"/>
                <a:pathLst>
                  <a:path w="144" h="155">
                    <a:moveTo>
                      <a:pt x="0" y="154"/>
                    </a:moveTo>
                    <a:lnTo>
                      <a:pt x="0" y="0"/>
                    </a:lnTo>
                    <a:lnTo>
                      <a:pt x="143" y="0"/>
                    </a:lnTo>
                    <a:lnTo>
                      <a:pt x="143" y="154"/>
                    </a:lnTo>
                    <a:lnTo>
                      <a:pt x="0" y="154"/>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89478" name="Rectangle 38"/>
            <p:cNvSpPr>
              <a:spLocks noChangeArrowheads="1"/>
            </p:cNvSpPr>
            <p:nvPr/>
          </p:nvSpPr>
          <p:spPr bwMode="auto">
            <a:xfrm>
              <a:off x="3195" y="3882"/>
              <a:ext cx="1393"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B main memory buffers</a:t>
              </a:r>
            </a:p>
          </p:txBody>
        </p:sp>
        <p:sp>
          <p:nvSpPr>
            <p:cNvPr id="189479" name="Rectangle 39"/>
            <p:cNvSpPr>
              <a:spLocks noChangeArrowheads="1"/>
            </p:cNvSpPr>
            <p:nvPr/>
          </p:nvSpPr>
          <p:spPr bwMode="auto">
            <a:xfrm>
              <a:off x="2319" y="3917"/>
              <a:ext cx="341"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Disk</a:t>
              </a:r>
            </a:p>
          </p:txBody>
        </p:sp>
        <p:sp>
          <p:nvSpPr>
            <p:cNvPr id="189480" name="Rectangle 40"/>
            <p:cNvSpPr>
              <a:spLocks noChangeArrowheads="1"/>
            </p:cNvSpPr>
            <p:nvPr/>
          </p:nvSpPr>
          <p:spPr bwMode="auto">
            <a:xfrm>
              <a:off x="4127" y="3546"/>
              <a:ext cx="416" cy="248"/>
            </a:xfrm>
            <a:prstGeom prst="rect">
              <a:avLst/>
            </a:prstGeom>
            <a:noFill/>
            <a:ln w="12700">
              <a:noFill/>
              <a:miter lim="800000"/>
              <a:headEnd/>
              <a:tailEnd/>
            </a:ln>
            <a:effectLst/>
          </p:spPr>
          <p:txBody>
            <a:bodyPr wrap="none" lIns="90488" tIns="44450" rIns="90488" bIns="44450">
              <a:spAutoFit/>
            </a:bodyPr>
            <a:lstStyle/>
            <a:p>
              <a:pPr eaLnBrk="0" hangingPunct="0"/>
              <a:r>
                <a:rPr lang="en-US" sz="1000" b="1">
                  <a:solidFill>
                    <a:srgbClr val="000000"/>
                  </a:solidFill>
                </a:rPr>
                <a:t>Output </a:t>
              </a:r>
            </a:p>
            <a:p>
              <a:pPr eaLnBrk="0" hangingPunct="0"/>
              <a:r>
                <a:rPr lang="en-US" sz="1000" b="1">
                  <a:solidFill>
                    <a:srgbClr val="000000"/>
                  </a:solidFill>
                </a:rPr>
                <a:t> buffer</a:t>
              </a:r>
            </a:p>
          </p:txBody>
        </p:sp>
        <p:sp>
          <p:nvSpPr>
            <p:cNvPr id="189481" name="Rectangle 41"/>
            <p:cNvSpPr>
              <a:spLocks noChangeArrowheads="1"/>
            </p:cNvSpPr>
            <p:nvPr/>
          </p:nvSpPr>
          <p:spPr bwMode="auto">
            <a:xfrm>
              <a:off x="4998" y="3882"/>
              <a:ext cx="341"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Disk</a:t>
              </a:r>
            </a:p>
          </p:txBody>
        </p:sp>
        <p:sp>
          <p:nvSpPr>
            <p:cNvPr id="189482" name="Rectangle 42"/>
            <p:cNvSpPr>
              <a:spLocks noChangeArrowheads="1"/>
            </p:cNvSpPr>
            <p:nvPr/>
          </p:nvSpPr>
          <p:spPr bwMode="auto">
            <a:xfrm>
              <a:off x="4806" y="2352"/>
              <a:ext cx="718"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Join Result</a:t>
              </a:r>
            </a:p>
          </p:txBody>
        </p:sp>
        <p:sp>
          <p:nvSpPr>
            <p:cNvPr id="189483" name="Rectangle 43"/>
            <p:cNvSpPr>
              <a:spLocks noChangeArrowheads="1"/>
            </p:cNvSpPr>
            <p:nvPr/>
          </p:nvSpPr>
          <p:spPr bwMode="auto">
            <a:xfrm>
              <a:off x="2833" y="2706"/>
              <a:ext cx="324" cy="171"/>
            </a:xfrm>
            <a:prstGeom prst="rect">
              <a:avLst/>
            </a:prstGeom>
            <a:noFill/>
            <a:ln w="12700">
              <a:noFill/>
              <a:miter lim="800000"/>
              <a:headEnd/>
              <a:tailEnd/>
            </a:ln>
            <a:effectLst/>
          </p:spPr>
          <p:txBody>
            <a:bodyPr wrap="none" lIns="90488" tIns="44450" rIns="90488" bIns="44450">
              <a:spAutoFit/>
            </a:bodyPr>
            <a:lstStyle/>
            <a:p>
              <a:pPr eaLnBrk="0" hangingPunct="0"/>
              <a:r>
                <a:rPr lang="en-US" sz="1200" b="1">
                  <a:solidFill>
                    <a:srgbClr val="000000"/>
                  </a:solidFill>
                </a:rPr>
                <a:t>hash</a:t>
              </a:r>
            </a:p>
          </p:txBody>
        </p:sp>
        <p:sp>
          <p:nvSpPr>
            <p:cNvPr id="189484" name="Rectangle 44"/>
            <p:cNvSpPr>
              <a:spLocks noChangeArrowheads="1"/>
            </p:cNvSpPr>
            <p:nvPr/>
          </p:nvSpPr>
          <p:spPr bwMode="auto">
            <a:xfrm>
              <a:off x="2862" y="2838"/>
              <a:ext cx="213" cy="171"/>
            </a:xfrm>
            <a:prstGeom prst="rect">
              <a:avLst/>
            </a:prstGeom>
            <a:noFill/>
            <a:ln w="12700">
              <a:noFill/>
              <a:miter lim="800000"/>
              <a:headEnd/>
              <a:tailEnd/>
            </a:ln>
            <a:effectLst/>
          </p:spPr>
          <p:txBody>
            <a:bodyPr wrap="none" lIns="90488" tIns="44450" rIns="90488" bIns="44450">
              <a:spAutoFit/>
            </a:bodyPr>
            <a:lstStyle/>
            <a:p>
              <a:pPr eaLnBrk="0" hangingPunct="0"/>
              <a:r>
                <a:rPr lang="en-US" sz="1200" b="1">
                  <a:solidFill>
                    <a:srgbClr val="000000"/>
                  </a:solidFill>
                </a:rPr>
                <a:t>fn</a:t>
              </a:r>
            </a:p>
          </p:txBody>
        </p:sp>
        <p:sp>
          <p:nvSpPr>
            <p:cNvPr id="189485" name="Rectangle 45"/>
            <p:cNvSpPr>
              <a:spLocks noChangeArrowheads="1"/>
            </p:cNvSpPr>
            <p:nvPr/>
          </p:nvSpPr>
          <p:spPr bwMode="auto">
            <a:xfrm>
              <a:off x="2867" y="2968"/>
              <a:ext cx="247"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3365FB"/>
                  </a:solidFill>
                </a:rPr>
                <a:t>h2</a:t>
              </a:r>
            </a:p>
          </p:txBody>
        </p:sp>
        <p:sp>
          <p:nvSpPr>
            <p:cNvPr id="189486" name="Rectangle 46"/>
            <p:cNvSpPr>
              <a:spLocks noChangeArrowheads="1"/>
            </p:cNvSpPr>
            <p:nvPr/>
          </p:nvSpPr>
          <p:spPr bwMode="auto">
            <a:xfrm>
              <a:off x="3747" y="3264"/>
              <a:ext cx="228" cy="171"/>
            </a:xfrm>
            <a:prstGeom prst="rect">
              <a:avLst/>
            </a:prstGeom>
            <a:noFill/>
            <a:ln w="12700">
              <a:noFill/>
              <a:miter lim="800000"/>
              <a:headEnd/>
              <a:tailEnd/>
            </a:ln>
            <a:effectLst/>
          </p:spPr>
          <p:txBody>
            <a:bodyPr wrap="none" lIns="90488" tIns="44450" rIns="90488" bIns="44450">
              <a:spAutoFit/>
            </a:bodyPr>
            <a:lstStyle/>
            <a:p>
              <a:pPr eaLnBrk="0" hangingPunct="0"/>
              <a:r>
                <a:rPr lang="en-US" sz="1200" b="1">
                  <a:solidFill>
                    <a:srgbClr val="3365FB"/>
                  </a:solidFill>
                </a:rPr>
                <a:t>h2</a:t>
              </a:r>
            </a:p>
          </p:txBody>
        </p:sp>
        <p:grpSp>
          <p:nvGrpSpPr>
            <p:cNvPr id="189487" name="Group 47"/>
            <p:cNvGrpSpPr>
              <a:grpSpLocks/>
            </p:cNvGrpSpPr>
            <p:nvPr/>
          </p:nvGrpSpPr>
          <p:grpSpPr bwMode="auto">
            <a:xfrm>
              <a:off x="2161" y="2644"/>
              <a:ext cx="671" cy="1273"/>
              <a:chOff x="2161" y="2644"/>
              <a:chExt cx="671" cy="1273"/>
            </a:xfrm>
          </p:grpSpPr>
          <p:sp>
            <p:nvSpPr>
              <p:cNvPr id="189488" name="Oval 48"/>
              <p:cNvSpPr>
                <a:spLocks noChangeArrowheads="1"/>
              </p:cNvSpPr>
              <p:nvPr/>
            </p:nvSpPr>
            <p:spPr bwMode="auto">
              <a:xfrm>
                <a:off x="2165" y="2644"/>
                <a:ext cx="663" cy="88"/>
              </a:xfrm>
              <a:prstGeom prst="ellipse">
                <a:avLst/>
              </a:prstGeom>
              <a:noFill/>
              <a:ln w="12700">
                <a:solidFill>
                  <a:schemeClr val="tx2"/>
                </a:solidFill>
                <a:round/>
                <a:headEnd/>
                <a:tailEnd/>
              </a:ln>
              <a:effectLst/>
            </p:spPr>
            <p:txBody>
              <a:bodyPr wrap="none" anchor="ctr"/>
              <a:lstStyle/>
              <a:p>
                <a:endParaRPr lang="en-US"/>
              </a:p>
            </p:txBody>
          </p:sp>
          <p:sp>
            <p:nvSpPr>
              <p:cNvPr id="189489" name="Line 49"/>
              <p:cNvSpPr>
                <a:spLocks noChangeShapeType="1"/>
              </p:cNvSpPr>
              <p:nvPr/>
            </p:nvSpPr>
            <p:spPr bwMode="auto">
              <a:xfrm>
                <a:off x="2161" y="2692"/>
                <a:ext cx="0" cy="1144"/>
              </a:xfrm>
              <a:prstGeom prst="line">
                <a:avLst/>
              </a:prstGeom>
              <a:noFill/>
              <a:ln w="12700">
                <a:solidFill>
                  <a:schemeClr val="tx2"/>
                </a:solidFill>
                <a:round/>
                <a:headEnd/>
                <a:tailEnd/>
              </a:ln>
              <a:effectLst/>
            </p:spPr>
            <p:txBody>
              <a:bodyPr/>
              <a:lstStyle/>
              <a:p>
                <a:endParaRPr lang="en-US"/>
              </a:p>
            </p:txBody>
          </p:sp>
          <p:sp>
            <p:nvSpPr>
              <p:cNvPr id="189490" name="Line 50"/>
              <p:cNvSpPr>
                <a:spLocks noChangeShapeType="1"/>
              </p:cNvSpPr>
              <p:nvPr/>
            </p:nvSpPr>
            <p:spPr bwMode="auto">
              <a:xfrm>
                <a:off x="2832" y="2692"/>
                <a:ext cx="0" cy="1144"/>
              </a:xfrm>
              <a:prstGeom prst="line">
                <a:avLst/>
              </a:prstGeom>
              <a:noFill/>
              <a:ln w="12700">
                <a:solidFill>
                  <a:schemeClr val="tx2"/>
                </a:solidFill>
                <a:round/>
                <a:headEnd/>
                <a:tailEnd/>
              </a:ln>
              <a:effectLst/>
            </p:spPr>
            <p:txBody>
              <a:bodyPr/>
              <a:lstStyle/>
              <a:p>
                <a:endParaRPr lang="en-US"/>
              </a:p>
            </p:txBody>
          </p:sp>
          <p:sp>
            <p:nvSpPr>
              <p:cNvPr id="189491" name="Arc 51"/>
              <p:cNvSpPr>
                <a:spLocks/>
              </p:cNvSpPr>
              <p:nvPr/>
            </p:nvSpPr>
            <p:spPr bwMode="auto">
              <a:xfrm>
                <a:off x="2162" y="3843"/>
                <a:ext cx="663" cy="74"/>
              </a:xfrm>
              <a:custGeom>
                <a:avLst/>
                <a:gdLst>
                  <a:gd name="G0" fmla="+- 21600 0 0"/>
                  <a:gd name="G1" fmla="+- 602 0 0"/>
                  <a:gd name="G2" fmla="+- 21600 0 0"/>
                  <a:gd name="T0" fmla="*/ 43192 w 43200"/>
                  <a:gd name="T1" fmla="*/ 0 h 22202"/>
                  <a:gd name="T2" fmla="*/ 0 w 43200"/>
                  <a:gd name="T3" fmla="*/ 602 h 22202"/>
                  <a:gd name="T4" fmla="*/ 21600 w 43200"/>
                  <a:gd name="T5" fmla="*/ 602 h 22202"/>
                </a:gdLst>
                <a:ahLst/>
                <a:cxnLst>
                  <a:cxn ang="0">
                    <a:pos x="T0" y="T1"/>
                  </a:cxn>
                  <a:cxn ang="0">
                    <a:pos x="T2" y="T3"/>
                  </a:cxn>
                  <a:cxn ang="0">
                    <a:pos x="T4" y="T5"/>
                  </a:cxn>
                </a:cxnLst>
                <a:rect l="0" t="0" r="r" b="b"/>
                <a:pathLst>
                  <a:path w="43200" h="22202" fill="none" extrusionOk="0">
                    <a:moveTo>
                      <a:pt x="43191" y="0"/>
                    </a:moveTo>
                    <a:cubicBezTo>
                      <a:pt x="43197" y="200"/>
                      <a:pt x="43200" y="401"/>
                      <a:pt x="43200" y="602"/>
                    </a:cubicBezTo>
                    <a:cubicBezTo>
                      <a:pt x="43200" y="12531"/>
                      <a:pt x="33529" y="22202"/>
                      <a:pt x="21600" y="22202"/>
                    </a:cubicBezTo>
                    <a:cubicBezTo>
                      <a:pt x="9670" y="22202"/>
                      <a:pt x="0" y="12531"/>
                      <a:pt x="0" y="602"/>
                    </a:cubicBezTo>
                  </a:path>
                  <a:path w="43200" h="22202" stroke="0" extrusionOk="0">
                    <a:moveTo>
                      <a:pt x="43191" y="0"/>
                    </a:moveTo>
                    <a:cubicBezTo>
                      <a:pt x="43197" y="200"/>
                      <a:pt x="43200" y="401"/>
                      <a:pt x="43200" y="602"/>
                    </a:cubicBezTo>
                    <a:cubicBezTo>
                      <a:pt x="43200" y="12531"/>
                      <a:pt x="33529" y="22202"/>
                      <a:pt x="21600" y="22202"/>
                    </a:cubicBezTo>
                    <a:cubicBezTo>
                      <a:pt x="9670" y="22202"/>
                      <a:pt x="0" y="12531"/>
                      <a:pt x="0" y="602"/>
                    </a:cubicBezTo>
                    <a:lnTo>
                      <a:pt x="21600" y="602"/>
                    </a:lnTo>
                    <a:close/>
                  </a:path>
                </a:pathLst>
              </a:custGeom>
              <a:noFill/>
              <a:ln w="12700" cap="rnd">
                <a:solidFill>
                  <a:schemeClr val="tx2"/>
                </a:solidFill>
                <a:round/>
                <a:headEnd/>
                <a:tailEnd/>
              </a:ln>
              <a:effectLst/>
            </p:spPr>
            <p:txBody>
              <a:bodyPr/>
              <a:lstStyle/>
              <a:p>
                <a:endParaRPr lang="en-US"/>
              </a:p>
            </p:txBody>
          </p:sp>
        </p:grpSp>
        <p:grpSp>
          <p:nvGrpSpPr>
            <p:cNvPr id="189492" name="Group 52"/>
            <p:cNvGrpSpPr>
              <a:grpSpLocks/>
            </p:cNvGrpSpPr>
            <p:nvPr/>
          </p:nvGrpSpPr>
          <p:grpSpPr bwMode="auto">
            <a:xfrm>
              <a:off x="4944" y="2692"/>
              <a:ext cx="528" cy="1179"/>
              <a:chOff x="4944" y="2692"/>
              <a:chExt cx="528" cy="1179"/>
            </a:xfrm>
          </p:grpSpPr>
          <p:sp>
            <p:nvSpPr>
              <p:cNvPr id="189493" name="Oval 53"/>
              <p:cNvSpPr>
                <a:spLocks noChangeArrowheads="1"/>
              </p:cNvSpPr>
              <p:nvPr/>
            </p:nvSpPr>
            <p:spPr bwMode="auto">
              <a:xfrm>
                <a:off x="4948" y="2692"/>
                <a:ext cx="520" cy="81"/>
              </a:xfrm>
              <a:prstGeom prst="ellipse">
                <a:avLst/>
              </a:prstGeom>
              <a:noFill/>
              <a:ln w="12700">
                <a:solidFill>
                  <a:schemeClr val="tx2"/>
                </a:solidFill>
                <a:round/>
                <a:headEnd/>
                <a:tailEnd/>
              </a:ln>
              <a:effectLst/>
            </p:spPr>
            <p:txBody>
              <a:bodyPr wrap="none" anchor="ctr"/>
              <a:lstStyle/>
              <a:p>
                <a:endParaRPr lang="en-US"/>
              </a:p>
            </p:txBody>
          </p:sp>
          <p:sp>
            <p:nvSpPr>
              <p:cNvPr id="189494" name="Line 54"/>
              <p:cNvSpPr>
                <a:spLocks noChangeShapeType="1"/>
              </p:cNvSpPr>
              <p:nvPr/>
            </p:nvSpPr>
            <p:spPr bwMode="auto">
              <a:xfrm>
                <a:off x="4944" y="2736"/>
                <a:ext cx="0" cy="1058"/>
              </a:xfrm>
              <a:prstGeom prst="line">
                <a:avLst/>
              </a:prstGeom>
              <a:noFill/>
              <a:ln w="12700">
                <a:solidFill>
                  <a:schemeClr val="tx2"/>
                </a:solidFill>
                <a:round/>
                <a:headEnd/>
                <a:tailEnd/>
              </a:ln>
              <a:effectLst/>
            </p:spPr>
            <p:txBody>
              <a:bodyPr/>
              <a:lstStyle/>
              <a:p>
                <a:endParaRPr lang="en-US"/>
              </a:p>
            </p:txBody>
          </p:sp>
          <p:sp>
            <p:nvSpPr>
              <p:cNvPr id="189495" name="Line 55"/>
              <p:cNvSpPr>
                <a:spLocks noChangeShapeType="1"/>
              </p:cNvSpPr>
              <p:nvPr/>
            </p:nvSpPr>
            <p:spPr bwMode="auto">
              <a:xfrm>
                <a:off x="5472" y="2736"/>
                <a:ext cx="0" cy="1058"/>
              </a:xfrm>
              <a:prstGeom prst="line">
                <a:avLst/>
              </a:prstGeom>
              <a:noFill/>
              <a:ln w="12700">
                <a:solidFill>
                  <a:schemeClr val="tx2"/>
                </a:solidFill>
                <a:round/>
                <a:headEnd/>
                <a:tailEnd/>
              </a:ln>
              <a:effectLst/>
            </p:spPr>
            <p:txBody>
              <a:bodyPr/>
              <a:lstStyle/>
              <a:p>
                <a:endParaRPr lang="en-US"/>
              </a:p>
            </p:txBody>
          </p:sp>
          <p:sp>
            <p:nvSpPr>
              <p:cNvPr id="189496" name="Arc 56"/>
              <p:cNvSpPr>
                <a:spLocks/>
              </p:cNvSpPr>
              <p:nvPr/>
            </p:nvSpPr>
            <p:spPr bwMode="auto">
              <a:xfrm>
                <a:off x="4947" y="3800"/>
                <a:ext cx="520" cy="71"/>
              </a:xfrm>
              <a:custGeom>
                <a:avLst/>
                <a:gdLst>
                  <a:gd name="G0" fmla="+- 21600 0 0"/>
                  <a:gd name="G1" fmla="+- 1287 0 0"/>
                  <a:gd name="G2" fmla="+- 21600 0 0"/>
                  <a:gd name="T0" fmla="*/ 43178 w 43200"/>
                  <a:gd name="T1" fmla="*/ 317 h 22887"/>
                  <a:gd name="T2" fmla="*/ 38 w 43200"/>
                  <a:gd name="T3" fmla="*/ 0 h 22887"/>
                  <a:gd name="T4" fmla="*/ 21600 w 43200"/>
                  <a:gd name="T5" fmla="*/ 1287 h 22887"/>
                </a:gdLst>
                <a:ahLst/>
                <a:cxnLst>
                  <a:cxn ang="0">
                    <a:pos x="T0" y="T1"/>
                  </a:cxn>
                  <a:cxn ang="0">
                    <a:pos x="T2" y="T3"/>
                  </a:cxn>
                  <a:cxn ang="0">
                    <a:pos x="T4" y="T5"/>
                  </a:cxn>
                </a:cxnLst>
                <a:rect l="0" t="0" r="r" b="b"/>
                <a:pathLst>
                  <a:path w="43200" h="22887" fill="none" extrusionOk="0">
                    <a:moveTo>
                      <a:pt x="43178" y="316"/>
                    </a:moveTo>
                    <a:cubicBezTo>
                      <a:pt x="43192" y="640"/>
                      <a:pt x="43200" y="963"/>
                      <a:pt x="43200" y="1287"/>
                    </a:cubicBezTo>
                    <a:cubicBezTo>
                      <a:pt x="43200" y="13216"/>
                      <a:pt x="33529" y="22887"/>
                      <a:pt x="21600" y="22887"/>
                    </a:cubicBezTo>
                    <a:cubicBezTo>
                      <a:pt x="9670" y="22887"/>
                      <a:pt x="0" y="13216"/>
                      <a:pt x="0" y="1287"/>
                    </a:cubicBezTo>
                    <a:cubicBezTo>
                      <a:pt x="-1" y="857"/>
                      <a:pt x="12" y="428"/>
                      <a:pt x="38" y="0"/>
                    </a:cubicBezTo>
                  </a:path>
                  <a:path w="43200" h="22887" stroke="0" extrusionOk="0">
                    <a:moveTo>
                      <a:pt x="43178" y="316"/>
                    </a:moveTo>
                    <a:cubicBezTo>
                      <a:pt x="43192" y="640"/>
                      <a:pt x="43200" y="963"/>
                      <a:pt x="43200" y="1287"/>
                    </a:cubicBezTo>
                    <a:cubicBezTo>
                      <a:pt x="43200" y="13216"/>
                      <a:pt x="33529" y="22887"/>
                      <a:pt x="21600" y="22887"/>
                    </a:cubicBezTo>
                    <a:cubicBezTo>
                      <a:pt x="9670" y="22887"/>
                      <a:pt x="0" y="13216"/>
                      <a:pt x="0" y="1287"/>
                    </a:cubicBezTo>
                    <a:cubicBezTo>
                      <a:pt x="-1" y="857"/>
                      <a:pt x="12" y="428"/>
                      <a:pt x="38" y="0"/>
                    </a:cubicBezTo>
                    <a:lnTo>
                      <a:pt x="21600" y="1287"/>
                    </a:lnTo>
                    <a:close/>
                  </a:path>
                </a:pathLst>
              </a:custGeom>
              <a:noFill/>
              <a:ln w="12700" cap="rnd">
                <a:solidFill>
                  <a:schemeClr val="tx2"/>
                </a:solidFill>
                <a:round/>
                <a:headEnd/>
                <a:tailEnd/>
              </a:ln>
              <a:effectLst/>
            </p:spPr>
            <p:txBody>
              <a:bodyPr/>
              <a:lstStyle/>
              <a:p>
                <a:endParaRPr lang="en-US"/>
              </a:p>
            </p:txBody>
          </p:sp>
        </p:grpSp>
        <p:sp>
          <p:nvSpPr>
            <p:cNvPr id="189497" name="Line 57"/>
            <p:cNvSpPr>
              <a:spLocks noChangeShapeType="1"/>
            </p:cNvSpPr>
            <p:nvPr/>
          </p:nvSpPr>
          <p:spPr bwMode="auto">
            <a:xfrm>
              <a:off x="2836" y="3168"/>
              <a:ext cx="568" cy="0"/>
            </a:xfrm>
            <a:prstGeom prst="line">
              <a:avLst/>
            </a:prstGeom>
            <a:noFill/>
            <a:ln w="12700">
              <a:solidFill>
                <a:schemeClr val="tx2"/>
              </a:solidFill>
              <a:round/>
              <a:headEnd/>
              <a:tailEnd type="triangle" w="med" len="med"/>
            </a:ln>
            <a:effectLst/>
          </p:spPr>
          <p:txBody>
            <a:bodyPr/>
            <a:lstStyle/>
            <a:p>
              <a:endParaRPr lang="en-US"/>
            </a:p>
          </p:txBody>
        </p:sp>
        <p:sp>
          <p:nvSpPr>
            <p:cNvPr id="189498" name="Line 58"/>
            <p:cNvSpPr>
              <a:spLocks noChangeShapeType="1"/>
            </p:cNvSpPr>
            <p:nvPr/>
          </p:nvSpPr>
          <p:spPr bwMode="auto">
            <a:xfrm>
              <a:off x="2836" y="3504"/>
              <a:ext cx="664" cy="0"/>
            </a:xfrm>
            <a:prstGeom prst="line">
              <a:avLst/>
            </a:prstGeom>
            <a:noFill/>
            <a:ln w="12700">
              <a:solidFill>
                <a:schemeClr val="tx2"/>
              </a:solidFill>
              <a:round/>
              <a:headEnd/>
              <a:tailEnd type="triangle" w="med" len="med"/>
            </a:ln>
            <a:effectLst/>
          </p:spPr>
          <p:txBody>
            <a:bodyPr/>
            <a:lstStyle/>
            <a:p>
              <a:endParaRPr lang="en-US"/>
            </a:p>
          </p:txBody>
        </p:sp>
        <p:sp>
          <p:nvSpPr>
            <p:cNvPr id="189499" name="Freeform 59"/>
            <p:cNvSpPr>
              <a:spLocks/>
            </p:cNvSpPr>
            <p:nvPr/>
          </p:nvSpPr>
          <p:spPr bwMode="auto">
            <a:xfrm>
              <a:off x="3600" y="3168"/>
              <a:ext cx="193" cy="289"/>
            </a:xfrm>
            <a:custGeom>
              <a:avLst/>
              <a:gdLst/>
              <a:ahLst/>
              <a:cxnLst>
                <a:cxn ang="0">
                  <a:pos x="0" y="288"/>
                </a:cxn>
                <a:cxn ang="0">
                  <a:pos x="192" y="173"/>
                </a:cxn>
                <a:cxn ang="0">
                  <a:pos x="188" y="145"/>
                </a:cxn>
                <a:cxn ang="0">
                  <a:pos x="0" y="115"/>
                </a:cxn>
                <a:cxn ang="0">
                  <a:pos x="192" y="0"/>
                </a:cxn>
              </a:cxnLst>
              <a:rect l="0" t="0" r="r" b="b"/>
              <a:pathLst>
                <a:path w="193" h="289">
                  <a:moveTo>
                    <a:pt x="0" y="288"/>
                  </a:moveTo>
                  <a:lnTo>
                    <a:pt x="192" y="173"/>
                  </a:lnTo>
                  <a:lnTo>
                    <a:pt x="188" y="145"/>
                  </a:lnTo>
                  <a:lnTo>
                    <a:pt x="0" y="115"/>
                  </a:lnTo>
                  <a:lnTo>
                    <a:pt x="192" y="0"/>
                  </a:lnTo>
                </a:path>
              </a:pathLst>
            </a:custGeom>
            <a:noFill/>
            <a:ln w="12700" cap="rnd" cmpd="sng">
              <a:solidFill>
                <a:schemeClr val="tx2"/>
              </a:solidFill>
              <a:prstDash val="solid"/>
              <a:round/>
              <a:headEnd type="none" w="med" len="med"/>
              <a:tailEnd type="triangle" w="med" len="med"/>
            </a:ln>
            <a:effectLst/>
          </p:spPr>
          <p:txBody>
            <a:bodyPr/>
            <a:lstStyle/>
            <a:p>
              <a:endParaRPr lang="en-US"/>
            </a:p>
          </p:txBody>
        </p:sp>
        <p:sp>
          <p:nvSpPr>
            <p:cNvPr id="189500" name="Line 60"/>
            <p:cNvSpPr>
              <a:spLocks noChangeShapeType="1"/>
            </p:cNvSpPr>
            <p:nvPr/>
          </p:nvSpPr>
          <p:spPr bwMode="auto">
            <a:xfrm>
              <a:off x="4420" y="3504"/>
              <a:ext cx="520" cy="0"/>
            </a:xfrm>
            <a:prstGeom prst="line">
              <a:avLst/>
            </a:prstGeom>
            <a:noFill/>
            <a:ln w="12700">
              <a:solidFill>
                <a:schemeClr val="tx2"/>
              </a:solidFill>
              <a:round/>
              <a:headEnd/>
              <a:tailEnd type="triangle" w="med" len="med"/>
            </a:ln>
            <a:effectLst/>
          </p:spPr>
          <p:txBody>
            <a:bodyP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sz="3600" dirty="0">
                <a:latin typeface="+mn-lt"/>
              </a:rPr>
              <a:t>If memory is not enough to store a smaller partition</a:t>
            </a:r>
          </a:p>
        </p:txBody>
      </p:sp>
      <p:sp>
        <p:nvSpPr>
          <p:cNvPr id="196611" name="Rectangle 3"/>
          <p:cNvSpPr>
            <a:spLocks noGrp="1" noChangeArrowheads="1"/>
          </p:cNvSpPr>
          <p:nvPr>
            <p:ph type="body" idx="1"/>
          </p:nvPr>
        </p:nvSpPr>
        <p:spPr/>
        <p:txBody>
          <a:bodyPr/>
          <a:lstStyle/>
          <a:p>
            <a:r>
              <a:rPr lang="en-US" sz="2800"/>
              <a:t>Divide a partition of R into sub-partitions using another hash function h3</a:t>
            </a:r>
          </a:p>
          <a:p>
            <a:r>
              <a:rPr lang="en-US" sz="2800"/>
              <a:t>Divide a partition of S into sub-partitions using another hash function h3</a:t>
            </a:r>
          </a:p>
          <a:p>
            <a:r>
              <a:rPr lang="en-US" sz="2800"/>
              <a:t>Sub-partition </a:t>
            </a:r>
            <a:r>
              <a:rPr lang="en-US" sz="2800" i="1"/>
              <a:t>j</a:t>
            </a:r>
            <a:r>
              <a:rPr lang="en-US" sz="2800"/>
              <a:t> of partition </a:t>
            </a:r>
            <a:r>
              <a:rPr lang="en-US" sz="2800" i="1"/>
              <a:t>i</a:t>
            </a:r>
            <a:r>
              <a:rPr lang="en-US" sz="2800"/>
              <a:t> in R only matches sub-partition </a:t>
            </a:r>
            <a:r>
              <a:rPr lang="en-US" sz="2800" i="1"/>
              <a:t>j</a:t>
            </a:r>
            <a:r>
              <a:rPr lang="en-US" sz="2800"/>
              <a:t> of partition </a:t>
            </a:r>
            <a:r>
              <a:rPr lang="en-US" sz="2800" i="1"/>
              <a:t>i</a:t>
            </a:r>
            <a:r>
              <a:rPr lang="en-US" sz="2800"/>
              <a:t> in 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609600" y="152400"/>
            <a:ext cx="7772400" cy="685800"/>
          </a:xfrm>
        </p:spPr>
        <p:txBody>
          <a:bodyPr/>
          <a:lstStyle/>
          <a:p>
            <a:r>
              <a:rPr lang="en-US" sz="3600">
                <a:latin typeface="+mn-lt"/>
                <a:cs typeface="Comic Sans MS"/>
              </a:rPr>
              <a:t>Exercises</a:t>
            </a:r>
          </a:p>
        </p:txBody>
      </p:sp>
      <p:sp>
        <p:nvSpPr>
          <p:cNvPr id="181251" name="Rectangle 3"/>
          <p:cNvSpPr>
            <a:spLocks noGrp="1" noChangeArrowheads="1"/>
          </p:cNvSpPr>
          <p:nvPr>
            <p:ph type="body" idx="1"/>
          </p:nvPr>
        </p:nvSpPr>
        <p:spPr>
          <a:xfrm>
            <a:off x="609600" y="914400"/>
            <a:ext cx="7772400" cy="5486400"/>
          </a:xfrm>
        </p:spPr>
        <p:txBody>
          <a:bodyPr/>
          <a:lstStyle/>
          <a:p>
            <a:r>
              <a:rPr lang="en-US" sz="2400"/>
              <a:t>Consider two relations</a:t>
            </a:r>
          </a:p>
          <a:p>
            <a:pPr lvl="1"/>
            <a:r>
              <a:rPr lang="en-US" sz="1800"/>
              <a:t>Sailors: 1000 pages, 100 records/page</a:t>
            </a:r>
          </a:p>
          <a:p>
            <a:pPr lvl="1"/>
            <a:r>
              <a:rPr lang="en-US" sz="1800"/>
              <a:t>Reserves: 500 pages, 80 records/page</a:t>
            </a:r>
          </a:p>
          <a:p>
            <a:r>
              <a:rPr lang="en-US" sz="2400"/>
              <a:t>Estimate the cost of join the two relations with Sailors being the outter relations, with these approaches (ignoring the cost of writing the results)</a:t>
            </a:r>
            <a:endParaRPr lang="en-US" sz="2000"/>
          </a:p>
          <a:p>
            <a:pPr marL="857250" lvl="1" indent="-457200"/>
            <a:r>
              <a:rPr lang="en-US" sz="1800"/>
              <a:t>Simple nested loop join</a:t>
            </a:r>
          </a:p>
          <a:p>
            <a:pPr marL="857250" lvl="1" indent="-457200"/>
            <a:r>
              <a:rPr lang="en-US" sz="1800"/>
              <a:t>Block nested loop join (assuming the total memory is 102 block)</a:t>
            </a:r>
          </a:p>
          <a:p>
            <a:pPr marL="857250" lvl="1" indent="-457200"/>
            <a:r>
              <a:rPr lang="en-US" sz="1800"/>
              <a:t>Index nested loop join (assuming the inner relation is indexed by a sparse and nonclustered B</a:t>
            </a:r>
            <a:r>
              <a:rPr lang="en-US" sz="1800" baseline="30000"/>
              <a:t>+</a:t>
            </a:r>
            <a:r>
              <a:rPr lang="en-US" sz="1800"/>
              <a:t>-tree, and the cost of searching a record takes 4 pages)</a:t>
            </a:r>
          </a:p>
          <a:p>
            <a:pPr marL="857250" lvl="1" indent="-457200"/>
            <a:r>
              <a:rPr lang="en-US" sz="1800"/>
              <a:t>Grace hash join (assuming the total memory is 102 blocks)</a:t>
            </a:r>
          </a:p>
          <a:p>
            <a:pPr marL="457200" indent="-457200"/>
            <a:r>
              <a:rPr lang="en-US" sz="2400"/>
              <a:t>Same above but with Reserves being the outer relation</a:t>
            </a:r>
          </a:p>
        </p:txBody>
      </p:sp>
    </p:spTree>
    <p:extLst>
      <p:ext uri="{BB962C8B-B14F-4D97-AF65-F5344CB8AC3E}">
        <p14:creationId xmlns:p14="http://schemas.microsoft.com/office/powerpoint/2010/main" val="4245871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609600" y="228600"/>
            <a:ext cx="7772400" cy="685800"/>
          </a:xfrm>
        </p:spPr>
        <p:txBody>
          <a:bodyPr/>
          <a:lstStyle/>
          <a:p>
            <a:r>
              <a:rPr lang="en-US" sz="3600">
                <a:latin typeface="+mn-lt"/>
                <a:cs typeface="Comic Sans MS"/>
              </a:rPr>
              <a:t>Answers</a:t>
            </a:r>
          </a:p>
        </p:txBody>
      </p:sp>
      <p:sp>
        <p:nvSpPr>
          <p:cNvPr id="181251" name="Rectangle 3"/>
          <p:cNvSpPr>
            <a:spLocks noGrp="1" noChangeArrowheads="1"/>
          </p:cNvSpPr>
          <p:nvPr>
            <p:ph type="body" idx="1"/>
          </p:nvPr>
        </p:nvSpPr>
        <p:spPr>
          <a:xfrm>
            <a:off x="609600" y="1143000"/>
            <a:ext cx="7772400" cy="5181600"/>
          </a:xfrm>
        </p:spPr>
        <p:txBody>
          <a:bodyPr/>
          <a:lstStyle/>
          <a:p>
            <a:r>
              <a:rPr lang="en-US" sz="2400"/>
              <a:t>Consider two relations</a:t>
            </a:r>
          </a:p>
          <a:p>
            <a:pPr lvl="1"/>
            <a:r>
              <a:rPr lang="en-US" sz="2000"/>
              <a:t>Sailors: 1000 pages, 100 records/page</a:t>
            </a:r>
          </a:p>
          <a:p>
            <a:pPr lvl="1"/>
            <a:r>
              <a:rPr lang="en-US" sz="2000"/>
              <a:t>Reserves: 500 pages, 80 records/page</a:t>
            </a:r>
          </a:p>
        </p:txBody>
      </p:sp>
      <p:sp>
        <p:nvSpPr>
          <p:cNvPr id="2" name="Rectangle 1"/>
          <p:cNvSpPr/>
          <p:nvPr/>
        </p:nvSpPr>
        <p:spPr>
          <a:xfrm>
            <a:off x="914400" y="2819400"/>
            <a:ext cx="6705600" cy="3263457"/>
          </a:xfrm>
          <a:prstGeom prst="rect">
            <a:avLst/>
          </a:prstGeom>
        </p:spPr>
        <p:txBody>
          <a:bodyPr wrap="square">
            <a:spAutoFit/>
          </a:bodyPr>
          <a:lstStyle/>
          <a:p>
            <a:pPr>
              <a:lnSpc>
                <a:spcPct val="80000"/>
              </a:lnSpc>
            </a:pPr>
            <a:r>
              <a:rPr lang="en-US" sz="2400">
                <a:solidFill>
                  <a:srgbClr val="3333CC"/>
                </a:solidFill>
                <a:latin typeface="+mn-lt"/>
              </a:rPr>
              <a:t>Simple nested loop join</a:t>
            </a:r>
          </a:p>
          <a:p>
            <a:pPr>
              <a:lnSpc>
                <a:spcPct val="80000"/>
              </a:lnSpc>
              <a:buFontTx/>
              <a:buNone/>
            </a:pPr>
            <a:endParaRPr lang="en-US" sz="2400">
              <a:solidFill>
                <a:schemeClr val="accent2"/>
              </a:solidFill>
              <a:latin typeface="+mn-lt"/>
            </a:endParaRPr>
          </a:p>
          <a:p>
            <a:pPr marL="342900" indent="-342900">
              <a:lnSpc>
                <a:spcPct val="80000"/>
              </a:lnSpc>
              <a:spcBef>
                <a:spcPts val="600"/>
              </a:spcBef>
              <a:spcAft>
                <a:spcPts val="600"/>
              </a:spcAft>
              <a:buFontTx/>
              <a:buChar char="•"/>
            </a:pPr>
            <a:r>
              <a:rPr lang="en-US">
                <a:solidFill>
                  <a:schemeClr val="accent2"/>
                </a:solidFill>
                <a:latin typeface="+mn-lt"/>
              </a:rPr>
              <a:t>Three pages: 1 page for Sailors, 1 page for Reserves, 1 page for output</a:t>
            </a:r>
          </a:p>
          <a:p>
            <a:pPr marL="342900" indent="-342900">
              <a:lnSpc>
                <a:spcPct val="80000"/>
              </a:lnSpc>
              <a:spcBef>
                <a:spcPts val="600"/>
              </a:spcBef>
              <a:spcAft>
                <a:spcPts val="600"/>
              </a:spcAft>
              <a:buFontTx/>
              <a:buChar char="•"/>
            </a:pPr>
            <a:r>
              <a:rPr lang="en-US">
                <a:solidFill>
                  <a:schemeClr val="accent2"/>
                </a:solidFill>
                <a:latin typeface="+mn-lt"/>
              </a:rPr>
              <a:t>Load Sailors page by page</a:t>
            </a:r>
          </a:p>
          <a:p>
            <a:pPr marL="800100" lvl="1" indent="-342900">
              <a:lnSpc>
                <a:spcPct val="80000"/>
              </a:lnSpc>
              <a:spcBef>
                <a:spcPts val="600"/>
              </a:spcBef>
              <a:spcAft>
                <a:spcPts val="600"/>
              </a:spcAft>
              <a:buFontTx/>
              <a:buChar char="•"/>
            </a:pPr>
            <a:r>
              <a:rPr lang="en-US">
                <a:solidFill>
                  <a:schemeClr val="accent2"/>
                </a:solidFill>
                <a:latin typeface="+mn-lt"/>
              </a:rPr>
              <a:t>The cost is 1000 pages</a:t>
            </a:r>
          </a:p>
          <a:p>
            <a:pPr marL="342900" indent="-342900">
              <a:lnSpc>
                <a:spcPct val="80000"/>
              </a:lnSpc>
              <a:spcBef>
                <a:spcPts val="600"/>
              </a:spcBef>
              <a:spcAft>
                <a:spcPts val="600"/>
              </a:spcAft>
              <a:buFontTx/>
              <a:buChar char="•"/>
            </a:pPr>
            <a:r>
              <a:rPr lang="en-US">
                <a:solidFill>
                  <a:schemeClr val="accent2"/>
                </a:solidFill>
                <a:latin typeface="+mn-lt"/>
              </a:rPr>
              <a:t>For record in the page, scan the whole Reserves</a:t>
            </a:r>
          </a:p>
          <a:p>
            <a:pPr marL="800100" lvl="1" indent="-342900">
              <a:lnSpc>
                <a:spcPct val="80000"/>
              </a:lnSpc>
              <a:spcBef>
                <a:spcPts val="600"/>
              </a:spcBef>
              <a:spcAft>
                <a:spcPts val="600"/>
              </a:spcAft>
              <a:buFontTx/>
              <a:buChar char="•"/>
            </a:pPr>
            <a:r>
              <a:rPr lang="en-US">
                <a:solidFill>
                  <a:schemeClr val="accent2"/>
                </a:solidFill>
                <a:latin typeface="+mn-lt"/>
              </a:rPr>
              <a:t>The cost is 500 pages</a:t>
            </a:r>
          </a:p>
          <a:p>
            <a:pPr marL="342900" indent="-342900">
              <a:lnSpc>
                <a:spcPct val="80000"/>
              </a:lnSpc>
              <a:spcBef>
                <a:spcPts val="600"/>
              </a:spcBef>
              <a:spcAft>
                <a:spcPts val="600"/>
              </a:spcAft>
              <a:buFontTx/>
              <a:buChar char="•"/>
            </a:pPr>
            <a:r>
              <a:rPr lang="en-US">
                <a:solidFill>
                  <a:schemeClr val="accent2"/>
                </a:solidFill>
                <a:latin typeface="+mn-lt"/>
              </a:rPr>
              <a:t>So the total cost is 1,000 + 1,000 * 100 * 500 pages</a:t>
            </a:r>
          </a:p>
        </p:txBody>
      </p:sp>
    </p:spTree>
    <p:extLst>
      <p:ext uri="{BB962C8B-B14F-4D97-AF65-F5344CB8AC3E}">
        <p14:creationId xmlns:p14="http://schemas.microsoft.com/office/powerpoint/2010/main" val="4259450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609600" y="228600"/>
            <a:ext cx="7772400" cy="685800"/>
          </a:xfrm>
        </p:spPr>
        <p:txBody>
          <a:bodyPr/>
          <a:lstStyle/>
          <a:p>
            <a:r>
              <a:rPr lang="en-US" sz="3600">
                <a:latin typeface="+mn-lt"/>
                <a:cs typeface="Comic Sans MS"/>
              </a:rPr>
              <a:t>Answers</a:t>
            </a:r>
          </a:p>
        </p:txBody>
      </p:sp>
      <p:sp>
        <p:nvSpPr>
          <p:cNvPr id="181251" name="Rectangle 3"/>
          <p:cNvSpPr>
            <a:spLocks noGrp="1" noChangeArrowheads="1"/>
          </p:cNvSpPr>
          <p:nvPr>
            <p:ph type="body" idx="1"/>
          </p:nvPr>
        </p:nvSpPr>
        <p:spPr>
          <a:xfrm>
            <a:off x="609600" y="1143000"/>
            <a:ext cx="7772400" cy="5181600"/>
          </a:xfrm>
        </p:spPr>
        <p:txBody>
          <a:bodyPr/>
          <a:lstStyle/>
          <a:p>
            <a:r>
              <a:rPr lang="en-US" sz="2400"/>
              <a:t>Consider two relations</a:t>
            </a:r>
          </a:p>
          <a:p>
            <a:pPr lvl="1"/>
            <a:r>
              <a:rPr lang="en-US" sz="2000"/>
              <a:t>Sailors: 1000 pages, 100 records/page</a:t>
            </a:r>
          </a:p>
          <a:p>
            <a:pPr lvl="1"/>
            <a:r>
              <a:rPr lang="en-US" sz="2000"/>
              <a:t>Reserves: 500 pages, 80 records/page</a:t>
            </a:r>
          </a:p>
        </p:txBody>
      </p:sp>
      <p:sp>
        <p:nvSpPr>
          <p:cNvPr id="2" name="Rectangle 1"/>
          <p:cNvSpPr/>
          <p:nvPr/>
        </p:nvSpPr>
        <p:spPr>
          <a:xfrm>
            <a:off x="914400" y="2819400"/>
            <a:ext cx="6705600" cy="2452979"/>
          </a:xfrm>
          <a:prstGeom prst="rect">
            <a:avLst/>
          </a:prstGeom>
        </p:spPr>
        <p:txBody>
          <a:bodyPr wrap="square">
            <a:spAutoFit/>
          </a:bodyPr>
          <a:lstStyle/>
          <a:p>
            <a:pPr>
              <a:lnSpc>
                <a:spcPct val="80000"/>
              </a:lnSpc>
            </a:pPr>
            <a:r>
              <a:rPr lang="en-US" sz="2400">
                <a:solidFill>
                  <a:srgbClr val="3333CC"/>
                </a:solidFill>
                <a:latin typeface="+mn-lt"/>
              </a:rPr>
              <a:t>Block nested loop join</a:t>
            </a:r>
          </a:p>
          <a:p>
            <a:pPr>
              <a:lnSpc>
                <a:spcPct val="80000"/>
              </a:lnSpc>
              <a:buFontTx/>
              <a:buNone/>
            </a:pPr>
            <a:endParaRPr lang="en-US" sz="2400">
              <a:solidFill>
                <a:schemeClr val="accent2"/>
              </a:solidFill>
              <a:latin typeface="+mn-lt"/>
            </a:endParaRPr>
          </a:p>
          <a:p>
            <a:pPr marL="342900" indent="-342900">
              <a:lnSpc>
                <a:spcPct val="80000"/>
              </a:lnSpc>
              <a:spcBef>
                <a:spcPts val="600"/>
              </a:spcBef>
              <a:spcAft>
                <a:spcPts val="600"/>
              </a:spcAft>
              <a:buFontTx/>
              <a:buChar char="•"/>
            </a:pPr>
            <a:r>
              <a:rPr lang="en-US">
                <a:solidFill>
                  <a:schemeClr val="accent2"/>
                </a:solidFill>
                <a:latin typeface="+mn-lt"/>
              </a:rPr>
              <a:t>100 pages of memory for Sailors, 1 page for Reserves, and 1 page for output</a:t>
            </a:r>
          </a:p>
          <a:p>
            <a:pPr marL="342900" indent="-342900">
              <a:lnSpc>
                <a:spcPct val="80000"/>
              </a:lnSpc>
              <a:spcBef>
                <a:spcPts val="600"/>
              </a:spcBef>
              <a:spcAft>
                <a:spcPts val="600"/>
              </a:spcAft>
              <a:buFontTx/>
              <a:buChar char="•"/>
            </a:pPr>
            <a:r>
              <a:rPr lang="en-US">
                <a:solidFill>
                  <a:schemeClr val="accent2"/>
                </a:solidFill>
                <a:latin typeface="+mn-lt"/>
              </a:rPr>
              <a:t>Each time load 100 pages of Sailors into main memory</a:t>
            </a:r>
          </a:p>
          <a:p>
            <a:pPr marL="342900" indent="-342900">
              <a:lnSpc>
                <a:spcPct val="80000"/>
              </a:lnSpc>
              <a:spcBef>
                <a:spcPts val="600"/>
              </a:spcBef>
              <a:spcAft>
                <a:spcPts val="600"/>
              </a:spcAft>
              <a:buFontTx/>
              <a:buChar char="•"/>
            </a:pPr>
            <a:r>
              <a:rPr lang="en-US">
                <a:solidFill>
                  <a:schemeClr val="accent2"/>
                </a:solidFill>
                <a:latin typeface="+mn-lt"/>
              </a:rPr>
              <a:t>For each load, scan the whole Reserves</a:t>
            </a:r>
          </a:p>
          <a:p>
            <a:pPr marL="342900" indent="-342900">
              <a:lnSpc>
                <a:spcPct val="80000"/>
              </a:lnSpc>
              <a:spcBef>
                <a:spcPts val="600"/>
              </a:spcBef>
              <a:spcAft>
                <a:spcPts val="600"/>
              </a:spcAft>
              <a:buFontTx/>
              <a:buChar char="•"/>
            </a:pPr>
            <a:r>
              <a:rPr lang="en-US">
                <a:solidFill>
                  <a:schemeClr val="accent2"/>
                </a:solidFill>
                <a:latin typeface="+mn-lt"/>
              </a:rPr>
              <a:t>So the total cost is 1,000 + 10* 500 = 6,000 pages</a:t>
            </a:r>
          </a:p>
        </p:txBody>
      </p:sp>
    </p:spTree>
    <p:extLst>
      <p:ext uri="{BB962C8B-B14F-4D97-AF65-F5344CB8AC3E}">
        <p14:creationId xmlns:p14="http://schemas.microsoft.com/office/powerpoint/2010/main" val="743715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609600" y="228600"/>
            <a:ext cx="7772400" cy="685800"/>
          </a:xfrm>
        </p:spPr>
        <p:txBody>
          <a:bodyPr/>
          <a:lstStyle/>
          <a:p>
            <a:r>
              <a:rPr lang="en-US" sz="3600">
                <a:latin typeface="+mn-lt"/>
                <a:cs typeface="Comic Sans MS"/>
              </a:rPr>
              <a:t>Answers</a:t>
            </a:r>
          </a:p>
        </p:txBody>
      </p:sp>
      <p:sp>
        <p:nvSpPr>
          <p:cNvPr id="181251" name="Rectangle 3"/>
          <p:cNvSpPr>
            <a:spLocks noGrp="1" noChangeArrowheads="1"/>
          </p:cNvSpPr>
          <p:nvPr>
            <p:ph type="body" idx="1"/>
          </p:nvPr>
        </p:nvSpPr>
        <p:spPr>
          <a:xfrm>
            <a:off x="609600" y="1143000"/>
            <a:ext cx="7772400" cy="5181600"/>
          </a:xfrm>
        </p:spPr>
        <p:txBody>
          <a:bodyPr/>
          <a:lstStyle/>
          <a:p>
            <a:r>
              <a:rPr lang="en-US" sz="2400"/>
              <a:t>Consider two relations</a:t>
            </a:r>
          </a:p>
          <a:p>
            <a:pPr lvl="1"/>
            <a:r>
              <a:rPr lang="en-US" sz="2000"/>
              <a:t>Sailors: 1000 pages, 100 records/page</a:t>
            </a:r>
          </a:p>
          <a:p>
            <a:pPr lvl="1"/>
            <a:r>
              <a:rPr lang="en-US" sz="2000"/>
              <a:t>Reserves: 500 pages, 80 records/page</a:t>
            </a:r>
          </a:p>
        </p:txBody>
      </p:sp>
      <p:sp>
        <p:nvSpPr>
          <p:cNvPr id="2" name="Rectangle 1"/>
          <p:cNvSpPr/>
          <p:nvPr/>
        </p:nvSpPr>
        <p:spPr>
          <a:xfrm>
            <a:off x="914400" y="2819400"/>
            <a:ext cx="6705600" cy="2063129"/>
          </a:xfrm>
          <a:prstGeom prst="rect">
            <a:avLst/>
          </a:prstGeom>
        </p:spPr>
        <p:txBody>
          <a:bodyPr wrap="square">
            <a:spAutoFit/>
          </a:bodyPr>
          <a:lstStyle/>
          <a:p>
            <a:pPr>
              <a:lnSpc>
                <a:spcPct val="80000"/>
              </a:lnSpc>
            </a:pPr>
            <a:r>
              <a:rPr lang="en-US" sz="2400">
                <a:solidFill>
                  <a:srgbClr val="3333CC"/>
                </a:solidFill>
                <a:latin typeface="+mn-lt"/>
              </a:rPr>
              <a:t>Index nested loop join</a:t>
            </a:r>
          </a:p>
          <a:p>
            <a:pPr>
              <a:lnSpc>
                <a:spcPct val="80000"/>
              </a:lnSpc>
              <a:buFontTx/>
              <a:buNone/>
            </a:pPr>
            <a:endParaRPr lang="en-US" sz="2400">
              <a:solidFill>
                <a:schemeClr val="accent2"/>
              </a:solidFill>
              <a:latin typeface="+mn-lt"/>
            </a:endParaRPr>
          </a:p>
          <a:p>
            <a:pPr marL="342900" indent="-342900">
              <a:lnSpc>
                <a:spcPct val="80000"/>
              </a:lnSpc>
              <a:spcBef>
                <a:spcPts val="600"/>
              </a:spcBef>
              <a:spcAft>
                <a:spcPts val="600"/>
              </a:spcAft>
              <a:buFontTx/>
              <a:buChar char="•"/>
            </a:pPr>
            <a:r>
              <a:rPr lang="en-US">
                <a:solidFill>
                  <a:schemeClr val="accent2"/>
                </a:solidFill>
                <a:latin typeface="+mn-lt"/>
              </a:rPr>
              <a:t>Totally the outter relation has 1,000*100 records</a:t>
            </a:r>
          </a:p>
          <a:p>
            <a:pPr marL="342900" indent="-342900">
              <a:lnSpc>
                <a:spcPct val="80000"/>
              </a:lnSpc>
              <a:spcBef>
                <a:spcPts val="600"/>
              </a:spcBef>
              <a:spcAft>
                <a:spcPts val="600"/>
              </a:spcAft>
              <a:buFontTx/>
              <a:buChar char="•"/>
            </a:pPr>
            <a:r>
              <a:rPr lang="en-US">
                <a:solidFill>
                  <a:schemeClr val="accent2"/>
                </a:solidFill>
                <a:latin typeface="+mn-lt"/>
              </a:rPr>
              <a:t>For each record, it needs to load 4 pages to check the matching records</a:t>
            </a:r>
          </a:p>
          <a:p>
            <a:pPr marL="342900" indent="-342900">
              <a:lnSpc>
                <a:spcPct val="80000"/>
              </a:lnSpc>
              <a:spcBef>
                <a:spcPts val="600"/>
              </a:spcBef>
              <a:spcAft>
                <a:spcPts val="600"/>
              </a:spcAft>
              <a:buFontTx/>
              <a:buChar char="•"/>
            </a:pPr>
            <a:r>
              <a:rPr lang="en-US">
                <a:solidFill>
                  <a:schemeClr val="accent2"/>
                </a:solidFill>
                <a:latin typeface="+mn-lt"/>
              </a:rPr>
              <a:t>So the total cost is 1,000 + 1,000*100*4 pages</a:t>
            </a:r>
          </a:p>
        </p:txBody>
      </p:sp>
    </p:spTree>
    <p:extLst>
      <p:ext uri="{BB962C8B-B14F-4D97-AF65-F5344CB8AC3E}">
        <p14:creationId xmlns:p14="http://schemas.microsoft.com/office/powerpoint/2010/main" val="1481598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609600" y="228600"/>
            <a:ext cx="7772400" cy="685800"/>
          </a:xfrm>
        </p:spPr>
        <p:txBody>
          <a:bodyPr/>
          <a:lstStyle/>
          <a:p>
            <a:r>
              <a:rPr lang="en-US" sz="3600">
                <a:latin typeface="+mn-lt"/>
                <a:cs typeface="Comic Sans MS"/>
              </a:rPr>
              <a:t>Answers</a:t>
            </a:r>
          </a:p>
        </p:txBody>
      </p:sp>
      <p:sp>
        <p:nvSpPr>
          <p:cNvPr id="181251" name="Rectangle 3"/>
          <p:cNvSpPr>
            <a:spLocks noGrp="1" noChangeArrowheads="1"/>
          </p:cNvSpPr>
          <p:nvPr>
            <p:ph type="body" idx="1"/>
          </p:nvPr>
        </p:nvSpPr>
        <p:spPr>
          <a:xfrm>
            <a:off x="609600" y="1143000"/>
            <a:ext cx="7772400" cy="5181600"/>
          </a:xfrm>
        </p:spPr>
        <p:txBody>
          <a:bodyPr/>
          <a:lstStyle/>
          <a:p>
            <a:r>
              <a:rPr lang="en-US" sz="2400"/>
              <a:t>Consider two relations</a:t>
            </a:r>
          </a:p>
          <a:p>
            <a:pPr lvl="1"/>
            <a:r>
              <a:rPr lang="en-US" sz="2000"/>
              <a:t>Sailors: 1000 pages, 100 records/page</a:t>
            </a:r>
          </a:p>
          <a:p>
            <a:pPr lvl="1"/>
            <a:r>
              <a:rPr lang="en-US" sz="2000"/>
              <a:t>Reserves: 500 pages, 80 records/page</a:t>
            </a:r>
          </a:p>
        </p:txBody>
      </p:sp>
      <p:sp>
        <p:nvSpPr>
          <p:cNvPr id="2" name="Rectangle 1"/>
          <p:cNvSpPr/>
          <p:nvPr/>
        </p:nvSpPr>
        <p:spPr>
          <a:xfrm>
            <a:off x="914400" y="2819400"/>
            <a:ext cx="6705600" cy="3417345"/>
          </a:xfrm>
          <a:prstGeom prst="rect">
            <a:avLst/>
          </a:prstGeom>
        </p:spPr>
        <p:txBody>
          <a:bodyPr wrap="square">
            <a:spAutoFit/>
          </a:bodyPr>
          <a:lstStyle/>
          <a:p>
            <a:pPr>
              <a:lnSpc>
                <a:spcPct val="80000"/>
              </a:lnSpc>
            </a:pPr>
            <a:r>
              <a:rPr lang="en-US" sz="2400" dirty="0">
                <a:solidFill>
                  <a:srgbClr val="3333CC"/>
                </a:solidFill>
                <a:latin typeface="+mn-lt"/>
              </a:rPr>
              <a:t>Grace hash join</a:t>
            </a:r>
          </a:p>
          <a:p>
            <a:pPr>
              <a:lnSpc>
                <a:spcPct val="80000"/>
              </a:lnSpc>
              <a:buFontTx/>
              <a:buNone/>
            </a:pPr>
            <a:endParaRPr lang="en-US" sz="2400" dirty="0">
              <a:solidFill>
                <a:schemeClr val="accent2"/>
              </a:solidFill>
              <a:latin typeface="+mn-lt"/>
            </a:endParaRPr>
          </a:p>
          <a:p>
            <a:pPr marL="342900" indent="-342900">
              <a:lnSpc>
                <a:spcPct val="80000"/>
              </a:lnSpc>
              <a:spcBef>
                <a:spcPts val="600"/>
              </a:spcBef>
              <a:spcAft>
                <a:spcPts val="600"/>
              </a:spcAft>
              <a:buFontTx/>
              <a:buChar char="•"/>
            </a:pPr>
            <a:r>
              <a:rPr lang="en-US" dirty="0">
                <a:solidFill>
                  <a:schemeClr val="accent2"/>
                </a:solidFill>
                <a:latin typeface="+mn-lt"/>
              </a:rPr>
              <a:t>Partitioning </a:t>
            </a:r>
          </a:p>
          <a:p>
            <a:pPr marL="800100" lvl="1" indent="-342900">
              <a:lnSpc>
                <a:spcPct val="80000"/>
              </a:lnSpc>
              <a:spcBef>
                <a:spcPts val="600"/>
              </a:spcBef>
              <a:spcAft>
                <a:spcPts val="600"/>
              </a:spcAft>
              <a:buFontTx/>
              <a:buChar char="•"/>
            </a:pPr>
            <a:r>
              <a:rPr lang="en-US" dirty="0">
                <a:solidFill>
                  <a:schemeClr val="accent2"/>
                </a:solidFill>
                <a:latin typeface="+mn-lt"/>
              </a:rPr>
              <a:t>Sailors: 1,000 reads and 1,000 writes</a:t>
            </a:r>
          </a:p>
          <a:p>
            <a:pPr marL="800100" lvl="1" indent="-342900">
              <a:lnSpc>
                <a:spcPct val="80000"/>
              </a:lnSpc>
              <a:spcBef>
                <a:spcPts val="600"/>
              </a:spcBef>
              <a:spcAft>
                <a:spcPts val="600"/>
              </a:spcAft>
              <a:buFontTx/>
              <a:buChar char="•"/>
            </a:pPr>
            <a:r>
              <a:rPr lang="en-US" dirty="0">
                <a:solidFill>
                  <a:schemeClr val="accent2"/>
                </a:solidFill>
                <a:latin typeface="+mn-lt"/>
              </a:rPr>
              <a:t>Reserves: 500 reads and 500 writes</a:t>
            </a:r>
          </a:p>
          <a:p>
            <a:pPr marL="342900" indent="-342900">
              <a:lnSpc>
                <a:spcPct val="80000"/>
              </a:lnSpc>
              <a:spcBef>
                <a:spcPts val="600"/>
              </a:spcBef>
              <a:spcAft>
                <a:spcPts val="600"/>
              </a:spcAft>
              <a:buFontTx/>
              <a:buChar char="•"/>
            </a:pPr>
            <a:r>
              <a:rPr lang="en-US" dirty="0">
                <a:solidFill>
                  <a:schemeClr val="accent2"/>
                </a:solidFill>
                <a:latin typeface="+mn-lt"/>
              </a:rPr>
              <a:t>Probing</a:t>
            </a:r>
          </a:p>
          <a:p>
            <a:pPr marL="800100" lvl="1" indent="-342900">
              <a:lnSpc>
                <a:spcPct val="80000"/>
              </a:lnSpc>
              <a:spcBef>
                <a:spcPts val="600"/>
              </a:spcBef>
              <a:spcAft>
                <a:spcPts val="600"/>
              </a:spcAft>
              <a:buFontTx/>
              <a:buChar char="•"/>
            </a:pPr>
            <a:r>
              <a:rPr lang="en-US" dirty="0">
                <a:solidFill>
                  <a:schemeClr val="accent2"/>
                </a:solidFill>
                <a:latin typeface="+mn-lt"/>
              </a:rPr>
              <a:t>Sailors: 1000 reads</a:t>
            </a:r>
          </a:p>
          <a:p>
            <a:pPr marL="800100" lvl="1" indent="-342900">
              <a:lnSpc>
                <a:spcPct val="80000"/>
              </a:lnSpc>
              <a:spcBef>
                <a:spcPts val="600"/>
              </a:spcBef>
              <a:spcAft>
                <a:spcPts val="600"/>
              </a:spcAft>
              <a:buFontTx/>
              <a:buChar char="•"/>
            </a:pPr>
            <a:r>
              <a:rPr lang="en-US" dirty="0">
                <a:solidFill>
                  <a:schemeClr val="accent2"/>
                </a:solidFill>
                <a:latin typeface="+mn-lt"/>
              </a:rPr>
              <a:t>Reserves: 500 reads</a:t>
            </a:r>
          </a:p>
          <a:p>
            <a:pPr marL="342900" indent="-342900">
              <a:lnSpc>
                <a:spcPct val="80000"/>
              </a:lnSpc>
              <a:spcBef>
                <a:spcPts val="600"/>
              </a:spcBef>
              <a:spcAft>
                <a:spcPts val="600"/>
              </a:spcAft>
              <a:buFontTx/>
              <a:buChar char="•"/>
            </a:pPr>
            <a:r>
              <a:rPr lang="en-US" dirty="0">
                <a:solidFill>
                  <a:schemeClr val="accent2"/>
                </a:solidFill>
                <a:latin typeface="+mn-lt"/>
              </a:rPr>
              <a:t>Total: (1000 + 500) * 3 pages</a:t>
            </a:r>
          </a:p>
        </p:txBody>
      </p:sp>
    </p:spTree>
    <p:extLst>
      <p:ext uri="{BB962C8B-B14F-4D97-AF65-F5344CB8AC3E}">
        <p14:creationId xmlns:p14="http://schemas.microsoft.com/office/powerpoint/2010/main" val="3525069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85800" y="6172200"/>
            <a:ext cx="1905000" cy="457200"/>
          </a:xfrm>
          <a:prstGeom prst="rect">
            <a:avLst/>
          </a:prstGeom>
          <a:noFill/>
          <a:ln w="12700">
            <a:noFill/>
            <a:miter lim="800000"/>
            <a:headEnd/>
            <a:tailEnd/>
          </a:ln>
          <a:effectLst/>
        </p:spPr>
        <p:txBody>
          <a:bodyPr wrap="none" anchor="ctr"/>
          <a:lstStyle/>
          <a:p>
            <a:endParaRPr lang="en-US">
              <a:latin typeface="+mn-lt"/>
            </a:endParaRPr>
          </a:p>
        </p:txBody>
      </p:sp>
      <p:sp>
        <p:nvSpPr>
          <p:cNvPr id="47107" name="Rectangle 3"/>
          <p:cNvSpPr>
            <a:spLocks noChangeArrowheads="1"/>
          </p:cNvSpPr>
          <p:nvPr/>
        </p:nvSpPr>
        <p:spPr bwMode="auto">
          <a:xfrm>
            <a:off x="3124200" y="6172200"/>
            <a:ext cx="2895600" cy="457200"/>
          </a:xfrm>
          <a:prstGeom prst="rect">
            <a:avLst/>
          </a:prstGeom>
          <a:noFill/>
          <a:ln w="12700">
            <a:noFill/>
            <a:miter lim="800000"/>
            <a:headEnd/>
            <a:tailEnd/>
          </a:ln>
          <a:effectLst/>
        </p:spPr>
        <p:txBody>
          <a:bodyPr wrap="none" anchor="ctr"/>
          <a:lstStyle/>
          <a:p>
            <a:endParaRPr lang="en-US">
              <a:latin typeface="+mn-lt"/>
            </a:endParaRPr>
          </a:p>
        </p:txBody>
      </p:sp>
      <p:sp>
        <p:nvSpPr>
          <p:cNvPr id="47110" name="Rectangle 6"/>
          <p:cNvSpPr>
            <a:spLocks noChangeArrowheads="1"/>
          </p:cNvSpPr>
          <p:nvPr/>
        </p:nvSpPr>
        <p:spPr bwMode="auto">
          <a:xfrm>
            <a:off x="685800" y="6172200"/>
            <a:ext cx="1905000" cy="457200"/>
          </a:xfrm>
          <a:prstGeom prst="rect">
            <a:avLst/>
          </a:prstGeom>
          <a:noFill/>
          <a:ln w="12700">
            <a:noFill/>
            <a:miter lim="800000"/>
            <a:headEnd/>
            <a:tailEnd/>
          </a:ln>
          <a:effectLst/>
        </p:spPr>
        <p:txBody>
          <a:bodyPr wrap="none" anchor="ctr"/>
          <a:lstStyle/>
          <a:p>
            <a:endParaRPr lang="en-US">
              <a:latin typeface="+mn-lt"/>
            </a:endParaRPr>
          </a:p>
        </p:txBody>
      </p:sp>
      <p:sp>
        <p:nvSpPr>
          <p:cNvPr id="47111" name="Rectangle 7"/>
          <p:cNvSpPr>
            <a:spLocks noChangeArrowheads="1"/>
          </p:cNvSpPr>
          <p:nvPr/>
        </p:nvSpPr>
        <p:spPr bwMode="auto">
          <a:xfrm>
            <a:off x="3124200" y="6172200"/>
            <a:ext cx="2895600" cy="457200"/>
          </a:xfrm>
          <a:prstGeom prst="rect">
            <a:avLst/>
          </a:prstGeom>
          <a:noFill/>
          <a:ln w="12700">
            <a:noFill/>
            <a:miter lim="800000"/>
            <a:headEnd/>
            <a:tailEnd/>
          </a:ln>
          <a:effectLst/>
        </p:spPr>
        <p:txBody>
          <a:bodyPr wrap="none" anchor="ctr"/>
          <a:lstStyle/>
          <a:p>
            <a:endParaRPr lang="en-US">
              <a:latin typeface="+mn-lt"/>
            </a:endParaRPr>
          </a:p>
        </p:txBody>
      </p:sp>
      <p:graphicFrame>
        <p:nvGraphicFramePr>
          <p:cNvPr id="47114" name="Object 10">
            <a:hlinkClick r:id="" action="ppaction://ole?verb=0"/>
          </p:cNvPr>
          <p:cNvGraphicFramePr>
            <a:graphicFrameLocks/>
          </p:cNvGraphicFramePr>
          <p:nvPr>
            <p:extLst>
              <p:ext uri="{D42A27DB-BD31-4B8C-83A1-F6EECF244321}">
                <p14:modId xmlns:p14="http://schemas.microsoft.com/office/powerpoint/2010/main" val="3910437180"/>
              </p:ext>
            </p:extLst>
          </p:nvPr>
        </p:nvGraphicFramePr>
        <p:xfrm>
          <a:off x="609600" y="1855787"/>
          <a:ext cx="3733800" cy="1955800"/>
        </p:xfrm>
        <a:graphic>
          <a:graphicData uri="http://schemas.openxmlformats.org/presentationml/2006/ole">
            <mc:AlternateContent xmlns:mc="http://schemas.openxmlformats.org/markup-compatibility/2006">
              <mc:Choice xmlns:v="urn:schemas-microsoft-com:vml" Requires="v">
                <p:oleObj spid="_x0000_s47544" name="Document" r:id="rId4" imgW="4369087" imgH="2742165" progId="Word.Document.8">
                  <p:embed/>
                </p:oleObj>
              </mc:Choice>
              <mc:Fallback>
                <p:oleObj name="Document" r:id="rId4" imgW="4369087" imgH="2742165" progId="Word.Document.8">
                  <p:embed/>
                  <p:pic>
                    <p:nvPicPr>
                      <p:cNvPr id="0" name="Picture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855787"/>
                        <a:ext cx="3733800" cy="195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7115" name="Object 11">
            <a:hlinkClick r:id="" action="ppaction://ole?verb=0"/>
          </p:cNvPr>
          <p:cNvGraphicFramePr>
            <a:graphicFrameLocks/>
          </p:cNvGraphicFramePr>
          <p:nvPr>
            <p:extLst>
              <p:ext uri="{D42A27DB-BD31-4B8C-83A1-F6EECF244321}">
                <p14:modId xmlns:p14="http://schemas.microsoft.com/office/powerpoint/2010/main" val="4174524843"/>
              </p:ext>
            </p:extLst>
          </p:nvPr>
        </p:nvGraphicFramePr>
        <p:xfrm>
          <a:off x="4495800" y="1779587"/>
          <a:ext cx="4137025" cy="2106613"/>
        </p:xfrm>
        <a:graphic>
          <a:graphicData uri="http://schemas.openxmlformats.org/presentationml/2006/ole">
            <mc:AlternateContent xmlns:mc="http://schemas.openxmlformats.org/markup-compatibility/2006">
              <mc:Choice xmlns:v="urn:schemas-microsoft-com:vml" Requires="v">
                <p:oleObj spid="_x0000_s47545" name="Document" r:id="rId6" imgW="4825800" imgH="3450960" progId="Word.Document.8">
                  <p:embed/>
                </p:oleObj>
              </mc:Choice>
              <mc:Fallback>
                <p:oleObj name="Document" r:id="rId6" imgW="4825800" imgH="3450960" progId="Word.Document.8">
                  <p:embed/>
                  <p:pic>
                    <p:nvPicPr>
                      <p:cNvPr id="0" name="Picture 1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1779587"/>
                        <a:ext cx="4137025" cy="21066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7116" name="Rectangle 12"/>
          <p:cNvSpPr>
            <a:spLocks noChangeArrowheads="1"/>
          </p:cNvSpPr>
          <p:nvPr/>
        </p:nvSpPr>
        <p:spPr bwMode="auto">
          <a:xfrm>
            <a:off x="304800" y="4191000"/>
            <a:ext cx="8458200" cy="2286000"/>
          </a:xfrm>
          <a:prstGeom prst="rect">
            <a:avLst/>
          </a:prstGeom>
          <a:noFill/>
          <a:ln w="12700">
            <a:noFill/>
            <a:miter lim="800000"/>
            <a:headEnd/>
            <a:tailEnd/>
          </a:ln>
          <a:effectLst/>
        </p:spPr>
        <p:txBody>
          <a:bodyPr lIns="90488" tIns="44450" rIns="90488" bIns="44450"/>
          <a:lstStyle/>
          <a:p>
            <a:pPr marL="342900" indent="-342900">
              <a:spcBef>
                <a:spcPct val="20000"/>
              </a:spcBef>
              <a:buFontTx/>
              <a:buChar char="•"/>
            </a:pPr>
            <a:r>
              <a:rPr lang="en-US" sz="2400">
                <a:solidFill>
                  <a:schemeClr val="accent2"/>
                </a:solidFill>
                <a:latin typeface="+mn-lt"/>
              </a:rPr>
              <a:t>I/O Cost for Sort-Merge Join</a:t>
            </a:r>
          </a:p>
          <a:p>
            <a:pPr marL="742950" lvl="1" indent="-285750">
              <a:spcBef>
                <a:spcPct val="20000"/>
              </a:spcBef>
              <a:buFontTx/>
              <a:buChar char="•"/>
            </a:pPr>
            <a:r>
              <a:rPr lang="en-US" sz="2400">
                <a:solidFill>
                  <a:schemeClr val="accent2"/>
                </a:solidFill>
                <a:latin typeface="+mn-lt"/>
              </a:rPr>
              <a:t>Cost of sorting: TBD</a:t>
            </a:r>
          </a:p>
          <a:p>
            <a:pPr marL="1143000" lvl="2" indent="-228600">
              <a:spcBef>
                <a:spcPct val="20000"/>
              </a:spcBef>
              <a:buFontTx/>
              <a:buChar char="•"/>
            </a:pPr>
            <a:r>
              <a:rPr lang="en-US">
                <a:latin typeface="+mn-lt"/>
              </a:rPr>
              <a:t>O(|R| </a:t>
            </a:r>
            <a:r>
              <a:rPr lang="en-US" i="1">
                <a:latin typeface="+mn-lt"/>
              </a:rPr>
              <a:t>log</a:t>
            </a:r>
            <a:r>
              <a:rPr lang="en-US">
                <a:latin typeface="+mn-lt"/>
              </a:rPr>
              <a:t> |R|)+O(|S| </a:t>
            </a:r>
            <a:r>
              <a:rPr lang="en-US" i="1">
                <a:latin typeface="+mn-lt"/>
              </a:rPr>
              <a:t>log</a:t>
            </a:r>
            <a:r>
              <a:rPr lang="en-US">
                <a:latin typeface="+mn-lt"/>
              </a:rPr>
              <a:t> |S|)</a:t>
            </a:r>
            <a:r>
              <a:rPr lang="en-US">
                <a:solidFill>
                  <a:schemeClr val="accent2"/>
                </a:solidFill>
                <a:latin typeface="+mn-lt"/>
              </a:rPr>
              <a:t> </a:t>
            </a:r>
            <a:r>
              <a:rPr lang="en-US">
                <a:solidFill>
                  <a:srgbClr val="FF0000"/>
                </a:solidFill>
                <a:latin typeface="+mn-lt"/>
              </a:rPr>
              <a:t>??</a:t>
            </a:r>
          </a:p>
          <a:p>
            <a:pPr marL="742950" lvl="1" indent="-285750">
              <a:spcBef>
                <a:spcPct val="20000"/>
              </a:spcBef>
              <a:buFontTx/>
              <a:buChar char="•"/>
            </a:pPr>
            <a:r>
              <a:rPr lang="en-US" sz="2400">
                <a:solidFill>
                  <a:schemeClr val="accent2"/>
                </a:solidFill>
                <a:latin typeface="+mn-lt"/>
              </a:rPr>
              <a:t>Cost of merging: M+N </a:t>
            </a:r>
          </a:p>
          <a:p>
            <a:pPr marL="1143000" lvl="2" indent="-228600">
              <a:spcBef>
                <a:spcPct val="20000"/>
              </a:spcBef>
              <a:buFontTx/>
              <a:buChar char="•"/>
            </a:pPr>
            <a:r>
              <a:rPr lang="en-US">
                <a:latin typeface="+mn-lt"/>
              </a:rPr>
              <a:t>Could be up to O(M+N) if the inner-relation has to be scanned multiple times (very unlikely)</a:t>
            </a:r>
          </a:p>
        </p:txBody>
      </p:sp>
      <p:sp>
        <p:nvSpPr>
          <p:cNvPr id="47117" name="Text Box 13"/>
          <p:cNvSpPr txBox="1">
            <a:spLocks noChangeArrowheads="1"/>
          </p:cNvSpPr>
          <p:nvPr/>
        </p:nvSpPr>
        <p:spPr bwMode="auto">
          <a:xfrm>
            <a:off x="517525" y="1292225"/>
            <a:ext cx="1174750" cy="457200"/>
          </a:xfrm>
          <a:prstGeom prst="rect">
            <a:avLst/>
          </a:prstGeom>
          <a:noFill/>
          <a:ln w="9525">
            <a:noFill/>
            <a:miter lim="800000"/>
            <a:headEnd/>
            <a:tailEnd/>
          </a:ln>
          <a:effectLst/>
        </p:spPr>
        <p:txBody>
          <a:bodyPr wrap="none">
            <a:spAutoFit/>
          </a:bodyPr>
          <a:lstStyle/>
          <a:p>
            <a:r>
              <a:rPr lang="en-US" sz="2400"/>
              <a:t>Sailors</a:t>
            </a:r>
          </a:p>
        </p:txBody>
      </p:sp>
      <p:sp>
        <p:nvSpPr>
          <p:cNvPr id="47118" name="Text Box 14"/>
          <p:cNvSpPr txBox="1">
            <a:spLocks noChangeArrowheads="1"/>
          </p:cNvSpPr>
          <p:nvPr/>
        </p:nvSpPr>
        <p:spPr bwMode="auto">
          <a:xfrm>
            <a:off x="4495800" y="1169987"/>
            <a:ext cx="1465263" cy="457200"/>
          </a:xfrm>
          <a:prstGeom prst="rect">
            <a:avLst/>
          </a:prstGeom>
          <a:noFill/>
          <a:ln w="9525">
            <a:noFill/>
            <a:miter lim="800000"/>
            <a:headEnd/>
            <a:tailEnd/>
          </a:ln>
          <a:effectLst/>
        </p:spPr>
        <p:txBody>
          <a:bodyPr wrap="none">
            <a:spAutoFit/>
          </a:bodyPr>
          <a:lstStyle/>
          <a:p>
            <a:r>
              <a:rPr lang="en-US" sz="2400"/>
              <a:t>Reserves</a:t>
            </a:r>
          </a:p>
        </p:txBody>
      </p:sp>
      <p:grpSp>
        <p:nvGrpSpPr>
          <p:cNvPr id="2" name="Group 1"/>
          <p:cNvGrpSpPr/>
          <p:nvPr/>
        </p:nvGrpSpPr>
        <p:grpSpPr>
          <a:xfrm>
            <a:off x="685800" y="228600"/>
            <a:ext cx="7772400" cy="914400"/>
            <a:chOff x="669925" y="342900"/>
            <a:chExt cx="7772400" cy="1104900"/>
          </a:xfrm>
        </p:grpSpPr>
        <p:sp>
          <p:nvSpPr>
            <p:cNvPr id="12" name="Rectangle 3"/>
            <p:cNvSpPr>
              <a:spLocks noChangeArrowheads="1"/>
            </p:cNvSpPr>
            <p:nvPr/>
          </p:nvSpPr>
          <p:spPr bwMode="auto">
            <a:xfrm>
              <a:off x="669925" y="342900"/>
              <a:ext cx="7772400" cy="1104900"/>
            </a:xfrm>
            <a:prstGeom prst="rect">
              <a:avLst/>
            </a:prstGeom>
            <a:noFill/>
            <a:ln w="12700">
              <a:noFill/>
              <a:miter lim="800000"/>
              <a:headEnd/>
              <a:tailEnd/>
            </a:ln>
            <a:effectLst/>
          </p:spPr>
          <p:txBody>
            <a:bodyPr lIns="90488" tIns="44450" rIns="90488" bIns="44450" anchor="ctr"/>
            <a:lstStyle/>
            <a:p>
              <a:pPr algn="ctr"/>
              <a:r>
                <a:rPr lang="en-US" sz="3600">
                  <a:solidFill>
                    <a:schemeClr val="tx2"/>
                  </a:solidFill>
                  <a:latin typeface="+mn-lt"/>
                </a:rPr>
                <a:t>Sort-Merge Join  (R     S)</a:t>
              </a:r>
            </a:p>
          </p:txBody>
        </p:sp>
        <p:graphicFrame>
          <p:nvGraphicFramePr>
            <p:cNvPr id="13" name="Object 5">
              <a:hlinkClick r:id="" action="ppaction://ole?verb=0"/>
            </p:cNvPr>
            <p:cNvGraphicFramePr>
              <a:graphicFrameLocks/>
            </p:cNvGraphicFramePr>
            <p:nvPr>
              <p:extLst>
                <p:ext uri="{D42A27DB-BD31-4B8C-83A1-F6EECF244321}">
                  <p14:modId xmlns:p14="http://schemas.microsoft.com/office/powerpoint/2010/main" val="1697367410"/>
                </p:ext>
              </p:extLst>
            </p:nvPr>
          </p:nvGraphicFramePr>
          <p:xfrm>
            <a:off x="5922962" y="711200"/>
            <a:ext cx="614363" cy="385763"/>
          </p:xfrm>
          <a:graphic>
            <a:graphicData uri="http://schemas.openxmlformats.org/presentationml/2006/ole">
              <mc:AlternateContent xmlns:mc="http://schemas.openxmlformats.org/markup-compatibility/2006">
                <mc:Choice xmlns:v="urn:schemas-microsoft-com:vml" Requires="v">
                  <p:oleObj spid="_x0000_s47546" name="Equation" r:id="rId8" imgW="612720" imgH="384120" progId="Equation.3">
                    <p:embed/>
                  </p:oleObj>
                </mc:Choice>
                <mc:Fallback>
                  <p:oleObj name="Equation" r:id="rId8" imgW="612720" imgH="384120"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22962" y="711200"/>
                          <a:ext cx="614363" cy="385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4" name="Rectangle 6"/>
            <p:cNvSpPr>
              <a:spLocks noChangeArrowheads="1"/>
            </p:cNvSpPr>
            <p:nvPr/>
          </p:nvSpPr>
          <p:spPr bwMode="auto">
            <a:xfrm>
              <a:off x="5944098" y="914401"/>
              <a:ext cx="440827" cy="443177"/>
            </a:xfrm>
            <a:prstGeom prst="rect">
              <a:avLst/>
            </a:prstGeom>
            <a:noFill/>
            <a:ln w="12700">
              <a:noFill/>
              <a:miter lim="800000"/>
              <a:headEnd/>
              <a:tailEnd/>
            </a:ln>
            <a:effectLst/>
          </p:spPr>
          <p:txBody>
            <a:bodyPr wrap="none" lIns="90488" tIns="44450" rIns="90488" bIns="44450">
              <a:spAutoFit/>
            </a:bodyPr>
            <a:lstStyle/>
            <a:p>
              <a:pPr eaLnBrk="0" hangingPunct="0"/>
              <a:r>
                <a:rPr lang="en-US" sz="1800" dirty="0" err="1">
                  <a:latin typeface="+mn-lt"/>
                </a:rPr>
                <a:t>i</a:t>
              </a:r>
              <a:r>
                <a:rPr lang="en-US" sz="1800" dirty="0">
                  <a:latin typeface="+mn-lt"/>
                </a:rPr>
                <a:t>=j</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885930" y="454501"/>
            <a:ext cx="7772400" cy="1877437"/>
          </a:xfrm>
          <a:prstGeom prst="rect">
            <a:avLst/>
          </a:prstGeom>
          <a:noFill/>
          <a:ln w="9525">
            <a:noFill/>
            <a:miter lim="800000"/>
            <a:headEnd/>
            <a:tailEnd/>
          </a:ln>
          <a:effectLst/>
        </p:spPr>
        <p:txBody>
          <a:bodyPr wrap="square">
            <a:spAutoFit/>
          </a:bodyPr>
          <a:lstStyle/>
          <a:p>
            <a:r>
              <a:rPr lang="en-US" sz="3200" dirty="0">
                <a:latin typeface="+mn-lt"/>
              </a:rPr>
              <a:t>SELECT Operator</a:t>
            </a:r>
          </a:p>
          <a:p>
            <a:pPr marL="457200" indent="-457200">
              <a:buFont typeface="Arial"/>
              <a:buChar char="•"/>
            </a:pPr>
            <a:endParaRPr lang="en-US" sz="2800" dirty="0">
              <a:latin typeface="+mn-lt"/>
            </a:endParaRPr>
          </a:p>
          <a:p>
            <a:pPr marL="457200" indent="-457200">
              <a:buFont typeface="Arial"/>
              <a:buChar char="•"/>
            </a:pPr>
            <a:r>
              <a:rPr lang="en-US" sz="2800" dirty="0">
                <a:latin typeface="+mn-lt"/>
              </a:rPr>
              <a:t>Retrieve all tuples in R whose values on attribute A satisfy certain condition</a:t>
            </a:r>
          </a:p>
        </p:txBody>
      </p:sp>
      <p:graphicFrame>
        <p:nvGraphicFramePr>
          <p:cNvPr id="145411" name="Object 3"/>
          <p:cNvGraphicFramePr>
            <a:graphicFrameLocks noChangeAspect="1"/>
          </p:cNvGraphicFramePr>
          <p:nvPr>
            <p:extLst>
              <p:ext uri="{D42A27DB-BD31-4B8C-83A1-F6EECF244321}">
                <p14:modId xmlns:p14="http://schemas.microsoft.com/office/powerpoint/2010/main" val="1852010098"/>
              </p:ext>
            </p:extLst>
          </p:nvPr>
        </p:nvGraphicFramePr>
        <p:xfrm>
          <a:off x="4191000" y="381000"/>
          <a:ext cx="2590800" cy="746125"/>
        </p:xfrm>
        <a:graphic>
          <a:graphicData uri="http://schemas.openxmlformats.org/presentationml/2006/ole">
            <mc:AlternateContent xmlns:mc="http://schemas.openxmlformats.org/markup-compatibility/2006">
              <mc:Choice xmlns:v="urn:schemas-microsoft-com:vml" Requires="v">
                <p:oleObj spid="_x0000_s1104" name="Equation" r:id="rId4" imgW="838080" imgH="241200" progId="Equation.3">
                  <p:embed/>
                </p:oleObj>
              </mc:Choice>
              <mc:Fallback>
                <p:oleObj name="Equation" r:id="rId4" imgW="83808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381000"/>
                        <a:ext cx="2590800" cy="7461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45412" name="Text Box 4"/>
          <p:cNvSpPr txBox="1">
            <a:spLocks noChangeArrowheads="1"/>
          </p:cNvSpPr>
          <p:nvPr/>
        </p:nvSpPr>
        <p:spPr bwMode="auto">
          <a:xfrm>
            <a:off x="381000" y="2590800"/>
            <a:ext cx="8458200" cy="3170099"/>
          </a:xfrm>
          <a:prstGeom prst="rect">
            <a:avLst/>
          </a:prstGeom>
          <a:noFill/>
          <a:ln w="9525">
            <a:noFill/>
            <a:miter lim="800000"/>
            <a:headEnd/>
            <a:tailEnd/>
          </a:ln>
          <a:effectLst/>
        </p:spPr>
        <p:txBody>
          <a:bodyPr wrap="square">
            <a:spAutoFit/>
          </a:bodyPr>
          <a:lstStyle/>
          <a:p>
            <a:r>
              <a:rPr lang="en-US" sz="2800" dirty="0">
                <a:latin typeface="+mn-lt"/>
              </a:rPr>
              <a:t>Factors to estimate the cost of performing a select operation</a:t>
            </a:r>
          </a:p>
          <a:p>
            <a:pPr marL="914400" lvl="1" indent="-457200">
              <a:buFont typeface="+mj-lt"/>
              <a:buAutoNum type="arabicPeriod"/>
            </a:pPr>
            <a:r>
              <a:rPr lang="en-US" sz="2400" dirty="0">
                <a:latin typeface="+mn-lt"/>
              </a:rPr>
              <a:t>No index</a:t>
            </a:r>
          </a:p>
          <a:p>
            <a:pPr marL="1257300" lvl="2" indent="-342900">
              <a:buFont typeface="Arial"/>
              <a:buChar char="•"/>
            </a:pPr>
            <a:r>
              <a:rPr lang="en-US" sz="2400" dirty="0">
                <a:latin typeface="+mn-lt"/>
              </a:rPr>
              <a:t>unsorted data</a:t>
            </a:r>
          </a:p>
          <a:p>
            <a:pPr marL="1257300" lvl="2" indent="-342900">
              <a:buFont typeface="Arial"/>
              <a:buChar char="•"/>
            </a:pPr>
            <a:r>
              <a:rPr lang="en-US" sz="2400" dirty="0">
                <a:latin typeface="+mn-lt"/>
              </a:rPr>
              <a:t>sorted data </a:t>
            </a:r>
          </a:p>
          <a:p>
            <a:pPr marL="914400" lvl="1" indent="-457200">
              <a:buFont typeface="+mj-lt"/>
              <a:buAutoNum type="arabicPeriod"/>
            </a:pPr>
            <a:r>
              <a:rPr lang="en-US" sz="2400" dirty="0">
                <a:latin typeface="+mn-lt"/>
              </a:rPr>
              <a:t>Index</a:t>
            </a:r>
          </a:p>
          <a:p>
            <a:pPr marL="1371600" lvl="2" indent="-457200">
              <a:buFont typeface="Arial"/>
              <a:buChar char="•"/>
            </a:pPr>
            <a:r>
              <a:rPr lang="en-US" sz="2400" dirty="0">
                <a:latin typeface="+mn-lt"/>
              </a:rPr>
              <a:t>tree index (B+-tree, dense/sparse, clustered/</a:t>
            </a:r>
            <a:r>
              <a:rPr lang="en-US" sz="2400" dirty="0" err="1">
                <a:latin typeface="+mn-lt"/>
              </a:rPr>
              <a:t>unclustered</a:t>
            </a:r>
            <a:r>
              <a:rPr lang="en-US" sz="2400" dirty="0">
                <a:latin typeface="+mn-lt"/>
              </a:rPr>
              <a:t>)</a:t>
            </a:r>
          </a:p>
          <a:p>
            <a:pPr marL="1371600" lvl="2" indent="-457200">
              <a:buFont typeface="Arial"/>
              <a:buChar char="•"/>
            </a:pPr>
            <a:r>
              <a:rPr lang="en-US" sz="2400" dirty="0">
                <a:latin typeface="+mn-lt"/>
              </a:rPr>
              <a:t>hash-based index</a:t>
            </a:r>
          </a:p>
        </p:txBody>
      </p:sp>
    </p:spTree>
    <p:extLst>
      <p:ext uri="{BB962C8B-B14F-4D97-AF65-F5344CB8AC3E}">
        <p14:creationId xmlns:p14="http://schemas.microsoft.com/office/powerpoint/2010/main" val="895641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669925" y="38100"/>
            <a:ext cx="7772400" cy="1104900"/>
          </a:xfrm>
          <a:prstGeom prst="rect">
            <a:avLst/>
          </a:prstGeom>
          <a:noFill/>
          <a:ln w="12700">
            <a:noFill/>
            <a:miter lim="800000"/>
            <a:headEnd/>
            <a:tailEnd/>
          </a:ln>
          <a:effectLst/>
        </p:spPr>
        <p:txBody>
          <a:bodyPr lIns="90488" tIns="44450" rIns="90488" bIns="44450" anchor="ctr"/>
          <a:lstStyle/>
          <a:p>
            <a:pPr algn="ctr"/>
            <a:r>
              <a:rPr lang="en-US" sz="3600" dirty="0">
                <a:solidFill>
                  <a:schemeClr val="tx2"/>
                </a:solidFill>
                <a:latin typeface="+mn-lt"/>
              </a:rPr>
              <a:t>Sort-Merge Join  (R     S)</a:t>
            </a:r>
          </a:p>
        </p:txBody>
      </p:sp>
      <p:sp>
        <p:nvSpPr>
          <p:cNvPr id="18436" name="Rectangle 4"/>
          <p:cNvSpPr>
            <a:spLocks noChangeArrowheads="1"/>
          </p:cNvSpPr>
          <p:nvPr/>
        </p:nvSpPr>
        <p:spPr bwMode="auto">
          <a:xfrm>
            <a:off x="457200" y="1066800"/>
            <a:ext cx="7848600" cy="4953000"/>
          </a:xfrm>
          <a:prstGeom prst="rect">
            <a:avLst/>
          </a:prstGeom>
          <a:noFill/>
          <a:ln w="12700">
            <a:noFill/>
            <a:miter lim="800000"/>
            <a:headEnd/>
            <a:tailEnd/>
          </a:ln>
          <a:effectLst/>
        </p:spPr>
        <p:txBody>
          <a:bodyPr lIns="90488" tIns="44450" rIns="90488" bIns="44450"/>
          <a:lstStyle/>
          <a:p>
            <a:pPr marL="342900" indent="-342900">
              <a:spcBef>
                <a:spcPct val="20000"/>
              </a:spcBef>
              <a:buFontTx/>
              <a:buChar char="•"/>
            </a:pPr>
            <a:r>
              <a:rPr lang="en-US" sz="2400" dirty="0">
                <a:latin typeface="+mn-lt"/>
              </a:rPr>
              <a:t>Sort R and S on the join attribute, then scan them to do a ``merge’’ (on join column), and output result tuples</a:t>
            </a:r>
          </a:p>
          <a:p>
            <a:pPr marL="742950" lvl="1" indent="-285750">
              <a:spcBef>
                <a:spcPct val="20000"/>
              </a:spcBef>
              <a:buSzPct val="75000"/>
              <a:buFontTx/>
              <a:buChar char="–"/>
            </a:pPr>
            <a:r>
              <a:rPr lang="en-US" dirty="0">
                <a:latin typeface="+mn-lt"/>
              </a:rPr>
              <a:t>Advance scan of R until current tuple </a:t>
            </a:r>
            <a:r>
              <a:rPr lang="en-US" dirty="0" err="1">
                <a:latin typeface="+mn-lt"/>
              </a:rPr>
              <a:t>R.i</a:t>
            </a:r>
            <a:r>
              <a:rPr lang="en-US" dirty="0">
                <a:latin typeface="+mn-lt"/>
              </a:rPr>
              <a:t> &gt;= current tuple </a:t>
            </a:r>
            <a:r>
              <a:rPr lang="en-US" dirty="0" err="1">
                <a:latin typeface="+mn-lt"/>
              </a:rPr>
              <a:t>S.j</a:t>
            </a:r>
            <a:r>
              <a:rPr lang="en-US" dirty="0">
                <a:latin typeface="+mn-lt"/>
              </a:rPr>
              <a:t>, then advance scan of S until current </a:t>
            </a:r>
            <a:r>
              <a:rPr lang="en-US" dirty="0" err="1">
                <a:latin typeface="+mn-lt"/>
              </a:rPr>
              <a:t>S.j</a:t>
            </a:r>
            <a:r>
              <a:rPr lang="en-US" dirty="0">
                <a:latin typeface="+mn-lt"/>
              </a:rPr>
              <a:t> &gt;= current </a:t>
            </a:r>
            <a:r>
              <a:rPr lang="en-US" dirty="0" err="1">
                <a:latin typeface="+mn-lt"/>
              </a:rPr>
              <a:t>R.i</a:t>
            </a:r>
            <a:r>
              <a:rPr lang="en-US" dirty="0">
                <a:latin typeface="+mn-lt"/>
              </a:rPr>
              <a:t>; do this until current </a:t>
            </a:r>
            <a:r>
              <a:rPr lang="en-US" dirty="0" err="1">
                <a:latin typeface="+mn-lt"/>
              </a:rPr>
              <a:t>R.i</a:t>
            </a:r>
            <a:r>
              <a:rPr lang="en-US" dirty="0">
                <a:latin typeface="+mn-lt"/>
              </a:rPr>
              <a:t> = current </a:t>
            </a:r>
            <a:r>
              <a:rPr lang="en-US" dirty="0" err="1">
                <a:latin typeface="+mn-lt"/>
              </a:rPr>
              <a:t>S.j</a:t>
            </a:r>
            <a:r>
              <a:rPr lang="en-US" dirty="0">
                <a:latin typeface="+mn-lt"/>
              </a:rPr>
              <a:t>.</a:t>
            </a:r>
          </a:p>
          <a:p>
            <a:pPr marL="742950" lvl="1" indent="-285750">
              <a:spcBef>
                <a:spcPct val="20000"/>
              </a:spcBef>
              <a:buSzPct val="75000"/>
              <a:buFontTx/>
              <a:buChar char="–"/>
            </a:pPr>
            <a:r>
              <a:rPr lang="en-US" dirty="0">
                <a:latin typeface="+mn-lt"/>
              </a:rPr>
              <a:t>At this point, all R tuples with same value in </a:t>
            </a:r>
            <a:r>
              <a:rPr lang="en-US" dirty="0" err="1">
                <a:latin typeface="+mn-lt"/>
              </a:rPr>
              <a:t>R.i</a:t>
            </a:r>
            <a:r>
              <a:rPr lang="en-US" dirty="0">
                <a:latin typeface="+mn-lt"/>
              </a:rPr>
              <a:t> (</a:t>
            </a:r>
            <a:r>
              <a:rPr lang="en-US" i="1" dirty="0">
                <a:latin typeface="+mn-lt"/>
              </a:rPr>
              <a:t>current R partition</a:t>
            </a:r>
            <a:r>
              <a:rPr lang="en-US" dirty="0">
                <a:latin typeface="+mn-lt"/>
              </a:rPr>
              <a:t>) and all S tuples with same value in </a:t>
            </a:r>
            <a:r>
              <a:rPr lang="en-US" dirty="0" err="1">
                <a:latin typeface="+mn-lt"/>
              </a:rPr>
              <a:t>S.j</a:t>
            </a:r>
            <a:r>
              <a:rPr lang="en-US" dirty="0">
                <a:latin typeface="+mn-lt"/>
              </a:rPr>
              <a:t> (</a:t>
            </a:r>
            <a:r>
              <a:rPr lang="en-US" i="1" dirty="0">
                <a:latin typeface="+mn-lt"/>
              </a:rPr>
              <a:t>current S </a:t>
            </a:r>
            <a:r>
              <a:rPr lang="en-US" i="1" dirty="0" err="1">
                <a:latin typeface="+mn-lt"/>
              </a:rPr>
              <a:t>partiton</a:t>
            </a:r>
            <a:r>
              <a:rPr lang="en-US" dirty="0">
                <a:latin typeface="+mn-lt"/>
              </a:rPr>
              <a:t>) </a:t>
            </a:r>
            <a:r>
              <a:rPr lang="en-US" i="1" u="sng" dirty="0">
                <a:latin typeface="+mn-lt"/>
              </a:rPr>
              <a:t>match</a:t>
            </a:r>
            <a:r>
              <a:rPr lang="en-US" dirty="0">
                <a:latin typeface="+mn-lt"/>
              </a:rPr>
              <a:t>;  </a:t>
            </a:r>
          </a:p>
          <a:p>
            <a:pPr marL="1143000" lvl="2" indent="-228600">
              <a:spcBef>
                <a:spcPct val="20000"/>
              </a:spcBef>
              <a:buSzPct val="75000"/>
              <a:buFontTx/>
              <a:buChar char="–"/>
            </a:pPr>
            <a:r>
              <a:rPr lang="en-US" dirty="0">
                <a:latin typeface="+mn-lt"/>
              </a:rPr>
              <a:t>output &lt;r, s&gt; for all pairs of such tuples.</a:t>
            </a:r>
          </a:p>
          <a:p>
            <a:pPr marL="742950" lvl="1" indent="-285750">
              <a:spcBef>
                <a:spcPct val="20000"/>
              </a:spcBef>
              <a:buSzPct val="75000"/>
              <a:buFontTx/>
              <a:buChar char="–"/>
            </a:pPr>
            <a:r>
              <a:rPr lang="en-US" dirty="0">
                <a:latin typeface="+mn-lt"/>
              </a:rPr>
              <a:t>Then resume scanning R and S.</a:t>
            </a:r>
          </a:p>
        </p:txBody>
      </p:sp>
      <p:graphicFrame>
        <p:nvGraphicFramePr>
          <p:cNvPr id="18437" name="Object 5">
            <a:hlinkClick r:id="" action="ppaction://ole?verb=0"/>
          </p:cNvPr>
          <p:cNvGraphicFramePr>
            <a:graphicFrameLocks/>
          </p:cNvGraphicFramePr>
          <p:nvPr>
            <p:extLst>
              <p:ext uri="{D42A27DB-BD31-4B8C-83A1-F6EECF244321}">
                <p14:modId xmlns:p14="http://schemas.microsoft.com/office/powerpoint/2010/main" val="3724660610"/>
              </p:ext>
            </p:extLst>
          </p:nvPr>
        </p:nvGraphicFramePr>
        <p:xfrm>
          <a:off x="5938837" y="381000"/>
          <a:ext cx="614363" cy="385763"/>
        </p:xfrm>
        <a:graphic>
          <a:graphicData uri="http://schemas.openxmlformats.org/presentationml/2006/ole">
            <mc:AlternateContent xmlns:mc="http://schemas.openxmlformats.org/markup-compatibility/2006">
              <mc:Choice xmlns:v="urn:schemas-microsoft-com:vml" Requires="v">
                <p:oleObj spid="_x0000_s18622" name="Equation" r:id="rId4" imgW="612720" imgH="384120" progId="Equation.3">
                  <p:embed/>
                </p:oleObj>
              </mc:Choice>
              <mc:Fallback>
                <p:oleObj name="Equation" r:id="rId4" imgW="612720" imgH="384120" progId="Equation.3">
                  <p:embed/>
                  <p:pic>
                    <p:nvPicPr>
                      <p:cNvPr id="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8837" y="381000"/>
                        <a:ext cx="614363" cy="385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8438" name="Rectangle 6"/>
          <p:cNvSpPr>
            <a:spLocks noChangeArrowheads="1"/>
          </p:cNvSpPr>
          <p:nvPr/>
        </p:nvSpPr>
        <p:spPr bwMode="auto">
          <a:xfrm>
            <a:off x="6015037" y="609600"/>
            <a:ext cx="452438" cy="363538"/>
          </a:xfrm>
          <a:prstGeom prst="rect">
            <a:avLst/>
          </a:prstGeom>
          <a:noFill/>
          <a:ln w="12700">
            <a:noFill/>
            <a:miter lim="800000"/>
            <a:headEnd/>
            <a:tailEnd/>
          </a:ln>
          <a:effectLst/>
        </p:spPr>
        <p:txBody>
          <a:bodyPr wrap="none" lIns="90488" tIns="44450" rIns="90488" bIns="44450">
            <a:spAutoFit/>
          </a:bodyPr>
          <a:lstStyle/>
          <a:p>
            <a:pPr eaLnBrk="0" hangingPunct="0"/>
            <a:r>
              <a:rPr lang="en-US" sz="1800"/>
              <a:t>i=j</a:t>
            </a:r>
          </a:p>
        </p:txBody>
      </p:sp>
      <p:sp>
        <p:nvSpPr>
          <p:cNvPr id="6" name="Rectangle 3"/>
          <p:cNvSpPr txBox="1">
            <a:spLocks noChangeArrowheads="1"/>
          </p:cNvSpPr>
          <p:nvPr/>
        </p:nvSpPr>
        <p:spPr>
          <a:xfrm>
            <a:off x="1546225" y="4932832"/>
            <a:ext cx="6019800" cy="1190048"/>
          </a:xfrm>
          <a:prstGeom prst="rect">
            <a:avLst/>
          </a:prstGeom>
        </p:spPr>
        <p:txBody>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400" dirty="0">
                <a:solidFill>
                  <a:schemeClr val="accent2"/>
                </a:solidFill>
              </a:rPr>
              <a:t>Sort-merge join is attractive if one relation is already sorted on the join attribute or has a clustered index on the join attribute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9" name="Text Box 7"/>
          <p:cNvSpPr txBox="1">
            <a:spLocks noChangeArrowheads="1"/>
          </p:cNvSpPr>
          <p:nvPr/>
        </p:nvSpPr>
        <p:spPr bwMode="auto">
          <a:xfrm>
            <a:off x="762000" y="1142524"/>
            <a:ext cx="7924800" cy="3200876"/>
          </a:xfrm>
          <a:prstGeom prst="rect">
            <a:avLst/>
          </a:prstGeom>
          <a:noFill/>
          <a:ln w="9525">
            <a:noFill/>
            <a:miter lim="800000"/>
            <a:headEnd/>
            <a:tailEnd/>
          </a:ln>
          <a:effectLst/>
        </p:spPr>
        <p:txBody>
          <a:bodyPr wrap="square">
            <a:spAutoFit/>
          </a:bodyPr>
          <a:lstStyle/>
          <a:p>
            <a:pPr marL="457200" indent="-457200">
              <a:buFontTx/>
              <a:buAutoNum type="arabicPeriod"/>
            </a:pPr>
            <a:r>
              <a:rPr lang="en-US" sz="1800" dirty="0">
                <a:latin typeface="+mn-lt"/>
              </a:rPr>
              <a:t>pick one element in the array, which will be the </a:t>
            </a:r>
            <a:r>
              <a:rPr lang="en-US" sz="1800" i="1" dirty="0">
                <a:latin typeface="+mn-lt"/>
              </a:rPr>
              <a:t>pivot</a:t>
            </a:r>
            <a:r>
              <a:rPr lang="en-US" sz="1800" dirty="0">
                <a:latin typeface="+mn-lt"/>
              </a:rPr>
              <a:t>. </a:t>
            </a:r>
          </a:p>
          <a:p>
            <a:pPr marL="457200" indent="-457200">
              <a:buFontTx/>
              <a:buAutoNum type="arabicPeriod"/>
            </a:pPr>
            <a:r>
              <a:rPr lang="en-US" sz="1800" dirty="0">
                <a:latin typeface="+mn-lt"/>
              </a:rPr>
              <a:t>make one pass through the array, called a </a:t>
            </a:r>
            <a:r>
              <a:rPr lang="en-US" sz="1800" i="1" dirty="0">
                <a:latin typeface="+mn-lt"/>
              </a:rPr>
              <a:t>partition</a:t>
            </a:r>
            <a:r>
              <a:rPr lang="en-US" sz="1800" dirty="0">
                <a:latin typeface="+mn-lt"/>
              </a:rPr>
              <a:t> step, re-arranging the entries so that: </a:t>
            </a:r>
          </a:p>
          <a:p>
            <a:pPr marL="1371600" lvl="2" indent="-457200">
              <a:buFontTx/>
              <a:buAutoNum type="alphaLcParenR"/>
            </a:pPr>
            <a:r>
              <a:rPr lang="en-US" sz="1600" dirty="0">
                <a:latin typeface="+mn-lt"/>
              </a:rPr>
              <a:t>the pivot is in its proper place. </a:t>
            </a:r>
          </a:p>
          <a:p>
            <a:pPr marL="1371600" lvl="2" indent="-457200">
              <a:buFontTx/>
              <a:buAutoNum type="alphaLcParenR"/>
            </a:pPr>
            <a:r>
              <a:rPr lang="en-US" sz="1600" dirty="0">
                <a:latin typeface="+mn-lt"/>
              </a:rPr>
              <a:t>entries to the left of the pivot are smaller than the pivot</a:t>
            </a:r>
          </a:p>
          <a:p>
            <a:pPr marL="1371600" lvl="2" indent="-457200">
              <a:buFontTx/>
              <a:buAutoNum type="alphaLcParenR"/>
            </a:pPr>
            <a:r>
              <a:rPr lang="en-US" sz="1600" dirty="0">
                <a:latin typeface="+mn-lt"/>
              </a:rPr>
              <a:t>entries to its right are larger than the pivot</a:t>
            </a:r>
          </a:p>
          <a:p>
            <a:pPr marL="1371600" lvl="2" indent="-457200"/>
            <a:r>
              <a:rPr lang="en-US" sz="1600" dirty="0">
                <a:solidFill>
                  <a:schemeClr val="accent2"/>
                </a:solidFill>
                <a:latin typeface="+mn-lt"/>
              </a:rPr>
              <a:t>Detailed Steps: </a:t>
            </a:r>
          </a:p>
          <a:p>
            <a:pPr marL="1371600" lvl="2" indent="-457200">
              <a:buFont typeface="+mj-lt"/>
              <a:buAutoNum type="arabicPeriod"/>
            </a:pPr>
            <a:r>
              <a:rPr lang="en-US" sz="1600" dirty="0">
                <a:solidFill>
                  <a:schemeClr val="accent2"/>
                </a:solidFill>
                <a:latin typeface="+mn-lt"/>
              </a:rPr>
              <a:t>Starting from left, find the item that is larger than the pivot, </a:t>
            </a:r>
          </a:p>
          <a:p>
            <a:pPr marL="1371600" lvl="2" indent="-457200">
              <a:buFont typeface="+mj-lt"/>
              <a:buAutoNum type="arabicPeriod"/>
            </a:pPr>
            <a:r>
              <a:rPr lang="en-US" sz="1600" dirty="0">
                <a:solidFill>
                  <a:schemeClr val="accent2"/>
                </a:solidFill>
                <a:latin typeface="+mn-lt"/>
              </a:rPr>
              <a:t>Starting from right, find the item that is smaller than the pivot</a:t>
            </a:r>
          </a:p>
          <a:p>
            <a:pPr marL="1371600" lvl="2" indent="-457200">
              <a:buFont typeface="+mj-lt"/>
              <a:buAutoNum type="arabicPeriod"/>
            </a:pPr>
            <a:r>
              <a:rPr lang="en-US" sz="1600" dirty="0">
                <a:solidFill>
                  <a:schemeClr val="accent2"/>
                </a:solidFill>
                <a:latin typeface="+mn-lt"/>
              </a:rPr>
              <a:t>Switch left and right</a:t>
            </a:r>
            <a:endParaRPr lang="en-US" sz="1800" dirty="0">
              <a:solidFill>
                <a:schemeClr val="accent2"/>
              </a:solidFill>
              <a:latin typeface="+mn-lt"/>
            </a:endParaRPr>
          </a:p>
          <a:p>
            <a:pPr marL="457200" indent="-457200">
              <a:buFontTx/>
              <a:buAutoNum type="arabicPeriod"/>
            </a:pPr>
            <a:r>
              <a:rPr lang="en-US" sz="1800" dirty="0">
                <a:latin typeface="+mn-lt"/>
              </a:rPr>
              <a:t>recursively apply </a:t>
            </a:r>
            <a:r>
              <a:rPr lang="en-US" sz="1800" dirty="0" err="1">
                <a:latin typeface="+mn-lt"/>
              </a:rPr>
              <a:t>quicksort</a:t>
            </a:r>
            <a:r>
              <a:rPr lang="en-US" sz="1800" dirty="0">
                <a:latin typeface="+mn-lt"/>
              </a:rPr>
              <a:t> to the part of the array that is to the left of the pivot, and to the part on its right. </a:t>
            </a:r>
          </a:p>
        </p:txBody>
      </p:sp>
      <p:sp>
        <p:nvSpPr>
          <p:cNvPr id="95241" name="Text Box 9"/>
          <p:cNvSpPr txBox="1">
            <a:spLocks noChangeArrowheads="1"/>
          </p:cNvSpPr>
          <p:nvPr/>
        </p:nvSpPr>
        <p:spPr bwMode="auto">
          <a:xfrm>
            <a:off x="1949450" y="6232525"/>
            <a:ext cx="4503156" cy="400110"/>
          </a:xfrm>
          <a:prstGeom prst="rect">
            <a:avLst/>
          </a:prstGeom>
          <a:noFill/>
          <a:ln w="9525">
            <a:noFill/>
            <a:miter lim="800000"/>
            <a:headEnd/>
            <a:tailEnd/>
          </a:ln>
          <a:effectLst/>
        </p:spPr>
        <p:txBody>
          <a:bodyPr wrap="none">
            <a:spAutoFit/>
          </a:bodyPr>
          <a:lstStyle/>
          <a:p>
            <a:r>
              <a:rPr lang="en-US" dirty="0">
                <a:latin typeface="+mn-lt"/>
              </a:rPr>
              <a:t>O(n log n) on average, worst case is O(n</a:t>
            </a:r>
            <a:r>
              <a:rPr lang="en-US" baseline="30000" dirty="0">
                <a:latin typeface="+mn-lt"/>
              </a:rPr>
              <a:t>2</a:t>
            </a:r>
            <a:r>
              <a:rPr lang="en-US" dirty="0">
                <a:latin typeface="+mn-lt"/>
              </a:rPr>
              <a:t>)</a:t>
            </a:r>
          </a:p>
        </p:txBody>
      </p:sp>
      <p:sp>
        <p:nvSpPr>
          <p:cNvPr id="95242" name="Rectangle 10"/>
          <p:cNvSpPr>
            <a:spLocks noChangeArrowheads="1"/>
          </p:cNvSpPr>
          <p:nvPr/>
        </p:nvSpPr>
        <p:spPr bwMode="auto">
          <a:xfrm>
            <a:off x="685800" y="228600"/>
            <a:ext cx="7772400" cy="838200"/>
          </a:xfrm>
          <a:prstGeom prst="rect">
            <a:avLst/>
          </a:prstGeom>
          <a:noFill/>
          <a:ln w="9525">
            <a:noFill/>
            <a:miter lim="800000"/>
            <a:headEnd/>
            <a:tailEnd/>
          </a:ln>
          <a:effectLst/>
        </p:spPr>
        <p:txBody>
          <a:bodyPr anchor="ctr"/>
          <a:lstStyle/>
          <a:p>
            <a:pPr algn="ctr"/>
            <a:r>
              <a:rPr lang="en-US" sz="3600" dirty="0">
                <a:solidFill>
                  <a:schemeClr val="tx2"/>
                </a:solidFill>
                <a:latin typeface="+mn-lt"/>
              </a:rPr>
              <a:t>In-memory Sort: Quick Sort</a:t>
            </a:r>
          </a:p>
        </p:txBody>
      </p:sp>
      <p:sp>
        <p:nvSpPr>
          <p:cNvPr id="95243" name="Rectangle 11"/>
          <p:cNvSpPr>
            <a:spLocks noChangeArrowheads="1"/>
          </p:cNvSpPr>
          <p:nvPr/>
        </p:nvSpPr>
        <p:spPr bwMode="auto">
          <a:xfrm>
            <a:off x="2590800" y="5165725"/>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solidFill>
                  <a:srgbClr val="FF0000"/>
                </a:solidFill>
                <a:latin typeface="+mn-lt"/>
              </a:rPr>
              <a:t>18</a:t>
            </a:r>
          </a:p>
        </p:txBody>
      </p:sp>
      <p:sp>
        <p:nvSpPr>
          <p:cNvPr id="95244" name="Rectangle 12"/>
          <p:cNvSpPr>
            <a:spLocks noChangeArrowheads="1"/>
          </p:cNvSpPr>
          <p:nvPr/>
        </p:nvSpPr>
        <p:spPr bwMode="auto">
          <a:xfrm>
            <a:off x="2895600" y="5165725"/>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mn-lt"/>
              </a:rPr>
              <a:t>5</a:t>
            </a:r>
          </a:p>
        </p:txBody>
      </p:sp>
      <p:sp>
        <p:nvSpPr>
          <p:cNvPr id="95245" name="Rectangle 13"/>
          <p:cNvSpPr>
            <a:spLocks noChangeArrowheads="1"/>
          </p:cNvSpPr>
          <p:nvPr/>
        </p:nvSpPr>
        <p:spPr bwMode="auto">
          <a:xfrm>
            <a:off x="3200400" y="5165725"/>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mn-lt"/>
              </a:rPr>
              <a:t>6</a:t>
            </a:r>
          </a:p>
        </p:txBody>
      </p:sp>
      <p:sp>
        <p:nvSpPr>
          <p:cNvPr id="95246" name="Rectangle 14"/>
          <p:cNvSpPr>
            <a:spLocks noChangeArrowheads="1"/>
          </p:cNvSpPr>
          <p:nvPr/>
        </p:nvSpPr>
        <p:spPr bwMode="auto">
          <a:xfrm>
            <a:off x="3505200" y="5165725"/>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mn-lt"/>
              </a:rPr>
              <a:t>19</a:t>
            </a:r>
          </a:p>
        </p:txBody>
      </p:sp>
      <p:sp>
        <p:nvSpPr>
          <p:cNvPr id="95247" name="Rectangle 15"/>
          <p:cNvSpPr>
            <a:spLocks noChangeArrowheads="1"/>
          </p:cNvSpPr>
          <p:nvPr/>
        </p:nvSpPr>
        <p:spPr bwMode="auto">
          <a:xfrm>
            <a:off x="3810000" y="5165725"/>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mn-lt"/>
              </a:rPr>
              <a:t>3</a:t>
            </a:r>
          </a:p>
        </p:txBody>
      </p:sp>
      <p:sp>
        <p:nvSpPr>
          <p:cNvPr id="95248" name="Rectangle 16"/>
          <p:cNvSpPr>
            <a:spLocks noChangeArrowheads="1"/>
          </p:cNvSpPr>
          <p:nvPr/>
        </p:nvSpPr>
        <p:spPr bwMode="auto">
          <a:xfrm>
            <a:off x="4114800" y="5165725"/>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mn-lt"/>
              </a:rPr>
              <a:t>1</a:t>
            </a:r>
          </a:p>
        </p:txBody>
      </p:sp>
      <p:sp>
        <p:nvSpPr>
          <p:cNvPr id="95249" name="Rectangle 17"/>
          <p:cNvSpPr>
            <a:spLocks noChangeArrowheads="1"/>
          </p:cNvSpPr>
          <p:nvPr/>
        </p:nvSpPr>
        <p:spPr bwMode="auto">
          <a:xfrm>
            <a:off x="4419600" y="5165725"/>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mn-lt"/>
              </a:rPr>
              <a:t>5</a:t>
            </a:r>
          </a:p>
        </p:txBody>
      </p:sp>
      <p:sp>
        <p:nvSpPr>
          <p:cNvPr id="95250" name="Rectangle 18"/>
          <p:cNvSpPr>
            <a:spLocks noChangeArrowheads="1"/>
          </p:cNvSpPr>
          <p:nvPr/>
        </p:nvSpPr>
        <p:spPr bwMode="auto">
          <a:xfrm>
            <a:off x="4724400" y="5165725"/>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mn-lt"/>
              </a:rPr>
              <a:t>6</a:t>
            </a:r>
          </a:p>
        </p:txBody>
      </p:sp>
      <p:sp>
        <p:nvSpPr>
          <p:cNvPr id="95251" name="Rectangle 19"/>
          <p:cNvSpPr>
            <a:spLocks noChangeArrowheads="1"/>
          </p:cNvSpPr>
          <p:nvPr/>
        </p:nvSpPr>
        <p:spPr bwMode="auto">
          <a:xfrm>
            <a:off x="5029200" y="5165725"/>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mn-lt"/>
              </a:rPr>
              <a:t>11</a:t>
            </a:r>
          </a:p>
        </p:txBody>
      </p:sp>
      <p:sp>
        <p:nvSpPr>
          <p:cNvPr id="95252" name="Rectangle 20"/>
          <p:cNvSpPr>
            <a:spLocks noChangeArrowheads="1"/>
          </p:cNvSpPr>
          <p:nvPr/>
        </p:nvSpPr>
        <p:spPr bwMode="auto">
          <a:xfrm>
            <a:off x="5334000" y="5165725"/>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mn-lt"/>
              </a:rPr>
              <a:t>21</a:t>
            </a:r>
          </a:p>
        </p:txBody>
      </p:sp>
      <p:sp>
        <p:nvSpPr>
          <p:cNvPr id="95253" name="Rectangle 21"/>
          <p:cNvSpPr>
            <a:spLocks noChangeArrowheads="1"/>
          </p:cNvSpPr>
          <p:nvPr/>
        </p:nvSpPr>
        <p:spPr bwMode="auto">
          <a:xfrm>
            <a:off x="5638800" y="5165725"/>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mn-lt"/>
              </a:rPr>
              <a:t>33</a:t>
            </a:r>
          </a:p>
        </p:txBody>
      </p:sp>
      <p:sp>
        <p:nvSpPr>
          <p:cNvPr id="95254" name="Rectangle 22"/>
          <p:cNvSpPr>
            <a:spLocks noChangeArrowheads="1"/>
          </p:cNvSpPr>
          <p:nvPr/>
        </p:nvSpPr>
        <p:spPr bwMode="auto">
          <a:xfrm>
            <a:off x="5943600" y="5165725"/>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mn-lt"/>
              </a:rPr>
              <a:t>23</a:t>
            </a:r>
          </a:p>
        </p:txBody>
      </p:sp>
      <p:sp>
        <p:nvSpPr>
          <p:cNvPr id="95277" name="Line 45"/>
          <p:cNvSpPr>
            <a:spLocks noChangeShapeType="1"/>
          </p:cNvSpPr>
          <p:nvPr/>
        </p:nvSpPr>
        <p:spPr bwMode="auto">
          <a:xfrm flipV="1">
            <a:off x="3048000" y="5470525"/>
            <a:ext cx="0" cy="304800"/>
          </a:xfrm>
          <a:prstGeom prst="line">
            <a:avLst/>
          </a:prstGeom>
          <a:noFill/>
          <a:ln w="9525">
            <a:solidFill>
              <a:schemeClr val="tx1"/>
            </a:solidFill>
            <a:round/>
            <a:headEnd/>
            <a:tailEnd type="triangle" w="med" len="med"/>
          </a:ln>
          <a:effectLst/>
        </p:spPr>
        <p:txBody>
          <a:bodyPr/>
          <a:lstStyle/>
          <a:p>
            <a:endParaRPr lang="en-US">
              <a:latin typeface="+mn-lt"/>
            </a:endParaRPr>
          </a:p>
        </p:txBody>
      </p:sp>
      <p:sp>
        <p:nvSpPr>
          <p:cNvPr id="95278" name="Line 46"/>
          <p:cNvSpPr>
            <a:spLocks noChangeShapeType="1"/>
          </p:cNvSpPr>
          <p:nvPr/>
        </p:nvSpPr>
        <p:spPr bwMode="auto">
          <a:xfrm flipV="1">
            <a:off x="6096000" y="5470525"/>
            <a:ext cx="0" cy="304800"/>
          </a:xfrm>
          <a:prstGeom prst="line">
            <a:avLst/>
          </a:prstGeom>
          <a:noFill/>
          <a:ln w="9525">
            <a:solidFill>
              <a:schemeClr val="tx1"/>
            </a:solidFill>
            <a:round/>
            <a:headEnd/>
            <a:tailEnd type="triangle" w="med" len="med"/>
          </a:ln>
          <a:effectLst/>
        </p:spPr>
        <p:txBody>
          <a:bodyPr/>
          <a:lstStyle/>
          <a:p>
            <a:endParaRPr lang="en-US">
              <a:latin typeface="+mn-lt"/>
            </a:endParaRPr>
          </a:p>
        </p:txBody>
      </p:sp>
      <p:sp>
        <p:nvSpPr>
          <p:cNvPr id="95279" name="Text Box 47"/>
          <p:cNvSpPr txBox="1">
            <a:spLocks noChangeArrowheads="1"/>
          </p:cNvSpPr>
          <p:nvPr/>
        </p:nvSpPr>
        <p:spPr bwMode="auto">
          <a:xfrm>
            <a:off x="2667000" y="5740400"/>
            <a:ext cx="492443" cy="369332"/>
          </a:xfrm>
          <a:prstGeom prst="rect">
            <a:avLst/>
          </a:prstGeom>
          <a:noFill/>
          <a:ln w="9525">
            <a:noFill/>
            <a:miter lim="800000"/>
            <a:headEnd/>
            <a:tailEnd/>
          </a:ln>
          <a:effectLst/>
        </p:spPr>
        <p:txBody>
          <a:bodyPr wrap="none">
            <a:spAutoFit/>
          </a:bodyPr>
          <a:lstStyle/>
          <a:p>
            <a:r>
              <a:rPr lang="en-US" sz="1800">
                <a:latin typeface="+mn-lt"/>
              </a:rPr>
              <a:t>left</a:t>
            </a:r>
          </a:p>
        </p:txBody>
      </p:sp>
      <p:sp>
        <p:nvSpPr>
          <p:cNvPr id="95280" name="Text Box 48"/>
          <p:cNvSpPr txBox="1">
            <a:spLocks noChangeArrowheads="1"/>
          </p:cNvSpPr>
          <p:nvPr/>
        </p:nvSpPr>
        <p:spPr bwMode="auto">
          <a:xfrm>
            <a:off x="5805488" y="5775325"/>
            <a:ext cx="620683" cy="369332"/>
          </a:xfrm>
          <a:prstGeom prst="rect">
            <a:avLst/>
          </a:prstGeom>
          <a:noFill/>
          <a:ln w="9525">
            <a:noFill/>
            <a:miter lim="800000"/>
            <a:headEnd/>
            <a:tailEnd/>
          </a:ln>
          <a:effectLst/>
        </p:spPr>
        <p:txBody>
          <a:bodyPr wrap="none">
            <a:spAutoFit/>
          </a:bodyPr>
          <a:lstStyle/>
          <a:p>
            <a:r>
              <a:rPr lang="en-US" sz="1800">
                <a:latin typeface="+mn-lt"/>
              </a:rPr>
              <a:t>right</a:t>
            </a:r>
          </a:p>
        </p:txBody>
      </p:sp>
      <p:sp>
        <p:nvSpPr>
          <p:cNvPr id="95281" name="Text Box 49"/>
          <p:cNvSpPr txBox="1">
            <a:spLocks noChangeArrowheads="1"/>
          </p:cNvSpPr>
          <p:nvPr/>
        </p:nvSpPr>
        <p:spPr bwMode="auto">
          <a:xfrm>
            <a:off x="3200400" y="4556125"/>
            <a:ext cx="1981633" cy="369332"/>
          </a:xfrm>
          <a:prstGeom prst="rect">
            <a:avLst/>
          </a:prstGeom>
          <a:noFill/>
          <a:ln w="9525">
            <a:noFill/>
            <a:miter lim="800000"/>
            <a:headEnd/>
            <a:tailEnd/>
          </a:ln>
          <a:effectLst/>
        </p:spPr>
        <p:txBody>
          <a:bodyPr wrap="none">
            <a:spAutoFit/>
          </a:bodyPr>
          <a:lstStyle/>
          <a:p>
            <a:r>
              <a:rPr lang="en-US" sz="1800" dirty="0">
                <a:latin typeface="+mn-lt"/>
              </a:rPr>
              <a:t>1st pass: pivot = 18</a:t>
            </a:r>
          </a:p>
        </p:txBody>
      </p:sp>
    </p:spTree>
    <p:extLst>
      <p:ext uri="{BB962C8B-B14F-4D97-AF65-F5344CB8AC3E}">
        <p14:creationId xmlns:p14="http://schemas.microsoft.com/office/powerpoint/2010/main" val="344719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latin typeface="+mn-lt"/>
            </a:endParaRPr>
          </a:p>
        </p:txBody>
      </p:sp>
      <p:sp>
        <p:nvSpPr>
          <p:cNvPr id="35533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latin typeface="+mn-lt"/>
            </a:endParaRPr>
          </a:p>
        </p:txBody>
      </p:sp>
      <p:sp>
        <p:nvSpPr>
          <p:cNvPr id="355332" name="Rectangle 4"/>
          <p:cNvSpPr>
            <a:spLocks noGrp="1" noChangeArrowheads="1"/>
          </p:cNvSpPr>
          <p:nvPr>
            <p:ph type="title"/>
          </p:nvPr>
        </p:nvSpPr>
        <p:spPr>
          <a:noFill/>
          <a:ln/>
        </p:spPr>
        <p:txBody>
          <a:bodyPr lIns="90488" tIns="44450" rIns="90488" bIns="44450"/>
          <a:lstStyle/>
          <a:p>
            <a:r>
              <a:rPr lang="en-US" sz="3600">
                <a:latin typeface="+mn-lt"/>
                <a:cs typeface="Comic Sans MS"/>
              </a:rPr>
              <a:t>Sorting large amount of data</a:t>
            </a:r>
          </a:p>
        </p:txBody>
      </p:sp>
      <p:sp>
        <p:nvSpPr>
          <p:cNvPr id="355333" name="Rectangle 5"/>
          <p:cNvSpPr>
            <a:spLocks noGrp="1" noChangeArrowheads="1"/>
          </p:cNvSpPr>
          <p:nvPr>
            <p:ph type="body" idx="1"/>
          </p:nvPr>
        </p:nvSpPr>
        <p:spPr>
          <a:xfrm>
            <a:off x="685800" y="1676400"/>
            <a:ext cx="7696200" cy="1676400"/>
          </a:xfrm>
          <a:noFill/>
          <a:ln/>
        </p:spPr>
        <p:txBody>
          <a:bodyPr lIns="90488" tIns="44450" rIns="90488" bIns="44450"/>
          <a:lstStyle/>
          <a:p>
            <a:r>
              <a:rPr lang="en-US" dirty="0">
                <a:cs typeface="Comic Sans MS"/>
              </a:rPr>
              <a:t>Sort 1Gb of data with 1Mb of RAM?</a:t>
            </a:r>
          </a:p>
          <a:p>
            <a:r>
              <a:rPr lang="en-US" dirty="0">
                <a:cs typeface="Comic Sans MS"/>
              </a:rPr>
              <a:t>Why not just using virtual memory?</a:t>
            </a:r>
          </a:p>
        </p:txBody>
      </p:sp>
      <p:sp>
        <p:nvSpPr>
          <p:cNvPr id="7" name="Rectangle 11"/>
          <p:cNvSpPr>
            <a:spLocks noChangeArrowheads="1"/>
          </p:cNvSpPr>
          <p:nvPr/>
        </p:nvSpPr>
        <p:spPr bwMode="auto">
          <a:xfrm>
            <a:off x="2209800" y="4495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solidFill>
                  <a:srgbClr val="FF0000"/>
                </a:solidFill>
                <a:latin typeface="+mn-lt"/>
              </a:rPr>
              <a:t>18</a:t>
            </a:r>
          </a:p>
        </p:txBody>
      </p:sp>
      <p:sp>
        <p:nvSpPr>
          <p:cNvPr id="8" name="Rectangle 12"/>
          <p:cNvSpPr>
            <a:spLocks noChangeArrowheads="1"/>
          </p:cNvSpPr>
          <p:nvPr/>
        </p:nvSpPr>
        <p:spPr bwMode="auto">
          <a:xfrm>
            <a:off x="2514600" y="4495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mn-lt"/>
              </a:rPr>
              <a:t>5</a:t>
            </a:r>
          </a:p>
        </p:txBody>
      </p:sp>
      <p:sp>
        <p:nvSpPr>
          <p:cNvPr id="9" name="Rectangle 13"/>
          <p:cNvSpPr>
            <a:spLocks noChangeArrowheads="1"/>
          </p:cNvSpPr>
          <p:nvPr/>
        </p:nvSpPr>
        <p:spPr bwMode="auto">
          <a:xfrm>
            <a:off x="2819400" y="4495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mn-lt"/>
              </a:rPr>
              <a:t>6</a:t>
            </a:r>
          </a:p>
        </p:txBody>
      </p:sp>
      <p:sp>
        <p:nvSpPr>
          <p:cNvPr id="10" name="Rectangle 14"/>
          <p:cNvSpPr>
            <a:spLocks noChangeArrowheads="1"/>
          </p:cNvSpPr>
          <p:nvPr/>
        </p:nvSpPr>
        <p:spPr bwMode="auto">
          <a:xfrm>
            <a:off x="3276600" y="4495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mn-lt"/>
              </a:rPr>
              <a:t>19</a:t>
            </a:r>
          </a:p>
        </p:txBody>
      </p:sp>
      <p:sp>
        <p:nvSpPr>
          <p:cNvPr id="11" name="Rectangle 15"/>
          <p:cNvSpPr>
            <a:spLocks noChangeArrowheads="1"/>
          </p:cNvSpPr>
          <p:nvPr/>
        </p:nvSpPr>
        <p:spPr bwMode="auto">
          <a:xfrm>
            <a:off x="3581400" y="4495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mn-lt"/>
              </a:rPr>
              <a:t>3</a:t>
            </a:r>
          </a:p>
        </p:txBody>
      </p:sp>
      <p:sp>
        <p:nvSpPr>
          <p:cNvPr id="12" name="Rectangle 16"/>
          <p:cNvSpPr>
            <a:spLocks noChangeArrowheads="1"/>
          </p:cNvSpPr>
          <p:nvPr/>
        </p:nvSpPr>
        <p:spPr bwMode="auto">
          <a:xfrm>
            <a:off x="3886200" y="4495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mn-lt"/>
              </a:rPr>
              <a:t>1</a:t>
            </a:r>
          </a:p>
        </p:txBody>
      </p:sp>
      <p:sp>
        <p:nvSpPr>
          <p:cNvPr id="13" name="Rectangle 17"/>
          <p:cNvSpPr>
            <a:spLocks noChangeArrowheads="1"/>
          </p:cNvSpPr>
          <p:nvPr/>
        </p:nvSpPr>
        <p:spPr bwMode="auto">
          <a:xfrm>
            <a:off x="4297362" y="4495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mn-lt"/>
              </a:rPr>
              <a:t>5</a:t>
            </a:r>
          </a:p>
        </p:txBody>
      </p:sp>
      <p:sp>
        <p:nvSpPr>
          <p:cNvPr id="14" name="Rectangle 18"/>
          <p:cNvSpPr>
            <a:spLocks noChangeArrowheads="1"/>
          </p:cNvSpPr>
          <p:nvPr/>
        </p:nvSpPr>
        <p:spPr bwMode="auto">
          <a:xfrm>
            <a:off x="4602162" y="4495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mn-lt"/>
              </a:rPr>
              <a:t>6</a:t>
            </a:r>
          </a:p>
        </p:txBody>
      </p:sp>
      <p:sp>
        <p:nvSpPr>
          <p:cNvPr id="15" name="Rectangle 19"/>
          <p:cNvSpPr>
            <a:spLocks noChangeArrowheads="1"/>
          </p:cNvSpPr>
          <p:nvPr/>
        </p:nvSpPr>
        <p:spPr bwMode="auto">
          <a:xfrm>
            <a:off x="4906962" y="4495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mn-lt"/>
              </a:rPr>
              <a:t>11</a:t>
            </a:r>
          </a:p>
        </p:txBody>
      </p:sp>
      <p:sp>
        <p:nvSpPr>
          <p:cNvPr id="16" name="Rectangle 20"/>
          <p:cNvSpPr>
            <a:spLocks noChangeArrowheads="1"/>
          </p:cNvSpPr>
          <p:nvPr/>
        </p:nvSpPr>
        <p:spPr bwMode="auto">
          <a:xfrm>
            <a:off x="5364162" y="4495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mn-lt"/>
              </a:rPr>
              <a:t>21</a:t>
            </a:r>
          </a:p>
        </p:txBody>
      </p:sp>
      <p:sp>
        <p:nvSpPr>
          <p:cNvPr id="17" name="Rectangle 21"/>
          <p:cNvSpPr>
            <a:spLocks noChangeArrowheads="1"/>
          </p:cNvSpPr>
          <p:nvPr/>
        </p:nvSpPr>
        <p:spPr bwMode="auto">
          <a:xfrm>
            <a:off x="5668962" y="4495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mn-lt"/>
              </a:rPr>
              <a:t>33</a:t>
            </a:r>
          </a:p>
        </p:txBody>
      </p:sp>
      <p:sp>
        <p:nvSpPr>
          <p:cNvPr id="18" name="Rectangle 22"/>
          <p:cNvSpPr>
            <a:spLocks noChangeArrowheads="1"/>
          </p:cNvSpPr>
          <p:nvPr/>
        </p:nvSpPr>
        <p:spPr bwMode="auto">
          <a:xfrm>
            <a:off x="5973762" y="4495800"/>
            <a:ext cx="304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latin typeface="+mn-lt"/>
              </a:rPr>
              <a:t>23</a:t>
            </a:r>
          </a:p>
        </p:txBody>
      </p:sp>
      <p:sp>
        <p:nvSpPr>
          <p:cNvPr id="19" name="Line 45"/>
          <p:cNvSpPr>
            <a:spLocks noChangeShapeType="1"/>
          </p:cNvSpPr>
          <p:nvPr/>
        </p:nvSpPr>
        <p:spPr bwMode="auto">
          <a:xfrm flipV="1">
            <a:off x="2667000" y="4800600"/>
            <a:ext cx="0" cy="304800"/>
          </a:xfrm>
          <a:prstGeom prst="line">
            <a:avLst/>
          </a:prstGeom>
          <a:noFill/>
          <a:ln w="9525">
            <a:solidFill>
              <a:schemeClr val="tx1"/>
            </a:solidFill>
            <a:round/>
            <a:headEnd/>
            <a:tailEnd type="triangle" w="med" len="med"/>
          </a:ln>
          <a:effectLst/>
        </p:spPr>
        <p:txBody>
          <a:bodyPr/>
          <a:lstStyle/>
          <a:p>
            <a:endParaRPr lang="en-US">
              <a:latin typeface="+mn-lt"/>
            </a:endParaRPr>
          </a:p>
        </p:txBody>
      </p:sp>
      <p:sp>
        <p:nvSpPr>
          <p:cNvPr id="20" name="Line 46"/>
          <p:cNvSpPr>
            <a:spLocks noChangeShapeType="1"/>
          </p:cNvSpPr>
          <p:nvPr/>
        </p:nvSpPr>
        <p:spPr bwMode="auto">
          <a:xfrm flipV="1">
            <a:off x="6126162" y="4800600"/>
            <a:ext cx="0" cy="304800"/>
          </a:xfrm>
          <a:prstGeom prst="line">
            <a:avLst/>
          </a:prstGeom>
          <a:noFill/>
          <a:ln w="9525">
            <a:solidFill>
              <a:schemeClr val="tx1"/>
            </a:solidFill>
            <a:round/>
            <a:headEnd/>
            <a:tailEnd type="triangle" w="med" len="med"/>
          </a:ln>
          <a:effectLst/>
        </p:spPr>
        <p:txBody>
          <a:bodyPr/>
          <a:lstStyle/>
          <a:p>
            <a:endParaRPr lang="en-US">
              <a:latin typeface="+mn-lt"/>
            </a:endParaRPr>
          </a:p>
        </p:txBody>
      </p:sp>
      <p:sp>
        <p:nvSpPr>
          <p:cNvPr id="21" name="Text Box 47"/>
          <p:cNvSpPr txBox="1">
            <a:spLocks noChangeArrowheads="1"/>
          </p:cNvSpPr>
          <p:nvPr/>
        </p:nvSpPr>
        <p:spPr bwMode="auto">
          <a:xfrm>
            <a:off x="2286000" y="5070475"/>
            <a:ext cx="492443" cy="369332"/>
          </a:xfrm>
          <a:prstGeom prst="rect">
            <a:avLst/>
          </a:prstGeom>
          <a:noFill/>
          <a:ln w="9525">
            <a:noFill/>
            <a:miter lim="800000"/>
            <a:headEnd/>
            <a:tailEnd/>
          </a:ln>
          <a:effectLst/>
        </p:spPr>
        <p:txBody>
          <a:bodyPr wrap="none">
            <a:spAutoFit/>
          </a:bodyPr>
          <a:lstStyle/>
          <a:p>
            <a:r>
              <a:rPr lang="en-US" sz="1800">
                <a:latin typeface="+mn-lt"/>
              </a:rPr>
              <a:t>left</a:t>
            </a:r>
          </a:p>
        </p:txBody>
      </p:sp>
      <p:sp>
        <p:nvSpPr>
          <p:cNvPr id="22" name="Text Box 48"/>
          <p:cNvSpPr txBox="1">
            <a:spLocks noChangeArrowheads="1"/>
          </p:cNvSpPr>
          <p:nvPr/>
        </p:nvSpPr>
        <p:spPr bwMode="auto">
          <a:xfrm>
            <a:off x="5835650" y="5105400"/>
            <a:ext cx="620683" cy="369332"/>
          </a:xfrm>
          <a:prstGeom prst="rect">
            <a:avLst/>
          </a:prstGeom>
          <a:noFill/>
          <a:ln w="9525">
            <a:noFill/>
            <a:miter lim="800000"/>
            <a:headEnd/>
            <a:tailEnd/>
          </a:ln>
          <a:effectLst/>
        </p:spPr>
        <p:txBody>
          <a:bodyPr wrap="none">
            <a:spAutoFit/>
          </a:bodyPr>
          <a:lstStyle/>
          <a:p>
            <a:r>
              <a:rPr lang="en-US" sz="1800">
                <a:latin typeface="+mn-lt"/>
              </a:rPr>
              <a:t>right</a:t>
            </a:r>
          </a:p>
        </p:txBody>
      </p:sp>
      <p:sp>
        <p:nvSpPr>
          <p:cNvPr id="23" name="Text Box 49"/>
          <p:cNvSpPr txBox="1">
            <a:spLocks noChangeArrowheads="1"/>
          </p:cNvSpPr>
          <p:nvPr/>
        </p:nvSpPr>
        <p:spPr bwMode="auto">
          <a:xfrm>
            <a:off x="2971800" y="3886200"/>
            <a:ext cx="1981633" cy="369332"/>
          </a:xfrm>
          <a:prstGeom prst="rect">
            <a:avLst/>
          </a:prstGeom>
          <a:noFill/>
          <a:ln w="9525">
            <a:noFill/>
            <a:miter lim="800000"/>
            <a:headEnd/>
            <a:tailEnd/>
          </a:ln>
          <a:effectLst/>
        </p:spPr>
        <p:txBody>
          <a:bodyPr wrap="none">
            <a:spAutoFit/>
          </a:bodyPr>
          <a:lstStyle/>
          <a:p>
            <a:r>
              <a:rPr lang="en-US" sz="1800" dirty="0">
                <a:latin typeface="+mn-lt"/>
              </a:rPr>
              <a:t>1st pass: pivot = 18</a:t>
            </a: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40" name="Rectangle 4"/>
          <p:cNvSpPr>
            <a:spLocks noGrp="1" noChangeArrowheads="1"/>
          </p:cNvSpPr>
          <p:nvPr>
            <p:ph type="title"/>
          </p:nvPr>
        </p:nvSpPr>
        <p:spPr>
          <a:xfrm>
            <a:off x="685800" y="152400"/>
            <a:ext cx="7772400" cy="609600"/>
          </a:xfrm>
          <a:noFill/>
          <a:ln/>
        </p:spPr>
        <p:txBody>
          <a:bodyPr lIns="90488" tIns="44450" rIns="90488" bIns="44450"/>
          <a:lstStyle/>
          <a:p>
            <a:r>
              <a:rPr lang="en-US" sz="2800" dirty="0">
                <a:latin typeface="+mn-lt"/>
                <a:cs typeface="Comic Sans MS"/>
              </a:rPr>
              <a:t>2-Way Sort: Requires 3 Buffers</a:t>
            </a:r>
          </a:p>
        </p:txBody>
      </p:sp>
      <p:sp>
        <p:nvSpPr>
          <p:cNvPr id="347141" name="Rectangle 5"/>
          <p:cNvSpPr>
            <a:spLocks noGrp="1" noChangeArrowheads="1"/>
          </p:cNvSpPr>
          <p:nvPr>
            <p:ph type="body" idx="1"/>
          </p:nvPr>
        </p:nvSpPr>
        <p:spPr>
          <a:xfrm>
            <a:off x="228600" y="838200"/>
            <a:ext cx="5791200" cy="990600"/>
          </a:xfrm>
          <a:noFill/>
          <a:ln/>
        </p:spPr>
        <p:txBody>
          <a:bodyPr lIns="90488" tIns="44450" rIns="90488" bIns="44450"/>
          <a:lstStyle/>
          <a:p>
            <a:r>
              <a:rPr lang="en-US" sz="2400" dirty="0">
                <a:cs typeface="Comic Sans MS"/>
              </a:rPr>
              <a:t>Pass 1: Read a page, sort it, write it</a:t>
            </a:r>
          </a:p>
          <a:p>
            <a:pPr lvl="1">
              <a:buSzPct val="75000"/>
            </a:pPr>
            <a:r>
              <a:rPr lang="en-US" sz="2000" dirty="0">
                <a:cs typeface="Comic Sans MS"/>
              </a:rPr>
              <a:t>only one buffer page is used</a:t>
            </a:r>
          </a:p>
        </p:txBody>
      </p:sp>
      <p:grpSp>
        <p:nvGrpSpPr>
          <p:cNvPr id="2" name="Group 1"/>
          <p:cNvGrpSpPr/>
          <p:nvPr/>
        </p:nvGrpSpPr>
        <p:grpSpPr>
          <a:xfrm>
            <a:off x="990600" y="4484688"/>
            <a:ext cx="6799262" cy="2055812"/>
            <a:chOff x="1509713" y="3963988"/>
            <a:chExt cx="6799262" cy="2055812"/>
          </a:xfrm>
        </p:grpSpPr>
        <p:sp>
          <p:nvSpPr>
            <p:cNvPr id="347142" name="Freeform 6"/>
            <p:cNvSpPr>
              <a:spLocks/>
            </p:cNvSpPr>
            <p:nvPr/>
          </p:nvSpPr>
          <p:spPr bwMode="auto">
            <a:xfrm>
              <a:off x="6992938" y="4138613"/>
              <a:ext cx="1316037" cy="220662"/>
            </a:xfrm>
            <a:custGeom>
              <a:avLst/>
              <a:gdLst/>
              <a:ahLst/>
              <a:cxnLst>
                <a:cxn ang="0">
                  <a:pos x="828" y="70"/>
                </a:cxn>
                <a:cxn ang="0">
                  <a:pos x="796" y="42"/>
                </a:cxn>
                <a:cxn ang="0">
                  <a:pos x="707" y="21"/>
                </a:cxn>
                <a:cxn ang="0">
                  <a:pos x="414" y="0"/>
                </a:cxn>
                <a:cxn ang="0">
                  <a:pos x="122" y="21"/>
                </a:cxn>
                <a:cxn ang="0">
                  <a:pos x="33" y="42"/>
                </a:cxn>
                <a:cxn ang="0">
                  <a:pos x="0" y="70"/>
                </a:cxn>
                <a:cxn ang="0">
                  <a:pos x="33" y="97"/>
                </a:cxn>
                <a:cxn ang="0">
                  <a:pos x="122" y="118"/>
                </a:cxn>
                <a:cxn ang="0">
                  <a:pos x="414" y="138"/>
                </a:cxn>
                <a:cxn ang="0">
                  <a:pos x="707" y="118"/>
                </a:cxn>
                <a:cxn ang="0">
                  <a:pos x="796" y="97"/>
                </a:cxn>
                <a:cxn ang="0">
                  <a:pos x="828" y="70"/>
                </a:cxn>
              </a:cxnLst>
              <a:rect l="0" t="0" r="r" b="b"/>
              <a:pathLst>
                <a:path w="829" h="139">
                  <a:moveTo>
                    <a:pt x="828" y="70"/>
                  </a:moveTo>
                  <a:lnTo>
                    <a:pt x="796" y="42"/>
                  </a:lnTo>
                  <a:lnTo>
                    <a:pt x="707" y="21"/>
                  </a:lnTo>
                  <a:lnTo>
                    <a:pt x="414" y="0"/>
                  </a:lnTo>
                  <a:lnTo>
                    <a:pt x="122" y="21"/>
                  </a:lnTo>
                  <a:lnTo>
                    <a:pt x="33" y="42"/>
                  </a:lnTo>
                  <a:lnTo>
                    <a:pt x="0" y="70"/>
                  </a:lnTo>
                  <a:lnTo>
                    <a:pt x="33" y="97"/>
                  </a:lnTo>
                  <a:lnTo>
                    <a:pt x="122" y="118"/>
                  </a:lnTo>
                  <a:lnTo>
                    <a:pt x="414" y="138"/>
                  </a:lnTo>
                  <a:lnTo>
                    <a:pt x="707" y="118"/>
                  </a:lnTo>
                  <a:lnTo>
                    <a:pt x="796" y="97"/>
                  </a:lnTo>
                  <a:lnTo>
                    <a:pt x="828" y="70"/>
                  </a:lnTo>
                </a:path>
              </a:pathLst>
            </a:custGeom>
            <a:solidFill>
              <a:srgbClr val="99CCFF"/>
            </a:solidFill>
            <a:ln w="12700" cap="rnd" cmpd="sng">
              <a:solidFill>
                <a:srgbClr val="000000"/>
              </a:solidFill>
              <a:prstDash val="solid"/>
              <a:round/>
              <a:headEnd type="none" w="sm" len="sm"/>
              <a:tailEnd type="none" w="sm" len="sm"/>
            </a:ln>
            <a:effectLst/>
          </p:spPr>
          <p:txBody>
            <a:bodyPr/>
            <a:lstStyle/>
            <a:p>
              <a:endParaRPr lang="en-US"/>
            </a:p>
          </p:txBody>
        </p:sp>
        <p:sp>
          <p:nvSpPr>
            <p:cNvPr id="347143" name="Freeform 7"/>
            <p:cNvSpPr>
              <a:spLocks/>
            </p:cNvSpPr>
            <p:nvPr/>
          </p:nvSpPr>
          <p:spPr bwMode="auto">
            <a:xfrm>
              <a:off x="1647825" y="4535488"/>
              <a:ext cx="1039813" cy="150812"/>
            </a:xfrm>
            <a:custGeom>
              <a:avLst/>
              <a:gdLst/>
              <a:ahLst/>
              <a:cxnLst>
                <a:cxn ang="0">
                  <a:pos x="0" y="94"/>
                </a:cxn>
                <a:cxn ang="0">
                  <a:pos x="0" y="0"/>
                </a:cxn>
                <a:cxn ang="0">
                  <a:pos x="654" y="0"/>
                </a:cxn>
                <a:cxn ang="0">
                  <a:pos x="654" y="94"/>
                </a:cxn>
                <a:cxn ang="0">
                  <a:pos x="0" y="94"/>
                </a:cxn>
              </a:cxnLst>
              <a:rect l="0" t="0" r="r" b="b"/>
              <a:pathLst>
                <a:path w="655" h="95">
                  <a:moveTo>
                    <a:pt x="0" y="94"/>
                  </a:moveTo>
                  <a:lnTo>
                    <a:pt x="0" y="0"/>
                  </a:lnTo>
                  <a:lnTo>
                    <a:pt x="654" y="0"/>
                  </a:lnTo>
                  <a:lnTo>
                    <a:pt x="654" y="94"/>
                  </a:lnTo>
                  <a:lnTo>
                    <a:pt x="0" y="94"/>
                  </a:lnTo>
                </a:path>
              </a:pathLst>
            </a:custGeom>
            <a:solidFill>
              <a:srgbClr val="99CCFF"/>
            </a:solidFill>
            <a:ln w="12700" cap="rnd" cmpd="sng">
              <a:solidFill>
                <a:srgbClr val="000000"/>
              </a:solidFill>
              <a:prstDash val="solid"/>
              <a:round/>
              <a:headEnd type="none" w="sm" len="sm"/>
              <a:tailEnd type="none" w="sm" len="sm"/>
            </a:ln>
            <a:effectLst/>
          </p:spPr>
          <p:txBody>
            <a:bodyPr/>
            <a:lstStyle/>
            <a:p>
              <a:endParaRPr lang="en-US"/>
            </a:p>
          </p:txBody>
        </p:sp>
        <p:sp>
          <p:nvSpPr>
            <p:cNvPr id="347144" name="Freeform 8"/>
            <p:cNvSpPr>
              <a:spLocks/>
            </p:cNvSpPr>
            <p:nvPr/>
          </p:nvSpPr>
          <p:spPr bwMode="auto">
            <a:xfrm>
              <a:off x="1647825" y="5283200"/>
              <a:ext cx="1068388" cy="138113"/>
            </a:xfrm>
            <a:custGeom>
              <a:avLst/>
              <a:gdLst/>
              <a:ahLst/>
              <a:cxnLst>
                <a:cxn ang="0">
                  <a:pos x="0" y="86"/>
                </a:cxn>
                <a:cxn ang="0">
                  <a:pos x="0" y="0"/>
                </a:cxn>
                <a:cxn ang="0">
                  <a:pos x="672" y="0"/>
                </a:cxn>
                <a:cxn ang="0">
                  <a:pos x="672" y="86"/>
                </a:cxn>
                <a:cxn ang="0">
                  <a:pos x="0" y="86"/>
                </a:cxn>
              </a:cxnLst>
              <a:rect l="0" t="0" r="r" b="b"/>
              <a:pathLst>
                <a:path w="673" h="87">
                  <a:moveTo>
                    <a:pt x="0" y="86"/>
                  </a:moveTo>
                  <a:lnTo>
                    <a:pt x="0" y="0"/>
                  </a:lnTo>
                  <a:lnTo>
                    <a:pt x="672" y="0"/>
                  </a:lnTo>
                  <a:lnTo>
                    <a:pt x="672" y="86"/>
                  </a:lnTo>
                  <a:lnTo>
                    <a:pt x="0" y="86"/>
                  </a:lnTo>
                </a:path>
              </a:pathLst>
            </a:custGeom>
            <a:solidFill>
              <a:srgbClr val="99CCFF"/>
            </a:solidFill>
            <a:ln w="12700" cap="rnd" cmpd="sng">
              <a:solidFill>
                <a:srgbClr val="000000"/>
              </a:solidFill>
              <a:prstDash val="solid"/>
              <a:round/>
              <a:headEnd type="none" w="sm" len="sm"/>
              <a:tailEnd type="none" w="sm" len="sm"/>
            </a:ln>
            <a:effectLst/>
          </p:spPr>
          <p:txBody>
            <a:bodyPr/>
            <a:lstStyle/>
            <a:p>
              <a:endParaRPr lang="en-US"/>
            </a:p>
          </p:txBody>
        </p:sp>
        <p:sp>
          <p:nvSpPr>
            <p:cNvPr id="347145" name="Freeform 9"/>
            <p:cNvSpPr>
              <a:spLocks/>
            </p:cNvSpPr>
            <p:nvPr/>
          </p:nvSpPr>
          <p:spPr bwMode="auto">
            <a:xfrm>
              <a:off x="1509713" y="4167188"/>
              <a:ext cx="1314450" cy="219075"/>
            </a:xfrm>
            <a:custGeom>
              <a:avLst/>
              <a:gdLst/>
              <a:ahLst/>
              <a:cxnLst>
                <a:cxn ang="0">
                  <a:pos x="827" y="69"/>
                </a:cxn>
                <a:cxn ang="0">
                  <a:pos x="795" y="42"/>
                </a:cxn>
                <a:cxn ang="0">
                  <a:pos x="706" y="20"/>
                </a:cxn>
                <a:cxn ang="0">
                  <a:pos x="414" y="0"/>
                </a:cxn>
                <a:cxn ang="0">
                  <a:pos x="121" y="20"/>
                </a:cxn>
                <a:cxn ang="0">
                  <a:pos x="32" y="42"/>
                </a:cxn>
                <a:cxn ang="0">
                  <a:pos x="0" y="69"/>
                </a:cxn>
                <a:cxn ang="0">
                  <a:pos x="32" y="95"/>
                </a:cxn>
                <a:cxn ang="0">
                  <a:pos x="121" y="117"/>
                </a:cxn>
                <a:cxn ang="0">
                  <a:pos x="414" y="137"/>
                </a:cxn>
                <a:cxn ang="0">
                  <a:pos x="706" y="117"/>
                </a:cxn>
                <a:cxn ang="0">
                  <a:pos x="795" y="95"/>
                </a:cxn>
                <a:cxn ang="0">
                  <a:pos x="827" y="69"/>
                </a:cxn>
              </a:cxnLst>
              <a:rect l="0" t="0" r="r" b="b"/>
              <a:pathLst>
                <a:path w="828" h="138">
                  <a:moveTo>
                    <a:pt x="827" y="69"/>
                  </a:moveTo>
                  <a:lnTo>
                    <a:pt x="795" y="42"/>
                  </a:lnTo>
                  <a:lnTo>
                    <a:pt x="706" y="20"/>
                  </a:lnTo>
                  <a:lnTo>
                    <a:pt x="414" y="0"/>
                  </a:lnTo>
                  <a:lnTo>
                    <a:pt x="121" y="20"/>
                  </a:lnTo>
                  <a:lnTo>
                    <a:pt x="32" y="42"/>
                  </a:lnTo>
                  <a:lnTo>
                    <a:pt x="0" y="69"/>
                  </a:lnTo>
                  <a:lnTo>
                    <a:pt x="32" y="95"/>
                  </a:lnTo>
                  <a:lnTo>
                    <a:pt x="121" y="117"/>
                  </a:lnTo>
                  <a:lnTo>
                    <a:pt x="414" y="137"/>
                  </a:lnTo>
                  <a:lnTo>
                    <a:pt x="706" y="117"/>
                  </a:lnTo>
                  <a:lnTo>
                    <a:pt x="795" y="95"/>
                  </a:lnTo>
                  <a:lnTo>
                    <a:pt x="827" y="69"/>
                  </a:lnTo>
                </a:path>
              </a:pathLst>
            </a:custGeom>
            <a:solidFill>
              <a:srgbClr val="99CCFF"/>
            </a:solidFill>
            <a:ln w="12700" cap="rnd" cmpd="sng">
              <a:solidFill>
                <a:srgbClr val="000000"/>
              </a:solidFill>
              <a:prstDash val="solid"/>
              <a:round/>
              <a:headEnd type="none" w="sm" len="sm"/>
              <a:tailEnd type="none" w="sm" len="sm"/>
            </a:ln>
            <a:effectLst/>
          </p:spPr>
          <p:txBody>
            <a:bodyPr/>
            <a:lstStyle/>
            <a:p>
              <a:endParaRPr lang="en-US"/>
            </a:p>
          </p:txBody>
        </p:sp>
        <p:sp>
          <p:nvSpPr>
            <p:cNvPr id="347146" name="Rectangle 10"/>
            <p:cNvSpPr>
              <a:spLocks noChangeArrowheads="1"/>
            </p:cNvSpPr>
            <p:nvPr/>
          </p:nvSpPr>
          <p:spPr bwMode="auto">
            <a:xfrm>
              <a:off x="3536950" y="5605463"/>
              <a:ext cx="2730500" cy="363537"/>
            </a:xfrm>
            <a:prstGeom prst="rect">
              <a:avLst/>
            </a:prstGeom>
            <a:noFill/>
            <a:ln w="9525">
              <a:noFill/>
              <a:miter lim="800000"/>
              <a:headEnd/>
              <a:tailEnd/>
            </a:ln>
            <a:effectLst/>
          </p:spPr>
          <p:txBody>
            <a:bodyPr lIns="90488" tIns="44450" rIns="90488" bIns="44450">
              <a:spAutoFit/>
            </a:bodyPr>
            <a:lstStyle/>
            <a:p>
              <a:pPr eaLnBrk="0" hangingPunct="0"/>
              <a:r>
                <a:rPr lang="en-US" sz="1800" b="1">
                  <a:latin typeface="Bookman Old Style" pitchFamily="18" charset="0"/>
                  <a:cs typeface="Arial" pitchFamily="34" charset="0"/>
                </a:rPr>
                <a:t>Main memory buffers</a:t>
              </a:r>
            </a:p>
          </p:txBody>
        </p:sp>
        <p:sp>
          <p:nvSpPr>
            <p:cNvPr id="347147" name="Freeform 11"/>
            <p:cNvSpPr>
              <a:spLocks/>
            </p:cNvSpPr>
            <p:nvPr/>
          </p:nvSpPr>
          <p:spPr bwMode="auto">
            <a:xfrm>
              <a:off x="7083425" y="4675188"/>
              <a:ext cx="1055688" cy="138112"/>
            </a:xfrm>
            <a:custGeom>
              <a:avLst/>
              <a:gdLst/>
              <a:ahLst/>
              <a:cxnLst>
                <a:cxn ang="0">
                  <a:pos x="0" y="86"/>
                </a:cxn>
                <a:cxn ang="0">
                  <a:pos x="0" y="0"/>
                </a:cxn>
                <a:cxn ang="0">
                  <a:pos x="664" y="0"/>
                </a:cxn>
                <a:cxn ang="0">
                  <a:pos x="664" y="86"/>
                </a:cxn>
                <a:cxn ang="0">
                  <a:pos x="0" y="86"/>
                </a:cxn>
              </a:cxnLst>
              <a:rect l="0" t="0" r="r" b="b"/>
              <a:pathLst>
                <a:path w="665" h="87">
                  <a:moveTo>
                    <a:pt x="0" y="86"/>
                  </a:moveTo>
                  <a:lnTo>
                    <a:pt x="0" y="0"/>
                  </a:lnTo>
                  <a:lnTo>
                    <a:pt x="664" y="0"/>
                  </a:lnTo>
                  <a:lnTo>
                    <a:pt x="664" y="86"/>
                  </a:lnTo>
                  <a:lnTo>
                    <a:pt x="0" y="86"/>
                  </a:lnTo>
                </a:path>
              </a:pathLst>
            </a:custGeom>
            <a:solidFill>
              <a:srgbClr val="99CCFF"/>
            </a:solidFill>
            <a:ln w="12700" cap="rnd" cmpd="sng">
              <a:solidFill>
                <a:srgbClr val="000000"/>
              </a:solidFill>
              <a:prstDash val="solid"/>
              <a:round/>
              <a:headEnd type="none" w="sm" len="sm"/>
              <a:tailEnd type="none" w="sm" len="sm"/>
            </a:ln>
            <a:effectLst/>
          </p:spPr>
          <p:txBody>
            <a:bodyPr/>
            <a:lstStyle/>
            <a:p>
              <a:endParaRPr lang="en-US"/>
            </a:p>
          </p:txBody>
        </p:sp>
        <p:sp>
          <p:nvSpPr>
            <p:cNvPr id="347148" name="Freeform 12"/>
            <p:cNvSpPr>
              <a:spLocks/>
            </p:cNvSpPr>
            <p:nvPr/>
          </p:nvSpPr>
          <p:spPr bwMode="auto">
            <a:xfrm>
              <a:off x="7116763" y="5221288"/>
              <a:ext cx="1055687" cy="125412"/>
            </a:xfrm>
            <a:custGeom>
              <a:avLst/>
              <a:gdLst/>
              <a:ahLst/>
              <a:cxnLst>
                <a:cxn ang="0">
                  <a:pos x="0" y="78"/>
                </a:cxn>
                <a:cxn ang="0">
                  <a:pos x="0" y="0"/>
                </a:cxn>
                <a:cxn ang="0">
                  <a:pos x="664" y="0"/>
                </a:cxn>
                <a:cxn ang="0">
                  <a:pos x="664" y="78"/>
                </a:cxn>
                <a:cxn ang="0">
                  <a:pos x="0" y="78"/>
                </a:cxn>
              </a:cxnLst>
              <a:rect l="0" t="0" r="r" b="b"/>
              <a:pathLst>
                <a:path w="665" h="79">
                  <a:moveTo>
                    <a:pt x="0" y="78"/>
                  </a:moveTo>
                  <a:lnTo>
                    <a:pt x="0" y="0"/>
                  </a:lnTo>
                  <a:lnTo>
                    <a:pt x="664" y="0"/>
                  </a:lnTo>
                  <a:lnTo>
                    <a:pt x="664" y="78"/>
                  </a:lnTo>
                  <a:lnTo>
                    <a:pt x="0" y="78"/>
                  </a:lnTo>
                </a:path>
              </a:pathLst>
            </a:custGeom>
            <a:solidFill>
              <a:srgbClr val="99CCFF"/>
            </a:solidFill>
            <a:ln w="12700" cap="rnd" cmpd="sng">
              <a:solidFill>
                <a:srgbClr val="000000"/>
              </a:solidFill>
              <a:prstDash val="solid"/>
              <a:round/>
              <a:headEnd type="none" w="sm" len="sm"/>
              <a:tailEnd type="none" w="sm" len="sm"/>
            </a:ln>
            <a:effectLst/>
          </p:spPr>
          <p:txBody>
            <a:bodyPr/>
            <a:lstStyle/>
            <a:p>
              <a:endParaRPr lang="en-US"/>
            </a:p>
          </p:txBody>
        </p:sp>
        <p:sp>
          <p:nvSpPr>
            <p:cNvPr id="347149" name="Freeform 13"/>
            <p:cNvSpPr>
              <a:spLocks/>
            </p:cNvSpPr>
            <p:nvPr/>
          </p:nvSpPr>
          <p:spPr bwMode="auto">
            <a:xfrm>
              <a:off x="3657600" y="4281488"/>
              <a:ext cx="1127125" cy="444500"/>
            </a:xfrm>
            <a:custGeom>
              <a:avLst/>
              <a:gdLst/>
              <a:ahLst/>
              <a:cxnLst>
                <a:cxn ang="0">
                  <a:pos x="0" y="279"/>
                </a:cxn>
                <a:cxn ang="0">
                  <a:pos x="0" y="0"/>
                </a:cxn>
                <a:cxn ang="0">
                  <a:pos x="709" y="0"/>
                </a:cxn>
                <a:cxn ang="0">
                  <a:pos x="709" y="279"/>
                </a:cxn>
                <a:cxn ang="0">
                  <a:pos x="0" y="279"/>
                </a:cxn>
              </a:cxnLst>
              <a:rect l="0" t="0" r="r" b="b"/>
              <a:pathLst>
                <a:path w="710" h="280">
                  <a:moveTo>
                    <a:pt x="0" y="279"/>
                  </a:moveTo>
                  <a:lnTo>
                    <a:pt x="0" y="0"/>
                  </a:lnTo>
                  <a:lnTo>
                    <a:pt x="709" y="0"/>
                  </a:lnTo>
                  <a:lnTo>
                    <a:pt x="709" y="279"/>
                  </a:lnTo>
                  <a:lnTo>
                    <a:pt x="0" y="279"/>
                  </a:lnTo>
                </a:path>
              </a:pathLst>
            </a:custGeom>
            <a:solidFill>
              <a:srgbClr val="F6BF69"/>
            </a:solidFill>
            <a:ln w="12700" cap="rnd" cmpd="sng">
              <a:solidFill>
                <a:schemeClr val="tx2"/>
              </a:solidFill>
              <a:prstDash val="solid"/>
              <a:round/>
              <a:headEnd type="none" w="sm" len="sm"/>
              <a:tailEnd type="none" w="sm" len="sm"/>
            </a:ln>
            <a:effectLst/>
          </p:spPr>
          <p:txBody>
            <a:bodyPr/>
            <a:lstStyle/>
            <a:p>
              <a:endParaRPr lang="en-US"/>
            </a:p>
          </p:txBody>
        </p:sp>
        <p:sp>
          <p:nvSpPr>
            <p:cNvPr id="347150" name="Freeform 14"/>
            <p:cNvSpPr>
              <a:spLocks/>
            </p:cNvSpPr>
            <p:nvPr/>
          </p:nvSpPr>
          <p:spPr bwMode="auto">
            <a:xfrm>
              <a:off x="5410200" y="4757738"/>
              <a:ext cx="1001713" cy="360362"/>
            </a:xfrm>
            <a:custGeom>
              <a:avLst/>
              <a:gdLst/>
              <a:ahLst/>
              <a:cxnLst>
                <a:cxn ang="0">
                  <a:pos x="0" y="226"/>
                </a:cxn>
                <a:cxn ang="0">
                  <a:pos x="0" y="0"/>
                </a:cxn>
                <a:cxn ang="0">
                  <a:pos x="630" y="0"/>
                </a:cxn>
                <a:cxn ang="0">
                  <a:pos x="630" y="226"/>
                </a:cxn>
                <a:cxn ang="0">
                  <a:pos x="0" y="226"/>
                </a:cxn>
              </a:cxnLst>
              <a:rect l="0" t="0" r="r" b="b"/>
              <a:pathLst>
                <a:path w="631" h="227">
                  <a:moveTo>
                    <a:pt x="0" y="226"/>
                  </a:moveTo>
                  <a:lnTo>
                    <a:pt x="0" y="0"/>
                  </a:lnTo>
                  <a:lnTo>
                    <a:pt x="630" y="0"/>
                  </a:lnTo>
                  <a:lnTo>
                    <a:pt x="630" y="226"/>
                  </a:lnTo>
                  <a:lnTo>
                    <a:pt x="0" y="226"/>
                  </a:lnTo>
                </a:path>
              </a:pathLst>
            </a:custGeom>
            <a:solidFill>
              <a:srgbClr val="F6BF69"/>
            </a:solidFill>
            <a:ln w="12700" cap="rnd" cmpd="sng">
              <a:solidFill>
                <a:srgbClr val="000000"/>
              </a:solidFill>
              <a:prstDash val="solid"/>
              <a:round/>
              <a:headEnd type="none" w="sm" len="sm"/>
              <a:tailEnd type="none" w="sm" len="sm"/>
            </a:ln>
            <a:effectLst/>
          </p:spPr>
          <p:txBody>
            <a:bodyPr/>
            <a:lstStyle/>
            <a:p>
              <a:endParaRPr lang="en-US"/>
            </a:p>
          </p:txBody>
        </p:sp>
        <p:sp>
          <p:nvSpPr>
            <p:cNvPr id="347151" name="Freeform 15"/>
            <p:cNvSpPr>
              <a:spLocks/>
            </p:cNvSpPr>
            <p:nvPr/>
          </p:nvSpPr>
          <p:spPr bwMode="auto">
            <a:xfrm>
              <a:off x="3630613" y="5124450"/>
              <a:ext cx="1127125" cy="446088"/>
            </a:xfrm>
            <a:custGeom>
              <a:avLst/>
              <a:gdLst/>
              <a:ahLst/>
              <a:cxnLst>
                <a:cxn ang="0">
                  <a:pos x="0" y="280"/>
                </a:cxn>
                <a:cxn ang="0">
                  <a:pos x="0" y="0"/>
                </a:cxn>
                <a:cxn ang="0">
                  <a:pos x="709" y="0"/>
                </a:cxn>
                <a:cxn ang="0">
                  <a:pos x="709" y="280"/>
                </a:cxn>
                <a:cxn ang="0">
                  <a:pos x="0" y="280"/>
                </a:cxn>
              </a:cxnLst>
              <a:rect l="0" t="0" r="r" b="b"/>
              <a:pathLst>
                <a:path w="710" h="281">
                  <a:moveTo>
                    <a:pt x="0" y="280"/>
                  </a:moveTo>
                  <a:lnTo>
                    <a:pt x="0" y="0"/>
                  </a:lnTo>
                  <a:lnTo>
                    <a:pt x="709" y="0"/>
                  </a:lnTo>
                  <a:lnTo>
                    <a:pt x="709" y="280"/>
                  </a:lnTo>
                  <a:lnTo>
                    <a:pt x="0" y="280"/>
                  </a:lnTo>
                </a:path>
              </a:pathLst>
            </a:custGeom>
            <a:solidFill>
              <a:srgbClr val="F6BF69"/>
            </a:solidFill>
            <a:ln w="12700" cap="rnd" cmpd="sng">
              <a:solidFill>
                <a:srgbClr val="000000"/>
              </a:solidFill>
              <a:prstDash val="solid"/>
              <a:round/>
              <a:headEnd type="none" w="sm" len="sm"/>
              <a:tailEnd type="none" w="sm" len="sm"/>
            </a:ln>
            <a:effectLst/>
          </p:spPr>
          <p:txBody>
            <a:bodyPr/>
            <a:lstStyle/>
            <a:p>
              <a:endParaRPr lang="en-US"/>
            </a:p>
          </p:txBody>
        </p:sp>
        <p:sp>
          <p:nvSpPr>
            <p:cNvPr id="347152" name="Freeform 16"/>
            <p:cNvSpPr>
              <a:spLocks/>
            </p:cNvSpPr>
            <p:nvPr/>
          </p:nvSpPr>
          <p:spPr bwMode="auto">
            <a:xfrm>
              <a:off x="3152775" y="3963988"/>
              <a:ext cx="3433763" cy="2055812"/>
            </a:xfrm>
            <a:custGeom>
              <a:avLst/>
              <a:gdLst/>
              <a:ahLst/>
              <a:cxnLst>
                <a:cxn ang="0">
                  <a:pos x="0" y="1294"/>
                </a:cxn>
                <a:cxn ang="0">
                  <a:pos x="0" y="0"/>
                </a:cxn>
                <a:cxn ang="0">
                  <a:pos x="2162" y="0"/>
                </a:cxn>
                <a:cxn ang="0">
                  <a:pos x="2162" y="1294"/>
                </a:cxn>
                <a:cxn ang="0">
                  <a:pos x="0" y="1294"/>
                </a:cxn>
              </a:cxnLst>
              <a:rect l="0" t="0" r="r" b="b"/>
              <a:pathLst>
                <a:path w="2163" h="1295">
                  <a:moveTo>
                    <a:pt x="0" y="1294"/>
                  </a:moveTo>
                  <a:lnTo>
                    <a:pt x="0" y="0"/>
                  </a:lnTo>
                  <a:lnTo>
                    <a:pt x="2162" y="0"/>
                  </a:lnTo>
                  <a:lnTo>
                    <a:pt x="2162" y="1294"/>
                  </a:lnTo>
                  <a:lnTo>
                    <a:pt x="0" y="129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7153" name="Rectangle 17"/>
            <p:cNvSpPr>
              <a:spLocks noChangeArrowheads="1"/>
            </p:cNvSpPr>
            <p:nvPr/>
          </p:nvSpPr>
          <p:spPr bwMode="auto">
            <a:xfrm>
              <a:off x="3636963" y="4319588"/>
              <a:ext cx="1042987" cy="333375"/>
            </a:xfrm>
            <a:prstGeom prst="rect">
              <a:avLst/>
            </a:prstGeom>
            <a:noFill/>
            <a:ln w="9525">
              <a:noFill/>
              <a:miter lim="800000"/>
              <a:headEnd/>
              <a:tailEnd/>
            </a:ln>
            <a:effectLst/>
          </p:spPr>
          <p:txBody>
            <a:bodyPr wrap="none" lIns="90488" tIns="44450" rIns="90488" bIns="44450">
              <a:spAutoFit/>
            </a:bodyPr>
            <a:lstStyle/>
            <a:p>
              <a:pPr eaLnBrk="0" hangingPunct="0"/>
              <a:r>
                <a:rPr lang="en-US" sz="1600" b="1">
                  <a:latin typeface="Bookman Old Style" pitchFamily="18" charset="0"/>
                  <a:cs typeface="Arial" pitchFamily="34" charset="0"/>
                </a:rPr>
                <a:t>INPUT 1</a:t>
              </a:r>
            </a:p>
          </p:txBody>
        </p:sp>
        <p:sp>
          <p:nvSpPr>
            <p:cNvPr id="347154" name="Rectangle 18"/>
            <p:cNvSpPr>
              <a:spLocks noChangeArrowheads="1"/>
            </p:cNvSpPr>
            <p:nvPr/>
          </p:nvSpPr>
          <p:spPr bwMode="auto">
            <a:xfrm>
              <a:off x="3636963" y="5164138"/>
              <a:ext cx="1042987" cy="333375"/>
            </a:xfrm>
            <a:prstGeom prst="rect">
              <a:avLst/>
            </a:prstGeom>
            <a:noFill/>
            <a:ln w="9525">
              <a:noFill/>
              <a:miter lim="800000"/>
              <a:headEnd/>
              <a:tailEnd/>
            </a:ln>
            <a:effectLst/>
          </p:spPr>
          <p:txBody>
            <a:bodyPr wrap="none" lIns="90488" tIns="44450" rIns="90488" bIns="44450">
              <a:spAutoFit/>
            </a:bodyPr>
            <a:lstStyle/>
            <a:p>
              <a:pPr eaLnBrk="0" hangingPunct="0"/>
              <a:r>
                <a:rPr lang="en-US" sz="1600" b="1">
                  <a:latin typeface="Bookman Old Style" pitchFamily="18" charset="0"/>
                  <a:cs typeface="Arial" pitchFamily="34" charset="0"/>
                </a:rPr>
                <a:t>INPUT 2</a:t>
              </a:r>
            </a:p>
          </p:txBody>
        </p:sp>
        <p:sp>
          <p:nvSpPr>
            <p:cNvPr id="347155" name="Rectangle 19"/>
            <p:cNvSpPr>
              <a:spLocks noChangeArrowheads="1"/>
            </p:cNvSpPr>
            <p:nvPr/>
          </p:nvSpPr>
          <p:spPr bwMode="auto">
            <a:xfrm>
              <a:off x="5359400" y="4768850"/>
              <a:ext cx="1063625" cy="333375"/>
            </a:xfrm>
            <a:prstGeom prst="rect">
              <a:avLst/>
            </a:prstGeom>
            <a:noFill/>
            <a:ln w="9525">
              <a:noFill/>
              <a:miter lim="800000"/>
              <a:headEnd/>
              <a:tailEnd/>
            </a:ln>
            <a:effectLst/>
          </p:spPr>
          <p:txBody>
            <a:bodyPr wrap="none" lIns="90488" tIns="44450" rIns="90488" bIns="44450">
              <a:spAutoFit/>
            </a:bodyPr>
            <a:lstStyle/>
            <a:p>
              <a:pPr eaLnBrk="0" hangingPunct="0"/>
              <a:r>
                <a:rPr lang="en-US" sz="1600" b="1">
                  <a:latin typeface="Bookman Old Style" pitchFamily="18" charset="0"/>
                  <a:cs typeface="Arial" pitchFamily="34" charset="0"/>
                </a:rPr>
                <a:t>OUTPUT</a:t>
              </a:r>
            </a:p>
          </p:txBody>
        </p:sp>
        <p:sp>
          <p:nvSpPr>
            <p:cNvPr id="347156" name="Rectangle 20"/>
            <p:cNvSpPr>
              <a:spLocks noChangeArrowheads="1"/>
            </p:cNvSpPr>
            <p:nvPr/>
          </p:nvSpPr>
          <p:spPr bwMode="auto">
            <a:xfrm>
              <a:off x="7300913" y="4754562"/>
              <a:ext cx="711200" cy="363538"/>
            </a:xfrm>
            <a:prstGeom prst="rect">
              <a:avLst/>
            </a:prstGeom>
            <a:noFill/>
            <a:ln w="9525">
              <a:noFill/>
              <a:miter lim="800000"/>
              <a:headEnd/>
              <a:tailEnd/>
            </a:ln>
            <a:effectLst/>
          </p:spPr>
          <p:txBody>
            <a:bodyPr wrap="none" lIns="90488" tIns="44450" rIns="90488" bIns="44450">
              <a:spAutoFit/>
            </a:bodyPr>
            <a:lstStyle/>
            <a:p>
              <a:pPr eaLnBrk="0" hangingPunct="0"/>
              <a:r>
                <a:rPr lang="en-US" sz="1800" b="1">
                  <a:latin typeface="Bookman Old Style" pitchFamily="18" charset="0"/>
                  <a:cs typeface="Arial" pitchFamily="34" charset="0"/>
                </a:rPr>
                <a:t>Disk</a:t>
              </a:r>
            </a:p>
          </p:txBody>
        </p:sp>
        <p:sp>
          <p:nvSpPr>
            <p:cNvPr id="347157" name="Rectangle 21"/>
            <p:cNvSpPr>
              <a:spLocks noChangeArrowheads="1"/>
            </p:cNvSpPr>
            <p:nvPr/>
          </p:nvSpPr>
          <p:spPr bwMode="auto">
            <a:xfrm>
              <a:off x="1814513" y="4813300"/>
              <a:ext cx="711200" cy="363537"/>
            </a:xfrm>
            <a:prstGeom prst="rect">
              <a:avLst/>
            </a:prstGeom>
            <a:noFill/>
            <a:ln w="9525">
              <a:noFill/>
              <a:miter lim="800000"/>
              <a:headEnd/>
              <a:tailEnd/>
            </a:ln>
            <a:effectLst/>
          </p:spPr>
          <p:txBody>
            <a:bodyPr wrap="none" lIns="90488" tIns="44450" rIns="90488" bIns="44450">
              <a:spAutoFit/>
            </a:bodyPr>
            <a:lstStyle/>
            <a:p>
              <a:pPr eaLnBrk="0" hangingPunct="0"/>
              <a:r>
                <a:rPr lang="en-US" sz="1800" b="1">
                  <a:latin typeface="Bookman Old Style" pitchFamily="18" charset="0"/>
                  <a:cs typeface="Arial" pitchFamily="34" charset="0"/>
                </a:rPr>
                <a:t>Disk</a:t>
              </a:r>
            </a:p>
          </p:txBody>
        </p:sp>
        <p:sp>
          <p:nvSpPr>
            <p:cNvPr id="347158" name="Line 22"/>
            <p:cNvSpPr>
              <a:spLocks noChangeShapeType="1"/>
            </p:cNvSpPr>
            <p:nvPr/>
          </p:nvSpPr>
          <p:spPr bwMode="auto">
            <a:xfrm>
              <a:off x="1524000" y="4267200"/>
              <a:ext cx="0" cy="1219200"/>
            </a:xfrm>
            <a:prstGeom prst="line">
              <a:avLst/>
            </a:prstGeom>
            <a:noFill/>
            <a:ln w="12700">
              <a:solidFill>
                <a:schemeClr val="tx2"/>
              </a:solidFill>
              <a:round/>
              <a:headEnd type="none" w="sm" len="sm"/>
              <a:tailEnd type="none" w="sm" len="sm"/>
            </a:ln>
            <a:effectLst/>
          </p:spPr>
          <p:txBody>
            <a:bodyPr/>
            <a:lstStyle/>
            <a:p>
              <a:endParaRPr lang="en-US"/>
            </a:p>
          </p:txBody>
        </p:sp>
        <p:sp>
          <p:nvSpPr>
            <p:cNvPr id="347159" name="Line 23"/>
            <p:cNvSpPr>
              <a:spLocks noChangeShapeType="1"/>
            </p:cNvSpPr>
            <p:nvPr/>
          </p:nvSpPr>
          <p:spPr bwMode="auto">
            <a:xfrm>
              <a:off x="2819400" y="4267200"/>
              <a:ext cx="0" cy="1219200"/>
            </a:xfrm>
            <a:prstGeom prst="line">
              <a:avLst/>
            </a:prstGeom>
            <a:noFill/>
            <a:ln w="12700">
              <a:solidFill>
                <a:schemeClr val="tx2"/>
              </a:solidFill>
              <a:round/>
              <a:headEnd type="none" w="sm" len="sm"/>
              <a:tailEnd type="none" w="sm" len="sm"/>
            </a:ln>
            <a:effectLst/>
          </p:spPr>
          <p:txBody>
            <a:bodyPr/>
            <a:lstStyle/>
            <a:p>
              <a:endParaRPr lang="en-US"/>
            </a:p>
          </p:txBody>
        </p:sp>
        <p:grpSp>
          <p:nvGrpSpPr>
            <p:cNvPr id="347160" name="Group 24"/>
            <p:cNvGrpSpPr>
              <a:grpSpLocks/>
            </p:cNvGrpSpPr>
            <p:nvPr/>
          </p:nvGrpSpPr>
          <p:grpSpPr bwMode="auto">
            <a:xfrm>
              <a:off x="1527175" y="5486400"/>
              <a:ext cx="1292225" cy="152400"/>
              <a:chOff x="962" y="3456"/>
              <a:chExt cx="814" cy="96"/>
            </a:xfrm>
          </p:grpSpPr>
          <p:sp>
            <p:nvSpPr>
              <p:cNvPr id="347161" name="Arc 25"/>
              <p:cNvSpPr>
                <a:spLocks/>
              </p:cNvSpPr>
              <p:nvPr/>
            </p:nvSpPr>
            <p:spPr bwMode="auto">
              <a:xfrm>
                <a:off x="962" y="3456"/>
                <a:ext cx="432" cy="9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solidFill>
                <a:srgbClr val="99CCFF"/>
              </a:solidFill>
              <a:ln w="12700" cap="rnd">
                <a:solidFill>
                  <a:schemeClr val="tx2"/>
                </a:solidFill>
                <a:round/>
                <a:headEnd/>
                <a:tailEnd/>
              </a:ln>
              <a:effectLst/>
            </p:spPr>
            <p:txBody>
              <a:bodyPr/>
              <a:lstStyle/>
              <a:p>
                <a:endParaRPr lang="en-US"/>
              </a:p>
            </p:txBody>
          </p:sp>
          <p:sp>
            <p:nvSpPr>
              <p:cNvPr id="347162" name="Arc 26"/>
              <p:cNvSpPr>
                <a:spLocks/>
              </p:cNvSpPr>
              <p:nvPr/>
            </p:nvSpPr>
            <p:spPr bwMode="auto">
              <a:xfrm>
                <a:off x="1344" y="3456"/>
                <a:ext cx="432" cy="9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solidFill>
                <a:srgbClr val="99CCFF"/>
              </a:solidFill>
              <a:ln w="12700" cap="rnd">
                <a:solidFill>
                  <a:schemeClr val="tx2"/>
                </a:solidFill>
                <a:round/>
                <a:headEnd/>
                <a:tailEnd/>
              </a:ln>
              <a:effectLst/>
            </p:spPr>
            <p:txBody>
              <a:bodyPr/>
              <a:lstStyle/>
              <a:p>
                <a:endParaRPr lang="en-US"/>
              </a:p>
            </p:txBody>
          </p:sp>
        </p:grpSp>
        <p:grpSp>
          <p:nvGrpSpPr>
            <p:cNvPr id="347163" name="Group 27"/>
            <p:cNvGrpSpPr>
              <a:grpSpLocks/>
            </p:cNvGrpSpPr>
            <p:nvPr/>
          </p:nvGrpSpPr>
          <p:grpSpPr bwMode="auto">
            <a:xfrm>
              <a:off x="7013575" y="5486400"/>
              <a:ext cx="1292225" cy="152400"/>
              <a:chOff x="4418" y="3456"/>
              <a:chExt cx="814" cy="96"/>
            </a:xfrm>
          </p:grpSpPr>
          <p:sp>
            <p:nvSpPr>
              <p:cNvPr id="347164" name="Arc 28"/>
              <p:cNvSpPr>
                <a:spLocks/>
              </p:cNvSpPr>
              <p:nvPr/>
            </p:nvSpPr>
            <p:spPr bwMode="auto">
              <a:xfrm>
                <a:off x="4418" y="3456"/>
                <a:ext cx="432" cy="9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solidFill>
                <a:srgbClr val="99CCFF"/>
              </a:solidFill>
              <a:ln w="12700" cap="rnd">
                <a:solidFill>
                  <a:schemeClr val="tx2"/>
                </a:solidFill>
                <a:round/>
                <a:headEnd/>
                <a:tailEnd/>
              </a:ln>
              <a:effectLst/>
            </p:spPr>
            <p:txBody>
              <a:bodyPr/>
              <a:lstStyle/>
              <a:p>
                <a:endParaRPr lang="en-US"/>
              </a:p>
            </p:txBody>
          </p:sp>
          <p:sp>
            <p:nvSpPr>
              <p:cNvPr id="347165" name="Arc 29"/>
              <p:cNvSpPr>
                <a:spLocks/>
              </p:cNvSpPr>
              <p:nvPr/>
            </p:nvSpPr>
            <p:spPr bwMode="auto">
              <a:xfrm>
                <a:off x="4800" y="3456"/>
                <a:ext cx="432" cy="9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solidFill>
                <a:srgbClr val="99CCFF"/>
              </a:solidFill>
              <a:ln w="12700" cap="rnd">
                <a:solidFill>
                  <a:schemeClr val="tx2"/>
                </a:solidFill>
                <a:round/>
                <a:headEnd/>
                <a:tailEnd/>
              </a:ln>
              <a:effectLst/>
            </p:spPr>
            <p:txBody>
              <a:bodyPr/>
              <a:lstStyle/>
              <a:p>
                <a:endParaRPr lang="en-US"/>
              </a:p>
            </p:txBody>
          </p:sp>
        </p:grpSp>
        <p:sp>
          <p:nvSpPr>
            <p:cNvPr id="347166" name="Line 30"/>
            <p:cNvSpPr>
              <a:spLocks noChangeShapeType="1"/>
            </p:cNvSpPr>
            <p:nvPr/>
          </p:nvSpPr>
          <p:spPr bwMode="auto">
            <a:xfrm>
              <a:off x="7010400" y="4267200"/>
              <a:ext cx="0" cy="1219200"/>
            </a:xfrm>
            <a:prstGeom prst="line">
              <a:avLst/>
            </a:prstGeom>
            <a:noFill/>
            <a:ln w="12700">
              <a:solidFill>
                <a:schemeClr val="tx2"/>
              </a:solidFill>
              <a:round/>
              <a:headEnd type="none" w="sm" len="sm"/>
              <a:tailEnd type="none" w="sm" len="sm"/>
            </a:ln>
            <a:effectLst/>
          </p:spPr>
          <p:txBody>
            <a:bodyPr/>
            <a:lstStyle/>
            <a:p>
              <a:endParaRPr lang="en-US"/>
            </a:p>
          </p:txBody>
        </p:sp>
        <p:sp>
          <p:nvSpPr>
            <p:cNvPr id="347167" name="Line 31"/>
            <p:cNvSpPr>
              <a:spLocks noChangeShapeType="1"/>
            </p:cNvSpPr>
            <p:nvPr/>
          </p:nvSpPr>
          <p:spPr bwMode="auto">
            <a:xfrm>
              <a:off x="8305800" y="4267200"/>
              <a:ext cx="0" cy="1219200"/>
            </a:xfrm>
            <a:prstGeom prst="line">
              <a:avLst/>
            </a:prstGeom>
            <a:noFill/>
            <a:ln w="12700">
              <a:solidFill>
                <a:schemeClr val="tx2"/>
              </a:solidFill>
              <a:round/>
              <a:headEnd type="none" w="sm" len="sm"/>
              <a:tailEnd type="none" w="sm" len="sm"/>
            </a:ln>
            <a:effectLst/>
          </p:spPr>
          <p:txBody>
            <a:bodyPr/>
            <a:lstStyle/>
            <a:p>
              <a:endParaRPr lang="en-US"/>
            </a:p>
          </p:txBody>
        </p:sp>
        <p:sp>
          <p:nvSpPr>
            <p:cNvPr id="347168" name="Line 32"/>
            <p:cNvSpPr>
              <a:spLocks noChangeShapeType="1"/>
            </p:cNvSpPr>
            <p:nvPr/>
          </p:nvSpPr>
          <p:spPr bwMode="auto">
            <a:xfrm>
              <a:off x="2667000" y="4572000"/>
              <a:ext cx="990600" cy="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7169" name="Line 33"/>
            <p:cNvSpPr>
              <a:spLocks noChangeShapeType="1"/>
            </p:cNvSpPr>
            <p:nvPr/>
          </p:nvSpPr>
          <p:spPr bwMode="auto">
            <a:xfrm>
              <a:off x="2667000" y="5334000"/>
              <a:ext cx="990600" cy="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7170" name="Line 34"/>
            <p:cNvSpPr>
              <a:spLocks noChangeShapeType="1"/>
            </p:cNvSpPr>
            <p:nvPr/>
          </p:nvSpPr>
          <p:spPr bwMode="auto">
            <a:xfrm>
              <a:off x="4800600" y="4495800"/>
              <a:ext cx="609600" cy="38100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7171" name="Line 35"/>
            <p:cNvSpPr>
              <a:spLocks noChangeShapeType="1"/>
            </p:cNvSpPr>
            <p:nvPr/>
          </p:nvSpPr>
          <p:spPr bwMode="auto">
            <a:xfrm flipV="1">
              <a:off x="4800600" y="5029200"/>
              <a:ext cx="609600" cy="30480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7172" name="Line 36"/>
            <p:cNvSpPr>
              <a:spLocks noChangeShapeType="1"/>
            </p:cNvSpPr>
            <p:nvPr/>
          </p:nvSpPr>
          <p:spPr bwMode="auto">
            <a:xfrm>
              <a:off x="6400800" y="4953000"/>
              <a:ext cx="609600" cy="0"/>
            </a:xfrm>
            <a:prstGeom prst="line">
              <a:avLst/>
            </a:prstGeom>
            <a:noFill/>
            <a:ln w="12700">
              <a:solidFill>
                <a:schemeClr val="tx2"/>
              </a:solidFill>
              <a:round/>
              <a:headEnd type="none" w="sm" len="sm"/>
              <a:tailEnd type="stealth" w="med" len="med"/>
            </a:ln>
            <a:effectLst/>
          </p:spPr>
          <p:txBody>
            <a:bodyPr/>
            <a:lstStyle/>
            <a:p>
              <a:endParaRPr lang="en-US"/>
            </a:p>
          </p:txBody>
        </p:sp>
      </p:grpSp>
      <p:sp>
        <p:nvSpPr>
          <p:cNvPr id="38" name="Rectangle 5"/>
          <p:cNvSpPr txBox="1">
            <a:spLocks noChangeArrowheads="1"/>
          </p:cNvSpPr>
          <p:nvPr/>
        </p:nvSpPr>
        <p:spPr bwMode="auto">
          <a:xfrm>
            <a:off x="381000" y="3533403"/>
            <a:ext cx="4191000" cy="1038597"/>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400" dirty="0">
                <a:cs typeface="Comic Sans MS"/>
              </a:rPr>
              <a:t>Pass 2, 3, …, etc.:</a:t>
            </a:r>
          </a:p>
          <a:p>
            <a:pPr lvl="1">
              <a:buSzPct val="75000"/>
            </a:pPr>
            <a:r>
              <a:rPr lang="en-US" sz="2000" dirty="0">
                <a:cs typeface="Comic Sans MS"/>
              </a:rPr>
              <a:t> three buffer pages used.</a:t>
            </a:r>
          </a:p>
        </p:txBody>
      </p:sp>
      <p:sp>
        <p:nvSpPr>
          <p:cNvPr id="41" name="Freeform 6"/>
          <p:cNvSpPr>
            <a:spLocks/>
          </p:cNvSpPr>
          <p:nvPr/>
        </p:nvSpPr>
        <p:spPr bwMode="auto">
          <a:xfrm>
            <a:off x="6473825" y="1866900"/>
            <a:ext cx="1316037" cy="220662"/>
          </a:xfrm>
          <a:custGeom>
            <a:avLst/>
            <a:gdLst/>
            <a:ahLst/>
            <a:cxnLst>
              <a:cxn ang="0">
                <a:pos x="828" y="70"/>
              </a:cxn>
              <a:cxn ang="0">
                <a:pos x="796" y="42"/>
              </a:cxn>
              <a:cxn ang="0">
                <a:pos x="707" y="21"/>
              </a:cxn>
              <a:cxn ang="0">
                <a:pos x="414" y="0"/>
              </a:cxn>
              <a:cxn ang="0">
                <a:pos x="122" y="21"/>
              </a:cxn>
              <a:cxn ang="0">
                <a:pos x="33" y="42"/>
              </a:cxn>
              <a:cxn ang="0">
                <a:pos x="0" y="70"/>
              </a:cxn>
              <a:cxn ang="0">
                <a:pos x="33" y="97"/>
              </a:cxn>
              <a:cxn ang="0">
                <a:pos x="122" y="118"/>
              </a:cxn>
              <a:cxn ang="0">
                <a:pos x="414" y="138"/>
              </a:cxn>
              <a:cxn ang="0">
                <a:pos x="707" y="118"/>
              </a:cxn>
              <a:cxn ang="0">
                <a:pos x="796" y="97"/>
              </a:cxn>
              <a:cxn ang="0">
                <a:pos x="828" y="70"/>
              </a:cxn>
            </a:cxnLst>
            <a:rect l="0" t="0" r="r" b="b"/>
            <a:pathLst>
              <a:path w="829" h="139">
                <a:moveTo>
                  <a:pt x="828" y="70"/>
                </a:moveTo>
                <a:lnTo>
                  <a:pt x="796" y="42"/>
                </a:lnTo>
                <a:lnTo>
                  <a:pt x="707" y="21"/>
                </a:lnTo>
                <a:lnTo>
                  <a:pt x="414" y="0"/>
                </a:lnTo>
                <a:lnTo>
                  <a:pt x="122" y="21"/>
                </a:lnTo>
                <a:lnTo>
                  <a:pt x="33" y="42"/>
                </a:lnTo>
                <a:lnTo>
                  <a:pt x="0" y="70"/>
                </a:lnTo>
                <a:lnTo>
                  <a:pt x="33" y="97"/>
                </a:lnTo>
                <a:lnTo>
                  <a:pt x="122" y="118"/>
                </a:lnTo>
                <a:lnTo>
                  <a:pt x="414" y="138"/>
                </a:lnTo>
                <a:lnTo>
                  <a:pt x="707" y="118"/>
                </a:lnTo>
                <a:lnTo>
                  <a:pt x="796" y="97"/>
                </a:lnTo>
                <a:lnTo>
                  <a:pt x="828" y="70"/>
                </a:lnTo>
              </a:path>
            </a:pathLst>
          </a:custGeom>
          <a:solidFill>
            <a:srgbClr val="99CCFF"/>
          </a:solidFill>
          <a:ln w="12700" cap="rnd" cmpd="sng">
            <a:solidFill>
              <a:srgbClr val="000000"/>
            </a:solidFill>
            <a:prstDash val="solid"/>
            <a:round/>
            <a:headEnd type="none" w="sm" len="sm"/>
            <a:tailEnd type="none" w="sm" len="sm"/>
          </a:ln>
          <a:effectLst/>
        </p:spPr>
        <p:txBody>
          <a:bodyPr/>
          <a:lstStyle/>
          <a:p>
            <a:endParaRPr lang="en-US"/>
          </a:p>
        </p:txBody>
      </p:sp>
      <p:sp>
        <p:nvSpPr>
          <p:cNvPr id="42" name="Freeform 7"/>
          <p:cNvSpPr>
            <a:spLocks/>
          </p:cNvSpPr>
          <p:nvPr/>
        </p:nvSpPr>
        <p:spPr bwMode="auto">
          <a:xfrm>
            <a:off x="1128712" y="2324100"/>
            <a:ext cx="1039813" cy="150812"/>
          </a:xfrm>
          <a:custGeom>
            <a:avLst/>
            <a:gdLst/>
            <a:ahLst/>
            <a:cxnLst>
              <a:cxn ang="0">
                <a:pos x="0" y="94"/>
              </a:cxn>
              <a:cxn ang="0">
                <a:pos x="0" y="0"/>
              </a:cxn>
              <a:cxn ang="0">
                <a:pos x="654" y="0"/>
              </a:cxn>
              <a:cxn ang="0">
                <a:pos x="654" y="94"/>
              </a:cxn>
              <a:cxn ang="0">
                <a:pos x="0" y="94"/>
              </a:cxn>
            </a:cxnLst>
            <a:rect l="0" t="0" r="r" b="b"/>
            <a:pathLst>
              <a:path w="655" h="95">
                <a:moveTo>
                  <a:pt x="0" y="94"/>
                </a:moveTo>
                <a:lnTo>
                  <a:pt x="0" y="0"/>
                </a:lnTo>
                <a:lnTo>
                  <a:pt x="654" y="0"/>
                </a:lnTo>
                <a:lnTo>
                  <a:pt x="654" y="94"/>
                </a:lnTo>
                <a:lnTo>
                  <a:pt x="0" y="94"/>
                </a:lnTo>
              </a:path>
            </a:pathLst>
          </a:custGeom>
          <a:solidFill>
            <a:srgbClr val="99CCFF"/>
          </a:solidFill>
          <a:ln w="12700" cap="rnd" cmpd="sng">
            <a:solidFill>
              <a:srgbClr val="000000"/>
            </a:solidFill>
            <a:prstDash val="solid"/>
            <a:round/>
            <a:headEnd type="none" w="sm" len="sm"/>
            <a:tailEnd type="none" w="sm" len="sm"/>
          </a:ln>
          <a:effectLst/>
        </p:spPr>
        <p:txBody>
          <a:bodyPr/>
          <a:lstStyle/>
          <a:p>
            <a:endParaRPr lang="en-US"/>
          </a:p>
        </p:txBody>
      </p:sp>
      <p:sp>
        <p:nvSpPr>
          <p:cNvPr id="43" name="Freeform 8"/>
          <p:cNvSpPr>
            <a:spLocks/>
          </p:cNvSpPr>
          <p:nvPr/>
        </p:nvSpPr>
        <p:spPr bwMode="auto">
          <a:xfrm>
            <a:off x="1128712" y="3071812"/>
            <a:ext cx="1068388" cy="138113"/>
          </a:xfrm>
          <a:custGeom>
            <a:avLst/>
            <a:gdLst/>
            <a:ahLst/>
            <a:cxnLst>
              <a:cxn ang="0">
                <a:pos x="0" y="86"/>
              </a:cxn>
              <a:cxn ang="0">
                <a:pos x="0" y="0"/>
              </a:cxn>
              <a:cxn ang="0">
                <a:pos x="672" y="0"/>
              </a:cxn>
              <a:cxn ang="0">
                <a:pos x="672" y="86"/>
              </a:cxn>
              <a:cxn ang="0">
                <a:pos x="0" y="86"/>
              </a:cxn>
            </a:cxnLst>
            <a:rect l="0" t="0" r="r" b="b"/>
            <a:pathLst>
              <a:path w="673" h="87">
                <a:moveTo>
                  <a:pt x="0" y="86"/>
                </a:moveTo>
                <a:lnTo>
                  <a:pt x="0" y="0"/>
                </a:lnTo>
                <a:lnTo>
                  <a:pt x="672" y="0"/>
                </a:lnTo>
                <a:lnTo>
                  <a:pt x="672" y="86"/>
                </a:lnTo>
                <a:lnTo>
                  <a:pt x="0" y="86"/>
                </a:lnTo>
              </a:path>
            </a:pathLst>
          </a:custGeom>
          <a:solidFill>
            <a:srgbClr val="99CCFF"/>
          </a:solidFill>
          <a:ln w="12700" cap="rnd" cmpd="sng">
            <a:solidFill>
              <a:srgbClr val="000000"/>
            </a:solidFill>
            <a:prstDash val="solid"/>
            <a:round/>
            <a:headEnd type="none" w="sm" len="sm"/>
            <a:tailEnd type="none" w="sm" len="sm"/>
          </a:ln>
          <a:effectLst/>
        </p:spPr>
        <p:txBody>
          <a:bodyPr/>
          <a:lstStyle/>
          <a:p>
            <a:endParaRPr lang="en-US"/>
          </a:p>
        </p:txBody>
      </p:sp>
      <p:sp>
        <p:nvSpPr>
          <p:cNvPr id="44" name="Freeform 9"/>
          <p:cNvSpPr>
            <a:spLocks/>
          </p:cNvSpPr>
          <p:nvPr/>
        </p:nvSpPr>
        <p:spPr bwMode="auto">
          <a:xfrm>
            <a:off x="990600" y="1955800"/>
            <a:ext cx="1314450" cy="219075"/>
          </a:xfrm>
          <a:custGeom>
            <a:avLst/>
            <a:gdLst/>
            <a:ahLst/>
            <a:cxnLst>
              <a:cxn ang="0">
                <a:pos x="827" y="69"/>
              </a:cxn>
              <a:cxn ang="0">
                <a:pos x="795" y="42"/>
              </a:cxn>
              <a:cxn ang="0">
                <a:pos x="706" y="20"/>
              </a:cxn>
              <a:cxn ang="0">
                <a:pos x="414" y="0"/>
              </a:cxn>
              <a:cxn ang="0">
                <a:pos x="121" y="20"/>
              </a:cxn>
              <a:cxn ang="0">
                <a:pos x="32" y="42"/>
              </a:cxn>
              <a:cxn ang="0">
                <a:pos x="0" y="69"/>
              </a:cxn>
              <a:cxn ang="0">
                <a:pos x="32" y="95"/>
              </a:cxn>
              <a:cxn ang="0">
                <a:pos x="121" y="117"/>
              </a:cxn>
              <a:cxn ang="0">
                <a:pos x="414" y="137"/>
              </a:cxn>
              <a:cxn ang="0">
                <a:pos x="706" y="117"/>
              </a:cxn>
              <a:cxn ang="0">
                <a:pos x="795" y="95"/>
              </a:cxn>
              <a:cxn ang="0">
                <a:pos x="827" y="69"/>
              </a:cxn>
            </a:cxnLst>
            <a:rect l="0" t="0" r="r" b="b"/>
            <a:pathLst>
              <a:path w="828" h="138">
                <a:moveTo>
                  <a:pt x="827" y="69"/>
                </a:moveTo>
                <a:lnTo>
                  <a:pt x="795" y="42"/>
                </a:lnTo>
                <a:lnTo>
                  <a:pt x="706" y="20"/>
                </a:lnTo>
                <a:lnTo>
                  <a:pt x="414" y="0"/>
                </a:lnTo>
                <a:lnTo>
                  <a:pt x="121" y="20"/>
                </a:lnTo>
                <a:lnTo>
                  <a:pt x="32" y="42"/>
                </a:lnTo>
                <a:lnTo>
                  <a:pt x="0" y="69"/>
                </a:lnTo>
                <a:lnTo>
                  <a:pt x="32" y="95"/>
                </a:lnTo>
                <a:lnTo>
                  <a:pt x="121" y="117"/>
                </a:lnTo>
                <a:lnTo>
                  <a:pt x="414" y="137"/>
                </a:lnTo>
                <a:lnTo>
                  <a:pt x="706" y="117"/>
                </a:lnTo>
                <a:lnTo>
                  <a:pt x="795" y="95"/>
                </a:lnTo>
                <a:lnTo>
                  <a:pt x="827" y="69"/>
                </a:lnTo>
              </a:path>
            </a:pathLst>
          </a:custGeom>
          <a:solidFill>
            <a:srgbClr val="99CCFF"/>
          </a:solidFill>
          <a:ln w="12700" cap="rnd" cmpd="sng">
            <a:solidFill>
              <a:srgbClr val="000000"/>
            </a:solidFill>
            <a:prstDash val="solid"/>
            <a:round/>
            <a:headEnd type="none" w="sm" len="sm"/>
            <a:tailEnd type="none" w="sm" len="sm"/>
          </a:ln>
          <a:effectLst/>
        </p:spPr>
        <p:txBody>
          <a:bodyPr/>
          <a:lstStyle/>
          <a:p>
            <a:endParaRPr lang="en-US"/>
          </a:p>
        </p:txBody>
      </p:sp>
      <p:sp>
        <p:nvSpPr>
          <p:cNvPr id="45" name="Rectangle 10"/>
          <p:cNvSpPr>
            <a:spLocks noChangeArrowheads="1"/>
          </p:cNvSpPr>
          <p:nvPr/>
        </p:nvSpPr>
        <p:spPr bwMode="auto">
          <a:xfrm>
            <a:off x="2971800" y="2743200"/>
            <a:ext cx="2730500" cy="363537"/>
          </a:xfrm>
          <a:prstGeom prst="rect">
            <a:avLst/>
          </a:prstGeom>
          <a:noFill/>
          <a:ln w="9525">
            <a:noFill/>
            <a:miter lim="800000"/>
            <a:headEnd/>
            <a:tailEnd/>
          </a:ln>
          <a:effectLst/>
        </p:spPr>
        <p:txBody>
          <a:bodyPr lIns="90488" tIns="44450" rIns="90488" bIns="44450">
            <a:spAutoFit/>
          </a:bodyPr>
          <a:lstStyle/>
          <a:p>
            <a:pPr eaLnBrk="0" hangingPunct="0"/>
            <a:r>
              <a:rPr lang="en-US" sz="1800" b="1">
                <a:latin typeface="Bookman Old Style" pitchFamily="18" charset="0"/>
                <a:cs typeface="Arial" pitchFamily="34" charset="0"/>
              </a:rPr>
              <a:t>Main memory buffers</a:t>
            </a:r>
          </a:p>
        </p:txBody>
      </p:sp>
      <p:sp>
        <p:nvSpPr>
          <p:cNvPr id="46" name="Freeform 11"/>
          <p:cNvSpPr>
            <a:spLocks/>
          </p:cNvSpPr>
          <p:nvPr/>
        </p:nvSpPr>
        <p:spPr bwMode="auto">
          <a:xfrm>
            <a:off x="6640512" y="2362200"/>
            <a:ext cx="1055688" cy="138112"/>
          </a:xfrm>
          <a:custGeom>
            <a:avLst/>
            <a:gdLst/>
            <a:ahLst/>
            <a:cxnLst>
              <a:cxn ang="0">
                <a:pos x="0" y="86"/>
              </a:cxn>
              <a:cxn ang="0">
                <a:pos x="0" y="0"/>
              </a:cxn>
              <a:cxn ang="0">
                <a:pos x="664" y="0"/>
              </a:cxn>
              <a:cxn ang="0">
                <a:pos x="664" y="86"/>
              </a:cxn>
              <a:cxn ang="0">
                <a:pos x="0" y="86"/>
              </a:cxn>
            </a:cxnLst>
            <a:rect l="0" t="0" r="r" b="b"/>
            <a:pathLst>
              <a:path w="665" h="87">
                <a:moveTo>
                  <a:pt x="0" y="86"/>
                </a:moveTo>
                <a:lnTo>
                  <a:pt x="0" y="0"/>
                </a:lnTo>
                <a:lnTo>
                  <a:pt x="664" y="0"/>
                </a:lnTo>
                <a:lnTo>
                  <a:pt x="664" y="86"/>
                </a:lnTo>
                <a:lnTo>
                  <a:pt x="0" y="86"/>
                </a:lnTo>
              </a:path>
            </a:pathLst>
          </a:custGeom>
          <a:solidFill>
            <a:srgbClr val="99CCFF"/>
          </a:solidFill>
          <a:ln w="12700" cap="rnd" cmpd="sng">
            <a:solidFill>
              <a:srgbClr val="000000"/>
            </a:solidFill>
            <a:prstDash val="solid"/>
            <a:round/>
            <a:headEnd type="none" w="sm" len="sm"/>
            <a:tailEnd type="none" w="sm" len="sm"/>
          </a:ln>
          <a:effectLst/>
        </p:spPr>
        <p:txBody>
          <a:bodyPr/>
          <a:lstStyle/>
          <a:p>
            <a:endParaRPr lang="en-US"/>
          </a:p>
        </p:txBody>
      </p:sp>
      <p:sp>
        <p:nvSpPr>
          <p:cNvPr id="47" name="Freeform 12"/>
          <p:cNvSpPr>
            <a:spLocks/>
          </p:cNvSpPr>
          <p:nvPr/>
        </p:nvSpPr>
        <p:spPr bwMode="auto">
          <a:xfrm>
            <a:off x="6629400" y="2971800"/>
            <a:ext cx="1055687" cy="125412"/>
          </a:xfrm>
          <a:custGeom>
            <a:avLst/>
            <a:gdLst/>
            <a:ahLst/>
            <a:cxnLst>
              <a:cxn ang="0">
                <a:pos x="0" y="78"/>
              </a:cxn>
              <a:cxn ang="0">
                <a:pos x="0" y="0"/>
              </a:cxn>
              <a:cxn ang="0">
                <a:pos x="664" y="0"/>
              </a:cxn>
              <a:cxn ang="0">
                <a:pos x="664" y="78"/>
              </a:cxn>
              <a:cxn ang="0">
                <a:pos x="0" y="78"/>
              </a:cxn>
            </a:cxnLst>
            <a:rect l="0" t="0" r="r" b="b"/>
            <a:pathLst>
              <a:path w="665" h="79">
                <a:moveTo>
                  <a:pt x="0" y="78"/>
                </a:moveTo>
                <a:lnTo>
                  <a:pt x="0" y="0"/>
                </a:lnTo>
                <a:lnTo>
                  <a:pt x="664" y="0"/>
                </a:lnTo>
                <a:lnTo>
                  <a:pt x="664" y="78"/>
                </a:lnTo>
                <a:lnTo>
                  <a:pt x="0" y="78"/>
                </a:lnTo>
              </a:path>
            </a:pathLst>
          </a:custGeom>
          <a:solidFill>
            <a:srgbClr val="99CCFF"/>
          </a:solidFill>
          <a:ln w="12700" cap="rnd" cmpd="sng">
            <a:solidFill>
              <a:srgbClr val="000000"/>
            </a:solidFill>
            <a:prstDash val="solid"/>
            <a:round/>
            <a:headEnd type="none" w="sm" len="sm"/>
            <a:tailEnd type="none" w="sm" len="sm"/>
          </a:ln>
          <a:effectLst/>
        </p:spPr>
        <p:txBody>
          <a:bodyPr/>
          <a:lstStyle/>
          <a:p>
            <a:endParaRPr lang="en-US"/>
          </a:p>
        </p:txBody>
      </p:sp>
      <p:sp>
        <p:nvSpPr>
          <p:cNvPr id="48" name="Freeform 13"/>
          <p:cNvSpPr>
            <a:spLocks/>
          </p:cNvSpPr>
          <p:nvPr/>
        </p:nvSpPr>
        <p:spPr bwMode="auto">
          <a:xfrm>
            <a:off x="3657600" y="2209800"/>
            <a:ext cx="1127125" cy="444500"/>
          </a:xfrm>
          <a:custGeom>
            <a:avLst/>
            <a:gdLst/>
            <a:ahLst/>
            <a:cxnLst>
              <a:cxn ang="0">
                <a:pos x="0" y="279"/>
              </a:cxn>
              <a:cxn ang="0">
                <a:pos x="0" y="0"/>
              </a:cxn>
              <a:cxn ang="0">
                <a:pos x="709" y="0"/>
              </a:cxn>
              <a:cxn ang="0">
                <a:pos x="709" y="279"/>
              </a:cxn>
              <a:cxn ang="0">
                <a:pos x="0" y="279"/>
              </a:cxn>
            </a:cxnLst>
            <a:rect l="0" t="0" r="r" b="b"/>
            <a:pathLst>
              <a:path w="710" h="280">
                <a:moveTo>
                  <a:pt x="0" y="279"/>
                </a:moveTo>
                <a:lnTo>
                  <a:pt x="0" y="0"/>
                </a:lnTo>
                <a:lnTo>
                  <a:pt x="709" y="0"/>
                </a:lnTo>
                <a:lnTo>
                  <a:pt x="709" y="279"/>
                </a:lnTo>
                <a:lnTo>
                  <a:pt x="0" y="279"/>
                </a:lnTo>
              </a:path>
            </a:pathLst>
          </a:custGeom>
          <a:solidFill>
            <a:srgbClr val="F6BF69"/>
          </a:solidFill>
          <a:ln w="12700" cap="rnd" cmpd="sng">
            <a:solidFill>
              <a:schemeClr val="tx2"/>
            </a:solidFill>
            <a:prstDash val="solid"/>
            <a:round/>
            <a:headEnd type="none" w="sm" len="sm"/>
            <a:tailEnd type="none" w="sm" len="sm"/>
          </a:ln>
          <a:effectLst/>
        </p:spPr>
        <p:txBody>
          <a:bodyPr/>
          <a:lstStyle/>
          <a:p>
            <a:endParaRPr lang="en-US"/>
          </a:p>
        </p:txBody>
      </p:sp>
      <p:sp>
        <p:nvSpPr>
          <p:cNvPr id="51" name="Freeform 16"/>
          <p:cNvSpPr>
            <a:spLocks/>
          </p:cNvSpPr>
          <p:nvPr/>
        </p:nvSpPr>
        <p:spPr bwMode="auto">
          <a:xfrm>
            <a:off x="2633662" y="1981200"/>
            <a:ext cx="3433763" cy="1219200"/>
          </a:xfrm>
          <a:custGeom>
            <a:avLst/>
            <a:gdLst/>
            <a:ahLst/>
            <a:cxnLst>
              <a:cxn ang="0">
                <a:pos x="0" y="1294"/>
              </a:cxn>
              <a:cxn ang="0">
                <a:pos x="0" y="0"/>
              </a:cxn>
              <a:cxn ang="0">
                <a:pos x="2162" y="0"/>
              </a:cxn>
              <a:cxn ang="0">
                <a:pos x="2162" y="1294"/>
              </a:cxn>
              <a:cxn ang="0">
                <a:pos x="0" y="1294"/>
              </a:cxn>
            </a:cxnLst>
            <a:rect l="0" t="0" r="r" b="b"/>
            <a:pathLst>
              <a:path w="2163" h="1295">
                <a:moveTo>
                  <a:pt x="0" y="1294"/>
                </a:moveTo>
                <a:lnTo>
                  <a:pt x="0" y="0"/>
                </a:lnTo>
                <a:lnTo>
                  <a:pt x="2162" y="0"/>
                </a:lnTo>
                <a:lnTo>
                  <a:pt x="2162" y="1294"/>
                </a:lnTo>
                <a:lnTo>
                  <a:pt x="0" y="129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2" name="Rectangle 17"/>
          <p:cNvSpPr>
            <a:spLocks noChangeArrowheads="1"/>
          </p:cNvSpPr>
          <p:nvPr/>
        </p:nvSpPr>
        <p:spPr bwMode="auto">
          <a:xfrm>
            <a:off x="3681413" y="2257425"/>
            <a:ext cx="1042987" cy="333375"/>
          </a:xfrm>
          <a:prstGeom prst="rect">
            <a:avLst/>
          </a:prstGeom>
          <a:noFill/>
          <a:ln w="9525">
            <a:noFill/>
            <a:miter lim="800000"/>
            <a:headEnd/>
            <a:tailEnd/>
          </a:ln>
          <a:effectLst/>
        </p:spPr>
        <p:txBody>
          <a:bodyPr wrap="none" lIns="90488" tIns="44450" rIns="90488" bIns="44450">
            <a:spAutoFit/>
          </a:bodyPr>
          <a:lstStyle/>
          <a:p>
            <a:pPr eaLnBrk="0" hangingPunct="0"/>
            <a:r>
              <a:rPr lang="en-US" sz="1600" b="1">
                <a:latin typeface="Bookman Old Style" pitchFamily="18" charset="0"/>
                <a:cs typeface="Arial" pitchFamily="34" charset="0"/>
              </a:rPr>
              <a:t>INPUT 1</a:t>
            </a:r>
          </a:p>
        </p:txBody>
      </p:sp>
      <p:sp>
        <p:nvSpPr>
          <p:cNvPr id="55" name="Rectangle 20"/>
          <p:cNvSpPr>
            <a:spLocks noChangeArrowheads="1"/>
          </p:cNvSpPr>
          <p:nvPr/>
        </p:nvSpPr>
        <p:spPr bwMode="auto">
          <a:xfrm>
            <a:off x="6781800" y="2514600"/>
            <a:ext cx="711200" cy="363538"/>
          </a:xfrm>
          <a:prstGeom prst="rect">
            <a:avLst/>
          </a:prstGeom>
          <a:noFill/>
          <a:ln w="9525">
            <a:noFill/>
            <a:miter lim="800000"/>
            <a:headEnd/>
            <a:tailEnd/>
          </a:ln>
          <a:effectLst/>
        </p:spPr>
        <p:txBody>
          <a:bodyPr wrap="none" lIns="90488" tIns="44450" rIns="90488" bIns="44450">
            <a:spAutoFit/>
          </a:bodyPr>
          <a:lstStyle/>
          <a:p>
            <a:pPr eaLnBrk="0" hangingPunct="0"/>
            <a:r>
              <a:rPr lang="en-US" sz="1800" b="1">
                <a:latin typeface="Bookman Old Style" pitchFamily="18" charset="0"/>
                <a:cs typeface="Arial" pitchFamily="34" charset="0"/>
              </a:rPr>
              <a:t>Disk</a:t>
            </a:r>
          </a:p>
        </p:txBody>
      </p:sp>
      <p:sp>
        <p:nvSpPr>
          <p:cNvPr id="56" name="Rectangle 21"/>
          <p:cNvSpPr>
            <a:spLocks noChangeArrowheads="1"/>
          </p:cNvSpPr>
          <p:nvPr/>
        </p:nvSpPr>
        <p:spPr bwMode="auto">
          <a:xfrm>
            <a:off x="1295400" y="2590800"/>
            <a:ext cx="711200" cy="363537"/>
          </a:xfrm>
          <a:prstGeom prst="rect">
            <a:avLst/>
          </a:prstGeom>
          <a:noFill/>
          <a:ln w="9525">
            <a:noFill/>
            <a:miter lim="800000"/>
            <a:headEnd/>
            <a:tailEnd/>
          </a:ln>
          <a:effectLst/>
        </p:spPr>
        <p:txBody>
          <a:bodyPr wrap="none" lIns="90488" tIns="44450" rIns="90488" bIns="44450">
            <a:spAutoFit/>
          </a:bodyPr>
          <a:lstStyle/>
          <a:p>
            <a:pPr eaLnBrk="0" hangingPunct="0"/>
            <a:r>
              <a:rPr lang="en-US" sz="1800" b="1">
                <a:latin typeface="Bookman Old Style" pitchFamily="18" charset="0"/>
                <a:cs typeface="Arial" pitchFamily="34" charset="0"/>
              </a:rPr>
              <a:t>Disk</a:t>
            </a:r>
          </a:p>
        </p:txBody>
      </p:sp>
      <p:sp>
        <p:nvSpPr>
          <p:cNvPr id="57" name="Line 22"/>
          <p:cNvSpPr>
            <a:spLocks noChangeShapeType="1"/>
          </p:cNvSpPr>
          <p:nvPr/>
        </p:nvSpPr>
        <p:spPr bwMode="auto">
          <a:xfrm>
            <a:off x="1004887" y="2055812"/>
            <a:ext cx="0" cy="1219200"/>
          </a:xfrm>
          <a:prstGeom prst="line">
            <a:avLst/>
          </a:prstGeom>
          <a:noFill/>
          <a:ln w="12700">
            <a:solidFill>
              <a:schemeClr val="tx2"/>
            </a:solidFill>
            <a:round/>
            <a:headEnd type="none" w="sm" len="sm"/>
            <a:tailEnd type="none" w="sm" len="sm"/>
          </a:ln>
          <a:effectLst/>
        </p:spPr>
        <p:txBody>
          <a:bodyPr/>
          <a:lstStyle/>
          <a:p>
            <a:endParaRPr lang="en-US"/>
          </a:p>
        </p:txBody>
      </p:sp>
      <p:sp>
        <p:nvSpPr>
          <p:cNvPr id="58" name="Line 23"/>
          <p:cNvSpPr>
            <a:spLocks noChangeShapeType="1"/>
          </p:cNvSpPr>
          <p:nvPr/>
        </p:nvSpPr>
        <p:spPr bwMode="auto">
          <a:xfrm>
            <a:off x="2300287" y="2055812"/>
            <a:ext cx="0" cy="1219200"/>
          </a:xfrm>
          <a:prstGeom prst="line">
            <a:avLst/>
          </a:prstGeom>
          <a:noFill/>
          <a:ln w="12700">
            <a:solidFill>
              <a:schemeClr val="tx2"/>
            </a:solidFill>
            <a:round/>
            <a:headEnd type="none" w="sm" len="sm"/>
            <a:tailEnd type="none" w="sm" len="sm"/>
          </a:ln>
          <a:effectLst/>
        </p:spPr>
        <p:txBody>
          <a:bodyPr/>
          <a:lstStyle/>
          <a:p>
            <a:endParaRPr lang="en-US"/>
          </a:p>
        </p:txBody>
      </p:sp>
      <p:grpSp>
        <p:nvGrpSpPr>
          <p:cNvPr id="59" name="Group 24"/>
          <p:cNvGrpSpPr>
            <a:grpSpLocks/>
          </p:cNvGrpSpPr>
          <p:nvPr/>
        </p:nvGrpSpPr>
        <p:grpSpPr bwMode="auto">
          <a:xfrm>
            <a:off x="1008062" y="3275012"/>
            <a:ext cx="1292225" cy="152400"/>
            <a:chOff x="962" y="3456"/>
            <a:chExt cx="814" cy="96"/>
          </a:xfrm>
        </p:grpSpPr>
        <p:sp>
          <p:nvSpPr>
            <p:cNvPr id="70" name="Arc 25"/>
            <p:cNvSpPr>
              <a:spLocks/>
            </p:cNvSpPr>
            <p:nvPr/>
          </p:nvSpPr>
          <p:spPr bwMode="auto">
            <a:xfrm>
              <a:off x="962" y="3456"/>
              <a:ext cx="432" cy="9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solidFill>
              <a:srgbClr val="99CCFF"/>
            </a:solidFill>
            <a:ln w="12700" cap="rnd">
              <a:solidFill>
                <a:schemeClr val="tx2"/>
              </a:solidFill>
              <a:round/>
              <a:headEnd/>
              <a:tailEnd/>
            </a:ln>
            <a:effectLst/>
          </p:spPr>
          <p:txBody>
            <a:bodyPr/>
            <a:lstStyle/>
            <a:p>
              <a:endParaRPr lang="en-US"/>
            </a:p>
          </p:txBody>
        </p:sp>
        <p:sp>
          <p:nvSpPr>
            <p:cNvPr id="71" name="Arc 26"/>
            <p:cNvSpPr>
              <a:spLocks/>
            </p:cNvSpPr>
            <p:nvPr/>
          </p:nvSpPr>
          <p:spPr bwMode="auto">
            <a:xfrm>
              <a:off x="1344" y="3456"/>
              <a:ext cx="432" cy="9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solidFill>
              <a:srgbClr val="99CCFF"/>
            </a:solidFill>
            <a:ln w="12700" cap="rnd">
              <a:solidFill>
                <a:schemeClr val="tx2"/>
              </a:solidFill>
              <a:round/>
              <a:headEnd/>
              <a:tailEnd/>
            </a:ln>
            <a:effectLst/>
          </p:spPr>
          <p:txBody>
            <a:bodyPr/>
            <a:lstStyle/>
            <a:p>
              <a:endParaRPr lang="en-US"/>
            </a:p>
          </p:txBody>
        </p:sp>
      </p:grpSp>
      <p:grpSp>
        <p:nvGrpSpPr>
          <p:cNvPr id="60" name="Group 27"/>
          <p:cNvGrpSpPr>
            <a:grpSpLocks/>
          </p:cNvGrpSpPr>
          <p:nvPr/>
        </p:nvGrpSpPr>
        <p:grpSpPr bwMode="auto">
          <a:xfrm>
            <a:off x="6494462" y="3214687"/>
            <a:ext cx="1292225" cy="152400"/>
            <a:chOff x="4418" y="3456"/>
            <a:chExt cx="814" cy="96"/>
          </a:xfrm>
        </p:grpSpPr>
        <p:sp>
          <p:nvSpPr>
            <p:cNvPr id="68" name="Arc 28"/>
            <p:cNvSpPr>
              <a:spLocks/>
            </p:cNvSpPr>
            <p:nvPr/>
          </p:nvSpPr>
          <p:spPr bwMode="auto">
            <a:xfrm>
              <a:off x="4418" y="3456"/>
              <a:ext cx="432" cy="9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solidFill>
              <a:srgbClr val="99CCFF"/>
            </a:solidFill>
            <a:ln w="12700" cap="rnd">
              <a:solidFill>
                <a:schemeClr val="tx2"/>
              </a:solidFill>
              <a:round/>
              <a:headEnd/>
              <a:tailEnd/>
            </a:ln>
            <a:effectLst/>
          </p:spPr>
          <p:txBody>
            <a:bodyPr/>
            <a:lstStyle/>
            <a:p>
              <a:endParaRPr lang="en-US"/>
            </a:p>
          </p:txBody>
        </p:sp>
        <p:sp>
          <p:nvSpPr>
            <p:cNvPr id="69" name="Arc 29"/>
            <p:cNvSpPr>
              <a:spLocks/>
            </p:cNvSpPr>
            <p:nvPr/>
          </p:nvSpPr>
          <p:spPr bwMode="auto">
            <a:xfrm>
              <a:off x="4800" y="3456"/>
              <a:ext cx="432" cy="9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solidFill>
              <a:srgbClr val="99CCFF"/>
            </a:solidFill>
            <a:ln w="12700" cap="rnd">
              <a:solidFill>
                <a:schemeClr val="tx2"/>
              </a:solidFill>
              <a:round/>
              <a:headEnd/>
              <a:tailEnd/>
            </a:ln>
            <a:effectLst/>
          </p:spPr>
          <p:txBody>
            <a:bodyPr/>
            <a:lstStyle/>
            <a:p>
              <a:endParaRPr lang="en-US"/>
            </a:p>
          </p:txBody>
        </p:sp>
      </p:grpSp>
      <p:sp>
        <p:nvSpPr>
          <p:cNvPr id="61" name="Line 30"/>
          <p:cNvSpPr>
            <a:spLocks noChangeShapeType="1"/>
          </p:cNvSpPr>
          <p:nvPr/>
        </p:nvSpPr>
        <p:spPr bwMode="auto">
          <a:xfrm>
            <a:off x="6491287" y="1995487"/>
            <a:ext cx="0" cy="1219200"/>
          </a:xfrm>
          <a:prstGeom prst="line">
            <a:avLst/>
          </a:prstGeom>
          <a:noFill/>
          <a:ln w="12700">
            <a:solidFill>
              <a:schemeClr val="tx2"/>
            </a:solidFill>
            <a:round/>
            <a:headEnd type="none" w="sm" len="sm"/>
            <a:tailEnd type="none" w="sm" len="sm"/>
          </a:ln>
          <a:effectLst/>
        </p:spPr>
        <p:txBody>
          <a:bodyPr/>
          <a:lstStyle/>
          <a:p>
            <a:endParaRPr lang="en-US"/>
          </a:p>
        </p:txBody>
      </p:sp>
      <p:sp>
        <p:nvSpPr>
          <p:cNvPr id="62" name="Line 31"/>
          <p:cNvSpPr>
            <a:spLocks noChangeShapeType="1"/>
          </p:cNvSpPr>
          <p:nvPr/>
        </p:nvSpPr>
        <p:spPr bwMode="auto">
          <a:xfrm>
            <a:off x="7786687" y="1995487"/>
            <a:ext cx="0" cy="1219200"/>
          </a:xfrm>
          <a:prstGeom prst="line">
            <a:avLst/>
          </a:prstGeom>
          <a:noFill/>
          <a:ln w="12700">
            <a:solidFill>
              <a:schemeClr val="tx2"/>
            </a:solidFill>
            <a:round/>
            <a:headEnd type="none" w="sm" len="sm"/>
            <a:tailEnd type="none" w="sm" len="sm"/>
          </a:ln>
          <a:effectLst/>
        </p:spPr>
        <p:txBody>
          <a:bodyPr/>
          <a:lstStyle/>
          <a:p>
            <a:endParaRPr lang="en-US"/>
          </a:p>
        </p:txBody>
      </p:sp>
      <p:sp>
        <p:nvSpPr>
          <p:cNvPr id="63" name="Line 32"/>
          <p:cNvSpPr>
            <a:spLocks noChangeShapeType="1"/>
          </p:cNvSpPr>
          <p:nvPr/>
        </p:nvSpPr>
        <p:spPr bwMode="auto">
          <a:xfrm>
            <a:off x="2147886" y="2436812"/>
            <a:ext cx="1509713" cy="1588"/>
          </a:xfrm>
          <a:prstGeom prst="line">
            <a:avLst/>
          </a:prstGeom>
          <a:noFill/>
          <a:ln w="12700">
            <a:solidFill>
              <a:schemeClr val="tx2"/>
            </a:solidFill>
            <a:round/>
            <a:headEnd type="none" w="sm" len="sm"/>
            <a:tailEnd type="stealth" w="med" len="med"/>
          </a:ln>
          <a:effectLst/>
        </p:spPr>
        <p:txBody>
          <a:bodyPr/>
          <a:lstStyle/>
          <a:p>
            <a:endParaRPr lang="en-US"/>
          </a:p>
        </p:txBody>
      </p:sp>
      <p:sp>
        <p:nvSpPr>
          <p:cNvPr id="67" name="Line 36"/>
          <p:cNvSpPr>
            <a:spLocks noChangeShapeType="1"/>
          </p:cNvSpPr>
          <p:nvPr/>
        </p:nvSpPr>
        <p:spPr bwMode="auto">
          <a:xfrm>
            <a:off x="4800600" y="2438400"/>
            <a:ext cx="1676400" cy="0"/>
          </a:xfrm>
          <a:prstGeom prst="line">
            <a:avLst/>
          </a:prstGeom>
          <a:noFill/>
          <a:ln w="12700">
            <a:solidFill>
              <a:schemeClr val="tx2"/>
            </a:solidFill>
            <a:round/>
            <a:headEnd type="none" w="sm" len="sm"/>
            <a:tailEnd type="stealth" w="med" len="med"/>
          </a:ln>
          <a:effectLst/>
        </p:spPr>
        <p:txBody>
          <a:bodyPr/>
          <a:lstStyle/>
          <a:p>
            <a:endParaRPr lang="en-US"/>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349188" name="Rectangle 4"/>
          <p:cNvSpPr>
            <a:spLocks noGrp="1" noChangeArrowheads="1"/>
          </p:cNvSpPr>
          <p:nvPr>
            <p:ph type="title"/>
          </p:nvPr>
        </p:nvSpPr>
        <p:spPr>
          <a:xfrm>
            <a:off x="685800" y="152400"/>
            <a:ext cx="7772400" cy="1143000"/>
          </a:xfrm>
          <a:noFill/>
          <a:ln/>
        </p:spPr>
        <p:txBody>
          <a:bodyPr lIns="90488" tIns="44450" rIns="90488" bIns="44450"/>
          <a:lstStyle/>
          <a:p>
            <a:r>
              <a:rPr lang="en-US" sz="3600" dirty="0">
                <a:latin typeface="+mn-lt"/>
                <a:cs typeface="Comic Sans MS"/>
              </a:rPr>
              <a:t>Two-Way External Merge Sort</a:t>
            </a:r>
          </a:p>
        </p:txBody>
      </p:sp>
      <p:sp>
        <p:nvSpPr>
          <p:cNvPr id="349189" name="Rectangle 5"/>
          <p:cNvSpPr>
            <a:spLocks noGrp="1" noChangeArrowheads="1"/>
          </p:cNvSpPr>
          <p:nvPr>
            <p:ph type="body" sz="half" idx="1"/>
          </p:nvPr>
        </p:nvSpPr>
        <p:spPr>
          <a:xfrm>
            <a:off x="152400" y="1524000"/>
            <a:ext cx="3886200" cy="4800600"/>
          </a:xfrm>
          <a:noFill/>
          <a:ln/>
        </p:spPr>
        <p:txBody>
          <a:bodyPr lIns="90488" tIns="44450" rIns="90488" bIns="44450"/>
          <a:lstStyle/>
          <a:p>
            <a:r>
              <a:rPr lang="en-US" sz="2400" dirty="0">
                <a:cs typeface="Comic Sans MS"/>
              </a:rPr>
              <a:t>Each pass we read + write each page in file.</a:t>
            </a:r>
          </a:p>
          <a:p>
            <a:r>
              <a:rPr lang="en-US" sz="2400" dirty="0">
                <a:cs typeface="Comic Sans MS"/>
              </a:rPr>
              <a:t>N pages in the file =&gt; the number of passes</a:t>
            </a:r>
          </a:p>
          <a:p>
            <a:pPr>
              <a:buFontTx/>
              <a:buNone/>
            </a:pPr>
            <a:endParaRPr lang="en-US" sz="2400" dirty="0">
              <a:cs typeface="Comic Sans MS"/>
            </a:endParaRPr>
          </a:p>
          <a:p>
            <a:r>
              <a:rPr lang="en-US" sz="2400" dirty="0">
                <a:cs typeface="Comic Sans MS"/>
              </a:rPr>
              <a:t>So total cost is:</a:t>
            </a:r>
          </a:p>
          <a:p>
            <a:pPr>
              <a:buFontTx/>
              <a:buNone/>
            </a:pPr>
            <a:endParaRPr lang="en-US" sz="2400" dirty="0">
              <a:cs typeface="Comic Sans MS"/>
            </a:endParaRPr>
          </a:p>
          <a:p>
            <a:pPr>
              <a:buFontTx/>
              <a:buNone/>
            </a:pPr>
            <a:r>
              <a:rPr lang="en-US" sz="2400" dirty="0">
                <a:cs typeface="Comic Sans MS"/>
              </a:rPr>
              <a:t> </a:t>
            </a:r>
          </a:p>
          <a:p>
            <a:r>
              <a:rPr lang="en-US" sz="2400" i="1" u="sng" dirty="0">
                <a:cs typeface="Comic Sans MS"/>
              </a:rPr>
              <a:t>Idea:</a:t>
            </a:r>
            <a:r>
              <a:rPr lang="en-US" sz="2400" i="1" dirty="0">
                <a:cs typeface="Comic Sans MS"/>
              </a:rPr>
              <a:t>  </a:t>
            </a:r>
            <a:r>
              <a:rPr lang="en-US" sz="2400" b="1" i="1" dirty="0">
                <a:cs typeface="Comic Sans MS"/>
              </a:rPr>
              <a:t>Divide and conquer: </a:t>
            </a:r>
            <a:r>
              <a:rPr lang="en-US" sz="2400" dirty="0">
                <a:cs typeface="Comic Sans MS"/>
              </a:rPr>
              <a:t>sort </a:t>
            </a:r>
            <a:r>
              <a:rPr lang="en-US" sz="2400" dirty="0" err="1">
                <a:cs typeface="Comic Sans MS"/>
              </a:rPr>
              <a:t>subfiles</a:t>
            </a:r>
            <a:r>
              <a:rPr lang="en-US" sz="2400" dirty="0">
                <a:cs typeface="Comic Sans MS"/>
              </a:rPr>
              <a:t> and merge</a:t>
            </a:r>
          </a:p>
        </p:txBody>
      </p:sp>
      <p:graphicFrame>
        <p:nvGraphicFramePr>
          <p:cNvPr id="349190" name="Object 6">
            <a:hlinkClick r:id="" action="ppaction://ole?verb=0"/>
          </p:cNvPr>
          <p:cNvGraphicFramePr>
            <a:graphicFrameLocks/>
          </p:cNvGraphicFramePr>
          <p:nvPr>
            <p:extLst>
              <p:ext uri="{D42A27DB-BD31-4B8C-83A1-F6EECF244321}">
                <p14:modId xmlns:p14="http://schemas.microsoft.com/office/powerpoint/2010/main" val="1791075291"/>
              </p:ext>
            </p:extLst>
          </p:nvPr>
        </p:nvGraphicFramePr>
        <p:xfrm>
          <a:off x="914400" y="3124200"/>
          <a:ext cx="2641600" cy="563562"/>
        </p:xfrm>
        <a:graphic>
          <a:graphicData uri="http://schemas.openxmlformats.org/presentationml/2006/ole">
            <mc:AlternateContent xmlns:mc="http://schemas.openxmlformats.org/markup-compatibility/2006">
              <mc:Choice xmlns:v="urn:schemas-microsoft-com:vml" Requires="v">
                <p:oleObj spid="_x0000_s349551" name="Equation" r:id="rId4" imgW="2641320" imgH="563400" progId="Equation.3">
                  <p:embed/>
                </p:oleObj>
              </mc:Choice>
              <mc:Fallback>
                <p:oleObj name="Equation" r:id="rId4" imgW="2641320" imgH="563400" progId="Equation.3">
                  <p:embed/>
                  <p:pic>
                    <p:nvPicPr>
                      <p:cNvPr id="0" name="Picture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124200"/>
                        <a:ext cx="2641600" cy="5635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49191" name="Object 7">
            <a:hlinkClick r:id="" action="ppaction://ole?verb=0"/>
          </p:cNvPr>
          <p:cNvGraphicFramePr>
            <a:graphicFrameLocks/>
          </p:cNvGraphicFramePr>
          <p:nvPr>
            <p:extLst>
              <p:ext uri="{D42A27DB-BD31-4B8C-83A1-F6EECF244321}">
                <p14:modId xmlns:p14="http://schemas.microsoft.com/office/powerpoint/2010/main" val="1902954423"/>
              </p:ext>
            </p:extLst>
          </p:nvPr>
        </p:nvGraphicFramePr>
        <p:xfrm>
          <a:off x="762000" y="4114800"/>
          <a:ext cx="2817813" cy="750887"/>
        </p:xfrm>
        <a:graphic>
          <a:graphicData uri="http://schemas.openxmlformats.org/presentationml/2006/ole">
            <mc:AlternateContent xmlns:mc="http://schemas.openxmlformats.org/markup-compatibility/2006">
              <mc:Choice xmlns:v="urn:schemas-microsoft-com:vml" Requires="v">
                <p:oleObj spid="_x0000_s349552" name="Equation" r:id="rId6" imgW="2817720" imgH="750600" progId="Equation.3">
                  <p:embed/>
                </p:oleObj>
              </mc:Choice>
              <mc:Fallback>
                <p:oleObj name="Equation" r:id="rId6" imgW="2817720" imgH="750600" progId="Equation.3">
                  <p:embed/>
                  <p:pic>
                    <p:nvPicPr>
                      <p:cNvPr id="0" name="Picture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114800"/>
                        <a:ext cx="2817813" cy="750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49192" name="Rectangle 8"/>
          <p:cNvSpPr>
            <a:spLocks noChangeArrowheads="1"/>
          </p:cNvSpPr>
          <p:nvPr/>
        </p:nvSpPr>
        <p:spPr bwMode="auto">
          <a:xfrm>
            <a:off x="7937500" y="1403350"/>
            <a:ext cx="922338"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Input file</a:t>
            </a:r>
          </a:p>
        </p:txBody>
      </p:sp>
      <p:sp>
        <p:nvSpPr>
          <p:cNvPr id="349193" name="Rectangle 9"/>
          <p:cNvSpPr>
            <a:spLocks noChangeArrowheads="1"/>
          </p:cNvSpPr>
          <p:nvPr/>
        </p:nvSpPr>
        <p:spPr bwMode="auto">
          <a:xfrm>
            <a:off x="7937500" y="1916113"/>
            <a:ext cx="1189038"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1-page runs</a:t>
            </a:r>
          </a:p>
        </p:txBody>
      </p:sp>
      <p:sp>
        <p:nvSpPr>
          <p:cNvPr id="349194" name="Rectangle 10"/>
          <p:cNvSpPr>
            <a:spLocks noChangeArrowheads="1"/>
          </p:cNvSpPr>
          <p:nvPr/>
        </p:nvSpPr>
        <p:spPr bwMode="auto">
          <a:xfrm>
            <a:off x="7937500" y="2514600"/>
            <a:ext cx="1189038"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2-page runs</a:t>
            </a:r>
          </a:p>
        </p:txBody>
      </p:sp>
      <p:sp>
        <p:nvSpPr>
          <p:cNvPr id="349195" name="Rectangle 11"/>
          <p:cNvSpPr>
            <a:spLocks noChangeArrowheads="1"/>
          </p:cNvSpPr>
          <p:nvPr/>
        </p:nvSpPr>
        <p:spPr bwMode="auto">
          <a:xfrm>
            <a:off x="7937500" y="3541713"/>
            <a:ext cx="1189038"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4-page runs</a:t>
            </a:r>
          </a:p>
        </p:txBody>
      </p:sp>
      <p:sp>
        <p:nvSpPr>
          <p:cNvPr id="349196" name="Rectangle 12"/>
          <p:cNvSpPr>
            <a:spLocks noChangeArrowheads="1"/>
          </p:cNvSpPr>
          <p:nvPr/>
        </p:nvSpPr>
        <p:spPr bwMode="auto">
          <a:xfrm>
            <a:off x="8023225" y="5338763"/>
            <a:ext cx="1189038"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8-page runs</a:t>
            </a:r>
          </a:p>
        </p:txBody>
      </p:sp>
      <p:sp>
        <p:nvSpPr>
          <p:cNvPr id="349197" name="Rectangle 13"/>
          <p:cNvSpPr>
            <a:spLocks noChangeArrowheads="1"/>
          </p:cNvSpPr>
          <p:nvPr/>
        </p:nvSpPr>
        <p:spPr bwMode="auto">
          <a:xfrm>
            <a:off x="7853363" y="1662113"/>
            <a:ext cx="749300"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latin typeface="Times New Roman" pitchFamily="18" charset="0"/>
                <a:cs typeface="Arial" pitchFamily="34" charset="0"/>
              </a:rPr>
              <a:t>PASS 0</a:t>
            </a:r>
          </a:p>
        </p:txBody>
      </p:sp>
      <p:sp>
        <p:nvSpPr>
          <p:cNvPr id="349198" name="Rectangle 14"/>
          <p:cNvSpPr>
            <a:spLocks noChangeArrowheads="1"/>
          </p:cNvSpPr>
          <p:nvPr/>
        </p:nvSpPr>
        <p:spPr bwMode="auto">
          <a:xfrm>
            <a:off x="7853363" y="2174875"/>
            <a:ext cx="749300"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latin typeface="Times New Roman" pitchFamily="18" charset="0"/>
                <a:cs typeface="Arial" pitchFamily="34" charset="0"/>
              </a:rPr>
              <a:t>PASS 1</a:t>
            </a:r>
          </a:p>
        </p:txBody>
      </p:sp>
      <p:sp>
        <p:nvSpPr>
          <p:cNvPr id="349199" name="Rectangle 15"/>
          <p:cNvSpPr>
            <a:spLocks noChangeArrowheads="1"/>
          </p:cNvSpPr>
          <p:nvPr/>
        </p:nvSpPr>
        <p:spPr bwMode="auto">
          <a:xfrm>
            <a:off x="7853363" y="2944813"/>
            <a:ext cx="749300"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latin typeface="Times New Roman" pitchFamily="18" charset="0"/>
                <a:cs typeface="Arial" pitchFamily="34" charset="0"/>
              </a:rPr>
              <a:t>PASS 2</a:t>
            </a:r>
          </a:p>
        </p:txBody>
      </p:sp>
      <p:sp>
        <p:nvSpPr>
          <p:cNvPr id="349200" name="Rectangle 16"/>
          <p:cNvSpPr>
            <a:spLocks noChangeArrowheads="1"/>
          </p:cNvSpPr>
          <p:nvPr/>
        </p:nvSpPr>
        <p:spPr bwMode="auto">
          <a:xfrm>
            <a:off x="7853363" y="4229100"/>
            <a:ext cx="749300"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latin typeface="Times New Roman" pitchFamily="18" charset="0"/>
                <a:cs typeface="Arial" pitchFamily="34" charset="0"/>
              </a:rPr>
              <a:t>PASS 3</a:t>
            </a:r>
          </a:p>
        </p:txBody>
      </p:sp>
      <p:sp>
        <p:nvSpPr>
          <p:cNvPr id="349201" name="Freeform 17"/>
          <p:cNvSpPr>
            <a:spLocks/>
          </p:cNvSpPr>
          <p:nvPr/>
        </p:nvSpPr>
        <p:spPr bwMode="auto">
          <a:xfrm>
            <a:off x="4146550" y="1919288"/>
            <a:ext cx="317500" cy="257175"/>
          </a:xfrm>
          <a:custGeom>
            <a:avLst/>
            <a:gdLst/>
            <a:ahLst/>
            <a:cxnLst>
              <a:cxn ang="0">
                <a:pos x="0" y="161"/>
              </a:cxn>
              <a:cxn ang="0">
                <a:pos x="0" y="0"/>
              </a:cxn>
              <a:cxn ang="0">
                <a:pos x="199" y="0"/>
              </a:cxn>
              <a:cxn ang="0">
                <a:pos x="199" y="161"/>
              </a:cxn>
              <a:cxn ang="0">
                <a:pos x="0" y="161"/>
              </a:cxn>
            </a:cxnLst>
            <a:rect l="0" t="0" r="r" b="b"/>
            <a:pathLst>
              <a:path w="200" h="162">
                <a:moveTo>
                  <a:pt x="0" y="161"/>
                </a:moveTo>
                <a:lnTo>
                  <a:pt x="0" y="0"/>
                </a:lnTo>
                <a:lnTo>
                  <a:pt x="199" y="0"/>
                </a:lnTo>
                <a:lnTo>
                  <a:pt x="199" y="161"/>
                </a:lnTo>
                <a:lnTo>
                  <a:pt x="0" y="16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02" name="Freeform 18"/>
          <p:cNvSpPr>
            <a:spLocks/>
          </p:cNvSpPr>
          <p:nvPr/>
        </p:nvSpPr>
        <p:spPr bwMode="auto">
          <a:xfrm>
            <a:off x="4621213" y="1919288"/>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03" name="Freeform 19"/>
          <p:cNvSpPr>
            <a:spLocks/>
          </p:cNvSpPr>
          <p:nvPr/>
        </p:nvSpPr>
        <p:spPr bwMode="auto">
          <a:xfrm>
            <a:off x="5097463" y="1919288"/>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04" name="Freeform 20"/>
          <p:cNvSpPr>
            <a:spLocks/>
          </p:cNvSpPr>
          <p:nvPr/>
        </p:nvSpPr>
        <p:spPr bwMode="auto">
          <a:xfrm>
            <a:off x="5573713" y="1919288"/>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05" name="Freeform 21"/>
          <p:cNvSpPr>
            <a:spLocks/>
          </p:cNvSpPr>
          <p:nvPr/>
        </p:nvSpPr>
        <p:spPr bwMode="auto">
          <a:xfrm>
            <a:off x="6049963" y="1919288"/>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06" name="Freeform 22"/>
          <p:cNvSpPr>
            <a:spLocks/>
          </p:cNvSpPr>
          <p:nvPr/>
        </p:nvSpPr>
        <p:spPr bwMode="auto">
          <a:xfrm>
            <a:off x="6526213" y="1919288"/>
            <a:ext cx="317500" cy="257175"/>
          </a:xfrm>
          <a:custGeom>
            <a:avLst/>
            <a:gdLst/>
            <a:ahLst/>
            <a:cxnLst>
              <a:cxn ang="0">
                <a:pos x="0" y="161"/>
              </a:cxn>
              <a:cxn ang="0">
                <a:pos x="0" y="0"/>
              </a:cxn>
              <a:cxn ang="0">
                <a:pos x="199" y="0"/>
              </a:cxn>
              <a:cxn ang="0">
                <a:pos x="199" y="161"/>
              </a:cxn>
              <a:cxn ang="0">
                <a:pos x="0" y="161"/>
              </a:cxn>
            </a:cxnLst>
            <a:rect l="0" t="0" r="r" b="b"/>
            <a:pathLst>
              <a:path w="200" h="162">
                <a:moveTo>
                  <a:pt x="0" y="161"/>
                </a:moveTo>
                <a:lnTo>
                  <a:pt x="0" y="0"/>
                </a:lnTo>
                <a:lnTo>
                  <a:pt x="199" y="0"/>
                </a:lnTo>
                <a:lnTo>
                  <a:pt x="199" y="161"/>
                </a:lnTo>
                <a:lnTo>
                  <a:pt x="0" y="16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07" name="Freeform 23"/>
          <p:cNvSpPr>
            <a:spLocks/>
          </p:cNvSpPr>
          <p:nvPr/>
        </p:nvSpPr>
        <p:spPr bwMode="auto">
          <a:xfrm>
            <a:off x="7002463" y="1919288"/>
            <a:ext cx="317500" cy="257175"/>
          </a:xfrm>
          <a:custGeom>
            <a:avLst/>
            <a:gdLst/>
            <a:ahLst/>
            <a:cxnLst>
              <a:cxn ang="0">
                <a:pos x="0" y="161"/>
              </a:cxn>
              <a:cxn ang="0">
                <a:pos x="0" y="0"/>
              </a:cxn>
              <a:cxn ang="0">
                <a:pos x="199" y="0"/>
              </a:cxn>
              <a:cxn ang="0">
                <a:pos x="199" y="161"/>
              </a:cxn>
              <a:cxn ang="0">
                <a:pos x="0" y="161"/>
              </a:cxn>
            </a:cxnLst>
            <a:rect l="0" t="0" r="r" b="b"/>
            <a:pathLst>
              <a:path w="200" h="162">
                <a:moveTo>
                  <a:pt x="0" y="161"/>
                </a:moveTo>
                <a:lnTo>
                  <a:pt x="0" y="0"/>
                </a:lnTo>
                <a:lnTo>
                  <a:pt x="199" y="0"/>
                </a:lnTo>
                <a:lnTo>
                  <a:pt x="199" y="161"/>
                </a:lnTo>
                <a:lnTo>
                  <a:pt x="0" y="16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08" name="Freeform 24"/>
          <p:cNvSpPr>
            <a:spLocks/>
          </p:cNvSpPr>
          <p:nvPr/>
        </p:nvSpPr>
        <p:spPr bwMode="auto">
          <a:xfrm>
            <a:off x="7477125" y="1919288"/>
            <a:ext cx="319088"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solidFill>
            <a:schemeClr val="tx2"/>
          </a:solidFill>
          <a:ln w="12700" cap="rnd" cmpd="sng">
            <a:solidFill>
              <a:srgbClr val="000000"/>
            </a:solidFill>
            <a:prstDash val="solid"/>
            <a:round/>
            <a:headEnd type="none" w="sm" len="sm"/>
            <a:tailEnd type="none" w="sm" len="sm"/>
          </a:ln>
          <a:effectLst/>
        </p:spPr>
        <p:txBody>
          <a:bodyPr/>
          <a:lstStyle/>
          <a:p>
            <a:endParaRPr lang="en-US"/>
          </a:p>
        </p:txBody>
      </p:sp>
      <p:sp>
        <p:nvSpPr>
          <p:cNvPr id="349209" name="Freeform 25"/>
          <p:cNvSpPr>
            <a:spLocks/>
          </p:cNvSpPr>
          <p:nvPr/>
        </p:nvSpPr>
        <p:spPr bwMode="auto">
          <a:xfrm>
            <a:off x="4383088" y="2433638"/>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10" name="Freeform 26"/>
          <p:cNvSpPr>
            <a:spLocks/>
          </p:cNvSpPr>
          <p:nvPr/>
        </p:nvSpPr>
        <p:spPr bwMode="auto">
          <a:xfrm>
            <a:off x="4383088" y="2689225"/>
            <a:ext cx="319087" cy="258763"/>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11" name="Freeform 27"/>
          <p:cNvSpPr>
            <a:spLocks/>
          </p:cNvSpPr>
          <p:nvPr/>
        </p:nvSpPr>
        <p:spPr bwMode="auto">
          <a:xfrm>
            <a:off x="5335588" y="2433638"/>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12" name="Freeform 28"/>
          <p:cNvSpPr>
            <a:spLocks/>
          </p:cNvSpPr>
          <p:nvPr/>
        </p:nvSpPr>
        <p:spPr bwMode="auto">
          <a:xfrm>
            <a:off x="5335588" y="2689225"/>
            <a:ext cx="319087" cy="258763"/>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13" name="Freeform 29"/>
          <p:cNvSpPr>
            <a:spLocks/>
          </p:cNvSpPr>
          <p:nvPr/>
        </p:nvSpPr>
        <p:spPr bwMode="auto">
          <a:xfrm>
            <a:off x="6288088" y="2433638"/>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14" name="Freeform 30"/>
          <p:cNvSpPr>
            <a:spLocks/>
          </p:cNvSpPr>
          <p:nvPr/>
        </p:nvSpPr>
        <p:spPr bwMode="auto">
          <a:xfrm>
            <a:off x="6288088" y="2689225"/>
            <a:ext cx="319087" cy="258763"/>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15" name="Freeform 31"/>
          <p:cNvSpPr>
            <a:spLocks/>
          </p:cNvSpPr>
          <p:nvPr/>
        </p:nvSpPr>
        <p:spPr bwMode="auto">
          <a:xfrm>
            <a:off x="7240588" y="2433638"/>
            <a:ext cx="317500" cy="257175"/>
          </a:xfrm>
          <a:custGeom>
            <a:avLst/>
            <a:gdLst/>
            <a:ahLst/>
            <a:cxnLst>
              <a:cxn ang="0">
                <a:pos x="0" y="161"/>
              </a:cxn>
              <a:cxn ang="0">
                <a:pos x="0" y="0"/>
              </a:cxn>
              <a:cxn ang="0">
                <a:pos x="199" y="0"/>
              </a:cxn>
              <a:cxn ang="0">
                <a:pos x="199" y="161"/>
              </a:cxn>
              <a:cxn ang="0">
                <a:pos x="0" y="161"/>
              </a:cxn>
            </a:cxnLst>
            <a:rect l="0" t="0" r="r" b="b"/>
            <a:pathLst>
              <a:path w="200" h="162">
                <a:moveTo>
                  <a:pt x="0" y="161"/>
                </a:moveTo>
                <a:lnTo>
                  <a:pt x="0" y="0"/>
                </a:lnTo>
                <a:lnTo>
                  <a:pt x="199" y="0"/>
                </a:lnTo>
                <a:lnTo>
                  <a:pt x="199" y="161"/>
                </a:lnTo>
                <a:lnTo>
                  <a:pt x="0" y="161"/>
                </a:lnTo>
              </a:path>
            </a:pathLst>
          </a:custGeom>
          <a:solidFill>
            <a:schemeClr val="tx2"/>
          </a:solidFill>
          <a:ln w="12700" cap="rnd" cmpd="sng">
            <a:solidFill>
              <a:srgbClr val="000000"/>
            </a:solidFill>
            <a:prstDash val="solid"/>
            <a:round/>
            <a:headEnd type="none" w="sm" len="sm"/>
            <a:tailEnd type="none" w="sm" len="sm"/>
          </a:ln>
          <a:effectLst/>
        </p:spPr>
        <p:txBody>
          <a:bodyPr/>
          <a:lstStyle/>
          <a:p>
            <a:endParaRPr lang="en-US"/>
          </a:p>
        </p:txBody>
      </p:sp>
      <p:sp>
        <p:nvSpPr>
          <p:cNvPr id="349216" name="Freeform 32"/>
          <p:cNvSpPr>
            <a:spLocks/>
          </p:cNvSpPr>
          <p:nvPr/>
        </p:nvSpPr>
        <p:spPr bwMode="auto">
          <a:xfrm>
            <a:off x="7240588" y="2689225"/>
            <a:ext cx="317500" cy="258763"/>
          </a:xfrm>
          <a:custGeom>
            <a:avLst/>
            <a:gdLst/>
            <a:ahLst/>
            <a:cxnLst>
              <a:cxn ang="0">
                <a:pos x="0" y="162"/>
              </a:cxn>
              <a:cxn ang="0">
                <a:pos x="0" y="0"/>
              </a:cxn>
              <a:cxn ang="0">
                <a:pos x="199" y="0"/>
              </a:cxn>
              <a:cxn ang="0">
                <a:pos x="199" y="162"/>
              </a:cxn>
              <a:cxn ang="0">
                <a:pos x="0" y="162"/>
              </a:cxn>
            </a:cxnLst>
            <a:rect l="0" t="0" r="r" b="b"/>
            <a:pathLst>
              <a:path w="200" h="163">
                <a:moveTo>
                  <a:pt x="0" y="162"/>
                </a:moveTo>
                <a:lnTo>
                  <a:pt x="0" y="0"/>
                </a:lnTo>
                <a:lnTo>
                  <a:pt x="199" y="0"/>
                </a:lnTo>
                <a:lnTo>
                  <a:pt x="199" y="162"/>
                </a:lnTo>
                <a:lnTo>
                  <a:pt x="0" y="16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17" name="Freeform 33"/>
          <p:cNvSpPr>
            <a:spLocks/>
          </p:cNvSpPr>
          <p:nvPr/>
        </p:nvSpPr>
        <p:spPr bwMode="auto">
          <a:xfrm>
            <a:off x="4859338" y="3459163"/>
            <a:ext cx="320675" cy="258762"/>
          </a:xfrm>
          <a:custGeom>
            <a:avLst/>
            <a:gdLst/>
            <a:ahLst/>
            <a:cxnLst>
              <a:cxn ang="0">
                <a:pos x="0" y="162"/>
              </a:cxn>
              <a:cxn ang="0">
                <a:pos x="0" y="0"/>
              </a:cxn>
              <a:cxn ang="0">
                <a:pos x="201" y="0"/>
              </a:cxn>
              <a:cxn ang="0">
                <a:pos x="201" y="162"/>
              </a:cxn>
              <a:cxn ang="0">
                <a:pos x="0" y="162"/>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18" name="Freeform 34"/>
          <p:cNvSpPr>
            <a:spLocks/>
          </p:cNvSpPr>
          <p:nvPr/>
        </p:nvSpPr>
        <p:spPr bwMode="auto">
          <a:xfrm>
            <a:off x="4859338" y="3716338"/>
            <a:ext cx="320675" cy="257175"/>
          </a:xfrm>
          <a:custGeom>
            <a:avLst/>
            <a:gdLst/>
            <a:ahLst/>
            <a:cxnLst>
              <a:cxn ang="0">
                <a:pos x="0" y="161"/>
              </a:cxn>
              <a:cxn ang="0">
                <a:pos x="0" y="0"/>
              </a:cxn>
              <a:cxn ang="0">
                <a:pos x="201" y="0"/>
              </a:cxn>
              <a:cxn ang="0">
                <a:pos x="201" y="161"/>
              </a:cxn>
              <a:cxn ang="0">
                <a:pos x="0" y="161"/>
              </a:cxn>
            </a:cxnLst>
            <a:rect l="0" t="0" r="r" b="b"/>
            <a:pathLst>
              <a:path w="202" h="162">
                <a:moveTo>
                  <a:pt x="0" y="161"/>
                </a:moveTo>
                <a:lnTo>
                  <a:pt x="0" y="0"/>
                </a:lnTo>
                <a:lnTo>
                  <a:pt x="201" y="0"/>
                </a:lnTo>
                <a:lnTo>
                  <a:pt x="201" y="161"/>
                </a:lnTo>
                <a:lnTo>
                  <a:pt x="0" y="16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19" name="Freeform 35"/>
          <p:cNvSpPr>
            <a:spLocks/>
          </p:cNvSpPr>
          <p:nvPr/>
        </p:nvSpPr>
        <p:spPr bwMode="auto">
          <a:xfrm>
            <a:off x="4859338" y="3971925"/>
            <a:ext cx="320675" cy="258763"/>
          </a:xfrm>
          <a:custGeom>
            <a:avLst/>
            <a:gdLst/>
            <a:ahLst/>
            <a:cxnLst>
              <a:cxn ang="0">
                <a:pos x="0" y="162"/>
              </a:cxn>
              <a:cxn ang="0">
                <a:pos x="0" y="0"/>
              </a:cxn>
              <a:cxn ang="0">
                <a:pos x="201" y="0"/>
              </a:cxn>
              <a:cxn ang="0">
                <a:pos x="201" y="162"/>
              </a:cxn>
              <a:cxn ang="0">
                <a:pos x="0" y="162"/>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20" name="Freeform 36"/>
          <p:cNvSpPr>
            <a:spLocks/>
          </p:cNvSpPr>
          <p:nvPr/>
        </p:nvSpPr>
        <p:spPr bwMode="auto">
          <a:xfrm>
            <a:off x="6762750" y="3201988"/>
            <a:ext cx="320675" cy="258762"/>
          </a:xfrm>
          <a:custGeom>
            <a:avLst/>
            <a:gdLst/>
            <a:ahLst/>
            <a:cxnLst>
              <a:cxn ang="0">
                <a:pos x="0" y="162"/>
              </a:cxn>
              <a:cxn ang="0">
                <a:pos x="0" y="0"/>
              </a:cxn>
              <a:cxn ang="0">
                <a:pos x="201" y="0"/>
              </a:cxn>
              <a:cxn ang="0">
                <a:pos x="201" y="162"/>
              </a:cxn>
              <a:cxn ang="0">
                <a:pos x="0" y="162"/>
              </a:cxn>
            </a:cxnLst>
            <a:rect l="0" t="0" r="r" b="b"/>
            <a:pathLst>
              <a:path w="202" h="163">
                <a:moveTo>
                  <a:pt x="0" y="162"/>
                </a:moveTo>
                <a:lnTo>
                  <a:pt x="0" y="0"/>
                </a:lnTo>
                <a:lnTo>
                  <a:pt x="201" y="0"/>
                </a:lnTo>
                <a:lnTo>
                  <a:pt x="201" y="162"/>
                </a:lnTo>
                <a:lnTo>
                  <a:pt x="0" y="162"/>
                </a:lnTo>
              </a:path>
            </a:pathLst>
          </a:custGeom>
          <a:solidFill>
            <a:schemeClr val="tx2"/>
          </a:solidFill>
          <a:ln w="12700" cap="rnd" cmpd="sng">
            <a:solidFill>
              <a:srgbClr val="000000"/>
            </a:solidFill>
            <a:prstDash val="solid"/>
            <a:round/>
            <a:headEnd type="none" w="sm" len="sm"/>
            <a:tailEnd type="none" w="sm" len="sm"/>
          </a:ln>
          <a:effectLst/>
        </p:spPr>
        <p:txBody>
          <a:bodyPr/>
          <a:lstStyle/>
          <a:p>
            <a:endParaRPr lang="en-US"/>
          </a:p>
        </p:txBody>
      </p:sp>
      <p:sp>
        <p:nvSpPr>
          <p:cNvPr id="349221" name="Freeform 37"/>
          <p:cNvSpPr>
            <a:spLocks/>
          </p:cNvSpPr>
          <p:nvPr/>
        </p:nvSpPr>
        <p:spPr bwMode="auto">
          <a:xfrm>
            <a:off x="6762750" y="3459163"/>
            <a:ext cx="320675" cy="258762"/>
          </a:xfrm>
          <a:custGeom>
            <a:avLst/>
            <a:gdLst/>
            <a:ahLst/>
            <a:cxnLst>
              <a:cxn ang="0">
                <a:pos x="0" y="162"/>
              </a:cxn>
              <a:cxn ang="0">
                <a:pos x="0" y="0"/>
              </a:cxn>
              <a:cxn ang="0">
                <a:pos x="201" y="0"/>
              </a:cxn>
              <a:cxn ang="0">
                <a:pos x="201" y="162"/>
              </a:cxn>
              <a:cxn ang="0">
                <a:pos x="0" y="162"/>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22" name="Freeform 38"/>
          <p:cNvSpPr>
            <a:spLocks/>
          </p:cNvSpPr>
          <p:nvPr/>
        </p:nvSpPr>
        <p:spPr bwMode="auto">
          <a:xfrm>
            <a:off x="6762750" y="3716338"/>
            <a:ext cx="320675" cy="257175"/>
          </a:xfrm>
          <a:custGeom>
            <a:avLst/>
            <a:gdLst/>
            <a:ahLst/>
            <a:cxnLst>
              <a:cxn ang="0">
                <a:pos x="0" y="161"/>
              </a:cxn>
              <a:cxn ang="0">
                <a:pos x="0" y="0"/>
              </a:cxn>
              <a:cxn ang="0">
                <a:pos x="201" y="0"/>
              </a:cxn>
              <a:cxn ang="0">
                <a:pos x="201" y="161"/>
              </a:cxn>
              <a:cxn ang="0">
                <a:pos x="0" y="161"/>
              </a:cxn>
            </a:cxnLst>
            <a:rect l="0" t="0" r="r" b="b"/>
            <a:pathLst>
              <a:path w="202" h="162">
                <a:moveTo>
                  <a:pt x="0" y="161"/>
                </a:moveTo>
                <a:lnTo>
                  <a:pt x="0" y="0"/>
                </a:lnTo>
                <a:lnTo>
                  <a:pt x="201" y="0"/>
                </a:lnTo>
                <a:lnTo>
                  <a:pt x="201" y="161"/>
                </a:lnTo>
                <a:lnTo>
                  <a:pt x="0" y="16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23" name="Freeform 39"/>
          <p:cNvSpPr>
            <a:spLocks/>
          </p:cNvSpPr>
          <p:nvPr/>
        </p:nvSpPr>
        <p:spPr bwMode="auto">
          <a:xfrm>
            <a:off x="6762750" y="3971925"/>
            <a:ext cx="320675" cy="258763"/>
          </a:xfrm>
          <a:custGeom>
            <a:avLst/>
            <a:gdLst/>
            <a:ahLst/>
            <a:cxnLst>
              <a:cxn ang="0">
                <a:pos x="0" y="162"/>
              </a:cxn>
              <a:cxn ang="0">
                <a:pos x="0" y="0"/>
              </a:cxn>
              <a:cxn ang="0">
                <a:pos x="201" y="0"/>
              </a:cxn>
              <a:cxn ang="0">
                <a:pos x="201" y="162"/>
              </a:cxn>
              <a:cxn ang="0">
                <a:pos x="0" y="162"/>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24" name="Freeform 40"/>
          <p:cNvSpPr>
            <a:spLocks/>
          </p:cNvSpPr>
          <p:nvPr/>
        </p:nvSpPr>
        <p:spPr bwMode="auto">
          <a:xfrm>
            <a:off x="5811838" y="4486275"/>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solidFill>
            <a:schemeClr val="tx2"/>
          </a:solidFill>
          <a:ln w="12700" cap="rnd" cmpd="sng">
            <a:solidFill>
              <a:srgbClr val="000000"/>
            </a:solidFill>
            <a:prstDash val="solid"/>
            <a:round/>
            <a:headEnd type="none" w="sm" len="sm"/>
            <a:tailEnd type="none" w="sm" len="sm"/>
          </a:ln>
          <a:effectLst/>
        </p:spPr>
        <p:txBody>
          <a:bodyPr/>
          <a:lstStyle/>
          <a:p>
            <a:endParaRPr lang="en-US"/>
          </a:p>
        </p:txBody>
      </p:sp>
      <p:sp>
        <p:nvSpPr>
          <p:cNvPr id="349225" name="Freeform 41"/>
          <p:cNvSpPr>
            <a:spLocks/>
          </p:cNvSpPr>
          <p:nvPr/>
        </p:nvSpPr>
        <p:spPr bwMode="auto">
          <a:xfrm>
            <a:off x="5811838" y="4741863"/>
            <a:ext cx="319087" cy="258762"/>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26" name="Freeform 42"/>
          <p:cNvSpPr>
            <a:spLocks/>
          </p:cNvSpPr>
          <p:nvPr/>
        </p:nvSpPr>
        <p:spPr bwMode="auto">
          <a:xfrm>
            <a:off x="5811838" y="4999038"/>
            <a:ext cx="319087" cy="258762"/>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27" name="Freeform 43"/>
          <p:cNvSpPr>
            <a:spLocks/>
          </p:cNvSpPr>
          <p:nvPr/>
        </p:nvSpPr>
        <p:spPr bwMode="auto">
          <a:xfrm>
            <a:off x="5811838" y="5256213"/>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28" name="Freeform 44"/>
          <p:cNvSpPr>
            <a:spLocks/>
          </p:cNvSpPr>
          <p:nvPr/>
        </p:nvSpPr>
        <p:spPr bwMode="auto">
          <a:xfrm>
            <a:off x="5811838" y="5511800"/>
            <a:ext cx="319087" cy="258763"/>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29" name="Freeform 45"/>
          <p:cNvSpPr>
            <a:spLocks/>
          </p:cNvSpPr>
          <p:nvPr/>
        </p:nvSpPr>
        <p:spPr bwMode="auto">
          <a:xfrm>
            <a:off x="5811838" y="5768975"/>
            <a:ext cx="319087" cy="258763"/>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30" name="Freeform 46"/>
          <p:cNvSpPr>
            <a:spLocks/>
          </p:cNvSpPr>
          <p:nvPr/>
        </p:nvSpPr>
        <p:spPr bwMode="auto">
          <a:xfrm>
            <a:off x="5811838" y="6026150"/>
            <a:ext cx="319087" cy="257175"/>
          </a:xfrm>
          <a:custGeom>
            <a:avLst/>
            <a:gdLst/>
            <a:ahLst/>
            <a:cxnLst>
              <a:cxn ang="0">
                <a:pos x="0" y="161"/>
              </a:cxn>
              <a:cxn ang="0">
                <a:pos x="0" y="0"/>
              </a:cxn>
              <a:cxn ang="0">
                <a:pos x="200" y="0"/>
              </a:cxn>
              <a:cxn ang="0">
                <a:pos x="200" y="161"/>
              </a:cxn>
              <a:cxn ang="0">
                <a:pos x="0" y="161"/>
              </a:cxn>
            </a:cxnLst>
            <a:rect l="0" t="0" r="r" b="b"/>
            <a:pathLst>
              <a:path w="201" h="162">
                <a:moveTo>
                  <a:pt x="0" y="161"/>
                </a:moveTo>
                <a:lnTo>
                  <a:pt x="0" y="0"/>
                </a:lnTo>
                <a:lnTo>
                  <a:pt x="200" y="0"/>
                </a:lnTo>
                <a:lnTo>
                  <a:pt x="200" y="161"/>
                </a:lnTo>
                <a:lnTo>
                  <a:pt x="0" y="16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31" name="Freeform 47"/>
          <p:cNvSpPr>
            <a:spLocks/>
          </p:cNvSpPr>
          <p:nvPr/>
        </p:nvSpPr>
        <p:spPr bwMode="auto">
          <a:xfrm>
            <a:off x="5811838" y="6281738"/>
            <a:ext cx="319087" cy="258762"/>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32" name="Rectangle 48"/>
          <p:cNvSpPr>
            <a:spLocks noChangeArrowheads="1"/>
          </p:cNvSpPr>
          <p:nvPr/>
        </p:nvSpPr>
        <p:spPr bwMode="auto">
          <a:xfrm>
            <a:off x="5826125" y="6280150"/>
            <a:ext cx="279400"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9</a:t>
            </a:r>
          </a:p>
        </p:txBody>
      </p:sp>
      <p:sp>
        <p:nvSpPr>
          <p:cNvPr id="349233" name="Freeform 49"/>
          <p:cNvSpPr>
            <a:spLocks/>
          </p:cNvSpPr>
          <p:nvPr/>
        </p:nvSpPr>
        <p:spPr bwMode="auto">
          <a:xfrm>
            <a:off x="4621213" y="1404938"/>
            <a:ext cx="319087" cy="258762"/>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solidFill>
            <a:srgbClr val="F6BF69"/>
          </a:solidFill>
          <a:ln w="12700" cap="rnd" cmpd="sng">
            <a:solidFill>
              <a:srgbClr val="000000"/>
            </a:solidFill>
            <a:prstDash val="solid"/>
            <a:round/>
            <a:headEnd type="none" w="sm" len="sm"/>
            <a:tailEnd type="none" w="sm" len="sm"/>
          </a:ln>
          <a:effectLst/>
        </p:spPr>
        <p:txBody>
          <a:bodyPr/>
          <a:lstStyle/>
          <a:p>
            <a:endParaRPr lang="en-US"/>
          </a:p>
        </p:txBody>
      </p:sp>
      <p:sp>
        <p:nvSpPr>
          <p:cNvPr id="349234" name="Freeform 50"/>
          <p:cNvSpPr>
            <a:spLocks/>
          </p:cNvSpPr>
          <p:nvPr/>
        </p:nvSpPr>
        <p:spPr bwMode="auto">
          <a:xfrm>
            <a:off x="5097463" y="1404938"/>
            <a:ext cx="319087" cy="258762"/>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solidFill>
            <a:srgbClr val="F6BF69"/>
          </a:solidFill>
          <a:ln w="12700" cap="rnd" cmpd="sng">
            <a:solidFill>
              <a:srgbClr val="000000"/>
            </a:solidFill>
            <a:prstDash val="solid"/>
            <a:round/>
            <a:headEnd type="none" w="sm" len="sm"/>
            <a:tailEnd type="none" w="sm" len="sm"/>
          </a:ln>
          <a:effectLst/>
        </p:spPr>
        <p:txBody>
          <a:bodyPr/>
          <a:lstStyle/>
          <a:p>
            <a:endParaRPr lang="en-US"/>
          </a:p>
        </p:txBody>
      </p:sp>
      <p:sp>
        <p:nvSpPr>
          <p:cNvPr id="349235" name="Freeform 51"/>
          <p:cNvSpPr>
            <a:spLocks/>
          </p:cNvSpPr>
          <p:nvPr/>
        </p:nvSpPr>
        <p:spPr bwMode="auto">
          <a:xfrm>
            <a:off x="5573713" y="1404938"/>
            <a:ext cx="319087" cy="258762"/>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solidFill>
            <a:srgbClr val="F6BF69"/>
          </a:solidFill>
          <a:ln w="12700" cap="rnd" cmpd="sng">
            <a:solidFill>
              <a:srgbClr val="000000"/>
            </a:solidFill>
            <a:prstDash val="solid"/>
            <a:round/>
            <a:headEnd type="none" w="sm" len="sm"/>
            <a:tailEnd type="none" w="sm" len="sm"/>
          </a:ln>
          <a:effectLst/>
        </p:spPr>
        <p:txBody>
          <a:bodyPr/>
          <a:lstStyle/>
          <a:p>
            <a:endParaRPr lang="en-US"/>
          </a:p>
        </p:txBody>
      </p:sp>
      <p:sp>
        <p:nvSpPr>
          <p:cNvPr id="349236" name="Freeform 52"/>
          <p:cNvSpPr>
            <a:spLocks/>
          </p:cNvSpPr>
          <p:nvPr/>
        </p:nvSpPr>
        <p:spPr bwMode="auto">
          <a:xfrm>
            <a:off x="6049963" y="1404938"/>
            <a:ext cx="319087" cy="258762"/>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solidFill>
            <a:srgbClr val="F6BF69"/>
          </a:solidFill>
          <a:ln w="12700" cap="rnd" cmpd="sng">
            <a:solidFill>
              <a:srgbClr val="000000"/>
            </a:solidFill>
            <a:prstDash val="solid"/>
            <a:round/>
            <a:headEnd type="none" w="sm" len="sm"/>
            <a:tailEnd type="none" w="sm" len="sm"/>
          </a:ln>
          <a:effectLst/>
        </p:spPr>
        <p:txBody>
          <a:bodyPr/>
          <a:lstStyle/>
          <a:p>
            <a:endParaRPr lang="en-US"/>
          </a:p>
        </p:txBody>
      </p:sp>
      <p:sp>
        <p:nvSpPr>
          <p:cNvPr id="349237" name="Freeform 53"/>
          <p:cNvSpPr>
            <a:spLocks/>
          </p:cNvSpPr>
          <p:nvPr/>
        </p:nvSpPr>
        <p:spPr bwMode="auto">
          <a:xfrm>
            <a:off x="6526213" y="1404938"/>
            <a:ext cx="317500" cy="258762"/>
          </a:xfrm>
          <a:custGeom>
            <a:avLst/>
            <a:gdLst/>
            <a:ahLst/>
            <a:cxnLst>
              <a:cxn ang="0">
                <a:pos x="0" y="162"/>
              </a:cxn>
              <a:cxn ang="0">
                <a:pos x="0" y="0"/>
              </a:cxn>
              <a:cxn ang="0">
                <a:pos x="199" y="0"/>
              </a:cxn>
              <a:cxn ang="0">
                <a:pos x="199" y="162"/>
              </a:cxn>
              <a:cxn ang="0">
                <a:pos x="0" y="162"/>
              </a:cxn>
            </a:cxnLst>
            <a:rect l="0" t="0" r="r" b="b"/>
            <a:pathLst>
              <a:path w="200" h="163">
                <a:moveTo>
                  <a:pt x="0" y="162"/>
                </a:moveTo>
                <a:lnTo>
                  <a:pt x="0" y="0"/>
                </a:lnTo>
                <a:lnTo>
                  <a:pt x="199" y="0"/>
                </a:lnTo>
                <a:lnTo>
                  <a:pt x="199" y="162"/>
                </a:lnTo>
                <a:lnTo>
                  <a:pt x="0" y="162"/>
                </a:lnTo>
              </a:path>
            </a:pathLst>
          </a:custGeom>
          <a:solidFill>
            <a:srgbClr val="F6BF69"/>
          </a:solidFill>
          <a:ln w="12700" cap="rnd" cmpd="sng">
            <a:solidFill>
              <a:srgbClr val="000000"/>
            </a:solidFill>
            <a:prstDash val="solid"/>
            <a:round/>
            <a:headEnd type="none" w="sm" len="sm"/>
            <a:tailEnd type="none" w="sm" len="sm"/>
          </a:ln>
          <a:effectLst/>
        </p:spPr>
        <p:txBody>
          <a:bodyPr/>
          <a:lstStyle/>
          <a:p>
            <a:endParaRPr lang="en-US"/>
          </a:p>
        </p:txBody>
      </p:sp>
      <p:sp>
        <p:nvSpPr>
          <p:cNvPr id="349238" name="Freeform 54"/>
          <p:cNvSpPr>
            <a:spLocks/>
          </p:cNvSpPr>
          <p:nvPr/>
        </p:nvSpPr>
        <p:spPr bwMode="auto">
          <a:xfrm>
            <a:off x="7002463" y="1404938"/>
            <a:ext cx="317500" cy="258762"/>
          </a:xfrm>
          <a:custGeom>
            <a:avLst/>
            <a:gdLst/>
            <a:ahLst/>
            <a:cxnLst>
              <a:cxn ang="0">
                <a:pos x="0" y="162"/>
              </a:cxn>
              <a:cxn ang="0">
                <a:pos x="0" y="0"/>
              </a:cxn>
              <a:cxn ang="0">
                <a:pos x="199" y="0"/>
              </a:cxn>
              <a:cxn ang="0">
                <a:pos x="199" y="162"/>
              </a:cxn>
              <a:cxn ang="0">
                <a:pos x="0" y="162"/>
              </a:cxn>
            </a:cxnLst>
            <a:rect l="0" t="0" r="r" b="b"/>
            <a:pathLst>
              <a:path w="200" h="163">
                <a:moveTo>
                  <a:pt x="0" y="162"/>
                </a:moveTo>
                <a:lnTo>
                  <a:pt x="0" y="0"/>
                </a:lnTo>
                <a:lnTo>
                  <a:pt x="199" y="0"/>
                </a:lnTo>
                <a:lnTo>
                  <a:pt x="199" y="162"/>
                </a:lnTo>
                <a:lnTo>
                  <a:pt x="0" y="162"/>
                </a:lnTo>
              </a:path>
            </a:pathLst>
          </a:custGeom>
          <a:solidFill>
            <a:srgbClr val="F6BF69"/>
          </a:solidFill>
          <a:ln w="12700" cap="rnd" cmpd="sng">
            <a:solidFill>
              <a:srgbClr val="000000"/>
            </a:solidFill>
            <a:prstDash val="solid"/>
            <a:round/>
            <a:headEnd type="none" w="sm" len="sm"/>
            <a:tailEnd type="none" w="sm" len="sm"/>
          </a:ln>
          <a:effectLst/>
        </p:spPr>
        <p:txBody>
          <a:bodyPr/>
          <a:lstStyle/>
          <a:p>
            <a:endParaRPr lang="en-US"/>
          </a:p>
        </p:txBody>
      </p:sp>
      <p:sp>
        <p:nvSpPr>
          <p:cNvPr id="349239" name="Freeform 55"/>
          <p:cNvSpPr>
            <a:spLocks/>
          </p:cNvSpPr>
          <p:nvPr/>
        </p:nvSpPr>
        <p:spPr bwMode="auto">
          <a:xfrm>
            <a:off x="7477125" y="1404938"/>
            <a:ext cx="319088" cy="258762"/>
          </a:xfrm>
          <a:custGeom>
            <a:avLst/>
            <a:gdLst/>
            <a:ahLst/>
            <a:cxnLst>
              <a:cxn ang="0">
                <a:pos x="0" y="162"/>
              </a:cxn>
              <a:cxn ang="0">
                <a:pos x="0" y="0"/>
              </a:cxn>
              <a:cxn ang="0">
                <a:pos x="200" y="0"/>
              </a:cxn>
              <a:cxn ang="0">
                <a:pos x="200" y="162"/>
              </a:cxn>
              <a:cxn ang="0">
                <a:pos x="0" y="162"/>
              </a:cxn>
            </a:cxnLst>
            <a:rect l="0" t="0" r="r" b="b"/>
            <a:pathLst>
              <a:path w="201" h="163">
                <a:moveTo>
                  <a:pt x="0" y="162"/>
                </a:moveTo>
                <a:lnTo>
                  <a:pt x="0" y="0"/>
                </a:lnTo>
                <a:lnTo>
                  <a:pt x="200" y="0"/>
                </a:lnTo>
                <a:lnTo>
                  <a:pt x="200" y="162"/>
                </a:lnTo>
                <a:lnTo>
                  <a:pt x="0" y="162"/>
                </a:lnTo>
              </a:path>
            </a:pathLst>
          </a:custGeom>
          <a:solidFill>
            <a:schemeClr val="tx2"/>
          </a:solidFill>
          <a:ln w="12700" cap="rnd" cmpd="sng">
            <a:solidFill>
              <a:srgbClr val="000000"/>
            </a:solidFill>
            <a:prstDash val="solid"/>
            <a:round/>
            <a:headEnd type="none" w="sm" len="sm"/>
            <a:tailEnd type="none" w="sm" len="sm"/>
          </a:ln>
          <a:effectLst/>
        </p:spPr>
        <p:txBody>
          <a:bodyPr/>
          <a:lstStyle/>
          <a:p>
            <a:endParaRPr lang="en-US"/>
          </a:p>
        </p:txBody>
      </p:sp>
      <p:sp>
        <p:nvSpPr>
          <p:cNvPr id="349240" name="Freeform 56"/>
          <p:cNvSpPr>
            <a:spLocks/>
          </p:cNvSpPr>
          <p:nvPr/>
        </p:nvSpPr>
        <p:spPr bwMode="auto">
          <a:xfrm>
            <a:off x="4146550" y="1404938"/>
            <a:ext cx="317500" cy="258762"/>
          </a:xfrm>
          <a:custGeom>
            <a:avLst/>
            <a:gdLst/>
            <a:ahLst/>
            <a:cxnLst>
              <a:cxn ang="0">
                <a:pos x="0" y="162"/>
              </a:cxn>
              <a:cxn ang="0">
                <a:pos x="0" y="0"/>
              </a:cxn>
              <a:cxn ang="0">
                <a:pos x="199" y="0"/>
              </a:cxn>
              <a:cxn ang="0">
                <a:pos x="199" y="162"/>
              </a:cxn>
              <a:cxn ang="0">
                <a:pos x="0" y="162"/>
              </a:cxn>
            </a:cxnLst>
            <a:rect l="0" t="0" r="r" b="b"/>
            <a:pathLst>
              <a:path w="200" h="163">
                <a:moveTo>
                  <a:pt x="0" y="162"/>
                </a:moveTo>
                <a:lnTo>
                  <a:pt x="0" y="0"/>
                </a:lnTo>
                <a:lnTo>
                  <a:pt x="199" y="0"/>
                </a:lnTo>
                <a:lnTo>
                  <a:pt x="199" y="162"/>
                </a:lnTo>
                <a:lnTo>
                  <a:pt x="0" y="162"/>
                </a:lnTo>
              </a:path>
            </a:pathLst>
          </a:custGeom>
          <a:solidFill>
            <a:srgbClr val="F6BF69"/>
          </a:solidFill>
          <a:ln w="12700" cap="rnd" cmpd="sng">
            <a:solidFill>
              <a:srgbClr val="000000"/>
            </a:solidFill>
            <a:prstDash val="solid"/>
            <a:round/>
            <a:headEnd type="none" w="sm" len="sm"/>
            <a:tailEnd type="none" w="sm" len="sm"/>
          </a:ln>
          <a:effectLst/>
        </p:spPr>
        <p:txBody>
          <a:bodyPr/>
          <a:lstStyle/>
          <a:p>
            <a:endParaRPr lang="en-US"/>
          </a:p>
        </p:txBody>
      </p:sp>
      <p:sp>
        <p:nvSpPr>
          <p:cNvPr id="349241" name="Rectangle 57"/>
          <p:cNvSpPr>
            <a:spLocks noChangeArrowheads="1"/>
          </p:cNvSpPr>
          <p:nvPr/>
        </p:nvSpPr>
        <p:spPr bwMode="auto">
          <a:xfrm>
            <a:off x="4108450" y="141446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3,4</a:t>
            </a:r>
          </a:p>
        </p:txBody>
      </p:sp>
      <p:sp>
        <p:nvSpPr>
          <p:cNvPr id="349242" name="Rectangle 58"/>
          <p:cNvSpPr>
            <a:spLocks noChangeArrowheads="1"/>
          </p:cNvSpPr>
          <p:nvPr/>
        </p:nvSpPr>
        <p:spPr bwMode="auto">
          <a:xfrm>
            <a:off x="4575175" y="1403350"/>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6,2</a:t>
            </a:r>
          </a:p>
        </p:txBody>
      </p:sp>
      <p:sp>
        <p:nvSpPr>
          <p:cNvPr id="349243" name="Rectangle 59"/>
          <p:cNvSpPr>
            <a:spLocks noChangeArrowheads="1"/>
          </p:cNvSpPr>
          <p:nvPr/>
        </p:nvSpPr>
        <p:spPr bwMode="auto">
          <a:xfrm>
            <a:off x="5051425" y="141446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9,4</a:t>
            </a:r>
          </a:p>
        </p:txBody>
      </p:sp>
      <p:sp>
        <p:nvSpPr>
          <p:cNvPr id="349244" name="Rectangle 60"/>
          <p:cNvSpPr>
            <a:spLocks noChangeArrowheads="1"/>
          </p:cNvSpPr>
          <p:nvPr/>
        </p:nvSpPr>
        <p:spPr bwMode="auto">
          <a:xfrm>
            <a:off x="5527675" y="141446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8,7</a:t>
            </a:r>
          </a:p>
        </p:txBody>
      </p:sp>
      <p:sp>
        <p:nvSpPr>
          <p:cNvPr id="349245" name="Rectangle 61"/>
          <p:cNvSpPr>
            <a:spLocks noChangeArrowheads="1"/>
          </p:cNvSpPr>
          <p:nvPr/>
        </p:nvSpPr>
        <p:spPr bwMode="auto">
          <a:xfrm>
            <a:off x="6003925" y="141446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5,6</a:t>
            </a:r>
          </a:p>
        </p:txBody>
      </p:sp>
      <p:sp>
        <p:nvSpPr>
          <p:cNvPr id="349246" name="Rectangle 62"/>
          <p:cNvSpPr>
            <a:spLocks noChangeArrowheads="1"/>
          </p:cNvSpPr>
          <p:nvPr/>
        </p:nvSpPr>
        <p:spPr bwMode="auto">
          <a:xfrm>
            <a:off x="6480175" y="141446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3,1</a:t>
            </a:r>
          </a:p>
        </p:txBody>
      </p:sp>
      <p:sp>
        <p:nvSpPr>
          <p:cNvPr id="349247" name="Rectangle 63"/>
          <p:cNvSpPr>
            <a:spLocks noChangeArrowheads="1"/>
          </p:cNvSpPr>
          <p:nvPr/>
        </p:nvSpPr>
        <p:spPr bwMode="auto">
          <a:xfrm>
            <a:off x="7026275" y="1403350"/>
            <a:ext cx="279400"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2</a:t>
            </a:r>
          </a:p>
        </p:txBody>
      </p:sp>
      <p:sp>
        <p:nvSpPr>
          <p:cNvPr id="349248" name="Rectangle 64"/>
          <p:cNvSpPr>
            <a:spLocks noChangeArrowheads="1"/>
          </p:cNvSpPr>
          <p:nvPr/>
        </p:nvSpPr>
        <p:spPr bwMode="auto">
          <a:xfrm>
            <a:off x="4098925" y="192881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3,4</a:t>
            </a:r>
          </a:p>
        </p:txBody>
      </p:sp>
      <p:sp>
        <p:nvSpPr>
          <p:cNvPr id="349249" name="Rectangle 65"/>
          <p:cNvSpPr>
            <a:spLocks noChangeArrowheads="1"/>
          </p:cNvSpPr>
          <p:nvPr/>
        </p:nvSpPr>
        <p:spPr bwMode="auto">
          <a:xfrm>
            <a:off x="6003925" y="192881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5,6</a:t>
            </a:r>
          </a:p>
        </p:txBody>
      </p:sp>
      <p:sp>
        <p:nvSpPr>
          <p:cNvPr id="349250" name="Rectangle 66"/>
          <p:cNvSpPr>
            <a:spLocks noChangeArrowheads="1"/>
          </p:cNvSpPr>
          <p:nvPr/>
        </p:nvSpPr>
        <p:spPr bwMode="auto">
          <a:xfrm>
            <a:off x="4575175" y="192881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2,6</a:t>
            </a:r>
          </a:p>
        </p:txBody>
      </p:sp>
      <p:sp>
        <p:nvSpPr>
          <p:cNvPr id="349251" name="Rectangle 67"/>
          <p:cNvSpPr>
            <a:spLocks noChangeArrowheads="1"/>
          </p:cNvSpPr>
          <p:nvPr/>
        </p:nvSpPr>
        <p:spPr bwMode="auto">
          <a:xfrm>
            <a:off x="5051425" y="192881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4,9</a:t>
            </a:r>
          </a:p>
        </p:txBody>
      </p:sp>
      <p:sp>
        <p:nvSpPr>
          <p:cNvPr id="349252" name="Rectangle 68"/>
          <p:cNvSpPr>
            <a:spLocks noChangeArrowheads="1"/>
          </p:cNvSpPr>
          <p:nvPr/>
        </p:nvSpPr>
        <p:spPr bwMode="auto">
          <a:xfrm>
            <a:off x="5537200" y="192881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7,8</a:t>
            </a:r>
          </a:p>
        </p:txBody>
      </p:sp>
      <p:sp>
        <p:nvSpPr>
          <p:cNvPr id="349253" name="Rectangle 69"/>
          <p:cNvSpPr>
            <a:spLocks noChangeArrowheads="1"/>
          </p:cNvSpPr>
          <p:nvPr/>
        </p:nvSpPr>
        <p:spPr bwMode="auto">
          <a:xfrm>
            <a:off x="6470650" y="191611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1,3</a:t>
            </a:r>
          </a:p>
        </p:txBody>
      </p:sp>
      <p:sp>
        <p:nvSpPr>
          <p:cNvPr id="349254" name="Rectangle 70"/>
          <p:cNvSpPr>
            <a:spLocks noChangeArrowheads="1"/>
          </p:cNvSpPr>
          <p:nvPr/>
        </p:nvSpPr>
        <p:spPr bwMode="auto">
          <a:xfrm>
            <a:off x="7015163" y="1916113"/>
            <a:ext cx="279400"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2</a:t>
            </a:r>
          </a:p>
        </p:txBody>
      </p:sp>
      <p:sp>
        <p:nvSpPr>
          <p:cNvPr id="349255" name="Rectangle 71"/>
          <p:cNvSpPr>
            <a:spLocks noChangeArrowheads="1"/>
          </p:cNvSpPr>
          <p:nvPr/>
        </p:nvSpPr>
        <p:spPr bwMode="auto">
          <a:xfrm>
            <a:off x="4327525" y="2451100"/>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2,3</a:t>
            </a:r>
          </a:p>
        </p:txBody>
      </p:sp>
      <p:sp>
        <p:nvSpPr>
          <p:cNvPr id="349256" name="Rectangle 72"/>
          <p:cNvSpPr>
            <a:spLocks noChangeArrowheads="1"/>
          </p:cNvSpPr>
          <p:nvPr/>
        </p:nvSpPr>
        <p:spPr bwMode="auto">
          <a:xfrm>
            <a:off x="4337050" y="269716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4,6</a:t>
            </a:r>
          </a:p>
        </p:txBody>
      </p:sp>
      <p:sp>
        <p:nvSpPr>
          <p:cNvPr id="349257" name="Rectangle 73"/>
          <p:cNvSpPr>
            <a:spLocks noChangeArrowheads="1"/>
          </p:cNvSpPr>
          <p:nvPr/>
        </p:nvSpPr>
        <p:spPr bwMode="auto">
          <a:xfrm>
            <a:off x="5289550" y="239871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4,7</a:t>
            </a:r>
          </a:p>
        </p:txBody>
      </p:sp>
      <p:sp>
        <p:nvSpPr>
          <p:cNvPr id="349258" name="Rectangle 74"/>
          <p:cNvSpPr>
            <a:spLocks noChangeArrowheads="1"/>
          </p:cNvSpPr>
          <p:nvPr/>
        </p:nvSpPr>
        <p:spPr bwMode="auto">
          <a:xfrm>
            <a:off x="5280025" y="266541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8,9</a:t>
            </a:r>
          </a:p>
        </p:txBody>
      </p:sp>
      <p:sp>
        <p:nvSpPr>
          <p:cNvPr id="349259" name="Rectangle 75"/>
          <p:cNvSpPr>
            <a:spLocks noChangeArrowheads="1"/>
          </p:cNvSpPr>
          <p:nvPr/>
        </p:nvSpPr>
        <p:spPr bwMode="auto">
          <a:xfrm>
            <a:off x="6262688" y="2419350"/>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1,3</a:t>
            </a:r>
          </a:p>
        </p:txBody>
      </p:sp>
      <p:sp>
        <p:nvSpPr>
          <p:cNvPr id="349260" name="Rectangle 76"/>
          <p:cNvSpPr>
            <a:spLocks noChangeArrowheads="1"/>
          </p:cNvSpPr>
          <p:nvPr/>
        </p:nvSpPr>
        <p:spPr bwMode="auto">
          <a:xfrm>
            <a:off x="6251575" y="266541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5,6</a:t>
            </a:r>
          </a:p>
        </p:txBody>
      </p:sp>
      <p:sp>
        <p:nvSpPr>
          <p:cNvPr id="349261" name="Rectangle 77"/>
          <p:cNvSpPr>
            <a:spLocks noChangeArrowheads="1"/>
          </p:cNvSpPr>
          <p:nvPr/>
        </p:nvSpPr>
        <p:spPr bwMode="auto">
          <a:xfrm>
            <a:off x="7253288" y="2665413"/>
            <a:ext cx="279400"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2</a:t>
            </a:r>
          </a:p>
        </p:txBody>
      </p:sp>
      <p:sp>
        <p:nvSpPr>
          <p:cNvPr id="349262" name="Rectangle 78"/>
          <p:cNvSpPr>
            <a:spLocks noChangeArrowheads="1"/>
          </p:cNvSpPr>
          <p:nvPr/>
        </p:nvSpPr>
        <p:spPr bwMode="auto">
          <a:xfrm>
            <a:off x="4813300" y="3209925"/>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2,3</a:t>
            </a:r>
          </a:p>
        </p:txBody>
      </p:sp>
      <p:sp>
        <p:nvSpPr>
          <p:cNvPr id="349263" name="Rectangle 79"/>
          <p:cNvSpPr>
            <a:spLocks noChangeArrowheads="1"/>
          </p:cNvSpPr>
          <p:nvPr/>
        </p:nvSpPr>
        <p:spPr bwMode="auto">
          <a:xfrm>
            <a:off x="4813300" y="347821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4,4</a:t>
            </a:r>
          </a:p>
        </p:txBody>
      </p:sp>
      <p:sp>
        <p:nvSpPr>
          <p:cNvPr id="349264" name="Rectangle 80"/>
          <p:cNvSpPr>
            <a:spLocks noChangeArrowheads="1"/>
          </p:cNvSpPr>
          <p:nvPr/>
        </p:nvSpPr>
        <p:spPr bwMode="auto">
          <a:xfrm>
            <a:off x="4822825" y="3724275"/>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6,7</a:t>
            </a:r>
          </a:p>
        </p:txBody>
      </p:sp>
      <p:sp>
        <p:nvSpPr>
          <p:cNvPr id="349265" name="Rectangle 81"/>
          <p:cNvSpPr>
            <a:spLocks noChangeArrowheads="1"/>
          </p:cNvSpPr>
          <p:nvPr/>
        </p:nvSpPr>
        <p:spPr bwMode="auto">
          <a:xfrm>
            <a:off x="4813300" y="3990975"/>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8,9</a:t>
            </a:r>
          </a:p>
        </p:txBody>
      </p:sp>
      <p:sp>
        <p:nvSpPr>
          <p:cNvPr id="349266" name="Rectangle 82"/>
          <p:cNvSpPr>
            <a:spLocks noChangeArrowheads="1"/>
          </p:cNvSpPr>
          <p:nvPr/>
        </p:nvSpPr>
        <p:spPr bwMode="auto">
          <a:xfrm>
            <a:off x="6719888" y="3478213"/>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1,2</a:t>
            </a:r>
          </a:p>
        </p:txBody>
      </p:sp>
      <p:sp>
        <p:nvSpPr>
          <p:cNvPr id="349267" name="Rectangle 83"/>
          <p:cNvSpPr>
            <a:spLocks noChangeArrowheads="1"/>
          </p:cNvSpPr>
          <p:nvPr/>
        </p:nvSpPr>
        <p:spPr bwMode="auto">
          <a:xfrm>
            <a:off x="6719888" y="3724275"/>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3,5</a:t>
            </a:r>
          </a:p>
        </p:txBody>
      </p:sp>
      <p:sp>
        <p:nvSpPr>
          <p:cNvPr id="349268" name="Rectangle 84"/>
          <p:cNvSpPr>
            <a:spLocks noChangeArrowheads="1"/>
          </p:cNvSpPr>
          <p:nvPr/>
        </p:nvSpPr>
        <p:spPr bwMode="auto">
          <a:xfrm>
            <a:off x="6799263" y="3959225"/>
            <a:ext cx="279400"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6</a:t>
            </a:r>
          </a:p>
        </p:txBody>
      </p:sp>
      <p:sp>
        <p:nvSpPr>
          <p:cNvPr id="349269" name="Rectangle 85"/>
          <p:cNvSpPr>
            <a:spLocks noChangeArrowheads="1"/>
          </p:cNvSpPr>
          <p:nvPr/>
        </p:nvSpPr>
        <p:spPr bwMode="auto">
          <a:xfrm>
            <a:off x="5765800" y="4749800"/>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1,2</a:t>
            </a:r>
          </a:p>
        </p:txBody>
      </p:sp>
      <p:sp>
        <p:nvSpPr>
          <p:cNvPr id="349270" name="Rectangle 86"/>
          <p:cNvSpPr>
            <a:spLocks noChangeArrowheads="1"/>
          </p:cNvSpPr>
          <p:nvPr/>
        </p:nvSpPr>
        <p:spPr bwMode="auto">
          <a:xfrm>
            <a:off x="5765800" y="4997450"/>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2,3</a:t>
            </a:r>
          </a:p>
        </p:txBody>
      </p:sp>
      <p:sp>
        <p:nvSpPr>
          <p:cNvPr id="349271" name="Rectangle 87"/>
          <p:cNvSpPr>
            <a:spLocks noChangeArrowheads="1"/>
          </p:cNvSpPr>
          <p:nvPr/>
        </p:nvSpPr>
        <p:spPr bwMode="auto">
          <a:xfrm>
            <a:off x="5765800" y="5253038"/>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3,4</a:t>
            </a:r>
          </a:p>
        </p:txBody>
      </p:sp>
      <p:sp>
        <p:nvSpPr>
          <p:cNvPr id="349272" name="Rectangle 88"/>
          <p:cNvSpPr>
            <a:spLocks noChangeArrowheads="1"/>
          </p:cNvSpPr>
          <p:nvPr/>
        </p:nvSpPr>
        <p:spPr bwMode="auto">
          <a:xfrm>
            <a:off x="5765800" y="5521325"/>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4,5</a:t>
            </a:r>
          </a:p>
        </p:txBody>
      </p:sp>
      <p:sp>
        <p:nvSpPr>
          <p:cNvPr id="349273" name="Rectangle 89"/>
          <p:cNvSpPr>
            <a:spLocks noChangeArrowheads="1"/>
          </p:cNvSpPr>
          <p:nvPr/>
        </p:nvSpPr>
        <p:spPr bwMode="auto">
          <a:xfrm>
            <a:off x="5765800" y="5767388"/>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6,6</a:t>
            </a:r>
          </a:p>
        </p:txBody>
      </p:sp>
      <p:sp>
        <p:nvSpPr>
          <p:cNvPr id="349274" name="Rectangle 90"/>
          <p:cNvSpPr>
            <a:spLocks noChangeArrowheads="1"/>
          </p:cNvSpPr>
          <p:nvPr/>
        </p:nvSpPr>
        <p:spPr bwMode="auto">
          <a:xfrm>
            <a:off x="5765800" y="6022975"/>
            <a:ext cx="428625" cy="301625"/>
          </a:xfrm>
          <a:prstGeom prst="rect">
            <a:avLst/>
          </a:prstGeom>
          <a:noFill/>
          <a:ln w="9525">
            <a:noFill/>
            <a:miter lim="800000"/>
            <a:headEnd/>
            <a:tailEnd/>
          </a:ln>
          <a:effectLst/>
        </p:spPr>
        <p:txBody>
          <a:bodyPr wrap="none" lIns="90488" tIns="44450" rIns="90488" bIns="44450">
            <a:spAutoFit/>
          </a:bodyPr>
          <a:lstStyle/>
          <a:p>
            <a:pPr eaLnBrk="0" hangingPunct="0"/>
            <a:r>
              <a:rPr lang="en-US" sz="1400" b="1">
                <a:solidFill>
                  <a:srgbClr val="000000"/>
                </a:solidFill>
                <a:latin typeface="Arial" pitchFamily="34" charset="0"/>
                <a:cs typeface="Arial" pitchFamily="34" charset="0"/>
              </a:rPr>
              <a:t>7,8</a:t>
            </a:r>
          </a:p>
        </p:txBody>
      </p:sp>
      <p:sp>
        <p:nvSpPr>
          <p:cNvPr id="349275" name="Freeform 91"/>
          <p:cNvSpPr>
            <a:spLocks/>
          </p:cNvSpPr>
          <p:nvPr/>
        </p:nvSpPr>
        <p:spPr bwMode="auto">
          <a:xfrm>
            <a:off x="4859338" y="3209925"/>
            <a:ext cx="320675" cy="258763"/>
          </a:xfrm>
          <a:custGeom>
            <a:avLst/>
            <a:gdLst/>
            <a:ahLst/>
            <a:cxnLst>
              <a:cxn ang="0">
                <a:pos x="0" y="162"/>
              </a:cxn>
              <a:cxn ang="0">
                <a:pos x="0" y="0"/>
              </a:cxn>
              <a:cxn ang="0">
                <a:pos x="201" y="0"/>
              </a:cxn>
              <a:cxn ang="0">
                <a:pos x="201" y="162"/>
              </a:cxn>
              <a:cxn ang="0">
                <a:pos x="0" y="162"/>
              </a:cxn>
            </a:cxnLst>
            <a:rect l="0" t="0" r="r" b="b"/>
            <a:pathLst>
              <a:path w="202" h="163">
                <a:moveTo>
                  <a:pt x="0" y="162"/>
                </a:moveTo>
                <a:lnTo>
                  <a:pt x="0" y="0"/>
                </a:lnTo>
                <a:lnTo>
                  <a:pt x="201" y="0"/>
                </a:lnTo>
                <a:lnTo>
                  <a:pt x="201" y="162"/>
                </a:lnTo>
                <a:lnTo>
                  <a:pt x="0" y="16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9276" name="Line 92"/>
          <p:cNvSpPr>
            <a:spLocks noChangeShapeType="1"/>
          </p:cNvSpPr>
          <p:nvPr/>
        </p:nvSpPr>
        <p:spPr bwMode="auto">
          <a:xfrm>
            <a:off x="4038600" y="1828800"/>
            <a:ext cx="3814763" cy="0"/>
          </a:xfrm>
          <a:prstGeom prst="line">
            <a:avLst/>
          </a:prstGeom>
          <a:noFill/>
          <a:ln w="12700">
            <a:solidFill>
              <a:schemeClr val="tx1"/>
            </a:solidFill>
            <a:round/>
            <a:headEnd type="none" w="sm" len="sm"/>
            <a:tailEnd type="none" w="sm" len="sm"/>
          </a:ln>
          <a:effectLst/>
        </p:spPr>
        <p:txBody>
          <a:bodyPr/>
          <a:lstStyle/>
          <a:p>
            <a:endParaRPr lang="en-US"/>
          </a:p>
        </p:txBody>
      </p:sp>
      <p:sp>
        <p:nvSpPr>
          <p:cNvPr id="349277" name="Line 93"/>
          <p:cNvSpPr>
            <a:spLocks noChangeShapeType="1"/>
          </p:cNvSpPr>
          <p:nvPr/>
        </p:nvSpPr>
        <p:spPr bwMode="auto">
          <a:xfrm>
            <a:off x="4038600" y="2286000"/>
            <a:ext cx="3814763" cy="0"/>
          </a:xfrm>
          <a:prstGeom prst="line">
            <a:avLst/>
          </a:prstGeom>
          <a:noFill/>
          <a:ln w="12700">
            <a:solidFill>
              <a:schemeClr val="tx1"/>
            </a:solidFill>
            <a:round/>
            <a:headEnd type="none" w="sm" len="sm"/>
            <a:tailEnd type="none" w="sm" len="sm"/>
          </a:ln>
          <a:effectLst/>
        </p:spPr>
        <p:txBody>
          <a:bodyPr/>
          <a:lstStyle/>
          <a:p>
            <a:endParaRPr lang="en-US"/>
          </a:p>
        </p:txBody>
      </p:sp>
      <p:sp>
        <p:nvSpPr>
          <p:cNvPr id="349278" name="Line 94"/>
          <p:cNvSpPr>
            <a:spLocks noChangeShapeType="1"/>
          </p:cNvSpPr>
          <p:nvPr/>
        </p:nvSpPr>
        <p:spPr bwMode="auto">
          <a:xfrm>
            <a:off x="4110038" y="3048000"/>
            <a:ext cx="3814762" cy="0"/>
          </a:xfrm>
          <a:prstGeom prst="line">
            <a:avLst/>
          </a:prstGeom>
          <a:noFill/>
          <a:ln w="12700">
            <a:solidFill>
              <a:schemeClr val="tx1"/>
            </a:solidFill>
            <a:round/>
            <a:headEnd type="none" w="sm" len="sm"/>
            <a:tailEnd type="none" w="sm" len="sm"/>
          </a:ln>
          <a:effectLst/>
        </p:spPr>
        <p:txBody>
          <a:bodyPr/>
          <a:lstStyle/>
          <a:p>
            <a:endParaRPr lang="en-US"/>
          </a:p>
        </p:txBody>
      </p:sp>
      <p:sp>
        <p:nvSpPr>
          <p:cNvPr id="349279" name="Line 95"/>
          <p:cNvSpPr>
            <a:spLocks noChangeShapeType="1"/>
          </p:cNvSpPr>
          <p:nvPr/>
        </p:nvSpPr>
        <p:spPr bwMode="auto">
          <a:xfrm>
            <a:off x="4110038" y="4343400"/>
            <a:ext cx="3814762" cy="0"/>
          </a:xfrm>
          <a:prstGeom prst="line">
            <a:avLst/>
          </a:prstGeom>
          <a:noFill/>
          <a:ln w="12700">
            <a:solidFill>
              <a:schemeClr val="tx1"/>
            </a:solidFill>
            <a:round/>
            <a:headEnd type="none" w="sm" len="sm"/>
            <a:tailEnd type="none" w="sm" len="sm"/>
          </a:ln>
          <a:effectLst/>
        </p:spPr>
        <p:txBody>
          <a:bodyPr/>
          <a:lstStyle/>
          <a:p>
            <a:endParaRPr lang="en-US"/>
          </a:p>
        </p:txBody>
      </p:sp>
      <p:sp>
        <p:nvSpPr>
          <p:cNvPr id="349280" name="Line 96"/>
          <p:cNvSpPr>
            <a:spLocks noChangeShapeType="1"/>
          </p:cNvSpPr>
          <p:nvPr/>
        </p:nvSpPr>
        <p:spPr bwMode="auto">
          <a:xfrm>
            <a:off x="4321175" y="1676400"/>
            <a:ext cx="0" cy="22860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9281" name="Line 97"/>
          <p:cNvSpPr>
            <a:spLocks noChangeShapeType="1"/>
          </p:cNvSpPr>
          <p:nvPr/>
        </p:nvSpPr>
        <p:spPr bwMode="auto">
          <a:xfrm>
            <a:off x="4745038" y="1676400"/>
            <a:ext cx="0" cy="22860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9282" name="Line 98"/>
          <p:cNvSpPr>
            <a:spLocks noChangeShapeType="1"/>
          </p:cNvSpPr>
          <p:nvPr/>
        </p:nvSpPr>
        <p:spPr bwMode="auto">
          <a:xfrm>
            <a:off x="5240338" y="1676400"/>
            <a:ext cx="0" cy="22860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9283" name="Line 99"/>
          <p:cNvSpPr>
            <a:spLocks noChangeShapeType="1"/>
          </p:cNvSpPr>
          <p:nvPr/>
        </p:nvSpPr>
        <p:spPr bwMode="auto">
          <a:xfrm>
            <a:off x="5734050" y="1676400"/>
            <a:ext cx="0" cy="22860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9284" name="Line 100"/>
          <p:cNvSpPr>
            <a:spLocks noChangeShapeType="1"/>
          </p:cNvSpPr>
          <p:nvPr/>
        </p:nvSpPr>
        <p:spPr bwMode="auto">
          <a:xfrm>
            <a:off x="6229350" y="1676400"/>
            <a:ext cx="0" cy="22860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9285" name="Line 101"/>
          <p:cNvSpPr>
            <a:spLocks noChangeShapeType="1"/>
          </p:cNvSpPr>
          <p:nvPr/>
        </p:nvSpPr>
        <p:spPr bwMode="auto">
          <a:xfrm>
            <a:off x="6653213" y="1676400"/>
            <a:ext cx="0" cy="22860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9286" name="Line 102"/>
          <p:cNvSpPr>
            <a:spLocks noChangeShapeType="1"/>
          </p:cNvSpPr>
          <p:nvPr/>
        </p:nvSpPr>
        <p:spPr bwMode="auto">
          <a:xfrm>
            <a:off x="7146925" y="1676400"/>
            <a:ext cx="0" cy="22860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9287" name="Line 103"/>
          <p:cNvSpPr>
            <a:spLocks noChangeShapeType="1"/>
          </p:cNvSpPr>
          <p:nvPr/>
        </p:nvSpPr>
        <p:spPr bwMode="auto">
          <a:xfrm>
            <a:off x="7642225" y="1676400"/>
            <a:ext cx="0" cy="22860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9288" name="Line 104"/>
          <p:cNvSpPr>
            <a:spLocks noChangeShapeType="1"/>
          </p:cNvSpPr>
          <p:nvPr/>
        </p:nvSpPr>
        <p:spPr bwMode="auto">
          <a:xfrm>
            <a:off x="4251325" y="2209800"/>
            <a:ext cx="211138" cy="22860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9289" name="Line 105"/>
          <p:cNvSpPr>
            <a:spLocks noChangeShapeType="1"/>
          </p:cNvSpPr>
          <p:nvPr/>
        </p:nvSpPr>
        <p:spPr bwMode="auto">
          <a:xfrm flipH="1">
            <a:off x="4533900" y="2209800"/>
            <a:ext cx="211138" cy="22860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9290" name="Line 106"/>
          <p:cNvSpPr>
            <a:spLocks noChangeShapeType="1"/>
          </p:cNvSpPr>
          <p:nvPr/>
        </p:nvSpPr>
        <p:spPr bwMode="auto">
          <a:xfrm>
            <a:off x="5240338" y="2209800"/>
            <a:ext cx="211137" cy="22860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9291" name="Line 107"/>
          <p:cNvSpPr>
            <a:spLocks noChangeShapeType="1"/>
          </p:cNvSpPr>
          <p:nvPr/>
        </p:nvSpPr>
        <p:spPr bwMode="auto">
          <a:xfrm flipH="1">
            <a:off x="5522913" y="2209800"/>
            <a:ext cx="211137" cy="22860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9292" name="Line 108"/>
          <p:cNvSpPr>
            <a:spLocks noChangeShapeType="1"/>
          </p:cNvSpPr>
          <p:nvPr/>
        </p:nvSpPr>
        <p:spPr bwMode="auto">
          <a:xfrm>
            <a:off x="6229350" y="2209800"/>
            <a:ext cx="211138" cy="22860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9293" name="Line 109"/>
          <p:cNvSpPr>
            <a:spLocks noChangeShapeType="1"/>
          </p:cNvSpPr>
          <p:nvPr/>
        </p:nvSpPr>
        <p:spPr bwMode="auto">
          <a:xfrm flipH="1">
            <a:off x="6511925" y="2209800"/>
            <a:ext cx="211138" cy="22860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9294" name="Line 110"/>
          <p:cNvSpPr>
            <a:spLocks noChangeShapeType="1"/>
          </p:cNvSpPr>
          <p:nvPr/>
        </p:nvSpPr>
        <p:spPr bwMode="auto">
          <a:xfrm>
            <a:off x="7146925" y="2209800"/>
            <a:ext cx="212725" cy="22860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9295" name="Line 111"/>
          <p:cNvSpPr>
            <a:spLocks noChangeShapeType="1"/>
          </p:cNvSpPr>
          <p:nvPr/>
        </p:nvSpPr>
        <p:spPr bwMode="auto">
          <a:xfrm flipH="1">
            <a:off x="7429500" y="2209800"/>
            <a:ext cx="212725" cy="22860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9296" name="Line 112"/>
          <p:cNvSpPr>
            <a:spLocks noChangeShapeType="1"/>
          </p:cNvSpPr>
          <p:nvPr/>
        </p:nvSpPr>
        <p:spPr bwMode="auto">
          <a:xfrm>
            <a:off x="4533900" y="2971800"/>
            <a:ext cx="423863" cy="22860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9297" name="Line 113"/>
          <p:cNvSpPr>
            <a:spLocks noChangeShapeType="1"/>
          </p:cNvSpPr>
          <p:nvPr/>
        </p:nvSpPr>
        <p:spPr bwMode="auto">
          <a:xfrm flipH="1">
            <a:off x="5099050" y="2971800"/>
            <a:ext cx="352425" cy="22860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9298" name="Line 114"/>
          <p:cNvSpPr>
            <a:spLocks noChangeShapeType="1"/>
          </p:cNvSpPr>
          <p:nvPr/>
        </p:nvSpPr>
        <p:spPr bwMode="auto">
          <a:xfrm>
            <a:off x="6440488" y="2971800"/>
            <a:ext cx="423862" cy="22860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9299" name="Line 115"/>
          <p:cNvSpPr>
            <a:spLocks noChangeShapeType="1"/>
          </p:cNvSpPr>
          <p:nvPr/>
        </p:nvSpPr>
        <p:spPr bwMode="auto">
          <a:xfrm flipH="1">
            <a:off x="7005638" y="2971800"/>
            <a:ext cx="354012" cy="22860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9300" name="Line 116"/>
          <p:cNvSpPr>
            <a:spLocks noChangeShapeType="1"/>
          </p:cNvSpPr>
          <p:nvPr/>
        </p:nvSpPr>
        <p:spPr bwMode="auto">
          <a:xfrm>
            <a:off x="5027613" y="4267200"/>
            <a:ext cx="847725" cy="22860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9301" name="Line 117"/>
          <p:cNvSpPr>
            <a:spLocks noChangeShapeType="1"/>
          </p:cNvSpPr>
          <p:nvPr/>
        </p:nvSpPr>
        <p:spPr bwMode="auto">
          <a:xfrm flipH="1">
            <a:off x="6016625" y="4267200"/>
            <a:ext cx="919163" cy="228600"/>
          </a:xfrm>
          <a:prstGeom prst="line">
            <a:avLst/>
          </a:prstGeom>
          <a:noFill/>
          <a:ln w="12700">
            <a:solidFill>
              <a:schemeClr val="tx2"/>
            </a:solidFill>
            <a:round/>
            <a:headEnd type="none" w="sm" len="sm"/>
            <a:tailEnd type="stealth" w="med" len="med"/>
          </a:ln>
          <a:effectLst/>
        </p:spPr>
        <p:txBody>
          <a:bodyPr/>
          <a:lstStyle/>
          <a:p>
            <a:endParaRPr lang="en-US"/>
          </a:p>
        </p:txBody>
      </p:sp>
      <p:sp>
        <p:nvSpPr>
          <p:cNvPr id="349302" name="Line 118"/>
          <p:cNvSpPr>
            <a:spLocks noChangeShapeType="1"/>
          </p:cNvSpPr>
          <p:nvPr/>
        </p:nvSpPr>
        <p:spPr bwMode="auto">
          <a:xfrm>
            <a:off x="4038600" y="1219200"/>
            <a:ext cx="0" cy="5486400"/>
          </a:xfrm>
          <a:prstGeom prst="line">
            <a:avLst/>
          </a:prstGeom>
          <a:noFill/>
          <a:ln w="12700">
            <a:solidFill>
              <a:schemeClr val="tx2"/>
            </a:solidFill>
            <a:round/>
            <a:headEnd type="none" w="sm" len="sm"/>
            <a:tailEnd type="none" w="sm" len="sm"/>
          </a:ln>
          <a:effectLst/>
        </p:spPr>
        <p:txBody>
          <a:bodyPr/>
          <a:lstStyle/>
          <a:p>
            <a:endParaRPr lang="en-US"/>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1219200" y="334963"/>
            <a:ext cx="5883277" cy="584775"/>
          </a:xfrm>
          <a:prstGeom prst="rect">
            <a:avLst/>
          </a:prstGeom>
          <a:noFill/>
          <a:ln w="9525">
            <a:noFill/>
            <a:miter lim="800000"/>
            <a:headEnd/>
            <a:tailEnd/>
          </a:ln>
          <a:effectLst/>
        </p:spPr>
        <p:txBody>
          <a:bodyPr wrap="none">
            <a:spAutoFit/>
          </a:bodyPr>
          <a:lstStyle/>
          <a:p>
            <a:r>
              <a:rPr lang="en-US" sz="3200" dirty="0">
                <a:latin typeface="+mn-lt"/>
              </a:rPr>
              <a:t>Two-Phase Multi-Way Merge-Sort</a:t>
            </a:r>
          </a:p>
        </p:txBody>
      </p:sp>
      <p:sp>
        <p:nvSpPr>
          <p:cNvPr id="99331" name="Text Box 3"/>
          <p:cNvSpPr txBox="1">
            <a:spLocks noChangeArrowheads="1"/>
          </p:cNvSpPr>
          <p:nvPr/>
        </p:nvSpPr>
        <p:spPr bwMode="auto">
          <a:xfrm>
            <a:off x="685800" y="1600200"/>
            <a:ext cx="7788275" cy="3140075"/>
          </a:xfrm>
          <a:prstGeom prst="rect">
            <a:avLst/>
          </a:prstGeom>
          <a:noFill/>
          <a:ln w="9525">
            <a:noFill/>
            <a:miter lim="800000"/>
            <a:headEnd/>
            <a:tailEnd/>
          </a:ln>
          <a:effectLst/>
        </p:spPr>
        <p:txBody>
          <a:bodyPr>
            <a:spAutoFit/>
          </a:bodyPr>
          <a:lstStyle/>
          <a:p>
            <a:pPr marL="457200" indent="-457200"/>
            <a:r>
              <a:rPr lang="en-US">
                <a:solidFill>
                  <a:schemeClr val="accent2"/>
                </a:solidFill>
                <a:latin typeface="+mn-lt"/>
              </a:rPr>
              <a:t>Phase 1</a:t>
            </a:r>
            <a:r>
              <a:rPr lang="en-US">
                <a:latin typeface="+mn-lt"/>
              </a:rPr>
              <a:t>: </a:t>
            </a:r>
          </a:p>
          <a:p>
            <a:pPr marL="914400" lvl="1" indent="-457200">
              <a:buFontTx/>
              <a:buAutoNum type="arabicPeriod"/>
            </a:pPr>
            <a:r>
              <a:rPr lang="en-US">
                <a:latin typeface="+mn-lt"/>
              </a:rPr>
              <a:t>Fill all available main memory with blocks from the original relation to be sorted. </a:t>
            </a:r>
          </a:p>
          <a:p>
            <a:pPr marL="914400" lvl="1" indent="-457200">
              <a:buFontTx/>
              <a:buAutoNum type="arabicPeriod"/>
            </a:pPr>
            <a:r>
              <a:rPr lang="en-US">
                <a:latin typeface="+mn-lt"/>
              </a:rPr>
              <a:t>Sort the records in main memory using main memory sorting techniques.  </a:t>
            </a:r>
          </a:p>
          <a:p>
            <a:pPr marL="914400" lvl="1" indent="-457200">
              <a:buFontTx/>
              <a:buAutoNum type="arabicPeriod"/>
            </a:pPr>
            <a:r>
              <a:rPr lang="en-US">
                <a:latin typeface="+mn-lt"/>
              </a:rPr>
              <a:t>Write the sorted records from main memory onto new blocks of secondary memory, forming one sorted sublist.  (There may be any number of these sorted sublists, which we merge in the next phase).</a:t>
            </a:r>
          </a:p>
          <a:p>
            <a:pPr marL="457200" indent="-457200"/>
            <a:endParaRPr lang="en-US">
              <a:latin typeface="+mn-lt"/>
            </a:endParaRPr>
          </a:p>
        </p:txBody>
      </p:sp>
      <p:sp>
        <p:nvSpPr>
          <p:cNvPr id="99332" name="Rectangle 4"/>
          <p:cNvSpPr>
            <a:spLocks noChangeArrowheads="1"/>
          </p:cNvSpPr>
          <p:nvPr/>
        </p:nvSpPr>
        <p:spPr bwMode="auto">
          <a:xfrm>
            <a:off x="381000" y="990600"/>
            <a:ext cx="8043870" cy="520655"/>
          </a:xfrm>
          <a:prstGeom prst="rect">
            <a:avLst/>
          </a:prstGeom>
          <a:noFill/>
          <a:ln w="9525">
            <a:noFill/>
            <a:miter lim="800000"/>
            <a:headEnd/>
            <a:tailEnd/>
          </a:ln>
          <a:effectLst/>
        </p:spPr>
        <p:txBody>
          <a:bodyPr wrap="none" lIns="90488" tIns="44450" rIns="90488" bIns="44450">
            <a:spAutoFit/>
          </a:bodyPr>
          <a:lstStyle/>
          <a:p>
            <a:pPr eaLnBrk="0" hangingPunct="0"/>
            <a:r>
              <a:rPr lang="en-US" sz="2800" i="1">
                <a:solidFill>
                  <a:srgbClr val="006666"/>
                </a:solidFill>
                <a:latin typeface="+mn-lt"/>
                <a:cs typeface="Arial" pitchFamily="34" charset="0"/>
              </a:rPr>
              <a:t> More than 3 buffer pages.  How can we utilize them?</a:t>
            </a:r>
          </a:p>
        </p:txBody>
      </p:sp>
      <p:sp>
        <p:nvSpPr>
          <p:cNvPr id="99333" name="Rectangle 5"/>
          <p:cNvSpPr>
            <a:spLocks noChangeArrowheads="1"/>
          </p:cNvSpPr>
          <p:nvPr/>
        </p:nvSpPr>
        <p:spPr bwMode="auto">
          <a:xfrm>
            <a:off x="685800" y="5486400"/>
            <a:ext cx="31242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t>File to be sorted</a:t>
            </a:r>
          </a:p>
        </p:txBody>
      </p:sp>
      <p:sp>
        <p:nvSpPr>
          <p:cNvPr id="99334" name="Rectangle 6"/>
          <p:cNvSpPr>
            <a:spLocks noChangeArrowheads="1"/>
          </p:cNvSpPr>
          <p:nvPr/>
        </p:nvSpPr>
        <p:spPr bwMode="auto">
          <a:xfrm>
            <a:off x="4724400" y="5029200"/>
            <a:ext cx="609600" cy="12954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t>MM</a:t>
            </a:r>
          </a:p>
        </p:txBody>
      </p:sp>
      <p:sp>
        <p:nvSpPr>
          <p:cNvPr id="99335" name="Line 7"/>
          <p:cNvSpPr>
            <a:spLocks noChangeShapeType="1"/>
          </p:cNvSpPr>
          <p:nvPr/>
        </p:nvSpPr>
        <p:spPr bwMode="auto">
          <a:xfrm>
            <a:off x="4038600" y="5715000"/>
            <a:ext cx="533400" cy="0"/>
          </a:xfrm>
          <a:prstGeom prst="line">
            <a:avLst/>
          </a:prstGeom>
          <a:noFill/>
          <a:ln w="9525">
            <a:solidFill>
              <a:schemeClr val="tx1"/>
            </a:solidFill>
            <a:round/>
            <a:headEnd/>
            <a:tailEnd type="triangle" w="med" len="med"/>
          </a:ln>
          <a:effectLst/>
        </p:spPr>
        <p:txBody>
          <a:bodyPr/>
          <a:lstStyle/>
          <a:p>
            <a:endParaRPr lang="en-US"/>
          </a:p>
        </p:txBody>
      </p:sp>
      <p:sp>
        <p:nvSpPr>
          <p:cNvPr id="99336" name="Rectangle 8"/>
          <p:cNvSpPr>
            <a:spLocks noChangeArrowheads="1"/>
          </p:cNvSpPr>
          <p:nvPr/>
        </p:nvSpPr>
        <p:spPr bwMode="auto">
          <a:xfrm>
            <a:off x="6248400" y="4876800"/>
            <a:ext cx="2057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Sorted f1</a:t>
            </a:r>
          </a:p>
        </p:txBody>
      </p:sp>
      <p:sp>
        <p:nvSpPr>
          <p:cNvPr id="99337" name="Rectangle 9"/>
          <p:cNvSpPr>
            <a:spLocks noChangeArrowheads="1"/>
          </p:cNvSpPr>
          <p:nvPr/>
        </p:nvSpPr>
        <p:spPr bwMode="auto">
          <a:xfrm>
            <a:off x="6248400" y="5334000"/>
            <a:ext cx="2057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Sorted f2</a:t>
            </a:r>
          </a:p>
        </p:txBody>
      </p:sp>
      <p:sp>
        <p:nvSpPr>
          <p:cNvPr id="99338" name="Rectangle 10"/>
          <p:cNvSpPr>
            <a:spLocks noChangeArrowheads="1"/>
          </p:cNvSpPr>
          <p:nvPr/>
        </p:nvSpPr>
        <p:spPr bwMode="auto">
          <a:xfrm>
            <a:off x="6248400" y="6019800"/>
            <a:ext cx="2057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Sorted fn</a:t>
            </a:r>
          </a:p>
        </p:txBody>
      </p:sp>
      <p:sp>
        <p:nvSpPr>
          <p:cNvPr id="99339" name="Line 11"/>
          <p:cNvSpPr>
            <a:spLocks noChangeShapeType="1"/>
          </p:cNvSpPr>
          <p:nvPr/>
        </p:nvSpPr>
        <p:spPr bwMode="auto">
          <a:xfrm>
            <a:off x="5486400" y="5715000"/>
            <a:ext cx="533400" cy="0"/>
          </a:xfrm>
          <a:prstGeom prst="line">
            <a:avLst/>
          </a:prstGeom>
          <a:noFill/>
          <a:ln w="9525">
            <a:solidFill>
              <a:schemeClr val="tx1"/>
            </a:solidFill>
            <a:round/>
            <a:headEnd/>
            <a:tailEnd type="triangle" w="med" len="med"/>
          </a:ln>
          <a:effectLst/>
        </p:spPr>
        <p:txBody>
          <a:bodyPr/>
          <a:lstStyle/>
          <a:p>
            <a:endParaRPr lang="en-US"/>
          </a:p>
        </p:txBody>
      </p:sp>
      <p:sp>
        <p:nvSpPr>
          <p:cNvPr id="99340" name="Text Box 12"/>
          <p:cNvSpPr txBox="1">
            <a:spLocks noChangeArrowheads="1"/>
          </p:cNvSpPr>
          <p:nvPr/>
        </p:nvSpPr>
        <p:spPr bwMode="auto">
          <a:xfrm>
            <a:off x="7070725" y="5638800"/>
            <a:ext cx="274638" cy="457200"/>
          </a:xfrm>
          <a:prstGeom prst="rect">
            <a:avLst/>
          </a:prstGeom>
          <a:noFill/>
          <a:ln w="9525">
            <a:noFill/>
            <a:miter lim="800000"/>
            <a:headEnd/>
            <a:tailEnd/>
          </a:ln>
          <a:effectLst/>
        </p:spPr>
        <p:txBody>
          <a:bodyPr wrap="none">
            <a:spAutoFit/>
          </a:bodyPr>
          <a:lstStyle/>
          <a:p>
            <a:r>
              <a:rPr lang="en-US" sz="240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1676400" y="228600"/>
            <a:ext cx="5250733" cy="584775"/>
          </a:xfrm>
          <a:prstGeom prst="rect">
            <a:avLst/>
          </a:prstGeom>
          <a:noFill/>
          <a:ln w="9525">
            <a:noFill/>
            <a:miter lim="800000"/>
            <a:headEnd/>
            <a:tailEnd/>
          </a:ln>
          <a:effectLst/>
        </p:spPr>
        <p:txBody>
          <a:bodyPr wrap="none">
            <a:spAutoFit/>
          </a:bodyPr>
          <a:lstStyle/>
          <a:p>
            <a:r>
              <a:rPr lang="en-US" sz="3200">
                <a:solidFill>
                  <a:schemeClr val="accent2"/>
                </a:solidFill>
                <a:latin typeface="+mn-lt"/>
              </a:rPr>
              <a:t>Phase 2: Multiway Merge-Sort</a:t>
            </a:r>
          </a:p>
        </p:txBody>
      </p:sp>
      <p:sp>
        <p:nvSpPr>
          <p:cNvPr id="97283" name="Rectangle 3"/>
          <p:cNvSpPr>
            <a:spLocks noChangeArrowheads="1"/>
          </p:cNvSpPr>
          <p:nvPr/>
        </p:nvSpPr>
        <p:spPr bwMode="auto">
          <a:xfrm>
            <a:off x="1539875" y="3273425"/>
            <a:ext cx="1600200" cy="381000"/>
          </a:xfrm>
          <a:prstGeom prst="rect">
            <a:avLst/>
          </a:prstGeom>
          <a:noFill/>
          <a:ln w="9525">
            <a:solidFill>
              <a:schemeClr val="tx1"/>
            </a:solidFill>
            <a:miter lim="800000"/>
            <a:headEnd/>
            <a:tailEnd/>
          </a:ln>
          <a:effectLst/>
        </p:spPr>
        <p:txBody>
          <a:bodyPr wrap="none" anchor="ctr"/>
          <a:lstStyle/>
          <a:p>
            <a:endParaRPr lang="en-US"/>
          </a:p>
        </p:txBody>
      </p:sp>
      <p:sp>
        <p:nvSpPr>
          <p:cNvPr id="97284" name="Rectangle 4"/>
          <p:cNvSpPr>
            <a:spLocks noChangeArrowheads="1"/>
          </p:cNvSpPr>
          <p:nvPr/>
        </p:nvSpPr>
        <p:spPr bwMode="auto">
          <a:xfrm>
            <a:off x="1539875" y="4035425"/>
            <a:ext cx="1600200" cy="381000"/>
          </a:xfrm>
          <a:prstGeom prst="rect">
            <a:avLst/>
          </a:prstGeom>
          <a:noFill/>
          <a:ln w="9525">
            <a:solidFill>
              <a:schemeClr val="tx1"/>
            </a:solidFill>
            <a:miter lim="800000"/>
            <a:headEnd/>
            <a:tailEnd/>
          </a:ln>
          <a:effectLst/>
        </p:spPr>
        <p:txBody>
          <a:bodyPr wrap="none" anchor="ctr"/>
          <a:lstStyle/>
          <a:p>
            <a:endParaRPr lang="en-US"/>
          </a:p>
        </p:txBody>
      </p:sp>
      <p:sp>
        <p:nvSpPr>
          <p:cNvPr id="97285" name="Rectangle 5"/>
          <p:cNvSpPr>
            <a:spLocks noChangeArrowheads="1"/>
          </p:cNvSpPr>
          <p:nvPr/>
        </p:nvSpPr>
        <p:spPr bwMode="auto">
          <a:xfrm>
            <a:off x="1539875" y="4797425"/>
            <a:ext cx="1600200" cy="381000"/>
          </a:xfrm>
          <a:prstGeom prst="rect">
            <a:avLst/>
          </a:prstGeom>
          <a:noFill/>
          <a:ln w="9525">
            <a:solidFill>
              <a:schemeClr val="tx1"/>
            </a:solidFill>
            <a:miter lim="800000"/>
            <a:headEnd/>
            <a:tailEnd/>
          </a:ln>
          <a:effectLst/>
        </p:spPr>
        <p:txBody>
          <a:bodyPr wrap="none" anchor="ctr"/>
          <a:lstStyle/>
          <a:p>
            <a:endParaRPr lang="en-US"/>
          </a:p>
        </p:txBody>
      </p:sp>
      <p:sp>
        <p:nvSpPr>
          <p:cNvPr id="97287" name="Text Box 7"/>
          <p:cNvSpPr txBox="1">
            <a:spLocks noChangeArrowheads="1"/>
          </p:cNvSpPr>
          <p:nvPr/>
        </p:nvSpPr>
        <p:spPr bwMode="auto">
          <a:xfrm>
            <a:off x="1066800" y="2209800"/>
            <a:ext cx="1752600" cy="915988"/>
          </a:xfrm>
          <a:prstGeom prst="rect">
            <a:avLst/>
          </a:prstGeom>
          <a:noFill/>
          <a:ln w="9525">
            <a:noFill/>
            <a:miter lim="800000"/>
            <a:headEnd/>
            <a:tailEnd/>
          </a:ln>
          <a:effectLst/>
        </p:spPr>
        <p:txBody>
          <a:bodyPr>
            <a:spAutoFit/>
          </a:bodyPr>
          <a:lstStyle/>
          <a:p>
            <a:r>
              <a:rPr lang="en-US" sz="1800"/>
              <a:t>Pointers to first unchosen records</a:t>
            </a:r>
          </a:p>
        </p:txBody>
      </p:sp>
      <p:sp>
        <p:nvSpPr>
          <p:cNvPr id="97288" name="Line 8"/>
          <p:cNvSpPr>
            <a:spLocks noChangeShapeType="1"/>
          </p:cNvSpPr>
          <p:nvPr/>
        </p:nvSpPr>
        <p:spPr bwMode="auto">
          <a:xfrm>
            <a:off x="2667000" y="2862263"/>
            <a:ext cx="0" cy="381000"/>
          </a:xfrm>
          <a:prstGeom prst="line">
            <a:avLst/>
          </a:prstGeom>
          <a:noFill/>
          <a:ln w="28575">
            <a:solidFill>
              <a:schemeClr val="accent2"/>
            </a:solidFill>
            <a:round/>
            <a:headEnd/>
            <a:tailEnd type="triangle" w="med" len="med"/>
          </a:ln>
          <a:effectLst/>
        </p:spPr>
        <p:txBody>
          <a:bodyPr/>
          <a:lstStyle/>
          <a:p>
            <a:endParaRPr lang="en-US"/>
          </a:p>
        </p:txBody>
      </p:sp>
      <p:sp>
        <p:nvSpPr>
          <p:cNvPr id="97289" name="Line 9"/>
          <p:cNvSpPr>
            <a:spLocks noChangeShapeType="1"/>
          </p:cNvSpPr>
          <p:nvPr/>
        </p:nvSpPr>
        <p:spPr bwMode="auto">
          <a:xfrm>
            <a:off x="2514600" y="3776663"/>
            <a:ext cx="0" cy="228600"/>
          </a:xfrm>
          <a:prstGeom prst="line">
            <a:avLst/>
          </a:prstGeom>
          <a:noFill/>
          <a:ln w="28575">
            <a:solidFill>
              <a:schemeClr val="accent2"/>
            </a:solidFill>
            <a:round/>
            <a:headEnd/>
            <a:tailEnd type="triangle" w="med" len="med"/>
          </a:ln>
          <a:effectLst/>
        </p:spPr>
        <p:txBody>
          <a:bodyPr/>
          <a:lstStyle/>
          <a:p>
            <a:endParaRPr lang="en-US"/>
          </a:p>
        </p:txBody>
      </p:sp>
      <p:sp>
        <p:nvSpPr>
          <p:cNvPr id="97290" name="Line 10"/>
          <p:cNvSpPr>
            <a:spLocks noChangeShapeType="1"/>
          </p:cNvSpPr>
          <p:nvPr/>
        </p:nvSpPr>
        <p:spPr bwMode="auto">
          <a:xfrm>
            <a:off x="2209800" y="4538663"/>
            <a:ext cx="0" cy="228600"/>
          </a:xfrm>
          <a:prstGeom prst="line">
            <a:avLst/>
          </a:prstGeom>
          <a:noFill/>
          <a:ln w="28575">
            <a:solidFill>
              <a:schemeClr val="accent2"/>
            </a:solidFill>
            <a:round/>
            <a:headEnd/>
            <a:tailEnd type="triangle" w="med" len="med"/>
          </a:ln>
          <a:effectLst/>
        </p:spPr>
        <p:txBody>
          <a:bodyPr/>
          <a:lstStyle/>
          <a:p>
            <a:endParaRPr lang="en-US"/>
          </a:p>
        </p:txBody>
      </p:sp>
      <p:sp>
        <p:nvSpPr>
          <p:cNvPr id="97291" name="Text Box 11"/>
          <p:cNvSpPr txBox="1">
            <a:spLocks noChangeArrowheads="1"/>
          </p:cNvSpPr>
          <p:nvPr/>
        </p:nvSpPr>
        <p:spPr bwMode="auto">
          <a:xfrm>
            <a:off x="4343400" y="3167063"/>
            <a:ext cx="1295400" cy="2225675"/>
          </a:xfrm>
          <a:prstGeom prst="rect">
            <a:avLst/>
          </a:prstGeom>
          <a:noFill/>
          <a:ln w="9525">
            <a:noFill/>
            <a:miter lim="800000"/>
            <a:headEnd/>
            <a:tailEnd/>
          </a:ln>
          <a:effectLst/>
        </p:spPr>
        <p:txBody>
          <a:bodyPr>
            <a:spAutoFit/>
          </a:bodyPr>
          <a:lstStyle/>
          <a:p>
            <a:r>
              <a:rPr lang="en-US"/>
              <a:t>Select smallest unchosen key from the list for output</a:t>
            </a:r>
          </a:p>
        </p:txBody>
      </p:sp>
      <p:sp>
        <p:nvSpPr>
          <p:cNvPr id="97293" name="Line 13"/>
          <p:cNvSpPr>
            <a:spLocks noChangeShapeType="1"/>
          </p:cNvSpPr>
          <p:nvPr/>
        </p:nvSpPr>
        <p:spPr bwMode="auto">
          <a:xfrm>
            <a:off x="4267200" y="2938463"/>
            <a:ext cx="0" cy="2590800"/>
          </a:xfrm>
          <a:prstGeom prst="line">
            <a:avLst/>
          </a:prstGeom>
          <a:noFill/>
          <a:ln w="9525">
            <a:solidFill>
              <a:schemeClr val="tx1"/>
            </a:solidFill>
            <a:round/>
            <a:headEnd/>
            <a:tailEnd/>
          </a:ln>
          <a:effectLst/>
        </p:spPr>
        <p:txBody>
          <a:bodyPr/>
          <a:lstStyle/>
          <a:p>
            <a:endParaRPr lang="en-US"/>
          </a:p>
        </p:txBody>
      </p:sp>
      <p:sp>
        <p:nvSpPr>
          <p:cNvPr id="97294" name="Line 14"/>
          <p:cNvSpPr>
            <a:spLocks noChangeShapeType="1"/>
          </p:cNvSpPr>
          <p:nvPr/>
        </p:nvSpPr>
        <p:spPr bwMode="auto">
          <a:xfrm>
            <a:off x="4267200" y="2938463"/>
            <a:ext cx="1447800" cy="304800"/>
          </a:xfrm>
          <a:prstGeom prst="line">
            <a:avLst/>
          </a:prstGeom>
          <a:noFill/>
          <a:ln w="9525">
            <a:solidFill>
              <a:schemeClr val="tx1"/>
            </a:solidFill>
            <a:round/>
            <a:headEnd/>
            <a:tailEnd/>
          </a:ln>
          <a:effectLst/>
        </p:spPr>
        <p:txBody>
          <a:bodyPr/>
          <a:lstStyle/>
          <a:p>
            <a:endParaRPr lang="en-US"/>
          </a:p>
        </p:txBody>
      </p:sp>
      <p:sp>
        <p:nvSpPr>
          <p:cNvPr id="97295" name="Line 15"/>
          <p:cNvSpPr>
            <a:spLocks noChangeShapeType="1"/>
          </p:cNvSpPr>
          <p:nvPr/>
        </p:nvSpPr>
        <p:spPr bwMode="auto">
          <a:xfrm flipV="1">
            <a:off x="4267200" y="5224463"/>
            <a:ext cx="1447800" cy="304800"/>
          </a:xfrm>
          <a:prstGeom prst="line">
            <a:avLst/>
          </a:prstGeom>
          <a:noFill/>
          <a:ln w="9525">
            <a:solidFill>
              <a:schemeClr val="tx1"/>
            </a:solidFill>
            <a:round/>
            <a:headEnd/>
            <a:tailEnd/>
          </a:ln>
          <a:effectLst/>
        </p:spPr>
        <p:txBody>
          <a:bodyPr/>
          <a:lstStyle/>
          <a:p>
            <a:endParaRPr lang="en-US"/>
          </a:p>
        </p:txBody>
      </p:sp>
      <p:sp>
        <p:nvSpPr>
          <p:cNvPr id="97296" name="Line 16"/>
          <p:cNvSpPr>
            <a:spLocks noChangeShapeType="1"/>
          </p:cNvSpPr>
          <p:nvPr/>
        </p:nvSpPr>
        <p:spPr bwMode="auto">
          <a:xfrm>
            <a:off x="5715000" y="3243263"/>
            <a:ext cx="0" cy="1981200"/>
          </a:xfrm>
          <a:prstGeom prst="line">
            <a:avLst/>
          </a:prstGeom>
          <a:noFill/>
          <a:ln w="9525">
            <a:solidFill>
              <a:schemeClr val="tx1"/>
            </a:solidFill>
            <a:round/>
            <a:headEnd/>
            <a:tailEnd/>
          </a:ln>
          <a:effectLst/>
        </p:spPr>
        <p:txBody>
          <a:bodyPr/>
          <a:lstStyle/>
          <a:p>
            <a:endParaRPr lang="en-US"/>
          </a:p>
        </p:txBody>
      </p:sp>
      <p:sp>
        <p:nvSpPr>
          <p:cNvPr id="97297" name="Rectangle 17"/>
          <p:cNvSpPr>
            <a:spLocks noChangeArrowheads="1"/>
          </p:cNvSpPr>
          <p:nvPr/>
        </p:nvSpPr>
        <p:spPr bwMode="auto">
          <a:xfrm>
            <a:off x="6477000" y="4081463"/>
            <a:ext cx="1752600" cy="381000"/>
          </a:xfrm>
          <a:prstGeom prst="rect">
            <a:avLst/>
          </a:prstGeom>
          <a:noFill/>
          <a:ln w="9525">
            <a:solidFill>
              <a:schemeClr val="tx1"/>
            </a:solidFill>
            <a:miter lim="800000"/>
            <a:headEnd/>
            <a:tailEnd/>
          </a:ln>
          <a:effectLst/>
        </p:spPr>
        <p:txBody>
          <a:bodyPr wrap="none" anchor="ctr"/>
          <a:lstStyle/>
          <a:p>
            <a:endParaRPr lang="en-US"/>
          </a:p>
        </p:txBody>
      </p:sp>
      <p:sp>
        <p:nvSpPr>
          <p:cNvPr id="97298" name="Line 18"/>
          <p:cNvSpPr>
            <a:spLocks noChangeShapeType="1"/>
          </p:cNvSpPr>
          <p:nvPr/>
        </p:nvSpPr>
        <p:spPr bwMode="auto">
          <a:xfrm>
            <a:off x="5943600" y="4233863"/>
            <a:ext cx="381000" cy="0"/>
          </a:xfrm>
          <a:prstGeom prst="line">
            <a:avLst/>
          </a:prstGeom>
          <a:noFill/>
          <a:ln w="9525">
            <a:solidFill>
              <a:schemeClr val="tx1"/>
            </a:solidFill>
            <a:round/>
            <a:headEnd/>
            <a:tailEnd type="triangle" w="med" len="med"/>
          </a:ln>
          <a:effectLst/>
        </p:spPr>
        <p:txBody>
          <a:bodyPr/>
          <a:lstStyle/>
          <a:p>
            <a:endParaRPr lang="en-US"/>
          </a:p>
        </p:txBody>
      </p:sp>
      <p:sp>
        <p:nvSpPr>
          <p:cNvPr id="97299" name="Line 19"/>
          <p:cNvSpPr>
            <a:spLocks noChangeShapeType="1"/>
          </p:cNvSpPr>
          <p:nvPr/>
        </p:nvSpPr>
        <p:spPr bwMode="auto">
          <a:xfrm>
            <a:off x="3581400" y="3471863"/>
            <a:ext cx="457200" cy="0"/>
          </a:xfrm>
          <a:prstGeom prst="line">
            <a:avLst/>
          </a:prstGeom>
          <a:noFill/>
          <a:ln w="9525">
            <a:solidFill>
              <a:schemeClr val="tx1"/>
            </a:solidFill>
            <a:round/>
            <a:headEnd/>
            <a:tailEnd type="triangle" w="med" len="med"/>
          </a:ln>
          <a:effectLst/>
        </p:spPr>
        <p:txBody>
          <a:bodyPr/>
          <a:lstStyle/>
          <a:p>
            <a:endParaRPr lang="en-US"/>
          </a:p>
        </p:txBody>
      </p:sp>
      <p:sp>
        <p:nvSpPr>
          <p:cNvPr id="97300" name="Line 20"/>
          <p:cNvSpPr>
            <a:spLocks noChangeShapeType="1"/>
          </p:cNvSpPr>
          <p:nvPr/>
        </p:nvSpPr>
        <p:spPr bwMode="auto">
          <a:xfrm>
            <a:off x="3657600" y="4233863"/>
            <a:ext cx="381000" cy="0"/>
          </a:xfrm>
          <a:prstGeom prst="line">
            <a:avLst/>
          </a:prstGeom>
          <a:noFill/>
          <a:ln w="9525">
            <a:solidFill>
              <a:schemeClr val="tx1"/>
            </a:solidFill>
            <a:round/>
            <a:headEnd/>
            <a:tailEnd type="triangle" w="med" len="med"/>
          </a:ln>
          <a:effectLst/>
        </p:spPr>
        <p:txBody>
          <a:bodyPr/>
          <a:lstStyle/>
          <a:p>
            <a:endParaRPr lang="en-US"/>
          </a:p>
        </p:txBody>
      </p:sp>
      <p:sp>
        <p:nvSpPr>
          <p:cNvPr id="97301" name="Line 21"/>
          <p:cNvSpPr>
            <a:spLocks noChangeShapeType="1"/>
          </p:cNvSpPr>
          <p:nvPr/>
        </p:nvSpPr>
        <p:spPr bwMode="auto">
          <a:xfrm>
            <a:off x="3581400" y="4919663"/>
            <a:ext cx="457200" cy="0"/>
          </a:xfrm>
          <a:prstGeom prst="line">
            <a:avLst/>
          </a:prstGeom>
          <a:noFill/>
          <a:ln w="9525">
            <a:solidFill>
              <a:schemeClr val="tx1"/>
            </a:solidFill>
            <a:round/>
            <a:headEnd/>
            <a:tailEnd type="triangle" w="med" len="med"/>
          </a:ln>
          <a:effectLst/>
        </p:spPr>
        <p:txBody>
          <a:bodyPr/>
          <a:lstStyle/>
          <a:p>
            <a:endParaRPr lang="en-US"/>
          </a:p>
        </p:txBody>
      </p:sp>
      <p:sp>
        <p:nvSpPr>
          <p:cNvPr id="97302" name="Line 22"/>
          <p:cNvSpPr>
            <a:spLocks noChangeShapeType="1"/>
          </p:cNvSpPr>
          <p:nvPr/>
        </p:nvSpPr>
        <p:spPr bwMode="auto">
          <a:xfrm flipV="1">
            <a:off x="7543800" y="4462463"/>
            <a:ext cx="0" cy="457200"/>
          </a:xfrm>
          <a:prstGeom prst="line">
            <a:avLst/>
          </a:prstGeom>
          <a:noFill/>
          <a:ln w="28575">
            <a:solidFill>
              <a:schemeClr val="accent2"/>
            </a:solidFill>
            <a:round/>
            <a:headEnd/>
            <a:tailEnd type="triangle" w="med" len="med"/>
          </a:ln>
          <a:effectLst/>
        </p:spPr>
        <p:txBody>
          <a:bodyPr/>
          <a:lstStyle/>
          <a:p>
            <a:endParaRPr lang="en-US"/>
          </a:p>
        </p:txBody>
      </p:sp>
      <p:sp>
        <p:nvSpPr>
          <p:cNvPr id="97303" name="Text Box 23"/>
          <p:cNvSpPr txBox="1">
            <a:spLocks noChangeArrowheads="1"/>
          </p:cNvSpPr>
          <p:nvPr/>
        </p:nvSpPr>
        <p:spPr bwMode="auto">
          <a:xfrm>
            <a:off x="7086600" y="4995863"/>
            <a:ext cx="1371600" cy="701675"/>
          </a:xfrm>
          <a:prstGeom prst="rect">
            <a:avLst/>
          </a:prstGeom>
          <a:noFill/>
          <a:ln w="9525">
            <a:noFill/>
            <a:miter lim="800000"/>
            <a:headEnd/>
            <a:tailEnd/>
          </a:ln>
          <a:effectLst/>
        </p:spPr>
        <p:txBody>
          <a:bodyPr>
            <a:spAutoFit/>
          </a:bodyPr>
          <a:lstStyle/>
          <a:p>
            <a:r>
              <a:rPr lang="en-US"/>
              <a:t>Output buffer</a:t>
            </a:r>
          </a:p>
        </p:txBody>
      </p:sp>
      <p:sp>
        <p:nvSpPr>
          <p:cNvPr id="97304" name="Text Box 24"/>
          <p:cNvSpPr txBox="1">
            <a:spLocks noChangeArrowheads="1"/>
          </p:cNvSpPr>
          <p:nvPr/>
        </p:nvSpPr>
        <p:spPr bwMode="auto">
          <a:xfrm>
            <a:off x="1371600" y="5453063"/>
            <a:ext cx="1676400" cy="915987"/>
          </a:xfrm>
          <a:prstGeom prst="rect">
            <a:avLst/>
          </a:prstGeom>
          <a:noFill/>
          <a:ln w="9525">
            <a:noFill/>
            <a:miter lim="800000"/>
            <a:headEnd/>
            <a:tailEnd/>
          </a:ln>
          <a:effectLst/>
        </p:spPr>
        <p:txBody>
          <a:bodyPr>
            <a:spAutoFit/>
          </a:bodyPr>
          <a:lstStyle/>
          <a:p>
            <a:r>
              <a:rPr lang="en-US" sz="1800">
                <a:solidFill>
                  <a:schemeClr val="accent2"/>
                </a:solidFill>
              </a:rPr>
              <a:t>Input buffer, one for each sorted list</a:t>
            </a:r>
          </a:p>
        </p:txBody>
      </p:sp>
      <p:sp>
        <p:nvSpPr>
          <p:cNvPr id="97305" name="AutoShape 25"/>
          <p:cNvSpPr>
            <a:spLocks/>
          </p:cNvSpPr>
          <p:nvPr/>
        </p:nvSpPr>
        <p:spPr bwMode="auto">
          <a:xfrm>
            <a:off x="1143000" y="3243263"/>
            <a:ext cx="228600" cy="1981200"/>
          </a:xfrm>
          <a:prstGeom prst="leftBrace">
            <a:avLst>
              <a:gd name="adj1" fmla="val 72222"/>
              <a:gd name="adj2" fmla="val 50000"/>
            </a:avLst>
          </a:prstGeom>
          <a:noFill/>
          <a:ln w="9525">
            <a:solidFill>
              <a:schemeClr val="accent2"/>
            </a:solidFill>
            <a:round/>
            <a:headEnd/>
            <a:tailEnd/>
          </a:ln>
          <a:effectLst/>
        </p:spPr>
        <p:txBody>
          <a:bodyPr wrap="none" anchor="ctr"/>
          <a:lstStyle/>
          <a:p>
            <a:endParaRPr lang="en-US"/>
          </a:p>
        </p:txBody>
      </p:sp>
      <p:sp>
        <p:nvSpPr>
          <p:cNvPr id="97307" name="Freeform 27"/>
          <p:cNvSpPr>
            <a:spLocks/>
          </p:cNvSpPr>
          <p:nvPr/>
        </p:nvSpPr>
        <p:spPr bwMode="auto">
          <a:xfrm>
            <a:off x="736600" y="3967163"/>
            <a:ext cx="558800" cy="2159000"/>
          </a:xfrm>
          <a:custGeom>
            <a:avLst/>
            <a:gdLst/>
            <a:ahLst/>
            <a:cxnLst>
              <a:cxn ang="0">
                <a:pos x="160" y="168"/>
              </a:cxn>
              <a:cxn ang="0">
                <a:pos x="16" y="168"/>
              </a:cxn>
              <a:cxn ang="0">
                <a:pos x="64" y="1176"/>
              </a:cxn>
              <a:cxn ang="0">
                <a:pos x="352" y="1272"/>
              </a:cxn>
            </a:cxnLst>
            <a:rect l="0" t="0" r="r" b="b"/>
            <a:pathLst>
              <a:path w="352" h="1360">
                <a:moveTo>
                  <a:pt x="160" y="168"/>
                </a:moveTo>
                <a:cubicBezTo>
                  <a:pt x="96" y="84"/>
                  <a:pt x="32" y="0"/>
                  <a:pt x="16" y="168"/>
                </a:cubicBezTo>
                <a:cubicBezTo>
                  <a:pt x="0" y="336"/>
                  <a:pt x="8" y="992"/>
                  <a:pt x="64" y="1176"/>
                </a:cubicBezTo>
                <a:cubicBezTo>
                  <a:pt x="120" y="1360"/>
                  <a:pt x="236" y="1316"/>
                  <a:pt x="352" y="1272"/>
                </a:cubicBezTo>
              </a:path>
            </a:pathLst>
          </a:custGeom>
          <a:noFill/>
          <a:ln w="9525">
            <a:solidFill>
              <a:schemeClr val="tx1"/>
            </a:solidFill>
            <a:round/>
            <a:headEnd type="none" w="med" len="med"/>
            <a:tailEnd type="arrow" w="med" len="med"/>
          </a:ln>
          <a:effectLst/>
        </p:spPr>
        <p:txBody>
          <a:bodyPr/>
          <a:lstStyle/>
          <a:p>
            <a:endParaRPr lang="en-US"/>
          </a:p>
        </p:txBody>
      </p:sp>
      <p:sp>
        <p:nvSpPr>
          <p:cNvPr id="97308" name="Line 28"/>
          <p:cNvSpPr>
            <a:spLocks noChangeShapeType="1"/>
          </p:cNvSpPr>
          <p:nvPr/>
        </p:nvSpPr>
        <p:spPr bwMode="auto">
          <a:xfrm flipV="1">
            <a:off x="4724400" y="5605463"/>
            <a:ext cx="0" cy="914400"/>
          </a:xfrm>
          <a:prstGeom prst="line">
            <a:avLst/>
          </a:prstGeom>
          <a:noFill/>
          <a:ln w="9525">
            <a:solidFill>
              <a:schemeClr val="tx1"/>
            </a:solidFill>
            <a:round/>
            <a:headEnd/>
            <a:tailEnd type="triangle" w="med" len="med"/>
          </a:ln>
          <a:effectLst/>
        </p:spPr>
        <p:txBody>
          <a:bodyPr/>
          <a:lstStyle/>
          <a:p>
            <a:endParaRPr lang="en-US"/>
          </a:p>
        </p:txBody>
      </p:sp>
      <p:sp>
        <p:nvSpPr>
          <p:cNvPr id="97309" name="Text Box 29"/>
          <p:cNvSpPr txBox="1">
            <a:spLocks noChangeArrowheads="1"/>
          </p:cNvSpPr>
          <p:nvPr/>
        </p:nvSpPr>
        <p:spPr bwMode="auto">
          <a:xfrm>
            <a:off x="4860925" y="6156325"/>
            <a:ext cx="2659063" cy="396875"/>
          </a:xfrm>
          <a:prstGeom prst="rect">
            <a:avLst/>
          </a:prstGeom>
          <a:noFill/>
          <a:ln w="9525">
            <a:noFill/>
            <a:miter lim="800000"/>
            <a:headEnd/>
            <a:tailEnd/>
          </a:ln>
          <a:effectLst/>
        </p:spPr>
        <p:txBody>
          <a:bodyPr wrap="none">
            <a:spAutoFit/>
          </a:bodyPr>
          <a:lstStyle/>
          <a:p>
            <a:r>
              <a:rPr lang="en-US"/>
              <a:t>Done in main memory</a:t>
            </a:r>
          </a:p>
        </p:txBody>
      </p:sp>
      <p:sp>
        <p:nvSpPr>
          <p:cNvPr id="97310" name="Rectangle 30"/>
          <p:cNvSpPr>
            <a:spLocks noChangeArrowheads="1"/>
          </p:cNvSpPr>
          <p:nvPr/>
        </p:nvSpPr>
        <p:spPr bwMode="auto">
          <a:xfrm>
            <a:off x="762000" y="914400"/>
            <a:ext cx="7924800" cy="1446550"/>
          </a:xfrm>
          <a:prstGeom prst="rect">
            <a:avLst/>
          </a:prstGeom>
          <a:noFill/>
          <a:ln w="9525">
            <a:noFill/>
            <a:miter lim="800000"/>
            <a:headEnd/>
            <a:tailEnd/>
          </a:ln>
          <a:effectLst/>
        </p:spPr>
        <p:txBody>
          <a:bodyPr>
            <a:spAutoFit/>
          </a:bodyPr>
          <a:lstStyle/>
          <a:p>
            <a:r>
              <a:rPr lang="en-US" sz="2400" dirty="0">
                <a:latin typeface="+mn-lt"/>
              </a:rPr>
              <a:t>Merge all the sorted </a:t>
            </a:r>
            <a:r>
              <a:rPr lang="en-US" sz="2400" dirty="0" err="1">
                <a:latin typeface="+mn-lt"/>
              </a:rPr>
              <a:t>sublists</a:t>
            </a:r>
            <a:r>
              <a:rPr lang="en-US" sz="2400" dirty="0">
                <a:latin typeface="+mn-lt"/>
              </a:rPr>
              <a:t> into a single sorted list.</a:t>
            </a:r>
          </a:p>
          <a:p>
            <a:pPr marL="800100" lvl="1" indent="-342900">
              <a:buFont typeface="Arial" panose="020B0604020202020204" pitchFamily="34" charset="0"/>
              <a:buChar char="•"/>
            </a:pPr>
            <a:r>
              <a:rPr lang="en-US" dirty="0">
                <a:latin typeface="+mn-lt"/>
              </a:rPr>
              <a:t>Partition MM into n blocks</a:t>
            </a:r>
          </a:p>
          <a:p>
            <a:pPr marL="800100" lvl="1" indent="-342900">
              <a:buFont typeface="Arial" panose="020B0604020202020204" pitchFamily="34" charset="0"/>
              <a:buChar char="•"/>
            </a:pPr>
            <a:r>
              <a:rPr lang="en-US" dirty="0">
                <a:latin typeface="+mn-lt"/>
              </a:rPr>
              <a:t>Load Fi to block </a:t>
            </a:r>
            <a:r>
              <a:rPr lang="en-US" dirty="0" err="1">
                <a:latin typeface="+mn-lt"/>
              </a:rPr>
              <a:t>i</a:t>
            </a:r>
            <a:endParaRPr lang="en-US" dirty="0">
              <a:latin typeface="+mn-lt"/>
            </a:endParaRPr>
          </a:p>
          <a:p>
            <a:endParaRPr lang="en-US" sz="2400" dirty="0">
              <a:latin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1026"/>
          <p:cNvSpPr txBox="1">
            <a:spLocks noChangeArrowheads="1"/>
          </p:cNvSpPr>
          <p:nvPr/>
        </p:nvSpPr>
        <p:spPr bwMode="auto">
          <a:xfrm>
            <a:off x="838200" y="1295400"/>
            <a:ext cx="7391400" cy="4955203"/>
          </a:xfrm>
          <a:prstGeom prst="rect">
            <a:avLst/>
          </a:prstGeom>
          <a:noFill/>
          <a:ln w="9525">
            <a:noFill/>
            <a:miter lim="800000"/>
            <a:headEnd/>
            <a:tailEnd/>
          </a:ln>
          <a:effectLst/>
        </p:spPr>
        <p:txBody>
          <a:bodyPr>
            <a:spAutoFit/>
          </a:bodyPr>
          <a:lstStyle/>
          <a:p>
            <a:pPr marL="342900" indent="-342900">
              <a:buFont typeface="Arial" panose="020B0604020202020204" pitchFamily="34" charset="0"/>
              <a:buChar char="•"/>
            </a:pPr>
            <a:r>
              <a:rPr lang="en-US" dirty="0">
                <a:latin typeface="+mn-lt"/>
              </a:rPr>
              <a:t>Find the smallest key among the first remaining elements of all the lists. (</a:t>
            </a:r>
            <a:r>
              <a:rPr lang="en-US" sz="1600" dirty="0">
                <a:latin typeface="+mn-lt"/>
              </a:rPr>
              <a:t>This comparison is done in main memory and a linear search is sufficient.  Better technique can be used.)</a:t>
            </a:r>
          </a:p>
          <a:p>
            <a:pPr marL="342900" indent="-342900">
              <a:buFont typeface="Arial" panose="020B0604020202020204" pitchFamily="34" charset="0"/>
              <a:buChar char="•"/>
            </a:pPr>
            <a:r>
              <a:rPr lang="en-US" dirty="0">
                <a:latin typeface="+mn-lt"/>
              </a:rPr>
              <a:t>Move the smallest element to the first available position of the output block.</a:t>
            </a:r>
          </a:p>
          <a:p>
            <a:pPr marL="342900" indent="-342900">
              <a:buFont typeface="Arial" panose="020B0604020202020204" pitchFamily="34" charset="0"/>
              <a:buChar char="•"/>
            </a:pPr>
            <a:endParaRPr lang="en-US" dirty="0">
              <a:latin typeface="+mn-lt"/>
            </a:endParaRPr>
          </a:p>
          <a:p>
            <a:pPr marL="800100" lvl="1" indent="-342900">
              <a:buFont typeface="Arial" panose="020B0604020202020204" pitchFamily="34" charset="0"/>
              <a:buChar char="•"/>
            </a:pPr>
            <a:r>
              <a:rPr lang="en-US" dirty="0">
                <a:latin typeface="+mn-lt"/>
              </a:rPr>
              <a:t>If the output block is full, write it to disk and reinitialize the same buffer in main memory to hold the next output block.</a:t>
            </a:r>
          </a:p>
          <a:p>
            <a:pPr marL="800100" lvl="1" indent="-342900">
              <a:buFont typeface="Arial" panose="020B0604020202020204" pitchFamily="34" charset="0"/>
              <a:buChar char="•"/>
            </a:pPr>
            <a:endParaRPr lang="en-US" dirty="0">
              <a:latin typeface="+mn-lt"/>
            </a:endParaRPr>
          </a:p>
          <a:p>
            <a:pPr marL="342900" indent="-342900">
              <a:buFont typeface="Arial" panose="020B0604020202020204" pitchFamily="34" charset="0"/>
              <a:buChar char="•"/>
            </a:pPr>
            <a:r>
              <a:rPr lang="en-US" dirty="0">
                <a:latin typeface="+mn-lt"/>
              </a:rPr>
              <a:t>If the block from which the input smallest element was taken is now exhausted, read the next block from the same sorted </a:t>
            </a:r>
            <a:r>
              <a:rPr lang="en-US" dirty="0" err="1">
                <a:latin typeface="+mn-lt"/>
              </a:rPr>
              <a:t>sublist</a:t>
            </a:r>
            <a:r>
              <a:rPr lang="en-US" dirty="0">
                <a:latin typeface="+mn-lt"/>
              </a:rPr>
              <a:t> into the same buffer.</a:t>
            </a:r>
          </a:p>
          <a:p>
            <a:pPr marL="342900" indent="-342900">
              <a:buFont typeface="Arial" panose="020B0604020202020204" pitchFamily="34" charset="0"/>
              <a:buChar char="•"/>
            </a:pPr>
            <a:endParaRPr lang="en-US" dirty="0">
              <a:latin typeface="+mn-lt"/>
            </a:endParaRPr>
          </a:p>
          <a:p>
            <a:pPr marL="342900" indent="-342900">
              <a:buFont typeface="Arial" panose="020B0604020202020204" pitchFamily="34" charset="0"/>
              <a:buChar char="•"/>
            </a:pPr>
            <a:r>
              <a:rPr lang="en-US" dirty="0">
                <a:latin typeface="+mn-lt"/>
              </a:rPr>
              <a:t>If no block remains, leave its buffer empty and do not consider elements from that list.</a:t>
            </a:r>
          </a:p>
          <a:p>
            <a:pPr marL="342900" indent="-342900">
              <a:buFont typeface="Arial" panose="020B0604020202020204" pitchFamily="34" charset="0"/>
              <a:buChar char="•"/>
            </a:pPr>
            <a:endParaRPr lang="en-US" dirty="0">
              <a:latin typeface="+mn-lt"/>
            </a:endParaRPr>
          </a:p>
        </p:txBody>
      </p:sp>
      <p:sp>
        <p:nvSpPr>
          <p:cNvPr id="101379" name="Text Box 1027"/>
          <p:cNvSpPr txBox="1">
            <a:spLocks noChangeArrowheads="1"/>
          </p:cNvSpPr>
          <p:nvPr/>
        </p:nvSpPr>
        <p:spPr bwMode="auto">
          <a:xfrm>
            <a:off x="1676400" y="533400"/>
            <a:ext cx="5250733" cy="584775"/>
          </a:xfrm>
          <a:prstGeom prst="rect">
            <a:avLst/>
          </a:prstGeom>
          <a:noFill/>
          <a:ln w="9525">
            <a:noFill/>
            <a:miter lim="800000"/>
            <a:headEnd/>
            <a:tailEnd/>
          </a:ln>
          <a:effectLst/>
        </p:spPr>
        <p:txBody>
          <a:bodyPr wrap="none">
            <a:spAutoFit/>
          </a:bodyPr>
          <a:lstStyle/>
          <a:p>
            <a:r>
              <a:rPr lang="en-US" sz="3200">
                <a:solidFill>
                  <a:schemeClr val="accent2"/>
                </a:solidFill>
                <a:latin typeface="+mn-lt"/>
              </a:rPr>
              <a:t>Phase 2: Multiway Merge-Sort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533400" y="533400"/>
            <a:ext cx="7265194" cy="523220"/>
          </a:xfrm>
          <a:prstGeom prst="rect">
            <a:avLst/>
          </a:prstGeom>
          <a:noFill/>
          <a:ln w="9525">
            <a:noFill/>
            <a:miter lim="800000"/>
            <a:headEnd/>
            <a:tailEnd/>
          </a:ln>
          <a:effectLst/>
        </p:spPr>
        <p:txBody>
          <a:bodyPr wrap="none">
            <a:spAutoFit/>
          </a:bodyPr>
          <a:lstStyle/>
          <a:p>
            <a:r>
              <a:rPr lang="en-US" sz="2800" dirty="0">
                <a:latin typeface="+mn-lt"/>
              </a:rPr>
              <a:t>Memory Requirement for Multi-Way Merge-Sort</a:t>
            </a:r>
          </a:p>
        </p:txBody>
      </p:sp>
      <p:sp>
        <p:nvSpPr>
          <p:cNvPr id="99331" name="Text Box 3"/>
          <p:cNvSpPr txBox="1">
            <a:spLocks noChangeArrowheads="1"/>
          </p:cNvSpPr>
          <p:nvPr/>
        </p:nvSpPr>
        <p:spPr bwMode="auto">
          <a:xfrm>
            <a:off x="685800" y="1194137"/>
            <a:ext cx="7788275" cy="1015663"/>
          </a:xfrm>
          <a:prstGeom prst="rect">
            <a:avLst/>
          </a:prstGeom>
          <a:noFill/>
          <a:ln w="9525">
            <a:noFill/>
            <a:miter lim="800000"/>
            <a:headEnd/>
            <a:tailEnd/>
          </a:ln>
          <a:effectLst/>
        </p:spPr>
        <p:txBody>
          <a:bodyPr>
            <a:spAutoFit/>
          </a:bodyPr>
          <a:lstStyle/>
          <a:p>
            <a:pPr marL="457200" indent="-457200"/>
            <a:r>
              <a:rPr lang="en-US" dirty="0">
                <a:solidFill>
                  <a:schemeClr val="accent2"/>
                </a:solidFill>
                <a:latin typeface="+mn-lt"/>
              </a:rPr>
              <a:t>Partitioning Phase</a:t>
            </a:r>
            <a:r>
              <a:rPr lang="en-US" dirty="0">
                <a:latin typeface="+mn-lt"/>
              </a:rPr>
              <a:t>: </a:t>
            </a:r>
          </a:p>
          <a:p>
            <a:pPr marL="457200" indent="-457200">
              <a:buFont typeface="Arial" pitchFamily="34" charset="0"/>
              <a:buChar char="•"/>
            </a:pPr>
            <a:r>
              <a:rPr lang="en-US" dirty="0">
                <a:latin typeface="+mn-lt"/>
              </a:rPr>
              <a:t>Given M pages of main memory and a file of |f| pages of data, we can partition the file into |f|/M small files. </a:t>
            </a:r>
          </a:p>
        </p:txBody>
      </p:sp>
      <p:grpSp>
        <p:nvGrpSpPr>
          <p:cNvPr id="72" name="Group 71"/>
          <p:cNvGrpSpPr/>
          <p:nvPr/>
        </p:nvGrpSpPr>
        <p:grpSpPr>
          <a:xfrm>
            <a:off x="1676400" y="2362200"/>
            <a:ext cx="5334000" cy="914400"/>
            <a:chOff x="685800" y="2286000"/>
            <a:chExt cx="7620000" cy="1447800"/>
          </a:xfrm>
        </p:grpSpPr>
        <p:sp>
          <p:nvSpPr>
            <p:cNvPr id="99333" name="Rectangle 5"/>
            <p:cNvSpPr>
              <a:spLocks noChangeArrowheads="1"/>
            </p:cNvSpPr>
            <p:nvPr/>
          </p:nvSpPr>
          <p:spPr bwMode="auto">
            <a:xfrm>
              <a:off x="685800" y="2895600"/>
              <a:ext cx="31242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t>File to be sorted</a:t>
              </a:r>
            </a:p>
          </p:txBody>
        </p:sp>
        <p:sp>
          <p:nvSpPr>
            <p:cNvPr id="99334" name="Rectangle 6"/>
            <p:cNvSpPr>
              <a:spLocks noChangeArrowheads="1"/>
            </p:cNvSpPr>
            <p:nvPr/>
          </p:nvSpPr>
          <p:spPr bwMode="auto">
            <a:xfrm>
              <a:off x="4724400" y="2438400"/>
              <a:ext cx="609600" cy="12954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t>MM</a:t>
              </a:r>
            </a:p>
          </p:txBody>
        </p:sp>
        <p:sp>
          <p:nvSpPr>
            <p:cNvPr id="99335" name="Line 7"/>
            <p:cNvSpPr>
              <a:spLocks noChangeShapeType="1"/>
            </p:cNvSpPr>
            <p:nvPr/>
          </p:nvSpPr>
          <p:spPr bwMode="auto">
            <a:xfrm>
              <a:off x="4038600" y="3124200"/>
              <a:ext cx="533400" cy="0"/>
            </a:xfrm>
            <a:prstGeom prst="line">
              <a:avLst/>
            </a:prstGeom>
            <a:noFill/>
            <a:ln w="9525">
              <a:solidFill>
                <a:schemeClr val="tx1"/>
              </a:solidFill>
              <a:round/>
              <a:headEnd/>
              <a:tailEnd type="triangle" w="med" len="med"/>
            </a:ln>
            <a:effectLst/>
          </p:spPr>
          <p:txBody>
            <a:bodyPr/>
            <a:lstStyle/>
            <a:p>
              <a:endParaRPr lang="en-US" sz="1400"/>
            </a:p>
          </p:txBody>
        </p:sp>
        <p:sp>
          <p:nvSpPr>
            <p:cNvPr id="99336" name="Rectangle 8"/>
            <p:cNvSpPr>
              <a:spLocks noChangeArrowheads="1"/>
            </p:cNvSpPr>
            <p:nvPr/>
          </p:nvSpPr>
          <p:spPr bwMode="auto">
            <a:xfrm>
              <a:off x="6248400" y="2286000"/>
              <a:ext cx="2057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Sorted f1</a:t>
              </a:r>
            </a:p>
          </p:txBody>
        </p:sp>
        <p:sp>
          <p:nvSpPr>
            <p:cNvPr id="99337" name="Rectangle 9"/>
            <p:cNvSpPr>
              <a:spLocks noChangeArrowheads="1"/>
            </p:cNvSpPr>
            <p:nvPr/>
          </p:nvSpPr>
          <p:spPr bwMode="auto">
            <a:xfrm>
              <a:off x="6248400" y="2743200"/>
              <a:ext cx="2057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Sorted f2</a:t>
              </a:r>
            </a:p>
          </p:txBody>
        </p:sp>
        <p:sp>
          <p:nvSpPr>
            <p:cNvPr id="99338" name="Rectangle 10"/>
            <p:cNvSpPr>
              <a:spLocks noChangeArrowheads="1"/>
            </p:cNvSpPr>
            <p:nvPr/>
          </p:nvSpPr>
          <p:spPr bwMode="auto">
            <a:xfrm>
              <a:off x="6248400" y="3429000"/>
              <a:ext cx="2057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Sorted fn</a:t>
              </a:r>
            </a:p>
          </p:txBody>
        </p:sp>
        <p:sp>
          <p:nvSpPr>
            <p:cNvPr id="99339" name="Line 11"/>
            <p:cNvSpPr>
              <a:spLocks noChangeShapeType="1"/>
            </p:cNvSpPr>
            <p:nvPr/>
          </p:nvSpPr>
          <p:spPr bwMode="auto">
            <a:xfrm>
              <a:off x="5486400" y="3124200"/>
              <a:ext cx="533400" cy="0"/>
            </a:xfrm>
            <a:prstGeom prst="line">
              <a:avLst/>
            </a:prstGeom>
            <a:noFill/>
            <a:ln w="9525">
              <a:solidFill>
                <a:schemeClr val="tx1"/>
              </a:solidFill>
              <a:round/>
              <a:headEnd/>
              <a:tailEnd type="triangle" w="med" len="med"/>
            </a:ln>
            <a:effectLst/>
          </p:spPr>
          <p:txBody>
            <a:bodyPr/>
            <a:lstStyle/>
            <a:p>
              <a:endParaRPr lang="en-US" sz="1400"/>
            </a:p>
          </p:txBody>
        </p:sp>
        <p:sp>
          <p:nvSpPr>
            <p:cNvPr id="99340" name="Text Box 12"/>
            <p:cNvSpPr txBox="1">
              <a:spLocks noChangeArrowheads="1"/>
            </p:cNvSpPr>
            <p:nvPr/>
          </p:nvSpPr>
          <p:spPr bwMode="auto">
            <a:xfrm>
              <a:off x="7070726" y="3048000"/>
              <a:ext cx="299488" cy="459466"/>
            </a:xfrm>
            <a:prstGeom prst="rect">
              <a:avLst/>
            </a:prstGeom>
            <a:noFill/>
            <a:ln w="9525">
              <a:noFill/>
              <a:miter lim="800000"/>
              <a:headEnd/>
              <a:tailEnd/>
            </a:ln>
            <a:effectLst/>
          </p:spPr>
          <p:txBody>
            <a:bodyPr wrap="none">
              <a:spAutoFit/>
            </a:bodyPr>
            <a:lstStyle/>
            <a:p>
              <a:r>
                <a:rPr lang="en-US" sz="1600"/>
                <a:t>:</a:t>
              </a:r>
            </a:p>
          </p:txBody>
        </p:sp>
      </p:grpSp>
      <p:sp>
        <p:nvSpPr>
          <p:cNvPr id="13" name="Text Box 3"/>
          <p:cNvSpPr txBox="1">
            <a:spLocks noChangeArrowheads="1"/>
          </p:cNvSpPr>
          <p:nvPr/>
        </p:nvSpPr>
        <p:spPr bwMode="auto">
          <a:xfrm>
            <a:off x="685800" y="3480137"/>
            <a:ext cx="8153400" cy="1015663"/>
          </a:xfrm>
          <a:prstGeom prst="rect">
            <a:avLst/>
          </a:prstGeom>
          <a:noFill/>
          <a:ln w="9525">
            <a:noFill/>
            <a:miter lim="800000"/>
            <a:headEnd/>
            <a:tailEnd/>
          </a:ln>
          <a:effectLst/>
        </p:spPr>
        <p:txBody>
          <a:bodyPr wrap="square">
            <a:spAutoFit/>
          </a:bodyPr>
          <a:lstStyle/>
          <a:p>
            <a:pPr marL="457200" indent="-457200"/>
            <a:r>
              <a:rPr lang="en-US" dirty="0">
                <a:solidFill>
                  <a:schemeClr val="accent2"/>
                </a:solidFill>
                <a:latin typeface="+mn-lt"/>
              </a:rPr>
              <a:t>Merge Phase</a:t>
            </a:r>
            <a:r>
              <a:rPr lang="en-US" dirty="0">
                <a:latin typeface="+mn-lt"/>
              </a:rPr>
              <a:t>: </a:t>
            </a:r>
          </a:p>
          <a:p>
            <a:pPr marL="457200" indent="-457200">
              <a:buFont typeface="Arial" pitchFamily="34" charset="0"/>
              <a:buChar char="•"/>
            </a:pPr>
            <a:r>
              <a:rPr lang="en-US" dirty="0">
                <a:latin typeface="+mn-lt"/>
              </a:rPr>
              <a:t>At least M-1 pages of main memory are needed to merge |f|/M sorted lists, so we have M-1&gt;=|f|/M, i.e., M(M-1)&gt;=|f|. </a:t>
            </a:r>
          </a:p>
        </p:txBody>
      </p:sp>
      <p:sp>
        <p:nvSpPr>
          <p:cNvPr id="38" name="Rectangle 2"/>
          <p:cNvSpPr>
            <a:spLocks noChangeArrowheads="1"/>
          </p:cNvSpPr>
          <p:nvPr/>
        </p:nvSpPr>
        <p:spPr bwMode="auto">
          <a:xfrm>
            <a:off x="685800" y="6387916"/>
            <a:ext cx="1905000" cy="317684"/>
          </a:xfrm>
          <a:prstGeom prst="rect">
            <a:avLst/>
          </a:prstGeom>
          <a:noFill/>
          <a:ln w="9525">
            <a:noFill/>
            <a:miter lim="800000"/>
            <a:headEnd/>
            <a:tailEnd/>
          </a:ln>
          <a:effectLst/>
        </p:spPr>
        <p:txBody>
          <a:bodyPr wrap="none" anchor="ctr"/>
          <a:lstStyle/>
          <a:p>
            <a:endParaRPr lang="en-US" sz="1600"/>
          </a:p>
        </p:txBody>
      </p:sp>
      <p:sp>
        <p:nvSpPr>
          <p:cNvPr id="39" name="Rectangle 3"/>
          <p:cNvSpPr>
            <a:spLocks noChangeArrowheads="1"/>
          </p:cNvSpPr>
          <p:nvPr/>
        </p:nvSpPr>
        <p:spPr bwMode="auto">
          <a:xfrm>
            <a:off x="3124200" y="6387916"/>
            <a:ext cx="2895600" cy="317684"/>
          </a:xfrm>
          <a:prstGeom prst="rect">
            <a:avLst/>
          </a:prstGeom>
          <a:noFill/>
          <a:ln w="9525">
            <a:noFill/>
            <a:miter lim="800000"/>
            <a:headEnd/>
            <a:tailEnd/>
          </a:ln>
          <a:effectLst/>
        </p:spPr>
        <p:txBody>
          <a:bodyPr wrap="none" anchor="ctr"/>
          <a:lstStyle/>
          <a:p>
            <a:endParaRPr lang="en-US" sz="1600"/>
          </a:p>
        </p:txBody>
      </p:sp>
      <p:sp>
        <p:nvSpPr>
          <p:cNvPr id="40" name="Freeform 6"/>
          <p:cNvSpPr>
            <a:spLocks/>
          </p:cNvSpPr>
          <p:nvPr/>
        </p:nvSpPr>
        <p:spPr bwMode="auto">
          <a:xfrm>
            <a:off x="6992938" y="4921938"/>
            <a:ext cx="1316037" cy="153326"/>
          </a:xfrm>
          <a:custGeom>
            <a:avLst/>
            <a:gdLst/>
            <a:ahLst/>
            <a:cxnLst>
              <a:cxn ang="0">
                <a:pos x="828" y="70"/>
              </a:cxn>
              <a:cxn ang="0">
                <a:pos x="796" y="42"/>
              </a:cxn>
              <a:cxn ang="0">
                <a:pos x="707" y="21"/>
              </a:cxn>
              <a:cxn ang="0">
                <a:pos x="414" y="0"/>
              </a:cxn>
              <a:cxn ang="0">
                <a:pos x="122" y="21"/>
              </a:cxn>
              <a:cxn ang="0">
                <a:pos x="33" y="42"/>
              </a:cxn>
              <a:cxn ang="0">
                <a:pos x="0" y="70"/>
              </a:cxn>
              <a:cxn ang="0">
                <a:pos x="33" y="97"/>
              </a:cxn>
              <a:cxn ang="0">
                <a:pos x="122" y="118"/>
              </a:cxn>
              <a:cxn ang="0">
                <a:pos x="414" y="138"/>
              </a:cxn>
              <a:cxn ang="0">
                <a:pos x="707" y="118"/>
              </a:cxn>
              <a:cxn ang="0">
                <a:pos x="796" y="97"/>
              </a:cxn>
              <a:cxn ang="0">
                <a:pos x="828" y="70"/>
              </a:cxn>
            </a:cxnLst>
            <a:rect l="0" t="0" r="r" b="b"/>
            <a:pathLst>
              <a:path w="829" h="139">
                <a:moveTo>
                  <a:pt x="828" y="70"/>
                </a:moveTo>
                <a:lnTo>
                  <a:pt x="796" y="42"/>
                </a:lnTo>
                <a:lnTo>
                  <a:pt x="707" y="21"/>
                </a:lnTo>
                <a:lnTo>
                  <a:pt x="414" y="0"/>
                </a:lnTo>
                <a:lnTo>
                  <a:pt x="122" y="21"/>
                </a:lnTo>
                <a:lnTo>
                  <a:pt x="33" y="42"/>
                </a:lnTo>
                <a:lnTo>
                  <a:pt x="0" y="70"/>
                </a:lnTo>
                <a:lnTo>
                  <a:pt x="33" y="97"/>
                </a:lnTo>
                <a:lnTo>
                  <a:pt x="122" y="118"/>
                </a:lnTo>
                <a:lnTo>
                  <a:pt x="414" y="138"/>
                </a:lnTo>
                <a:lnTo>
                  <a:pt x="707" y="118"/>
                </a:lnTo>
                <a:lnTo>
                  <a:pt x="796" y="97"/>
                </a:lnTo>
                <a:lnTo>
                  <a:pt x="828" y="70"/>
                </a:lnTo>
              </a:path>
            </a:pathLst>
          </a:custGeom>
          <a:solidFill>
            <a:srgbClr val="99CCFF"/>
          </a:solidFill>
          <a:ln w="12700" cap="rnd" cmpd="sng">
            <a:solidFill>
              <a:srgbClr val="000000"/>
            </a:solidFill>
            <a:prstDash val="solid"/>
            <a:round/>
            <a:headEnd type="none" w="sm" len="sm"/>
            <a:tailEnd type="none" w="sm" len="sm"/>
          </a:ln>
          <a:effectLst/>
        </p:spPr>
        <p:txBody>
          <a:bodyPr/>
          <a:lstStyle/>
          <a:p>
            <a:endParaRPr lang="en-US" sz="1600"/>
          </a:p>
        </p:txBody>
      </p:sp>
      <p:sp>
        <p:nvSpPr>
          <p:cNvPr id="41" name="Freeform 7"/>
          <p:cNvSpPr>
            <a:spLocks/>
          </p:cNvSpPr>
          <p:nvPr/>
        </p:nvSpPr>
        <p:spPr bwMode="auto">
          <a:xfrm>
            <a:off x="1647825" y="5197705"/>
            <a:ext cx="1039813" cy="104791"/>
          </a:xfrm>
          <a:custGeom>
            <a:avLst/>
            <a:gdLst/>
            <a:ahLst/>
            <a:cxnLst>
              <a:cxn ang="0">
                <a:pos x="0" y="94"/>
              </a:cxn>
              <a:cxn ang="0">
                <a:pos x="0" y="0"/>
              </a:cxn>
              <a:cxn ang="0">
                <a:pos x="654" y="0"/>
              </a:cxn>
              <a:cxn ang="0">
                <a:pos x="654" y="94"/>
              </a:cxn>
              <a:cxn ang="0">
                <a:pos x="0" y="94"/>
              </a:cxn>
            </a:cxnLst>
            <a:rect l="0" t="0" r="r" b="b"/>
            <a:pathLst>
              <a:path w="655" h="95">
                <a:moveTo>
                  <a:pt x="0" y="94"/>
                </a:moveTo>
                <a:lnTo>
                  <a:pt x="0" y="0"/>
                </a:lnTo>
                <a:lnTo>
                  <a:pt x="654" y="0"/>
                </a:lnTo>
                <a:lnTo>
                  <a:pt x="654" y="94"/>
                </a:lnTo>
                <a:lnTo>
                  <a:pt x="0" y="94"/>
                </a:lnTo>
              </a:path>
            </a:pathLst>
          </a:custGeom>
          <a:solidFill>
            <a:srgbClr val="99CCFF"/>
          </a:solidFill>
          <a:ln w="12700" cap="rnd" cmpd="sng">
            <a:solidFill>
              <a:srgbClr val="000000"/>
            </a:solidFill>
            <a:prstDash val="solid"/>
            <a:round/>
            <a:headEnd type="none" w="sm" len="sm"/>
            <a:tailEnd type="none" w="sm" len="sm"/>
          </a:ln>
          <a:effectLst/>
        </p:spPr>
        <p:txBody>
          <a:bodyPr/>
          <a:lstStyle/>
          <a:p>
            <a:endParaRPr lang="en-US" sz="1600"/>
          </a:p>
        </p:txBody>
      </p:sp>
      <p:sp>
        <p:nvSpPr>
          <p:cNvPr id="42" name="Freeform 8"/>
          <p:cNvSpPr>
            <a:spLocks/>
          </p:cNvSpPr>
          <p:nvPr/>
        </p:nvSpPr>
        <p:spPr bwMode="auto">
          <a:xfrm>
            <a:off x="1647825" y="5717250"/>
            <a:ext cx="1068388" cy="95967"/>
          </a:xfrm>
          <a:custGeom>
            <a:avLst/>
            <a:gdLst/>
            <a:ahLst/>
            <a:cxnLst>
              <a:cxn ang="0">
                <a:pos x="0" y="86"/>
              </a:cxn>
              <a:cxn ang="0">
                <a:pos x="0" y="0"/>
              </a:cxn>
              <a:cxn ang="0">
                <a:pos x="672" y="0"/>
              </a:cxn>
              <a:cxn ang="0">
                <a:pos x="672" y="86"/>
              </a:cxn>
              <a:cxn ang="0">
                <a:pos x="0" y="86"/>
              </a:cxn>
            </a:cxnLst>
            <a:rect l="0" t="0" r="r" b="b"/>
            <a:pathLst>
              <a:path w="673" h="87">
                <a:moveTo>
                  <a:pt x="0" y="86"/>
                </a:moveTo>
                <a:lnTo>
                  <a:pt x="0" y="0"/>
                </a:lnTo>
                <a:lnTo>
                  <a:pt x="672" y="0"/>
                </a:lnTo>
                <a:lnTo>
                  <a:pt x="672" y="86"/>
                </a:lnTo>
                <a:lnTo>
                  <a:pt x="0" y="86"/>
                </a:lnTo>
              </a:path>
            </a:pathLst>
          </a:custGeom>
          <a:solidFill>
            <a:srgbClr val="99CCFF"/>
          </a:solidFill>
          <a:ln w="12700" cap="rnd" cmpd="sng">
            <a:solidFill>
              <a:srgbClr val="000000"/>
            </a:solidFill>
            <a:prstDash val="solid"/>
            <a:round/>
            <a:headEnd type="none" w="sm" len="sm"/>
            <a:tailEnd type="none" w="sm" len="sm"/>
          </a:ln>
          <a:effectLst/>
        </p:spPr>
        <p:txBody>
          <a:bodyPr/>
          <a:lstStyle/>
          <a:p>
            <a:endParaRPr lang="en-US" sz="1600"/>
          </a:p>
        </p:txBody>
      </p:sp>
      <p:sp>
        <p:nvSpPr>
          <p:cNvPr id="43" name="Freeform 9"/>
          <p:cNvSpPr>
            <a:spLocks/>
          </p:cNvSpPr>
          <p:nvPr/>
        </p:nvSpPr>
        <p:spPr bwMode="auto">
          <a:xfrm>
            <a:off x="1509713" y="4941793"/>
            <a:ext cx="1314450" cy="152224"/>
          </a:xfrm>
          <a:custGeom>
            <a:avLst/>
            <a:gdLst/>
            <a:ahLst/>
            <a:cxnLst>
              <a:cxn ang="0">
                <a:pos x="827" y="69"/>
              </a:cxn>
              <a:cxn ang="0">
                <a:pos x="795" y="42"/>
              </a:cxn>
              <a:cxn ang="0">
                <a:pos x="706" y="20"/>
              </a:cxn>
              <a:cxn ang="0">
                <a:pos x="414" y="0"/>
              </a:cxn>
              <a:cxn ang="0">
                <a:pos x="121" y="20"/>
              </a:cxn>
              <a:cxn ang="0">
                <a:pos x="32" y="42"/>
              </a:cxn>
              <a:cxn ang="0">
                <a:pos x="0" y="69"/>
              </a:cxn>
              <a:cxn ang="0">
                <a:pos x="32" y="95"/>
              </a:cxn>
              <a:cxn ang="0">
                <a:pos x="121" y="117"/>
              </a:cxn>
              <a:cxn ang="0">
                <a:pos x="414" y="137"/>
              </a:cxn>
              <a:cxn ang="0">
                <a:pos x="706" y="117"/>
              </a:cxn>
              <a:cxn ang="0">
                <a:pos x="795" y="95"/>
              </a:cxn>
              <a:cxn ang="0">
                <a:pos x="827" y="69"/>
              </a:cxn>
            </a:cxnLst>
            <a:rect l="0" t="0" r="r" b="b"/>
            <a:pathLst>
              <a:path w="828" h="138">
                <a:moveTo>
                  <a:pt x="827" y="69"/>
                </a:moveTo>
                <a:lnTo>
                  <a:pt x="795" y="42"/>
                </a:lnTo>
                <a:lnTo>
                  <a:pt x="706" y="20"/>
                </a:lnTo>
                <a:lnTo>
                  <a:pt x="414" y="0"/>
                </a:lnTo>
                <a:lnTo>
                  <a:pt x="121" y="20"/>
                </a:lnTo>
                <a:lnTo>
                  <a:pt x="32" y="42"/>
                </a:lnTo>
                <a:lnTo>
                  <a:pt x="0" y="69"/>
                </a:lnTo>
                <a:lnTo>
                  <a:pt x="32" y="95"/>
                </a:lnTo>
                <a:lnTo>
                  <a:pt x="121" y="117"/>
                </a:lnTo>
                <a:lnTo>
                  <a:pt x="414" y="137"/>
                </a:lnTo>
                <a:lnTo>
                  <a:pt x="706" y="117"/>
                </a:lnTo>
                <a:lnTo>
                  <a:pt x="795" y="95"/>
                </a:lnTo>
                <a:lnTo>
                  <a:pt x="827" y="69"/>
                </a:lnTo>
              </a:path>
            </a:pathLst>
          </a:custGeom>
          <a:solidFill>
            <a:srgbClr val="99CCFF"/>
          </a:solidFill>
          <a:ln w="12700" cap="rnd" cmpd="sng">
            <a:solidFill>
              <a:srgbClr val="000000"/>
            </a:solidFill>
            <a:prstDash val="solid"/>
            <a:round/>
            <a:headEnd type="none" w="sm" len="sm"/>
            <a:tailEnd type="none" w="sm" len="sm"/>
          </a:ln>
          <a:effectLst/>
        </p:spPr>
        <p:txBody>
          <a:bodyPr/>
          <a:lstStyle/>
          <a:p>
            <a:endParaRPr lang="en-US" sz="1600"/>
          </a:p>
        </p:txBody>
      </p:sp>
      <p:sp>
        <p:nvSpPr>
          <p:cNvPr id="44" name="Rectangle 10"/>
          <p:cNvSpPr>
            <a:spLocks noChangeArrowheads="1"/>
          </p:cNvSpPr>
          <p:nvPr/>
        </p:nvSpPr>
        <p:spPr bwMode="auto">
          <a:xfrm>
            <a:off x="3536950" y="5941173"/>
            <a:ext cx="2730500" cy="305212"/>
          </a:xfrm>
          <a:prstGeom prst="rect">
            <a:avLst/>
          </a:prstGeom>
          <a:noFill/>
          <a:ln w="9525">
            <a:noFill/>
            <a:miter lim="800000"/>
            <a:headEnd/>
            <a:tailEnd/>
          </a:ln>
          <a:effectLst/>
        </p:spPr>
        <p:txBody>
          <a:bodyPr lIns="90488" tIns="44450" rIns="90488" bIns="44450">
            <a:spAutoFit/>
          </a:bodyPr>
          <a:lstStyle/>
          <a:p>
            <a:pPr eaLnBrk="0" hangingPunct="0"/>
            <a:r>
              <a:rPr lang="en-US" sz="1400" b="1" dirty="0">
                <a:latin typeface="Bookman Old Style" pitchFamily="18" charset="0"/>
                <a:cs typeface="Arial" pitchFamily="34" charset="0"/>
              </a:rPr>
              <a:t>Main memory buffers</a:t>
            </a:r>
          </a:p>
        </p:txBody>
      </p:sp>
      <p:sp>
        <p:nvSpPr>
          <p:cNvPr id="45" name="Freeform 11"/>
          <p:cNvSpPr>
            <a:spLocks/>
          </p:cNvSpPr>
          <p:nvPr/>
        </p:nvSpPr>
        <p:spPr bwMode="auto">
          <a:xfrm>
            <a:off x="7102475" y="5405082"/>
            <a:ext cx="1055688" cy="95967"/>
          </a:xfrm>
          <a:custGeom>
            <a:avLst/>
            <a:gdLst/>
            <a:ahLst/>
            <a:cxnLst>
              <a:cxn ang="0">
                <a:pos x="0" y="86"/>
              </a:cxn>
              <a:cxn ang="0">
                <a:pos x="0" y="0"/>
              </a:cxn>
              <a:cxn ang="0">
                <a:pos x="664" y="0"/>
              </a:cxn>
              <a:cxn ang="0">
                <a:pos x="664" y="86"/>
              </a:cxn>
              <a:cxn ang="0">
                <a:pos x="0" y="86"/>
              </a:cxn>
            </a:cxnLst>
            <a:rect l="0" t="0" r="r" b="b"/>
            <a:pathLst>
              <a:path w="665" h="87">
                <a:moveTo>
                  <a:pt x="0" y="86"/>
                </a:moveTo>
                <a:lnTo>
                  <a:pt x="0" y="0"/>
                </a:lnTo>
                <a:lnTo>
                  <a:pt x="664" y="0"/>
                </a:lnTo>
                <a:lnTo>
                  <a:pt x="664" y="86"/>
                </a:lnTo>
                <a:lnTo>
                  <a:pt x="0" y="86"/>
                </a:lnTo>
              </a:path>
            </a:pathLst>
          </a:custGeom>
          <a:solidFill>
            <a:srgbClr val="99CCFF"/>
          </a:solidFill>
          <a:ln w="12700" cap="rnd" cmpd="sng">
            <a:solidFill>
              <a:srgbClr val="000000"/>
            </a:solidFill>
            <a:prstDash val="solid"/>
            <a:round/>
            <a:headEnd type="none" w="sm" len="sm"/>
            <a:tailEnd type="none" w="sm" len="sm"/>
          </a:ln>
          <a:effectLst/>
        </p:spPr>
        <p:txBody>
          <a:bodyPr/>
          <a:lstStyle/>
          <a:p>
            <a:endParaRPr lang="en-US" sz="1600"/>
          </a:p>
        </p:txBody>
      </p:sp>
      <p:sp>
        <p:nvSpPr>
          <p:cNvPr id="46" name="Freeform 12"/>
          <p:cNvSpPr>
            <a:spLocks/>
          </p:cNvSpPr>
          <p:nvPr/>
        </p:nvSpPr>
        <p:spPr bwMode="auto">
          <a:xfrm>
            <a:off x="7116763" y="5566130"/>
            <a:ext cx="1055687" cy="87142"/>
          </a:xfrm>
          <a:custGeom>
            <a:avLst/>
            <a:gdLst/>
            <a:ahLst/>
            <a:cxnLst>
              <a:cxn ang="0">
                <a:pos x="0" y="78"/>
              </a:cxn>
              <a:cxn ang="0">
                <a:pos x="0" y="0"/>
              </a:cxn>
              <a:cxn ang="0">
                <a:pos x="664" y="0"/>
              </a:cxn>
              <a:cxn ang="0">
                <a:pos x="664" y="78"/>
              </a:cxn>
              <a:cxn ang="0">
                <a:pos x="0" y="78"/>
              </a:cxn>
            </a:cxnLst>
            <a:rect l="0" t="0" r="r" b="b"/>
            <a:pathLst>
              <a:path w="665" h="79">
                <a:moveTo>
                  <a:pt x="0" y="78"/>
                </a:moveTo>
                <a:lnTo>
                  <a:pt x="0" y="0"/>
                </a:lnTo>
                <a:lnTo>
                  <a:pt x="664" y="0"/>
                </a:lnTo>
                <a:lnTo>
                  <a:pt x="664" y="78"/>
                </a:lnTo>
                <a:lnTo>
                  <a:pt x="0" y="78"/>
                </a:lnTo>
              </a:path>
            </a:pathLst>
          </a:custGeom>
          <a:solidFill>
            <a:srgbClr val="99CCFF"/>
          </a:solidFill>
          <a:ln w="12700" cap="rnd" cmpd="sng">
            <a:solidFill>
              <a:srgbClr val="000000"/>
            </a:solidFill>
            <a:prstDash val="solid"/>
            <a:round/>
            <a:headEnd type="none" w="sm" len="sm"/>
            <a:tailEnd type="none" w="sm" len="sm"/>
          </a:ln>
          <a:effectLst/>
        </p:spPr>
        <p:txBody>
          <a:bodyPr/>
          <a:lstStyle/>
          <a:p>
            <a:endParaRPr lang="en-US" sz="1600"/>
          </a:p>
        </p:txBody>
      </p:sp>
      <p:sp>
        <p:nvSpPr>
          <p:cNvPr id="47" name="Freeform 13"/>
          <p:cNvSpPr>
            <a:spLocks/>
          </p:cNvSpPr>
          <p:nvPr/>
        </p:nvSpPr>
        <p:spPr bwMode="auto">
          <a:xfrm>
            <a:off x="3657600" y="5105400"/>
            <a:ext cx="1127125" cy="152400"/>
          </a:xfrm>
          <a:custGeom>
            <a:avLst/>
            <a:gdLst/>
            <a:ahLst/>
            <a:cxnLst>
              <a:cxn ang="0">
                <a:pos x="0" y="279"/>
              </a:cxn>
              <a:cxn ang="0">
                <a:pos x="0" y="0"/>
              </a:cxn>
              <a:cxn ang="0">
                <a:pos x="709" y="0"/>
              </a:cxn>
              <a:cxn ang="0">
                <a:pos x="709" y="279"/>
              </a:cxn>
              <a:cxn ang="0">
                <a:pos x="0" y="279"/>
              </a:cxn>
            </a:cxnLst>
            <a:rect l="0" t="0" r="r" b="b"/>
            <a:pathLst>
              <a:path w="710" h="280">
                <a:moveTo>
                  <a:pt x="0" y="279"/>
                </a:moveTo>
                <a:lnTo>
                  <a:pt x="0" y="0"/>
                </a:lnTo>
                <a:lnTo>
                  <a:pt x="709" y="0"/>
                </a:lnTo>
                <a:lnTo>
                  <a:pt x="709" y="279"/>
                </a:lnTo>
                <a:lnTo>
                  <a:pt x="0" y="279"/>
                </a:lnTo>
              </a:path>
            </a:pathLst>
          </a:custGeom>
          <a:solidFill>
            <a:srgbClr val="F6BF69"/>
          </a:solidFill>
          <a:ln w="12700" cap="rnd" cmpd="sng">
            <a:solidFill>
              <a:schemeClr val="tx2"/>
            </a:solidFill>
            <a:prstDash val="solid"/>
            <a:round/>
            <a:headEnd type="none" w="sm" len="sm"/>
            <a:tailEnd type="none" w="sm" len="sm"/>
          </a:ln>
          <a:effectLst/>
        </p:spPr>
        <p:txBody>
          <a:bodyPr/>
          <a:lstStyle/>
          <a:p>
            <a:endParaRPr lang="en-US" sz="1600"/>
          </a:p>
        </p:txBody>
      </p:sp>
      <p:sp>
        <p:nvSpPr>
          <p:cNvPr id="48" name="Freeform 14"/>
          <p:cNvSpPr>
            <a:spLocks/>
          </p:cNvSpPr>
          <p:nvPr/>
        </p:nvSpPr>
        <p:spPr bwMode="auto">
          <a:xfrm>
            <a:off x="5410200" y="5352135"/>
            <a:ext cx="1001713" cy="250396"/>
          </a:xfrm>
          <a:custGeom>
            <a:avLst/>
            <a:gdLst/>
            <a:ahLst/>
            <a:cxnLst>
              <a:cxn ang="0">
                <a:pos x="0" y="226"/>
              </a:cxn>
              <a:cxn ang="0">
                <a:pos x="0" y="0"/>
              </a:cxn>
              <a:cxn ang="0">
                <a:pos x="630" y="0"/>
              </a:cxn>
              <a:cxn ang="0">
                <a:pos x="630" y="226"/>
              </a:cxn>
              <a:cxn ang="0">
                <a:pos x="0" y="226"/>
              </a:cxn>
            </a:cxnLst>
            <a:rect l="0" t="0" r="r" b="b"/>
            <a:pathLst>
              <a:path w="631" h="227">
                <a:moveTo>
                  <a:pt x="0" y="226"/>
                </a:moveTo>
                <a:lnTo>
                  <a:pt x="0" y="0"/>
                </a:lnTo>
                <a:lnTo>
                  <a:pt x="630" y="0"/>
                </a:lnTo>
                <a:lnTo>
                  <a:pt x="630" y="226"/>
                </a:lnTo>
                <a:lnTo>
                  <a:pt x="0" y="226"/>
                </a:lnTo>
              </a:path>
            </a:pathLst>
          </a:custGeom>
          <a:solidFill>
            <a:srgbClr val="F6BF69"/>
          </a:solidFill>
          <a:ln w="12700" cap="rnd" cmpd="sng">
            <a:solidFill>
              <a:srgbClr val="000000"/>
            </a:solidFill>
            <a:prstDash val="solid"/>
            <a:round/>
            <a:headEnd type="none" w="sm" len="sm"/>
            <a:tailEnd type="none" w="sm" len="sm"/>
          </a:ln>
          <a:effectLst/>
        </p:spPr>
        <p:txBody>
          <a:bodyPr/>
          <a:lstStyle/>
          <a:p>
            <a:endParaRPr lang="en-US" sz="1600"/>
          </a:p>
        </p:txBody>
      </p:sp>
      <p:sp>
        <p:nvSpPr>
          <p:cNvPr id="50" name="Freeform 16"/>
          <p:cNvSpPr>
            <a:spLocks/>
          </p:cNvSpPr>
          <p:nvPr/>
        </p:nvSpPr>
        <p:spPr bwMode="auto">
          <a:xfrm>
            <a:off x="3152775" y="4800600"/>
            <a:ext cx="3433763" cy="1428474"/>
          </a:xfrm>
          <a:custGeom>
            <a:avLst/>
            <a:gdLst/>
            <a:ahLst/>
            <a:cxnLst>
              <a:cxn ang="0">
                <a:pos x="0" y="1294"/>
              </a:cxn>
              <a:cxn ang="0">
                <a:pos x="0" y="0"/>
              </a:cxn>
              <a:cxn ang="0">
                <a:pos x="2162" y="0"/>
              </a:cxn>
              <a:cxn ang="0">
                <a:pos x="2162" y="1294"/>
              </a:cxn>
              <a:cxn ang="0">
                <a:pos x="0" y="1294"/>
              </a:cxn>
            </a:cxnLst>
            <a:rect l="0" t="0" r="r" b="b"/>
            <a:pathLst>
              <a:path w="2163" h="1295">
                <a:moveTo>
                  <a:pt x="0" y="1294"/>
                </a:moveTo>
                <a:lnTo>
                  <a:pt x="0" y="0"/>
                </a:lnTo>
                <a:lnTo>
                  <a:pt x="2162" y="0"/>
                </a:lnTo>
                <a:lnTo>
                  <a:pt x="2162" y="1294"/>
                </a:lnTo>
                <a:lnTo>
                  <a:pt x="0" y="1294"/>
                </a:lnTo>
              </a:path>
            </a:pathLst>
          </a:custGeom>
          <a:noFill/>
          <a:ln w="12700" cap="rnd" cmpd="sng">
            <a:solidFill>
              <a:srgbClr val="000000"/>
            </a:solidFill>
            <a:prstDash val="solid"/>
            <a:round/>
            <a:headEnd type="none" w="sm" len="sm"/>
            <a:tailEnd type="none" w="sm" len="sm"/>
          </a:ln>
          <a:effectLst/>
        </p:spPr>
        <p:txBody>
          <a:bodyPr/>
          <a:lstStyle/>
          <a:p>
            <a:endParaRPr lang="en-US" sz="1600"/>
          </a:p>
        </p:txBody>
      </p:sp>
      <p:sp>
        <p:nvSpPr>
          <p:cNvPr id="51" name="Rectangle 17"/>
          <p:cNvSpPr>
            <a:spLocks noChangeArrowheads="1"/>
          </p:cNvSpPr>
          <p:nvPr/>
        </p:nvSpPr>
        <p:spPr bwMode="auto">
          <a:xfrm>
            <a:off x="3636963" y="5047687"/>
            <a:ext cx="833563" cy="274434"/>
          </a:xfrm>
          <a:prstGeom prst="rect">
            <a:avLst/>
          </a:prstGeom>
          <a:noFill/>
          <a:ln w="9525">
            <a:noFill/>
            <a:miter lim="800000"/>
            <a:headEnd/>
            <a:tailEnd/>
          </a:ln>
          <a:effectLst/>
        </p:spPr>
        <p:txBody>
          <a:bodyPr wrap="none" lIns="90488" tIns="44450" rIns="90488" bIns="44450">
            <a:spAutoFit/>
          </a:bodyPr>
          <a:lstStyle/>
          <a:p>
            <a:pPr eaLnBrk="0" hangingPunct="0"/>
            <a:r>
              <a:rPr lang="en-US" sz="1200" b="1" dirty="0">
                <a:latin typeface="Bookman Old Style" pitchFamily="18" charset="0"/>
                <a:cs typeface="Arial" pitchFamily="34" charset="0"/>
              </a:rPr>
              <a:t>INPUT 1</a:t>
            </a:r>
          </a:p>
        </p:txBody>
      </p:sp>
      <p:sp>
        <p:nvSpPr>
          <p:cNvPr id="53" name="Rectangle 19"/>
          <p:cNvSpPr>
            <a:spLocks noChangeArrowheads="1"/>
          </p:cNvSpPr>
          <p:nvPr/>
        </p:nvSpPr>
        <p:spPr bwMode="auto">
          <a:xfrm>
            <a:off x="5359400" y="5359856"/>
            <a:ext cx="849593" cy="274434"/>
          </a:xfrm>
          <a:prstGeom prst="rect">
            <a:avLst/>
          </a:prstGeom>
          <a:noFill/>
          <a:ln w="9525">
            <a:noFill/>
            <a:miter lim="800000"/>
            <a:headEnd/>
            <a:tailEnd/>
          </a:ln>
          <a:effectLst/>
        </p:spPr>
        <p:txBody>
          <a:bodyPr wrap="none" lIns="90488" tIns="44450" rIns="90488" bIns="44450">
            <a:spAutoFit/>
          </a:bodyPr>
          <a:lstStyle/>
          <a:p>
            <a:pPr eaLnBrk="0" hangingPunct="0"/>
            <a:r>
              <a:rPr lang="en-US" sz="1200" b="1" dirty="0">
                <a:latin typeface="Bookman Old Style" pitchFamily="18" charset="0"/>
                <a:cs typeface="Arial" pitchFamily="34" charset="0"/>
              </a:rPr>
              <a:t>OUTPUT</a:t>
            </a:r>
          </a:p>
        </p:txBody>
      </p:sp>
      <p:sp>
        <p:nvSpPr>
          <p:cNvPr id="54" name="Rectangle 20"/>
          <p:cNvSpPr>
            <a:spLocks noChangeArrowheads="1"/>
          </p:cNvSpPr>
          <p:nvPr/>
        </p:nvSpPr>
        <p:spPr bwMode="auto">
          <a:xfrm>
            <a:off x="7369175" y="6019491"/>
            <a:ext cx="597922" cy="305212"/>
          </a:xfrm>
          <a:prstGeom prst="rect">
            <a:avLst/>
          </a:prstGeom>
          <a:noFill/>
          <a:ln w="9525">
            <a:noFill/>
            <a:miter lim="800000"/>
            <a:headEnd/>
            <a:tailEnd/>
          </a:ln>
          <a:effectLst/>
        </p:spPr>
        <p:txBody>
          <a:bodyPr wrap="none" lIns="90488" tIns="44450" rIns="90488" bIns="44450">
            <a:spAutoFit/>
          </a:bodyPr>
          <a:lstStyle/>
          <a:p>
            <a:pPr eaLnBrk="0" hangingPunct="0"/>
            <a:r>
              <a:rPr lang="en-US" sz="1400" b="1">
                <a:latin typeface="Bookman Old Style" pitchFamily="18" charset="0"/>
                <a:cs typeface="Arial" pitchFamily="34" charset="0"/>
              </a:rPr>
              <a:t>Disk</a:t>
            </a:r>
          </a:p>
        </p:txBody>
      </p:sp>
      <p:sp>
        <p:nvSpPr>
          <p:cNvPr id="55" name="Rectangle 21"/>
          <p:cNvSpPr>
            <a:spLocks noChangeArrowheads="1"/>
          </p:cNvSpPr>
          <p:nvPr/>
        </p:nvSpPr>
        <p:spPr bwMode="auto">
          <a:xfrm>
            <a:off x="1817688" y="6400388"/>
            <a:ext cx="597922" cy="305212"/>
          </a:xfrm>
          <a:prstGeom prst="rect">
            <a:avLst/>
          </a:prstGeom>
          <a:noFill/>
          <a:ln w="9525">
            <a:noFill/>
            <a:miter lim="800000"/>
            <a:headEnd/>
            <a:tailEnd/>
          </a:ln>
          <a:effectLst/>
        </p:spPr>
        <p:txBody>
          <a:bodyPr wrap="none" lIns="90488" tIns="44450" rIns="90488" bIns="44450">
            <a:spAutoFit/>
          </a:bodyPr>
          <a:lstStyle/>
          <a:p>
            <a:pPr eaLnBrk="0" hangingPunct="0"/>
            <a:r>
              <a:rPr lang="en-US" sz="1400" b="1">
                <a:latin typeface="Bookman Old Style" pitchFamily="18" charset="0"/>
                <a:cs typeface="Arial" pitchFamily="34" charset="0"/>
              </a:rPr>
              <a:t>Disk</a:t>
            </a:r>
          </a:p>
        </p:txBody>
      </p:sp>
      <p:sp>
        <p:nvSpPr>
          <p:cNvPr id="56" name="Line 22"/>
          <p:cNvSpPr>
            <a:spLocks noChangeShapeType="1"/>
          </p:cNvSpPr>
          <p:nvPr/>
        </p:nvSpPr>
        <p:spPr bwMode="auto">
          <a:xfrm>
            <a:off x="1524000" y="5011286"/>
            <a:ext cx="0" cy="847157"/>
          </a:xfrm>
          <a:prstGeom prst="line">
            <a:avLst/>
          </a:prstGeom>
          <a:noFill/>
          <a:ln w="12700">
            <a:solidFill>
              <a:schemeClr val="tx2"/>
            </a:solidFill>
            <a:round/>
            <a:headEnd type="none" w="sm" len="sm"/>
            <a:tailEnd type="none" w="sm" len="sm"/>
          </a:ln>
          <a:effectLst/>
        </p:spPr>
        <p:txBody>
          <a:bodyPr/>
          <a:lstStyle/>
          <a:p>
            <a:endParaRPr lang="en-US" sz="1600"/>
          </a:p>
        </p:txBody>
      </p:sp>
      <p:sp>
        <p:nvSpPr>
          <p:cNvPr id="57" name="Line 23"/>
          <p:cNvSpPr>
            <a:spLocks noChangeShapeType="1"/>
          </p:cNvSpPr>
          <p:nvPr/>
        </p:nvSpPr>
        <p:spPr bwMode="auto">
          <a:xfrm>
            <a:off x="2819400" y="5011286"/>
            <a:ext cx="0" cy="847157"/>
          </a:xfrm>
          <a:prstGeom prst="line">
            <a:avLst/>
          </a:prstGeom>
          <a:noFill/>
          <a:ln w="12700">
            <a:solidFill>
              <a:schemeClr val="tx2"/>
            </a:solidFill>
            <a:round/>
            <a:headEnd type="none" w="sm" len="sm"/>
            <a:tailEnd type="none" w="sm" len="sm"/>
          </a:ln>
          <a:effectLst/>
        </p:spPr>
        <p:txBody>
          <a:bodyPr/>
          <a:lstStyle/>
          <a:p>
            <a:endParaRPr lang="en-US" sz="1600"/>
          </a:p>
        </p:txBody>
      </p:sp>
      <p:grpSp>
        <p:nvGrpSpPr>
          <p:cNvPr id="58" name="Group 24"/>
          <p:cNvGrpSpPr>
            <a:grpSpLocks/>
          </p:cNvGrpSpPr>
          <p:nvPr/>
        </p:nvGrpSpPr>
        <p:grpSpPr bwMode="auto">
          <a:xfrm>
            <a:off x="1527175" y="5858443"/>
            <a:ext cx="1292225" cy="105895"/>
            <a:chOff x="962" y="3456"/>
            <a:chExt cx="814" cy="96"/>
          </a:xfrm>
        </p:grpSpPr>
        <p:sp>
          <p:nvSpPr>
            <p:cNvPr id="59" name="Arc 25"/>
            <p:cNvSpPr>
              <a:spLocks/>
            </p:cNvSpPr>
            <p:nvPr/>
          </p:nvSpPr>
          <p:spPr bwMode="auto">
            <a:xfrm>
              <a:off x="962" y="3456"/>
              <a:ext cx="432" cy="9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solidFill>
              <a:srgbClr val="99CCFF"/>
            </a:solidFill>
            <a:ln w="12700" cap="rnd">
              <a:solidFill>
                <a:schemeClr val="tx2"/>
              </a:solidFill>
              <a:round/>
              <a:headEnd/>
              <a:tailEnd/>
            </a:ln>
            <a:effectLst/>
          </p:spPr>
          <p:txBody>
            <a:bodyPr/>
            <a:lstStyle/>
            <a:p>
              <a:endParaRPr lang="en-US" sz="1600"/>
            </a:p>
          </p:txBody>
        </p:sp>
        <p:sp>
          <p:nvSpPr>
            <p:cNvPr id="60" name="Arc 26"/>
            <p:cNvSpPr>
              <a:spLocks/>
            </p:cNvSpPr>
            <p:nvPr/>
          </p:nvSpPr>
          <p:spPr bwMode="auto">
            <a:xfrm>
              <a:off x="1344" y="3456"/>
              <a:ext cx="432" cy="9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solidFill>
              <a:srgbClr val="99CCFF"/>
            </a:solidFill>
            <a:ln w="12700" cap="rnd">
              <a:solidFill>
                <a:schemeClr val="tx2"/>
              </a:solidFill>
              <a:round/>
              <a:headEnd/>
              <a:tailEnd/>
            </a:ln>
            <a:effectLst/>
          </p:spPr>
          <p:txBody>
            <a:bodyPr/>
            <a:lstStyle/>
            <a:p>
              <a:endParaRPr lang="en-US" sz="1600"/>
            </a:p>
          </p:txBody>
        </p:sp>
      </p:grpSp>
      <p:grpSp>
        <p:nvGrpSpPr>
          <p:cNvPr id="61" name="Group 27"/>
          <p:cNvGrpSpPr>
            <a:grpSpLocks/>
          </p:cNvGrpSpPr>
          <p:nvPr/>
        </p:nvGrpSpPr>
        <p:grpSpPr bwMode="auto">
          <a:xfrm>
            <a:off x="7013575" y="5858443"/>
            <a:ext cx="1292225" cy="105895"/>
            <a:chOff x="4418" y="3456"/>
            <a:chExt cx="814" cy="96"/>
          </a:xfrm>
        </p:grpSpPr>
        <p:sp>
          <p:nvSpPr>
            <p:cNvPr id="62" name="Arc 28"/>
            <p:cNvSpPr>
              <a:spLocks/>
            </p:cNvSpPr>
            <p:nvPr/>
          </p:nvSpPr>
          <p:spPr bwMode="auto">
            <a:xfrm>
              <a:off x="4418" y="3456"/>
              <a:ext cx="432" cy="9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solidFill>
              <a:srgbClr val="99CCFF"/>
            </a:solidFill>
            <a:ln w="12700" cap="rnd">
              <a:solidFill>
                <a:schemeClr val="tx2"/>
              </a:solidFill>
              <a:round/>
              <a:headEnd/>
              <a:tailEnd/>
            </a:ln>
            <a:effectLst/>
          </p:spPr>
          <p:txBody>
            <a:bodyPr/>
            <a:lstStyle/>
            <a:p>
              <a:endParaRPr lang="en-US" sz="1600"/>
            </a:p>
          </p:txBody>
        </p:sp>
        <p:sp>
          <p:nvSpPr>
            <p:cNvPr id="63" name="Arc 29"/>
            <p:cNvSpPr>
              <a:spLocks/>
            </p:cNvSpPr>
            <p:nvPr/>
          </p:nvSpPr>
          <p:spPr bwMode="auto">
            <a:xfrm>
              <a:off x="4800" y="3456"/>
              <a:ext cx="432" cy="9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solidFill>
              <a:srgbClr val="99CCFF"/>
            </a:solidFill>
            <a:ln w="12700" cap="rnd">
              <a:solidFill>
                <a:schemeClr val="tx2"/>
              </a:solidFill>
              <a:round/>
              <a:headEnd/>
              <a:tailEnd/>
            </a:ln>
            <a:effectLst/>
          </p:spPr>
          <p:txBody>
            <a:bodyPr/>
            <a:lstStyle/>
            <a:p>
              <a:endParaRPr lang="en-US" sz="1600"/>
            </a:p>
          </p:txBody>
        </p:sp>
      </p:grpSp>
      <p:sp>
        <p:nvSpPr>
          <p:cNvPr id="64" name="Line 30"/>
          <p:cNvSpPr>
            <a:spLocks noChangeShapeType="1"/>
          </p:cNvSpPr>
          <p:nvPr/>
        </p:nvSpPr>
        <p:spPr bwMode="auto">
          <a:xfrm>
            <a:off x="7010400" y="5011286"/>
            <a:ext cx="0" cy="847157"/>
          </a:xfrm>
          <a:prstGeom prst="line">
            <a:avLst/>
          </a:prstGeom>
          <a:noFill/>
          <a:ln w="12700">
            <a:solidFill>
              <a:schemeClr val="tx2"/>
            </a:solidFill>
            <a:round/>
            <a:headEnd type="none" w="sm" len="sm"/>
            <a:tailEnd type="none" w="sm" len="sm"/>
          </a:ln>
          <a:effectLst/>
        </p:spPr>
        <p:txBody>
          <a:bodyPr/>
          <a:lstStyle/>
          <a:p>
            <a:endParaRPr lang="en-US" sz="1600"/>
          </a:p>
        </p:txBody>
      </p:sp>
      <p:sp>
        <p:nvSpPr>
          <p:cNvPr id="65" name="Line 31"/>
          <p:cNvSpPr>
            <a:spLocks noChangeShapeType="1"/>
          </p:cNvSpPr>
          <p:nvPr/>
        </p:nvSpPr>
        <p:spPr bwMode="auto">
          <a:xfrm>
            <a:off x="8305800" y="5011286"/>
            <a:ext cx="0" cy="847157"/>
          </a:xfrm>
          <a:prstGeom prst="line">
            <a:avLst/>
          </a:prstGeom>
          <a:noFill/>
          <a:ln w="12700">
            <a:solidFill>
              <a:schemeClr val="tx2"/>
            </a:solidFill>
            <a:round/>
            <a:headEnd type="none" w="sm" len="sm"/>
            <a:tailEnd type="none" w="sm" len="sm"/>
          </a:ln>
          <a:effectLst/>
        </p:spPr>
        <p:txBody>
          <a:bodyPr/>
          <a:lstStyle/>
          <a:p>
            <a:endParaRPr lang="en-US" sz="1600"/>
          </a:p>
        </p:txBody>
      </p:sp>
      <p:sp>
        <p:nvSpPr>
          <p:cNvPr id="66" name="Line 32"/>
          <p:cNvSpPr>
            <a:spLocks noChangeShapeType="1"/>
          </p:cNvSpPr>
          <p:nvPr/>
        </p:nvSpPr>
        <p:spPr bwMode="auto">
          <a:xfrm>
            <a:off x="2667000" y="5223075"/>
            <a:ext cx="990600" cy="0"/>
          </a:xfrm>
          <a:prstGeom prst="line">
            <a:avLst/>
          </a:prstGeom>
          <a:noFill/>
          <a:ln w="12700">
            <a:solidFill>
              <a:schemeClr val="tx2"/>
            </a:solidFill>
            <a:round/>
            <a:headEnd type="none" w="sm" len="sm"/>
            <a:tailEnd type="stealth" w="med" len="med"/>
          </a:ln>
          <a:effectLst/>
        </p:spPr>
        <p:txBody>
          <a:bodyPr/>
          <a:lstStyle/>
          <a:p>
            <a:endParaRPr lang="en-US" sz="1600"/>
          </a:p>
        </p:txBody>
      </p:sp>
      <p:sp>
        <p:nvSpPr>
          <p:cNvPr id="68" name="Line 34"/>
          <p:cNvSpPr>
            <a:spLocks noChangeShapeType="1"/>
          </p:cNvSpPr>
          <p:nvPr/>
        </p:nvSpPr>
        <p:spPr bwMode="auto">
          <a:xfrm>
            <a:off x="4800600" y="5170128"/>
            <a:ext cx="609600" cy="264737"/>
          </a:xfrm>
          <a:prstGeom prst="line">
            <a:avLst/>
          </a:prstGeom>
          <a:noFill/>
          <a:ln w="12700">
            <a:solidFill>
              <a:schemeClr val="tx2"/>
            </a:solidFill>
            <a:round/>
            <a:headEnd type="none" w="sm" len="sm"/>
            <a:tailEnd type="stealth" w="med" len="med"/>
          </a:ln>
          <a:effectLst/>
        </p:spPr>
        <p:txBody>
          <a:bodyPr/>
          <a:lstStyle/>
          <a:p>
            <a:endParaRPr lang="en-US" sz="1600"/>
          </a:p>
        </p:txBody>
      </p:sp>
      <p:sp>
        <p:nvSpPr>
          <p:cNvPr id="69" name="Line 35"/>
          <p:cNvSpPr>
            <a:spLocks noChangeShapeType="1"/>
          </p:cNvSpPr>
          <p:nvPr/>
        </p:nvSpPr>
        <p:spPr bwMode="auto">
          <a:xfrm flipV="1">
            <a:off x="4800600" y="5540759"/>
            <a:ext cx="609600" cy="211789"/>
          </a:xfrm>
          <a:prstGeom prst="line">
            <a:avLst/>
          </a:prstGeom>
          <a:noFill/>
          <a:ln w="12700">
            <a:solidFill>
              <a:schemeClr val="tx2"/>
            </a:solidFill>
            <a:round/>
            <a:headEnd type="none" w="sm" len="sm"/>
            <a:tailEnd type="stealth" w="med" len="med"/>
          </a:ln>
          <a:effectLst/>
        </p:spPr>
        <p:txBody>
          <a:bodyPr/>
          <a:lstStyle/>
          <a:p>
            <a:endParaRPr lang="en-US" sz="1600"/>
          </a:p>
        </p:txBody>
      </p:sp>
      <p:sp>
        <p:nvSpPr>
          <p:cNvPr id="70" name="Line 36"/>
          <p:cNvSpPr>
            <a:spLocks noChangeShapeType="1"/>
          </p:cNvSpPr>
          <p:nvPr/>
        </p:nvSpPr>
        <p:spPr bwMode="auto">
          <a:xfrm>
            <a:off x="6400800" y="5487812"/>
            <a:ext cx="609600" cy="0"/>
          </a:xfrm>
          <a:prstGeom prst="line">
            <a:avLst/>
          </a:prstGeom>
          <a:noFill/>
          <a:ln w="12700">
            <a:solidFill>
              <a:schemeClr val="tx2"/>
            </a:solidFill>
            <a:round/>
            <a:headEnd type="none" w="sm" len="sm"/>
            <a:tailEnd type="stealth" w="med" len="med"/>
          </a:ln>
          <a:effectLst/>
        </p:spPr>
        <p:txBody>
          <a:bodyPr/>
          <a:lstStyle/>
          <a:p>
            <a:endParaRPr lang="en-US" sz="1600"/>
          </a:p>
        </p:txBody>
      </p:sp>
      <p:sp>
        <p:nvSpPr>
          <p:cNvPr id="73" name="Freeform 7"/>
          <p:cNvSpPr>
            <a:spLocks/>
          </p:cNvSpPr>
          <p:nvPr/>
        </p:nvSpPr>
        <p:spPr bwMode="auto">
          <a:xfrm>
            <a:off x="1676400" y="5381609"/>
            <a:ext cx="1039813" cy="104791"/>
          </a:xfrm>
          <a:custGeom>
            <a:avLst/>
            <a:gdLst/>
            <a:ahLst/>
            <a:cxnLst>
              <a:cxn ang="0">
                <a:pos x="0" y="94"/>
              </a:cxn>
              <a:cxn ang="0">
                <a:pos x="0" y="0"/>
              </a:cxn>
              <a:cxn ang="0">
                <a:pos x="654" y="0"/>
              </a:cxn>
              <a:cxn ang="0">
                <a:pos x="654" y="94"/>
              </a:cxn>
              <a:cxn ang="0">
                <a:pos x="0" y="94"/>
              </a:cxn>
            </a:cxnLst>
            <a:rect l="0" t="0" r="r" b="b"/>
            <a:pathLst>
              <a:path w="655" h="95">
                <a:moveTo>
                  <a:pt x="0" y="94"/>
                </a:moveTo>
                <a:lnTo>
                  <a:pt x="0" y="0"/>
                </a:lnTo>
                <a:lnTo>
                  <a:pt x="654" y="0"/>
                </a:lnTo>
                <a:lnTo>
                  <a:pt x="654" y="94"/>
                </a:lnTo>
                <a:lnTo>
                  <a:pt x="0" y="94"/>
                </a:lnTo>
              </a:path>
            </a:pathLst>
          </a:custGeom>
          <a:solidFill>
            <a:srgbClr val="99CCFF"/>
          </a:solidFill>
          <a:ln w="12700" cap="rnd" cmpd="sng">
            <a:solidFill>
              <a:srgbClr val="000000"/>
            </a:solidFill>
            <a:prstDash val="solid"/>
            <a:round/>
            <a:headEnd type="none" w="sm" len="sm"/>
            <a:tailEnd type="none" w="sm" len="sm"/>
          </a:ln>
          <a:effectLst/>
        </p:spPr>
        <p:txBody>
          <a:bodyPr/>
          <a:lstStyle/>
          <a:p>
            <a:endParaRPr lang="en-US"/>
          </a:p>
        </p:txBody>
      </p:sp>
      <p:sp>
        <p:nvSpPr>
          <p:cNvPr id="74" name="Freeform 13"/>
          <p:cNvSpPr>
            <a:spLocks/>
          </p:cNvSpPr>
          <p:nvPr/>
        </p:nvSpPr>
        <p:spPr bwMode="auto">
          <a:xfrm>
            <a:off x="3673475" y="5345879"/>
            <a:ext cx="1127125" cy="152400"/>
          </a:xfrm>
          <a:custGeom>
            <a:avLst/>
            <a:gdLst/>
            <a:ahLst/>
            <a:cxnLst>
              <a:cxn ang="0">
                <a:pos x="0" y="279"/>
              </a:cxn>
              <a:cxn ang="0">
                <a:pos x="0" y="0"/>
              </a:cxn>
              <a:cxn ang="0">
                <a:pos x="709" y="0"/>
              </a:cxn>
              <a:cxn ang="0">
                <a:pos x="709" y="279"/>
              </a:cxn>
              <a:cxn ang="0">
                <a:pos x="0" y="279"/>
              </a:cxn>
            </a:cxnLst>
            <a:rect l="0" t="0" r="r" b="b"/>
            <a:pathLst>
              <a:path w="710" h="280">
                <a:moveTo>
                  <a:pt x="0" y="279"/>
                </a:moveTo>
                <a:lnTo>
                  <a:pt x="0" y="0"/>
                </a:lnTo>
                <a:lnTo>
                  <a:pt x="709" y="0"/>
                </a:lnTo>
                <a:lnTo>
                  <a:pt x="709" y="279"/>
                </a:lnTo>
                <a:lnTo>
                  <a:pt x="0" y="279"/>
                </a:lnTo>
              </a:path>
            </a:pathLst>
          </a:custGeom>
          <a:solidFill>
            <a:srgbClr val="F6BF69"/>
          </a:solidFill>
          <a:ln w="12700" cap="rnd" cmpd="sng">
            <a:solidFill>
              <a:schemeClr val="tx2"/>
            </a:solidFill>
            <a:prstDash val="solid"/>
            <a:round/>
            <a:headEnd type="none" w="sm" len="sm"/>
            <a:tailEnd type="none" w="sm" len="sm"/>
          </a:ln>
          <a:effectLst/>
        </p:spPr>
        <p:txBody>
          <a:bodyPr/>
          <a:lstStyle/>
          <a:p>
            <a:endParaRPr lang="en-US" sz="1600"/>
          </a:p>
        </p:txBody>
      </p:sp>
      <p:sp>
        <p:nvSpPr>
          <p:cNvPr id="75" name="Rectangle 17"/>
          <p:cNvSpPr>
            <a:spLocks noChangeArrowheads="1"/>
          </p:cNvSpPr>
          <p:nvPr/>
        </p:nvSpPr>
        <p:spPr bwMode="auto">
          <a:xfrm>
            <a:off x="3652838" y="5288166"/>
            <a:ext cx="833563" cy="274434"/>
          </a:xfrm>
          <a:prstGeom prst="rect">
            <a:avLst/>
          </a:prstGeom>
          <a:noFill/>
          <a:ln w="9525">
            <a:noFill/>
            <a:miter lim="800000"/>
            <a:headEnd/>
            <a:tailEnd/>
          </a:ln>
          <a:effectLst/>
        </p:spPr>
        <p:txBody>
          <a:bodyPr wrap="none" lIns="90488" tIns="44450" rIns="90488" bIns="44450">
            <a:spAutoFit/>
          </a:bodyPr>
          <a:lstStyle/>
          <a:p>
            <a:pPr eaLnBrk="0" hangingPunct="0"/>
            <a:r>
              <a:rPr lang="en-US" sz="1200" b="1" dirty="0">
                <a:latin typeface="Bookman Old Style" pitchFamily="18" charset="0"/>
                <a:cs typeface="Arial" pitchFamily="34" charset="0"/>
              </a:rPr>
              <a:t>INPUT 2</a:t>
            </a:r>
          </a:p>
        </p:txBody>
      </p:sp>
      <p:sp>
        <p:nvSpPr>
          <p:cNvPr id="76" name="Line 32"/>
          <p:cNvSpPr>
            <a:spLocks noChangeShapeType="1"/>
          </p:cNvSpPr>
          <p:nvPr/>
        </p:nvSpPr>
        <p:spPr bwMode="auto">
          <a:xfrm>
            <a:off x="2682875" y="5463554"/>
            <a:ext cx="990600" cy="0"/>
          </a:xfrm>
          <a:prstGeom prst="line">
            <a:avLst/>
          </a:prstGeom>
          <a:noFill/>
          <a:ln w="12700">
            <a:solidFill>
              <a:schemeClr val="tx2"/>
            </a:solidFill>
            <a:round/>
            <a:headEnd type="none" w="sm" len="sm"/>
            <a:tailEnd type="stealth" w="med" len="med"/>
          </a:ln>
          <a:effectLst/>
        </p:spPr>
        <p:txBody>
          <a:bodyPr/>
          <a:lstStyle/>
          <a:p>
            <a:endParaRPr lang="en-US" sz="1600"/>
          </a:p>
        </p:txBody>
      </p:sp>
      <p:sp>
        <p:nvSpPr>
          <p:cNvPr id="77" name="Freeform 13"/>
          <p:cNvSpPr>
            <a:spLocks/>
          </p:cNvSpPr>
          <p:nvPr/>
        </p:nvSpPr>
        <p:spPr bwMode="auto">
          <a:xfrm>
            <a:off x="3657600" y="5650679"/>
            <a:ext cx="1127125" cy="152400"/>
          </a:xfrm>
          <a:custGeom>
            <a:avLst/>
            <a:gdLst/>
            <a:ahLst/>
            <a:cxnLst>
              <a:cxn ang="0">
                <a:pos x="0" y="279"/>
              </a:cxn>
              <a:cxn ang="0">
                <a:pos x="0" y="0"/>
              </a:cxn>
              <a:cxn ang="0">
                <a:pos x="709" y="0"/>
              </a:cxn>
              <a:cxn ang="0">
                <a:pos x="709" y="279"/>
              </a:cxn>
              <a:cxn ang="0">
                <a:pos x="0" y="279"/>
              </a:cxn>
            </a:cxnLst>
            <a:rect l="0" t="0" r="r" b="b"/>
            <a:pathLst>
              <a:path w="710" h="280">
                <a:moveTo>
                  <a:pt x="0" y="279"/>
                </a:moveTo>
                <a:lnTo>
                  <a:pt x="0" y="0"/>
                </a:lnTo>
                <a:lnTo>
                  <a:pt x="709" y="0"/>
                </a:lnTo>
                <a:lnTo>
                  <a:pt x="709" y="279"/>
                </a:lnTo>
                <a:lnTo>
                  <a:pt x="0" y="279"/>
                </a:lnTo>
              </a:path>
            </a:pathLst>
          </a:custGeom>
          <a:solidFill>
            <a:srgbClr val="F6BF69"/>
          </a:solidFill>
          <a:ln w="12700" cap="rnd" cmpd="sng">
            <a:solidFill>
              <a:schemeClr val="tx2"/>
            </a:solidFill>
            <a:prstDash val="solid"/>
            <a:round/>
            <a:headEnd type="none" w="sm" len="sm"/>
            <a:tailEnd type="none" w="sm" len="sm"/>
          </a:ln>
          <a:effectLst/>
        </p:spPr>
        <p:txBody>
          <a:bodyPr/>
          <a:lstStyle/>
          <a:p>
            <a:endParaRPr lang="en-US" sz="1600"/>
          </a:p>
        </p:txBody>
      </p:sp>
      <p:sp>
        <p:nvSpPr>
          <p:cNvPr id="78" name="Rectangle 17"/>
          <p:cNvSpPr>
            <a:spLocks noChangeArrowheads="1"/>
          </p:cNvSpPr>
          <p:nvPr/>
        </p:nvSpPr>
        <p:spPr bwMode="auto">
          <a:xfrm>
            <a:off x="3636963" y="5592966"/>
            <a:ext cx="836769" cy="274434"/>
          </a:xfrm>
          <a:prstGeom prst="rect">
            <a:avLst/>
          </a:prstGeom>
          <a:noFill/>
          <a:ln w="9525">
            <a:noFill/>
            <a:miter lim="800000"/>
            <a:headEnd/>
            <a:tailEnd/>
          </a:ln>
          <a:effectLst/>
        </p:spPr>
        <p:txBody>
          <a:bodyPr wrap="none" lIns="90488" tIns="44450" rIns="90488" bIns="44450">
            <a:spAutoFit/>
          </a:bodyPr>
          <a:lstStyle/>
          <a:p>
            <a:pPr eaLnBrk="0" hangingPunct="0"/>
            <a:r>
              <a:rPr lang="en-US" sz="1200" b="1" dirty="0">
                <a:latin typeface="Bookman Old Style" pitchFamily="18" charset="0"/>
                <a:cs typeface="Arial" pitchFamily="34" charset="0"/>
              </a:rPr>
              <a:t>INPUT n</a:t>
            </a:r>
          </a:p>
        </p:txBody>
      </p:sp>
      <p:sp>
        <p:nvSpPr>
          <p:cNvPr id="79" name="Line 32"/>
          <p:cNvSpPr>
            <a:spLocks noChangeShapeType="1"/>
          </p:cNvSpPr>
          <p:nvPr/>
        </p:nvSpPr>
        <p:spPr bwMode="auto">
          <a:xfrm>
            <a:off x="2667000" y="5768354"/>
            <a:ext cx="990600" cy="0"/>
          </a:xfrm>
          <a:prstGeom prst="line">
            <a:avLst/>
          </a:prstGeom>
          <a:noFill/>
          <a:ln w="12700">
            <a:solidFill>
              <a:schemeClr val="tx2"/>
            </a:solidFill>
            <a:round/>
            <a:headEnd type="none" w="sm" len="sm"/>
            <a:tailEnd type="stealth" w="med" len="med"/>
          </a:ln>
          <a:effectLst/>
        </p:spPr>
        <p:txBody>
          <a:bodyPr/>
          <a:lstStyle/>
          <a:p>
            <a:endParaRPr lang="en-US"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609600" y="152400"/>
            <a:ext cx="7772400" cy="685800"/>
          </a:xfrm>
        </p:spPr>
        <p:txBody>
          <a:bodyPr/>
          <a:lstStyle/>
          <a:p>
            <a:r>
              <a:rPr lang="en-US" sz="3600">
                <a:latin typeface="+mn-lt"/>
                <a:cs typeface="Comic Sans MS"/>
              </a:rPr>
              <a:t>Exercises</a:t>
            </a:r>
          </a:p>
        </p:txBody>
      </p:sp>
      <p:sp>
        <p:nvSpPr>
          <p:cNvPr id="181251" name="Rectangle 3"/>
          <p:cNvSpPr>
            <a:spLocks noGrp="1" noChangeArrowheads="1"/>
          </p:cNvSpPr>
          <p:nvPr>
            <p:ph type="body" idx="1"/>
          </p:nvPr>
        </p:nvSpPr>
        <p:spPr>
          <a:xfrm>
            <a:off x="457200" y="914400"/>
            <a:ext cx="8153400" cy="5486400"/>
          </a:xfrm>
        </p:spPr>
        <p:txBody>
          <a:bodyPr/>
          <a:lstStyle/>
          <a:p>
            <a:r>
              <a:rPr lang="en-US" sz="2400"/>
              <a:t>Consider two relations</a:t>
            </a:r>
          </a:p>
          <a:p>
            <a:pPr lvl="1"/>
            <a:r>
              <a:rPr lang="en-US" sz="1800"/>
              <a:t>Sailors: 1000 pages, 100 records/page</a:t>
            </a:r>
          </a:p>
          <a:p>
            <a:pPr lvl="1"/>
            <a:r>
              <a:rPr lang="en-US" sz="1800"/>
              <a:t>Reserves: 500 pages, 80 records/page</a:t>
            </a:r>
          </a:p>
          <a:p>
            <a:r>
              <a:rPr lang="en-US" sz="2400"/>
              <a:t>Estimate the cost of join the two relations with Sailors being the outter relations, with these approaches (ignoring the cost of writing the results)</a:t>
            </a:r>
            <a:endParaRPr lang="en-US" sz="2000"/>
          </a:p>
          <a:p>
            <a:pPr marL="857250" lvl="1" indent="-457200"/>
            <a:r>
              <a:rPr lang="en-US" sz="1800"/>
              <a:t>Simple nested loop join</a:t>
            </a:r>
          </a:p>
          <a:p>
            <a:pPr marL="857250" lvl="1" indent="-457200"/>
            <a:r>
              <a:rPr lang="en-US" sz="1800"/>
              <a:t>Block nested loop join (assuming the total memory is 102 blocks)</a:t>
            </a:r>
          </a:p>
          <a:p>
            <a:pPr marL="857250" lvl="1" indent="-457200"/>
            <a:r>
              <a:rPr lang="en-US" sz="1800"/>
              <a:t>Index nested loop join (assuming the inner relation is indexed by a sparse and nonclustered B</a:t>
            </a:r>
            <a:r>
              <a:rPr lang="en-US" sz="1800" baseline="30000"/>
              <a:t>+</a:t>
            </a:r>
            <a:r>
              <a:rPr lang="en-US" sz="1800"/>
              <a:t>-tree, and the cost of searching a record takes 4 pages)</a:t>
            </a:r>
          </a:p>
          <a:p>
            <a:pPr marL="857250" lvl="1" indent="-457200"/>
            <a:r>
              <a:rPr lang="en-US" sz="1800"/>
              <a:t>Grace hash join (assuming the total memory is 102 blocks)</a:t>
            </a:r>
          </a:p>
          <a:p>
            <a:pPr marL="857250" lvl="1" indent="-457200"/>
            <a:r>
              <a:rPr lang="en-US" sz="1800">
                <a:solidFill>
                  <a:srgbClr val="3333CC"/>
                </a:solidFill>
              </a:rPr>
              <a:t>Sort-merge join (assuming two-way sort-merge approach)</a:t>
            </a:r>
          </a:p>
          <a:p>
            <a:pPr marL="457200" indent="-457200"/>
            <a:r>
              <a:rPr lang="en-US" sz="2400"/>
              <a:t>Same above but with Reserves being the outer relation</a:t>
            </a:r>
          </a:p>
        </p:txBody>
      </p:sp>
    </p:spTree>
    <p:extLst>
      <p:ext uri="{BB962C8B-B14F-4D97-AF65-F5344CB8AC3E}">
        <p14:creationId xmlns:p14="http://schemas.microsoft.com/office/powerpoint/2010/main" val="510933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ChangeArrowheads="1"/>
          </p:cNvSpPr>
          <p:nvPr/>
        </p:nvSpPr>
        <p:spPr bwMode="auto">
          <a:xfrm>
            <a:off x="533400" y="3429000"/>
            <a:ext cx="5682839" cy="2675091"/>
          </a:xfrm>
          <a:prstGeom prst="rect">
            <a:avLst/>
          </a:prstGeom>
          <a:noFill/>
          <a:ln w="12700">
            <a:noFill/>
            <a:miter lim="800000"/>
            <a:headEnd/>
            <a:tailEnd/>
          </a:ln>
          <a:effectLst/>
        </p:spPr>
        <p:txBody>
          <a:bodyPr wrap="none" lIns="90488" tIns="44450" rIns="90488" bIns="44450">
            <a:spAutoFit/>
          </a:bodyPr>
          <a:lstStyle/>
          <a:p>
            <a:pPr eaLnBrk="0" hangingPunct="0"/>
            <a:r>
              <a:rPr lang="en-US" sz="2400">
                <a:latin typeface="+mn-lt"/>
              </a:rPr>
              <a:t>For each tuple r in R do</a:t>
            </a:r>
          </a:p>
          <a:p>
            <a:pPr eaLnBrk="0" hangingPunct="0"/>
            <a:r>
              <a:rPr lang="en-US" sz="2400">
                <a:latin typeface="+mn-lt"/>
              </a:rPr>
              <a:t>{</a:t>
            </a:r>
          </a:p>
          <a:p>
            <a:pPr lvl="1" eaLnBrk="0" hangingPunct="0"/>
            <a:r>
              <a:rPr lang="en-US" sz="2400">
                <a:latin typeface="+mn-lt"/>
              </a:rPr>
              <a:t>for each tuple s in S do</a:t>
            </a:r>
          </a:p>
          <a:p>
            <a:pPr lvl="1" eaLnBrk="0" hangingPunct="0"/>
            <a:r>
              <a:rPr lang="en-US" sz="2400">
                <a:latin typeface="+mn-lt"/>
              </a:rPr>
              <a:t>{</a:t>
            </a:r>
          </a:p>
          <a:p>
            <a:pPr lvl="2" eaLnBrk="0" hangingPunct="0"/>
            <a:r>
              <a:rPr lang="en-US" sz="2400">
                <a:latin typeface="+mn-lt"/>
              </a:rPr>
              <a:t>if r.A == s.B</a:t>
            </a:r>
            <a:r>
              <a:rPr lang="en-US" sz="2400" baseline="-10000">
                <a:latin typeface="+mn-lt"/>
              </a:rPr>
              <a:t> </a:t>
            </a:r>
            <a:r>
              <a:rPr lang="en-US" sz="2400">
                <a:latin typeface="+mn-lt"/>
              </a:rPr>
              <a:t> then add &lt;r, s&gt; to result</a:t>
            </a:r>
          </a:p>
          <a:p>
            <a:pPr lvl="1" eaLnBrk="0" hangingPunct="0"/>
            <a:r>
              <a:rPr lang="en-US" sz="2400">
                <a:latin typeface="+mn-lt"/>
              </a:rPr>
              <a:t>}</a:t>
            </a:r>
          </a:p>
          <a:p>
            <a:pPr eaLnBrk="0" hangingPunct="0"/>
            <a:r>
              <a:rPr lang="en-US" sz="2400">
                <a:latin typeface="+mn-lt"/>
              </a:rPr>
              <a:t>}</a:t>
            </a:r>
          </a:p>
        </p:txBody>
      </p:sp>
      <p:sp>
        <p:nvSpPr>
          <p:cNvPr id="4108" name="Rectangle 12"/>
          <p:cNvSpPr>
            <a:spLocks noChangeArrowheads="1"/>
          </p:cNvSpPr>
          <p:nvPr/>
        </p:nvSpPr>
        <p:spPr bwMode="auto">
          <a:xfrm>
            <a:off x="838200" y="228600"/>
            <a:ext cx="7772400" cy="571500"/>
          </a:xfrm>
          <a:prstGeom prst="rect">
            <a:avLst/>
          </a:prstGeom>
          <a:noFill/>
          <a:ln w="12700">
            <a:noFill/>
            <a:miter lim="800000"/>
            <a:headEnd/>
            <a:tailEnd/>
          </a:ln>
          <a:effectLst/>
        </p:spPr>
        <p:txBody>
          <a:bodyPr lIns="90488" tIns="44450" rIns="90488" bIns="44450" anchor="ctr"/>
          <a:lstStyle/>
          <a:p>
            <a:pPr algn="ctr"/>
            <a:r>
              <a:rPr lang="en-US" sz="3200">
                <a:solidFill>
                  <a:schemeClr val="tx2"/>
                </a:solidFill>
                <a:latin typeface="+mn-lt"/>
              </a:rPr>
              <a:t>Equality Joins With One Join Column</a:t>
            </a:r>
          </a:p>
        </p:txBody>
      </p:sp>
      <p:sp>
        <p:nvSpPr>
          <p:cNvPr id="3" name="Rectangle 2"/>
          <p:cNvSpPr/>
          <p:nvPr/>
        </p:nvSpPr>
        <p:spPr>
          <a:xfrm>
            <a:off x="1219200" y="2819400"/>
            <a:ext cx="423514" cy="523220"/>
          </a:xfrm>
          <a:prstGeom prst="rect">
            <a:avLst/>
          </a:prstGeom>
        </p:spPr>
        <p:txBody>
          <a:bodyPr wrap="none">
            <a:spAutoFit/>
          </a:bodyPr>
          <a:lstStyle/>
          <a:p>
            <a:r>
              <a:rPr lang="en-US" sz="2800">
                <a:latin typeface="+mn-lt"/>
              </a:rPr>
              <a:t>R</a:t>
            </a:r>
          </a:p>
        </p:txBody>
      </p:sp>
      <p:sp>
        <p:nvSpPr>
          <p:cNvPr id="22" name="Rectangle 21"/>
          <p:cNvSpPr/>
          <p:nvPr/>
        </p:nvSpPr>
        <p:spPr>
          <a:xfrm>
            <a:off x="3657600" y="2743200"/>
            <a:ext cx="385042" cy="523220"/>
          </a:xfrm>
          <a:prstGeom prst="rect">
            <a:avLst/>
          </a:prstGeom>
        </p:spPr>
        <p:txBody>
          <a:bodyPr wrap="none">
            <a:spAutoFit/>
          </a:bodyPr>
          <a:lstStyle/>
          <a:p>
            <a:r>
              <a:rPr lang="en-US" sz="2800">
                <a:latin typeface="+mn-lt"/>
              </a:rPr>
              <a:t>S</a:t>
            </a:r>
          </a:p>
        </p:txBody>
      </p:sp>
      <p:graphicFrame>
        <p:nvGraphicFramePr>
          <p:cNvPr id="4" name="Table 3"/>
          <p:cNvGraphicFramePr>
            <a:graphicFrameLocks noGrp="1"/>
          </p:cNvGraphicFramePr>
          <p:nvPr>
            <p:extLst>
              <p:ext uri="{D42A27DB-BD31-4B8C-83A1-F6EECF244321}">
                <p14:modId xmlns:p14="http://schemas.microsoft.com/office/powerpoint/2010/main" val="3688304058"/>
              </p:ext>
            </p:extLst>
          </p:nvPr>
        </p:nvGraphicFramePr>
        <p:xfrm>
          <a:off x="457200" y="1143000"/>
          <a:ext cx="2133600" cy="146304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23850">
                <a:tc>
                  <a:txBody>
                    <a:bodyPr/>
                    <a:lstStyle/>
                    <a:p>
                      <a:r>
                        <a:rPr lang="en-US"/>
                        <a:t>SSN</a:t>
                      </a:r>
                    </a:p>
                  </a:txBody>
                  <a:tcPr/>
                </a:tc>
                <a:tc>
                  <a:txBody>
                    <a:bodyPr/>
                    <a:lstStyle/>
                    <a:p>
                      <a:r>
                        <a:rPr lang="en-US"/>
                        <a:t>GPA</a:t>
                      </a:r>
                    </a:p>
                  </a:txBody>
                  <a:tcPr/>
                </a:tc>
                <a:extLst>
                  <a:ext uri="{0D108BD9-81ED-4DB2-BD59-A6C34878D82A}">
                    <a16:rowId xmlns:a16="http://schemas.microsoft.com/office/drawing/2014/main" val="10000"/>
                  </a:ext>
                </a:extLst>
              </a:tr>
              <a:tr h="323850">
                <a:tc>
                  <a:txBody>
                    <a:bodyPr/>
                    <a:lstStyle/>
                    <a:p>
                      <a:r>
                        <a:rPr lang="en-US"/>
                        <a:t>123</a:t>
                      </a:r>
                    </a:p>
                  </a:txBody>
                  <a:tcPr/>
                </a:tc>
                <a:tc>
                  <a:txBody>
                    <a:bodyPr/>
                    <a:lstStyle/>
                    <a:p>
                      <a:r>
                        <a:rPr lang="en-US"/>
                        <a:t>4.0</a:t>
                      </a:r>
                    </a:p>
                  </a:txBody>
                  <a:tcPr/>
                </a:tc>
                <a:extLst>
                  <a:ext uri="{0D108BD9-81ED-4DB2-BD59-A6C34878D82A}">
                    <a16:rowId xmlns:a16="http://schemas.microsoft.com/office/drawing/2014/main" val="10001"/>
                  </a:ext>
                </a:extLst>
              </a:tr>
              <a:tr h="323850">
                <a:tc>
                  <a:txBody>
                    <a:bodyPr/>
                    <a:lstStyle/>
                    <a:p>
                      <a:r>
                        <a:rPr lang="en-US"/>
                        <a:t>234</a:t>
                      </a:r>
                    </a:p>
                  </a:txBody>
                  <a:tcPr/>
                </a:tc>
                <a:tc>
                  <a:txBody>
                    <a:bodyPr/>
                    <a:lstStyle/>
                    <a:p>
                      <a:r>
                        <a:rPr lang="en-US"/>
                        <a:t>3.9</a:t>
                      </a:r>
                    </a:p>
                  </a:txBody>
                  <a:tcPr/>
                </a:tc>
                <a:extLst>
                  <a:ext uri="{0D108BD9-81ED-4DB2-BD59-A6C34878D82A}">
                    <a16:rowId xmlns:a16="http://schemas.microsoft.com/office/drawing/2014/main" val="10002"/>
                  </a:ext>
                </a:extLst>
              </a:tr>
              <a:tr h="323850">
                <a:tc>
                  <a:txBody>
                    <a:bodyPr/>
                    <a:lstStyle/>
                    <a:p>
                      <a:r>
                        <a:rPr lang="en-US"/>
                        <a:t>456</a:t>
                      </a:r>
                    </a:p>
                  </a:txBody>
                  <a:tcPr/>
                </a:tc>
                <a:tc>
                  <a:txBody>
                    <a:bodyPr/>
                    <a:lstStyle/>
                    <a:p>
                      <a:endParaRPr lang="en-US"/>
                    </a:p>
                  </a:txBody>
                  <a:tcPr/>
                </a:tc>
                <a:extLst>
                  <a:ext uri="{0D108BD9-81ED-4DB2-BD59-A6C34878D82A}">
                    <a16:rowId xmlns:a16="http://schemas.microsoft.com/office/drawing/2014/main" val="10003"/>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2078826474"/>
              </p:ext>
            </p:extLst>
          </p:nvPr>
        </p:nvGraphicFramePr>
        <p:xfrm>
          <a:off x="2895600" y="1143000"/>
          <a:ext cx="2362200" cy="1463040"/>
        </p:xfrm>
        <a:graphic>
          <a:graphicData uri="http://schemas.openxmlformats.org/drawingml/2006/table">
            <a:tbl>
              <a:tblPr firstRow="1" bandRow="1">
                <a:tableStyleId>{5C22544A-7EE6-4342-B048-85BDC9FD1C3A}</a:tableStyleId>
              </a:tblPr>
              <a:tblGrid>
                <a:gridCol w="1181100">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tblGrid>
              <a:tr h="323850">
                <a:tc>
                  <a:txBody>
                    <a:bodyPr/>
                    <a:lstStyle/>
                    <a:p>
                      <a:r>
                        <a:rPr lang="en-US"/>
                        <a:t>SSN</a:t>
                      </a:r>
                    </a:p>
                  </a:txBody>
                  <a:tcPr/>
                </a:tc>
                <a:tc>
                  <a:txBody>
                    <a:bodyPr/>
                    <a:lstStyle/>
                    <a:p>
                      <a:r>
                        <a:rPr lang="en-US"/>
                        <a:t>Addr</a:t>
                      </a:r>
                    </a:p>
                  </a:txBody>
                  <a:tcPr/>
                </a:tc>
                <a:extLst>
                  <a:ext uri="{0D108BD9-81ED-4DB2-BD59-A6C34878D82A}">
                    <a16:rowId xmlns:a16="http://schemas.microsoft.com/office/drawing/2014/main" val="10000"/>
                  </a:ext>
                </a:extLst>
              </a:tr>
              <a:tr h="323850">
                <a:tc>
                  <a:txBody>
                    <a:bodyPr/>
                    <a:lstStyle/>
                    <a:p>
                      <a:r>
                        <a:rPr lang="en-US"/>
                        <a:t>123</a:t>
                      </a:r>
                    </a:p>
                  </a:txBody>
                  <a:tcPr/>
                </a:tc>
                <a:tc>
                  <a:txBody>
                    <a:bodyPr/>
                    <a:lstStyle/>
                    <a:p>
                      <a:r>
                        <a:rPr lang="en-US"/>
                        <a:t>... ames, ia</a:t>
                      </a:r>
                    </a:p>
                  </a:txBody>
                  <a:tcPr/>
                </a:tc>
                <a:extLst>
                  <a:ext uri="{0D108BD9-81ED-4DB2-BD59-A6C34878D82A}">
                    <a16:rowId xmlns:a16="http://schemas.microsoft.com/office/drawing/2014/main" val="10001"/>
                  </a:ext>
                </a:extLst>
              </a:tr>
              <a:tr h="323850">
                <a:tc>
                  <a:txBody>
                    <a:bodyPr/>
                    <a:lstStyle/>
                    <a:p>
                      <a:r>
                        <a:rPr lang="en-US"/>
                        <a:t>888</a:t>
                      </a:r>
                    </a:p>
                  </a:txBody>
                  <a:tcPr/>
                </a:tc>
                <a:tc>
                  <a:txBody>
                    <a:bodyPr/>
                    <a:lstStyle/>
                    <a:p>
                      <a:endParaRPr lang="en-US"/>
                    </a:p>
                  </a:txBody>
                  <a:tcPr/>
                </a:tc>
                <a:extLst>
                  <a:ext uri="{0D108BD9-81ED-4DB2-BD59-A6C34878D82A}">
                    <a16:rowId xmlns:a16="http://schemas.microsoft.com/office/drawing/2014/main" val="10002"/>
                  </a:ext>
                </a:extLst>
              </a:tr>
              <a:tr h="323850">
                <a:tc>
                  <a:txBody>
                    <a:bodyPr/>
                    <a:lstStyle/>
                    <a:p>
                      <a:r>
                        <a:rPr lang="en-US"/>
                        <a:t>234</a:t>
                      </a:r>
                    </a:p>
                  </a:txBody>
                  <a:tcPr/>
                </a:tc>
                <a:tc>
                  <a:txBody>
                    <a:bodyPr/>
                    <a:lstStyle/>
                    <a:p>
                      <a:r>
                        <a:rPr lang="en-US"/>
                        <a:t>...</a:t>
                      </a:r>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73209244"/>
              </p:ext>
            </p:extLst>
          </p:nvPr>
        </p:nvGraphicFramePr>
        <p:xfrm>
          <a:off x="5867400" y="1143000"/>
          <a:ext cx="2819400" cy="1402080"/>
        </p:xfrm>
        <a:graphic>
          <a:graphicData uri="http://schemas.openxmlformats.org/drawingml/2006/table">
            <a:tbl>
              <a:tblPr firstRow="1" bandRow="1">
                <a:tableStyleId>{5C22544A-7EE6-4342-B048-85BDC9FD1C3A}</a:tableStyleId>
              </a:tblPr>
              <a:tblGrid>
                <a:gridCol w="939800">
                  <a:extLst>
                    <a:ext uri="{9D8B030D-6E8A-4147-A177-3AD203B41FA5}">
                      <a16:colId xmlns:a16="http://schemas.microsoft.com/office/drawing/2014/main" val="20000"/>
                    </a:ext>
                  </a:extLst>
                </a:gridCol>
                <a:gridCol w="939800">
                  <a:extLst>
                    <a:ext uri="{9D8B030D-6E8A-4147-A177-3AD203B41FA5}">
                      <a16:colId xmlns:a16="http://schemas.microsoft.com/office/drawing/2014/main" val="20001"/>
                    </a:ext>
                  </a:extLst>
                </a:gridCol>
                <a:gridCol w="939800">
                  <a:extLst>
                    <a:ext uri="{9D8B030D-6E8A-4147-A177-3AD203B41FA5}">
                      <a16:colId xmlns:a16="http://schemas.microsoft.com/office/drawing/2014/main" val="20002"/>
                    </a:ext>
                  </a:extLst>
                </a:gridCol>
              </a:tblGrid>
              <a:tr h="381000">
                <a:tc>
                  <a:txBody>
                    <a:bodyPr/>
                    <a:lstStyle/>
                    <a:p>
                      <a:r>
                        <a:rPr lang="en-US"/>
                        <a:t>SSN</a:t>
                      </a:r>
                    </a:p>
                  </a:txBody>
                  <a:tcPr/>
                </a:tc>
                <a:tc>
                  <a:txBody>
                    <a:bodyPr/>
                    <a:lstStyle/>
                    <a:p>
                      <a:r>
                        <a:rPr lang="en-US"/>
                        <a:t>GPA</a:t>
                      </a:r>
                    </a:p>
                  </a:txBody>
                  <a:tcPr/>
                </a:tc>
                <a:tc>
                  <a:txBody>
                    <a:bodyPr/>
                    <a:lstStyle/>
                    <a:p>
                      <a:r>
                        <a:rPr lang="en-US"/>
                        <a:t>Addr</a:t>
                      </a:r>
                    </a:p>
                  </a:txBody>
                  <a:tcPr/>
                </a:tc>
                <a:extLst>
                  <a:ext uri="{0D108BD9-81ED-4DB2-BD59-A6C34878D82A}">
                    <a16:rowId xmlns:a16="http://schemas.microsoft.com/office/drawing/2014/main" val="10000"/>
                  </a:ext>
                </a:extLst>
              </a:tr>
              <a:tr h="381000">
                <a:tc>
                  <a:txBody>
                    <a:bodyPr/>
                    <a:lstStyle/>
                    <a:p>
                      <a:r>
                        <a:rPr lang="en-US"/>
                        <a:t>123</a:t>
                      </a:r>
                    </a:p>
                  </a:txBody>
                  <a:tcPr/>
                </a:tc>
                <a:tc>
                  <a:txBody>
                    <a:bodyPr/>
                    <a:lstStyle/>
                    <a:p>
                      <a:r>
                        <a:rPr lang="en-US"/>
                        <a:t>4.0</a:t>
                      </a:r>
                    </a:p>
                  </a:txBody>
                  <a:tcPr/>
                </a:tc>
                <a:tc>
                  <a:txBody>
                    <a:bodyPr/>
                    <a:lstStyle/>
                    <a:p>
                      <a:r>
                        <a:rPr lang="en-US"/>
                        <a:t>...</a:t>
                      </a:r>
                      <a:r>
                        <a:rPr lang="en-US" baseline="0"/>
                        <a:t> ames, ia</a:t>
                      </a:r>
                      <a:endParaRPr lang="en-US"/>
                    </a:p>
                  </a:txBody>
                  <a:tcPr/>
                </a:tc>
                <a:extLst>
                  <a:ext uri="{0D108BD9-81ED-4DB2-BD59-A6C34878D82A}">
                    <a16:rowId xmlns:a16="http://schemas.microsoft.com/office/drawing/2014/main" val="10001"/>
                  </a:ext>
                </a:extLst>
              </a:tr>
              <a:tr h="381000">
                <a:tc>
                  <a:txBody>
                    <a:bodyPr/>
                    <a:lstStyle/>
                    <a:p>
                      <a:r>
                        <a:rPr lang="en-US"/>
                        <a:t>234</a:t>
                      </a:r>
                    </a:p>
                  </a:txBody>
                  <a:tcPr/>
                </a:tc>
                <a:tc>
                  <a:txBody>
                    <a:bodyPr/>
                    <a:lstStyle/>
                    <a:p>
                      <a:r>
                        <a:rPr lang="en-US"/>
                        <a:t>3.9</a:t>
                      </a:r>
                    </a:p>
                  </a:txBody>
                  <a:tcPr/>
                </a:tc>
                <a:tc>
                  <a:txBody>
                    <a:bodyPr/>
                    <a:lstStyle/>
                    <a:p>
                      <a:r>
                        <a:rPr lang="en-US"/>
                        <a:t>...</a:t>
                      </a:r>
                    </a:p>
                  </a:txBody>
                  <a:tcPr/>
                </a:tc>
                <a:extLst>
                  <a:ext uri="{0D108BD9-81ED-4DB2-BD59-A6C34878D82A}">
                    <a16:rowId xmlns:a16="http://schemas.microsoft.com/office/drawing/2014/main" val="10002"/>
                  </a:ext>
                </a:extLst>
              </a:tr>
            </a:tbl>
          </a:graphicData>
        </a:graphic>
      </p:graphicFrame>
      <p:grpSp>
        <p:nvGrpSpPr>
          <p:cNvPr id="15" name="Group 14"/>
          <p:cNvGrpSpPr/>
          <p:nvPr/>
        </p:nvGrpSpPr>
        <p:grpSpPr>
          <a:xfrm>
            <a:off x="6858000" y="2743200"/>
            <a:ext cx="1044486" cy="548640"/>
            <a:chOff x="6884356" y="1051560"/>
            <a:chExt cx="1044486" cy="548640"/>
          </a:xfrm>
        </p:grpSpPr>
        <p:sp>
          <p:nvSpPr>
            <p:cNvPr id="25" name="Rectangle 24"/>
            <p:cNvSpPr/>
            <p:nvPr/>
          </p:nvSpPr>
          <p:spPr>
            <a:xfrm>
              <a:off x="6884356" y="1051560"/>
              <a:ext cx="423514" cy="523220"/>
            </a:xfrm>
            <a:prstGeom prst="rect">
              <a:avLst/>
            </a:prstGeom>
          </p:spPr>
          <p:txBody>
            <a:bodyPr wrap="none">
              <a:spAutoFit/>
            </a:bodyPr>
            <a:lstStyle/>
            <a:p>
              <a:r>
                <a:rPr lang="en-US" sz="2800">
                  <a:latin typeface="+mn-lt"/>
                </a:rPr>
                <a:t>R</a:t>
              </a:r>
            </a:p>
          </p:txBody>
        </p:sp>
        <p:grpSp>
          <p:nvGrpSpPr>
            <p:cNvPr id="14" name="Group 13"/>
            <p:cNvGrpSpPr/>
            <p:nvPr/>
          </p:nvGrpSpPr>
          <p:grpSpPr>
            <a:xfrm>
              <a:off x="7315200" y="1219200"/>
              <a:ext cx="228600" cy="228600"/>
              <a:chOff x="304800" y="3581400"/>
              <a:chExt cx="381000" cy="304800"/>
            </a:xfrm>
          </p:grpSpPr>
          <p:cxnSp>
            <p:nvCxnSpPr>
              <p:cNvPr id="9" name="Straight Connector 8"/>
              <p:cNvCxnSpPr/>
              <p:nvPr/>
            </p:nvCxnSpPr>
            <p:spPr>
              <a:xfrm>
                <a:off x="685800" y="3581400"/>
                <a:ext cx="0" cy="304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04800" y="3581400"/>
                <a:ext cx="0" cy="304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304800" y="3581400"/>
                <a:ext cx="381000" cy="304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304800" y="3581400"/>
                <a:ext cx="381000" cy="304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0" name="Rectangle 39"/>
            <p:cNvSpPr/>
            <p:nvPr/>
          </p:nvSpPr>
          <p:spPr>
            <a:xfrm>
              <a:off x="7543800" y="1076980"/>
              <a:ext cx="385042" cy="523220"/>
            </a:xfrm>
            <a:prstGeom prst="rect">
              <a:avLst/>
            </a:prstGeom>
          </p:spPr>
          <p:txBody>
            <a:bodyPr wrap="none">
              <a:spAutoFit/>
            </a:bodyPr>
            <a:lstStyle/>
            <a:p>
              <a:r>
                <a:rPr lang="en-US" sz="2800">
                  <a:latin typeface="+mn-lt"/>
                </a:rPr>
                <a:t>S</a:t>
              </a:r>
            </a:p>
          </p:txBody>
        </p:sp>
      </p:grpSp>
      <p:sp>
        <p:nvSpPr>
          <p:cNvPr id="49" name="Line 8"/>
          <p:cNvSpPr>
            <a:spLocks noChangeShapeType="1"/>
          </p:cNvSpPr>
          <p:nvPr/>
        </p:nvSpPr>
        <p:spPr bwMode="auto">
          <a:xfrm flipV="1">
            <a:off x="6477000" y="3200400"/>
            <a:ext cx="533400" cy="381000"/>
          </a:xfrm>
          <a:prstGeom prst="line">
            <a:avLst/>
          </a:prstGeom>
          <a:noFill/>
          <a:ln w="9525">
            <a:solidFill>
              <a:schemeClr val="tx1"/>
            </a:solidFill>
            <a:round/>
            <a:headEnd/>
            <a:tailEnd type="triangle" w="med" len="med"/>
          </a:ln>
          <a:effectLst/>
        </p:spPr>
        <p:txBody>
          <a:bodyPr/>
          <a:lstStyle/>
          <a:p>
            <a:endParaRPr lang="en-US">
              <a:latin typeface="+mn-lt"/>
            </a:endParaRPr>
          </a:p>
        </p:txBody>
      </p:sp>
      <p:sp>
        <p:nvSpPr>
          <p:cNvPr id="50" name="Rectangle 49"/>
          <p:cNvSpPr/>
          <p:nvPr/>
        </p:nvSpPr>
        <p:spPr>
          <a:xfrm>
            <a:off x="4953000" y="3505200"/>
            <a:ext cx="1555234" cy="400110"/>
          </a:xfrm>
          <a:prstGeom prst="rect">
            <a:avLst/>
          </a:prstGeom>
        </p:spPr>
        <p:txBody>
          <a:bodyPr wrap="none">
            <a:spAutoFit/>
          </a:bodyPr>
          <a:lstStyle/>
          <a:p>
            <a:r>
              <a:rPr lang="en-US">
                <a:latin typeface="+mn-lt"/>
              </a:rPr>
              <a:t>outer relation</a:t>
            </a:r>
          </a:p>
        </p:txBody>
      </p:sp>
      <p:sp>
        <p:nvSpPr>
          <p:cNvPr id="51" name="Rectangle 50"/>
          <p:cNvSpPr/>
          <p:nvPr/>
        </p:nvSpPr>
        <p:spPr>
          <a:xfrm>
            <a:off x="7239000" y="3505200"/>
            <a:ext cx="1555234" cy="400110"/>
          </a:xfrm>
          <a:prstGeom prst="rect">
            <a:avLst/>
          </a:prstGeom>
        </p:spPr>
        <p:txBody>
          <a:bodyPr wrap="none">
            <a:spAutoFit/>
          </a:bodyPr>
          <a:lstStyle/>
          <a:p>
            <a:r>
              <a:rPr lang="en-US">
                <a:latin typeface="+mn-lt"/>
              </a:rPr>
              <a:t>inner relation</a:t>
            </a:r>
          </a:p>
        </p:txBody>
      </p:sp>
      <p:sp>
        <p:nvSpPr>
          <p:cNvPr id="52" name="Line 8"/>
          <p:cNvSpPr>
            <a:spLocks noChangeShapeType="1"/>
          </p:cNvSpPr>
          <p:nvPr/>
        </p:nvSpPr>
        <p:spPr bwMode="auto">
          <a:xfrm flipH="1" flipV="1">
            <a:off x="7696200" y="3200400"/>
            <a:ext cx="228600" cy="304800"/>
          </a:xfrm>
          <a:prstGeom prst="line">
            <a:avLst/>
          </a:prstGeom>
          <a:noFill/>
          <a:ln w="9525">
            <a:solidFill>
              <a:schemeClr val="tx1"/>
            </a:solidFill>
            <a:round/>
            <a:headEnd/>
            <a:tailEnd type="triangle" w="med" len="med"/>
          </a:ln>
          <a:effectLst/>
        </p:spPr>
        <p:txBody>
          <a:bodyPr/>
          <a:lstStyle/>
          <a:p>
            <a:endParaRPr lang="en-US">
              <a:latin typeface="+mn-lt"/>
            </a:endParaRPr>
          </a:p>
        </p:txBody>
      </p:sp>
      <p:sp>
        <p:nvSpPr>
          <p:cNvPr id="2" name="Rectangle 1"/>
          <p:cNvSpPr/>
          <p:nvPr/>
        </p:nvSpPr>
        <p:spPr>
          <a:xfrm>
            <a:off x="3200400" y="5562600"/>
            <a:ext cx="4648200" cy="707886"/>
          </a:xfrm>
          <a:prstGeom prst="rect">
            <a:avLst/>
          </a:prstGeom>
        </p:spPr>
        <p:txBody>
          <a:bodyPr wrap="square">
            <a:spAutoFit/>
          </a:bodyPr>
          <a:lstStyle/>
          <a:p>
            <a:pPr marL="457200" indent="-457200">
              <a:buFont typeface="+mj-lt"/>
              <a:buAutoNum type="arabicPeriod"/>
            </a:pPr>
            <a:r>
              <a:rPr lang="en-US">
                <a:solidFill>
                  <a:schemeClr val="accent2"/>
                </a:solidFill>
                <a:latin typeface="+mn-lt"/>
              </a:rPr>
              <a:t>CPU Cost?</a:t>
            </a:r>
          </a:p>
          <a:p>
            <a:pPr marL="457200" indent="-457200">
              <a:buFont typeface="+mj-lt"/>
              <a:buAutoNum type="arabicPeriod"/>
            </a:pPr>
            <a:r>
              <a:rPr lang="en-US">
                <a:solidFill>
                  <a:schemeClr val="accent2"/>
                </a:solidFill>
                <a:latin typeface="+mn-lt"/>
              </a:rPr>
              <a:t>Is R    S the same as S    R?</a:t>
            </a:r>
          </a:p>
        </p:txBody>
      </p:sp>
      <p:grpSp>
        <p:nvGrpSpPr>
          <p:cNvPr id="23" name="Group 22"/>
          <p:cNvGrpSpPr/>
          <p:nvPr/>
        </p:nvGrpSpPr>
        <p:grpSpPr>
          <a:xfrm>
            <a:off x="4191000" y="6019800"/>
            <a:ext cx="152400" cy="152400"/>
            <a:chOff x="304800" y="3581400"/>
            <a:chExt cx="381000" cy="304800"/>
          </a:xfrm>
        </p:grpSpPr>
        <p:cxnSp>
          <p:nvCxnSpPr>
            <p:cNvPr id="26" name="Straight Connector 25"/>
            <p:cNvCxnSpPr/>
            <p:nvPr/>
          </p:nvCxnSpPr>
          <p:spPr>
            <a:xfrm>
              <a:off x="685800" y="3581400"/>
              <a:ext cx="0" cy="304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304800" y="3581400"/>
              <a:ext cx="0" cy="304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304800" y="3581400"/>
              <a:ext cx="381000" cy="304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04800" y="3581400"/>
              <a:ext cx="381000" cy="304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6019800" y="6019800"/>
            <a:ext cx="152400" cy="152400"/>
            <a:chOff x="304800" y="3581400"/>
            <a:chExt cx="381000" cy="304800"/>
          </a:xfrm>
        </p:grpSpPr>
        <p:cxnSp>
          <p:nvCxnSpPr>
            <p:cNvPr id="31" name="Straight Connector 30"/>
            <p:cNvCxnSpPr/>
            <p:nvPr/>
          </p:nvCxnSpPr>
          <p:spPr>
            <a:xfrm>
              <a:off x="685800" y="3581400"/>
              <a:ext cx="0" cy="304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04800" y="3581400"/>
              <a:ext cx="0" cy="304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304800" y="3581400"/>
              <a:ext cx="381000" cy="304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04800" y="3581400"/>
              <a:ext cx="381000" cy="304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609600" y="152400"/>
            <a:ext cx="7772400" cy="685800"/>
          </a:xfrm>
        </p:spPr>
        <p:txBody>
          <a:bodyPr/>
          <a:lstStyle/>
          <a:p>
            <a:r>
              <a:rPr lang="en-US" sz="3600">
                <a:latin typeface="+mn-lt"/>
                <a:cs typeface="Comic Sans MS"/>
              </a:rPr>
              <a:t>Exercises</a:t>
            </a:r>
          </a:p>
        </p:txBody>
      </p:sp>
      <p:sp>
        <p:nvSpPr>
          <p:cNvPr id="181251" name="Rectangle 3"/>
          <p:cNvSpPr>
            <a:spLocks noGrp="1" noChangeArrowheads="1"/>
          </p:cNvSpPr>
          <p:nvPr>
            <p:ph type="body" idx="1"/>
          </p:nvPr>
        </p:nvSpPr>
        <p:spPr>
          <a:xfrm>
            <a:off x="457200" y="838200"/>
            <a:ext cx="7010400" cy="1219200"/>
          </a:xfrm>
        </p:spPr>
        <p:txBody>
          <a:bodyPr/>
          <a:lstStyle/>
          <a:p>
            <a:r>
              <a:rPr lang="en-US" sz="2400"/>
              <a:t>Consider two relations</a:t>
            </a:r>
          </a:p>
          <a:p>
            <a:pPr lvl="1"/>
            <a:r>
              <a:rPr lang="en-US" sz="1800"/>
              <a:t>Sailors: 1000 pages, 100 records/page</a:t>
            </a:r>
          </a:p>
          <a:p>
            <a:pPr lvl="1"/>
            <a:r>
              <a:rPr lang="en-US" sz="1800"/>
              <a:t>Reserves: 500 pages, 80 records/page</a:t>
            </a:r>
            <a:endParaRPr lang="en-US" sz="2000">
              <a:solidFill>
                <a:srgbClr val="3333CC"/>
              </a:solidFill>
            </a:endParaRPr>
          </a:p>
        </p:txBody>
      </p:sp>
      <p:sp>
        <p:nvSpPr>
          <p:cNvPr id="4" name="Rectangle 4"/>
          <p:cNvSpPr>
            <a:spLocks noChangeArrowheads="1"/>
          </p:cNvSpPr>
          <p:nvPr/>
        </p:nvSpPr>
        <p:spPr bwMode="auto">
          <a:xfrm>
            <a:off x="609600" y="1905000"/>
            <a:ext cx="7772400" cy="4724400"/>
          </a:xfrm>
          <a:prstGeom prst="rect">
            <a:avLst/>
          </a:prstGeom>
          <a:noFill/>
          <a:ln w="9525">
            <a:noFill/>
            <a:miter lim="800000"/>
            <a:headEnd/>
            <a:tailEnd/>
          </a:ln>
          <a:effectLst/>
        </p:spPr>
        <p:txBody>
          <a:bodyPr/>
          <a:lstStyle/>
          <a:p>
            <a:pPr marL="342900" indent="-342900">
              <a:spcBef>
                <a:spcPct val="20000"/>
              </a:spcBef>
            </a:pPr>
            <a:r>
              <a:rPr lang="en-US" sz="2800">
                <a:solidFill>
                  <a:schemeClr val="accent2"/>
                </a:solidFill>
                <a:latin typeface="+mn-lt"/>
              </a:rPr>
              <a:t>Answer</a:t>
            </a:r>
          </a:p>
          <a:p>
            <a:pPr marL="342900" indent="-342900">
              <a:spcBef>
                <a:spcPct val="20000"/>
              </a:spcBef>
            </a:pPr>
            <a:endParaRPr lang="en-US" sz="100">
              <a:solidFill>
                <a:schemeClr val="accent2"/>
              </a:solidFill>
              <a:latin typeface="+mn-lt"/>
            </a:endParaRPr>
          </a:p>
          <a:p>
            <a:pPr marL="342900" indent="-342900">
              <a:spcBef>
                <a:spcPct val="20000"/>
              </a:spcBef>
              <a:buFontTx/>
              <a:buChar char="•"/>
            </a:pPr>
            <a:r>
              <a:rPr lang="en-US">
                <a:solidFill>
                  <a:schemeClr val="accent2"/>
                </a:solidFill>
                <a:latin typeface="+mn-lt"/>
              </a:rPr>
              <a:t>Phase I: SORT</a:t>
            </a:r>
          </a:p>
          <a:p>
            <a:pPr marL="800100" lvl="1" indent="-342900">
              <a:spcBef>
                <a:spcPct val="20000"/>
              </a:spcBef>
              <a:buFontTx/>
              <a:buChar char="•"/>
            </a:pPr>
            <a:r>
              <a:rPr lang="en-US">
                <a:solidFill>
                  <a:schemeClr val="accent2"/>
                </a:solidFill>
                <a:latin typeface="+mn-lt"/>
              </a:rPr>
              <a:t>Sort Sailors in log(1,000)=10 passes, each of which needs to read and write the whole relation</a:t>
            </a:r>
          </a:p>
          <a:p>
            <a:pPr marL="1257300" lvl="2" indent="-342900">
              <a:spcBef>
                <a:spcPct val="20000"/>
              </a:spcBef>
              <a:buFontTx/>
              <a:buChar char="•"/>
            </a:pPr>
            <a:r>
              <a:rPr lang="en-US">
                <a:solidFill>
                  <a:schemeClr val="accent2"/>
                </a:solidFill>
                <a:latin typeface="+mn-lt"/>
              </a:rPr>
              <a:t>the cost is 10 * 1,000 * 2 = 20,000 pages</a:t>
            </a:r>
          </a:p>
          <a:p>
            <a:pPr marL="800100" lvl="1" indent="-342900">
              <a:spcBef>
                <a:spcPct val="20000"/>
              </a:spcBef>
              <a:buFontTx/>
              <a:buChar char="•"/>
            </a:pPr>
            <a:r>
              <a:rPr lang="en-US">
                <a:solidFill>
                  <a:schemeClr val="accent2"/>
                </a:solidFill>
                <a:latin typeface="+mn-lt"/>
              </a:rPr>
              <a:t>Sort Reserves in log(500) = 9 passes, each of which needs to read and write the whole relations</a:t>
            </a:r>
          </a:p>
          <a:p>
            <a:pPr marL="1257300" lvl="2" indent="-342900">
              <a:spcBef>
                <a:spcPct val="20000"/>
              </a:spcBef>
              <a:buFontTx/>
              <a:buChar char="•"/>
            </a:pPr>
            <a:r>
              <a:rPr lang="en-US">
                <a:solidFill>
                  <a:schemeClr val="accent2"/>
                </a:solidFill>
                <a:latin typeface="+mn-lt"/>
              </a:rPr>
              <a:t>the cost is 9 * 500 * 2 = 9,000 pages</a:t>
            </a:r>
          </a:p>
          <a:p>
            <a:pPr marL="342900" indent="-342900">
              <a:spcBef>
                <a:spcPct val="20000"/>
              </a:spcBef>
              <a:buFontTx/>
              <a:buChar char="•"/>
            </a:pPr>
            <a:r>
              <a:rPr lang="en-US">
                <a:solidFill>
                  <a:schemeClr val="accent2"/>
                </a:solidFill>
                <a:latin typeface="+mn-lt"/>
              </a:rPr>
              <a:t>Phase II: MERGE </a:t>
            </a:r>
          </a:p>
          <a:p>
            <a:pPr marL="800100" lvl="1" indent="-342900">
              <a:spcBef>
                <a:spcPct val="20000"/>
              </a:spcBef>
              <a:buFontTx/>
              <a:buChar char="•"/>
            </a:pPr>
            <a:r>
              <a:rPr lang="en-US">
                <a:solidFill>
                  <a:schemeClr val="accent2"/>
                </a:solidFill>
                <a:latin typeface="+mn-lt"/>
              </a:rPr>
              <a:t>Need to load both relations into the main memory </a:t>
            </a:r>
          </a:p>
          <a:p>
            <a:pPr marL="1257300" lvl="2" indent="-342900">
              <a:spcBef>
                <a:spcPct val="20000"/>
              </a:spcBef>
              <a:buFontTx/>
              <a:buChar char="•"/>
            </a:pPr>
            <a:r>
              <a:rPr lang="en-US">
                <a:solidFill>
                  <a:schemeClr val="accent2"/>
                </a:solidFill>
                <a:latin typeface="+mn-lt"/>
              </a:rPr>
              <a:t>the cost is 1,000+500 =1,500 pages (ignoring the cost of writing the results to the disk)</a:t>
            </a:r>
          </a:p>
          <a:p>
            <a:pPr marL="342900" indent="-342900">
              <a:spcBef>
                <a:spcPct val="20000"/>
              </a:spcBef>
              <a:buFontTx/>
              <a:buChar char="•"/>
            </a:pPr>
            <a:r>
              <a:rPr lang="en-US">
                <a:solidFill>
                  <a:schemeClr val="accent2"/>
                </a:solidFill>
                <a:latin typeface="+mn-lt"/>
              </a:rPr>
              <a:t>Total cost = 20,000+9,000+1,500 pages</a:t>
            </a:r>
          </a:p>
          <a:p>
            <a:pPr marL="342900" indent="-342900">
              <a:spcBef>
                <a:spcPct val="20000"/>
              </a:spcBef>
              <a:buFontTx/>
              <a:buChar char="•"/>
            </a:pPr>
            <a:endParaRPr lang="en-US">
              <a:solidFill>
                <a:schemeClr val="accent2"/>
              </a:solidFill>
              <a:latin typeface="+mn-lt"/>
            </a:endParaRPr>
          </a:p>
        </p:txBody>
      </p:sp>
    </p:spTree>
    <p:extLst>
      <p:ext uri="{BB962C8B-B14F-4D97-AF65-F5344CB8AC3E}">
        <p14:creationId xmlns:p14="http://schemas.microsoft.com/office/powerpoint/2010/main" val="52509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Text Box 2"/>
          <p:cNvSpPr txBox="1">
            <a:spLocks noChangeArrowheads="1"/>
          </p:cNvSpPr>
          <p:nvPr/>
        </p:nvSpPr>
        <p:spPr bwMode="auto">
          <a:xfrm>
            <a:off x="2057400" y="609600"/>
            <a:ext cx="4416594" cy="646331"/>
          </a:xfrm>
          <a:prstGeom prst="rect">
            <a:avLst/>
          </a:prstGeom>
          <a:noFill/>
          <a:ln w="9525">
            <a:noFill/>
            <a:miter lim="800000"/>
            <a:headEnd/>
            <a:tailEnd/>
          </a:ln>
          <a:effectLst/>
        </p:spPr>
        <p:txBody>
          <a:bodyPr wrap="none">
            <a:spAutoFit/>
          </a:bodyPr>
          <a:lstStyle/>
          <a:p>
            <a:r>
              <a:rPr lang="en-US" sz="3600">
                <a:latin typeface="+mn-lt"/>
              </a:rPr>
              <a:t>Query Cost Estimation</a:t>
            </a:r>
          </a:p>
        </p:txBody>
      </p:sp>
      <p:graphicFrame>
        <p:nvGraphicFramePr>
          <p:cNvPr id="464899" name="Object 3"/>
          <p:cNvGraphicFramePr>
            <a:graphicFrameLocks noChangeAspect="1"/>
          </p:cNvGraphicFramePr>
          <p:nvPr>
            <p:extLst>
              <p:ext uri="{D42A27DB-BD31-4B8C-83A1-F6EECF244321}">
                <p14:modId xmlns:p14="http://schemas.microsoft.com/office/powerpoint/2010/main" val="2923904469"/>
              </p:ext>
            </p:extLst>
          </p:nvPr>
        </p:nvGraphicFramePr>
        <p:xfrm>
          <a:off x="3962400" y="1703388"/>
          <a:ext cx="1600200" cy="506412"/>
        </p:xfrm>
        <a:graphic>
          <a:graphicData uri="http://schemas.openxmlformats.org/presentationml/2006/ole">
            <mc:AlternateContent xmlns:mc="http://schemas.openxmlformats.org/markup-compatibility/2006">
              <mc:Choice xmlns:v="urn:schemas-microsoft-com:vml" Requires="v">
                <p:oleObj spid="_x0000_s465084" name="Equation" r:id="rId4" imgW="419040" imgH="228600" progId="Equation.3">
                  <p:embed/>
                </p:oleObj>
              </mc:Choice>
              <mc:Fallback>
                <p:oleObj name="Equation" r:id="rId4" imgW="419040" imgH="2286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1703388"/>
                        <a:ext cx="1600200" cy="5064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64900" name="Text Box 4"/>
          <p:cNvSpPr txBox="1">
            <a:spLocks noChangeArrowheads="1"/>
          </p:cNvSpPr>
          <p:nvPr/>
        </p:nvSpPr>
        <p:spPr bwMode="auto">
          <a:xfrm>
            <a:off x="2362200" y="1752600"/>
            <a:ext cx="4876800" cy="4278094"/>
          </a:xfrm>
          <a:prstGeom prst="rect">
            <a:avLst/>
          </a:prstGeom>
          <a:noFill/>
          <a:ln w="9525">
            <a:noFill/>
            <a:miter lim="800000"/>
            <a:headEnd/>
            <a:tailEnd/>
          </a:ln>
          <a:effectLst/>
        </p:spPr>
        <p:txBody>
          <a:bodyPr wrap="square">
            <a:spAutoFit/>
          </a:bodyPr>
          <a:lstStyle/>
          <a:p>
            <a:pPr marL="457200" indent="-457200">
              <a:buFont typeface="+mj-lt"/>
              <a:buAutoNum type="arabicPeriod"/>
            </a:pPr>
            <a:r>
              <a:rPr lang="en-US" sz="2400" dirty="0">
                <a:latin typeface="+mn-lt"/>
              </a:rPr>
              <a:t>Select: </a:t>
            </a:r>
          </a:p>
          <a:p>
            <a:pPr marL="800100" lvl="1" indent="-342900">
              <a:buFont typeface="Arial"/>
              <a:buChar char="•"/>
            </a:pPr>
            <a:r>
              <a:rPr lang="en-US" dirty="0">
                <a:latin typeface="+mn-lt"/>
              </a:rPr>
              <a:t>No index</a:t>
            </a:r>
          </a:p>
          <a:p>
            <a:pPr marL="1257300" lvl="2" indent="-342900">
              <a:buFont typeface="Arial"/>
              <a:buChar char="•"/>
            </a:pPr>
            <a:r>
              <a:rPr lang="en-US" dirty="0">
                <a:latin typeface="+mn-lt"/>
              </a:rPr>
              <a:t>unsorted data</a:t>
            </a:r>
          </a:p>
          <a:p>
            <a:pPr marL="1257300" lvl="2" indent="-342900">
              <a:buFont typeface="Arial"/>
              <a:buChar char="•"/>
            </a:pPr>
            <a:r>
              <a:rPr lang="en-US" dirty="0">
                <a:latin typeface="+mn-lt"/>
              </a:rPr>
              <a:t>sorted data </a:t>
            </a:r>
          </a:p>
          <a:p>
            <a:pPr marL="800100" lvl="1" indent="-342900">
              <a:buFont typeface="Arial"/>
              <a:buChar char="•"/>
            </a:pPr>
            <a:r>
              <a:rPr lang="en-US" dirty="0">
                <a:latin typeface="+mn-lt"/>
              </a:rPr>
              <a:t>Index</a:t>
            </a:r>
          </a:p>
          <a:p>
            <a:pPr marL="1257300" lvl="2" indent="-342900">
              <a:buFont typeface="Arial"/>
              <a:buChar char="•"/>
            </a:pPr>
            <a:r>
              <a:rPr lang="en-US" dirty="0">
                <a:latin typeface="+mn-lt"/>
              </a:rPr>
              <a:t>tree index</a:t>
            </a:r>
          </a:p>
          <a:p>
            <a:pPr marL="1257300" lvl="2" indent="-342900">
              <a:buFont typeface="Arial"/>
              <a:buChar char="•"/>
            </a:pPr>
            <a:r>
              <a:rPr lang="en-US" dirty="0">
                <a:latin typeface="+mn-lt"/>
              </a:rPr>
              <a:t>hash-based index</a:t>
            </a:r>
          </a:p>
          <a:p>
            <a:pPr marL="1257300" lvl="2" indent="-342900">
              <a:buFont typeface="Arial"/>
              <a:buChar char="•"/>
            </a:pPr>
            <a:endParaRPr lang="en-US" dirty="0">
              <a:latin typeface="+mn-lt"/>
            </a:endParaRPr>
          </a:p>
          <a:p>
            <a:pPr marL="457200" indent="-457200">
              <a:buFont typeface="+mj-lt"/>
              <a:buAutoNum type="arabicPeriod"/>
            </a:pPr>
            <a:r>
              <a:rPr lang="en-US" sz="2400" dirty="0">
                <a:latin typeface="+mn-lt"/>
              </a:rPr>
              <a:t>Join: R      S</a:t>
            </a:r>
          </a:p>
          <a:p>
            <a:pPr marL="800100" lvl="1" indent="-342900">
              <a:buFont typeface="Arial"/>
              <a:buChar char="•"/>
            </a:pPr>
            <a:r>
              <a:rPr lang="en-US" dirty="0">
                <a:latin typeface="+mn-lt"/>
              </a:rPr>
              <a:t>Simple nested loop</a:t>
            </a:r>
          </a:p>
          <a:p>
            <a:pPr marL="800100" lvl="1" indent="-342900">
              <a:buFont typeface="Arial"/>
              <a:buChar char="•"/>
            </a:pPr>
            <a:r>
              <a:rPr lang="en-US" dirty="0">
                <a:latin typeface="+mn-lt"/>
              </a:rPr>
              <a:t>Block nested loop</a:t>
            </a:r>
          </a:p>
          <a:p>
            <a:pPr marL="800100" lvl="1" indent="-342900">
              <a:buFont typeface="Arial"/>
              <a:buChar char="•"/>
            </a:pPr>
            <a:r>
              <a:rPr lang="en-US" dirty="0">
                <a:latin typeface="+mn-lt"/>
              </a:rPr>
              <a:t>Grace Hash</a:t>
            </a:r>
          </a:p>
          <a:p>
            <a:pPr marL="800100" lvl="1" indent="-342900">
              <a:buFont typeface="Arial"/>
              <a:buChar char="•"/>
            </a:pPr>
            <a:r>
              <a:rPr lang="en-US" dirty="0">
                <a:latin typeface="+mn-lt"/>
              </a:rPr>
              <a:t>Sort-merge</a:t>
            </a:r>
            <a:r>
              <a:rPr lang="en-US" sz="2400" dirty="0">
                <a:latin typeface="+mn-lt"/>
              </a:rPr>
              <a:t> </a:t>
            </a:r>
          </a:p>
        </p:txBody>
      </p:sp>
      <p:grpSp>
        <p:nvGrpSpPr>
          <p:cNvPr id="464902" name="Group 6"/>
          <p:cNvGrpSpPr>
            <a:grpSpLocks/>
          </p:cNvGrpSpPr>
          <p:nvPr/>
        </p:nvGrpSpPr>
        <p:grpSpPr bwMode="auto">
          <a:xfrm>
            <a:off x="3886200" y="4419600"/>
            <a:ext cx="304800" cy="152400"/>
            <a:chOff x="1728" y="2496"/>
            <a:chExt cx="240" cy="144"/>
          </a:xfrm>
        </p:grpSpPr>
        <p:sp>
          <p:nvSpPr>
            <p:cNvPr id="464903" name="Line 7"/>
            <p:cNvSpPr>
              <a:spLocks noChangeShapeType="1"/>
            </p:cNvSpPr>
            <p:nvPr/>
          </p:nvSpPr>
          <p:spPr bwMode="auto">
            <a:xfrm>
              <a:off x="1728" y="2496"/>
              <a:ext cx="240" cy="144"/>
            </a:xfrm>
            <a:prstGeom prst="line">
              <a:avLst/>
            </a:prstGeom>
            <a:noFill/>
            <a:ln w="9525">
              <a:solidFill>
                <a:schemeClr val="tx1"/>
              </a:solidFill>
              <a:round/>
              <a:headEnd/>
              <a:tailEnd/>
            </a:ln>
            <a:effectLst/>
          </p:spPr>
          <p:txBody>
            <a:bodyPr/>
            <a:lstStyle/>
            <a:p>
              <a:endParaRPr lang="en-US">
                <a:latin typeface="+mn-lt"/>
              </a:endParaRPr>
            </a:p>
          </p:txBody>
        </p:sp>
        <p:sp>
          <p:nvSpPr>
            <p:cNvPr id="464904" name="Line 8"/>
            <p:cNvSpPr>
              <a:spLocks noChangeShapeType="1"/>
            </p:cNvSpPr>
            <p:nvPr/>
          </p:nvSpPr>
          <p:spPr bwMode="auto">
            <a:xfrm flipV="1">
              <a:off x="1728" y="2496"/>
              <a:ext cx="240" cy="144"/>
            </a:xfrm>
            <a:prstGeom prst="line">
              <a:avLst/>
            </a:prstGeom>
            <a:noFill/>
            <a:ln w="9525">
              <a:solidFill>
                <a:schemeClr val="tx1"/>
              </a:solidFill>
              <a:round/>
              <a:headEnd/>
              <a:tailEnd/>
            </a:ln>
            <a:effectLst/>
          </p:spPr>
          <p:txBody>
            <a:bodyPr/>
            <a:lstStyle/>
            <a:p>
              <a:endParaRPr lang="en-US">
                <a:latin typeface="+mn-lt"/>
              </a:endParaRPr>
            </a:p>
          </p:txBody>
        </p:sp>
        <p:sp>
          <p:nvSpPr>
            <p:cNvPr id="464905" name="Line 9"/>
            <p:cNvSpPr>
              <a:spLocks noChangeShapeType="1"/>
            </p:cNvSpPr>
            <p:nvPr/>
          </p:nvSpPr>
          <p:spPr bwMode="auto">
            <a:xfrm>
              <a:off x="1728" y="2496"/>
              <a:ext cx="0" cy="144"/>
            </a:xfrm>
            <a:prstGeom prst="line">
              <a:avLst/>
            </a:prstGeom>
            <a:noFill/>
            <a:ln w="9525">
              <a:solidFill>
                <a:schemeClr val="tx1"/>
              </a:solidFill>
              <a:round/>
              <a:headEnd/>
              <a:tailEnd/>
            </a:ln>
            <a:effectLst/>
          </p:spPr>
          <p:txBody>
            <a:bodyPr/>
            <a:lstStyle/>
            <a:p>
              <a:endParaRPr lang="en-US">
                <a:latin typeface="+mn-lt"/>
              </a:endParaRPr>
            </a:p>
          </p:txBody>
        </p:sp>
        <p:sp>
          <p:nvSpPr>
            <p:cNvPr id="464906" name="Line 10"/>
            <p:cNvSpPr>
              <a:spLocks noChangeShapeType="1"/>
            </p:cNvSpPr>
            <p:nvPr/>
          </p:nvSpPr>
          <p:spPr bwMode="auto">
            <a:xfrm>
              <a:off x="1968" y="2496"/>
              <a:ext cx="0" cy="144"/>
            </a:xfrm>
            <a:prstGeom prst="line">
              <a:avLst/>
            </a:prstGeom>
            <a:noFill/>
            <a:ln w="9525">
              <a:solidFill>
                <a:schemeClr val="tx1"/>
              </a:solidFill>
              <a:round/>
              <a:headEnd/>
              <a:tailEnd/>
            </a:ln>
            <a:effectLst/>
          </p:spPr>
          <p:txBody>
            <a:bodyPr/>
            <a:lstStyle/>
            <a:p>
              <a:endParaRPr lang="en-US">
                <a:latin typeface="+mn-l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533400" y="152400"/>
            <a:ext cx="7010400" cy="762000"/>
          </a:xfrm>
          <a:prstGeom prst="rect">
            <a:avLst/>
          </a:prstGeom>
          <a:noFill/>
          <a:ln w="12700">
            <a:noFill/>
            <a:miter lim="800000"/>
            <a:headEnd/>
            <a:tailEnd/>
          </a:ln>
          <a:effectLst/>
        </p:spPr>
        <p:txBody>
          <a:bodyPr lIns="90488" tIns="44450" rIns="90488" bIns="44450" anchor="ctr"/>
          <a:lstStyle/>
          <a:p>
            <a:pPr algn="ctr"/>
            <a:r>
              <a:rPr lang="en-US" sz="3200" dirty="0">
                <a:solidFill>
                  <a:schemeClr val="tx2"/>
                </a:solidFill>
                <a:latin typeface="+mn-lt"/>
              </a:rPr>
              <a:t>Simple Nested Loops Join</a:t>
            </a:r>
          </a:p>
        </p:txBody>
      </p:sp>
      <p:sp>
        <p:nvSpPr>
          <p:cNvPr id="4100" name="Text Box 4"/>
          <p:cNvSpPr txBox="1">
            <a:spLocks noChangeArrowheads="1"/>
          </p:cNvSpPr>
          <p:nvPr/>
        </p:nvSpPr>
        <p:spPr bwMode="auto">
          <a:xfrm>
            <a:off x="228600" y="914400"/>
            <a:ext cx="6248400" cy="769441"/>
          </a:xfrm>
          <a:prstGeom prst="rect">
            <a:avLst/>
          </a:prstGeom>
          <a:noFill/>
          <a:ln w="9525">
            <a:noFill/>
            <a:miter lim="800000"/>
            <a:headEnd/>
            <a:tailEnd/>
          </a:ln>
          <a:effectLst/>
        </p:spPr>
        <p:txBody>
          <a:bodyPr wrap="square">
            <a:spAutoFit/>
          </a:bodyPr>
          <a:lstStyle/>
          <a:p>
            <a:pPr marL="342900" indent="-342900">
              <a:buFont typeface="Arial"/>
              <a:buChar char="•"/>
            </a:pPr>
            <a:r>
              <a:rPr lang="en-US" sz="2400" dirty="0">
                <a:latin typeface="+mn-lt"/>
              </a:rPr>
              <a:t>Need three pages</a:t>
            </a:r>
          </a:p>
          <a:p>
            <a:pPr marL="800100" lvl="1" indent="-342900">
              <a:buFont typeface="Arial"/>
              <a:buChar char="•"/>
            </a:pPr>
            <a:r>
              <a:rPr lang="en-US" dirty="0">
                <a:latin typeface="+mn-lt"/>
              </a:rPr>
              <a:t>1 page for R, 1 page for S, 1 page for output</a:t>
            </a:r>
          </a:p>
        </p:txBody>
      </p:sp>
      <p:sp>
        <p:nvSpPr>
          <p:cNvPr id="4101" name="Text Box 5"/>
          <p:cNvSpPr txBox="1">
            <a:spLocks noChangeArrowheads="1"/>
          </p:cNvSpPr>
          <p:nvPr/>
        </p:nvSpPr>
        <p:spPr bwMode="auto">
          <a:xfrm>
            <a:off x="228600" y="3962400"/>
            <a:ext cx="3820277" cy="1200329"/>
          </a:xfrm>
          <a:prstGeom prst="rect">
            <a:avLst/>
          </a:prstGeom>
          <a:noFill/>
          <a:ln w="9525">
            <a:noFill/>
            <a:miter lim="800000"/>
            <a:headEnd/>
            <a:tailEnd/>
          </a:ln>
          <a:effectLst/>
        </p:spPr>
        <p:txBody>
          <a:bodyPr wrap="none">
            <a:spAutoFit/>
          </a:bodyPr>
          <a:lstStyle/>
          <a:p>
            <a:r>
              <a:rPr lang="en-US" sz="1800">
                <a:latin typeface="+mn-lt"/>
              </a:rPr>
              <a:t>R has M pages with P</a:t>
            </a:r>
            <a:r>
              <a:rPr lang="en-US" sz="1800" baseline="-25000">
                <a:latin typeface="+mn-lt"/>
              </a:rPr>
              <a:t>R</a:t>
            </a:r>
            <a:r>
              <a:rPr lang="en-US" sz="1800">
                <a:latin typeface="+mn-lt"/>
              </a:rPr>
              <a:t> tuples per page.</a:t>
            </a:r>
          </a:p>
          <a:p>
            <a:r>
              <a:rPr lang="en-US" sz="1800">
                <a:latin typeface="+mn-lt"/>
              </a:rPr>
              <a:t>S has N pages with P</a:t>
            </a:r>
            <a:r>
              <a:rPr lang="en-US" sz="1800" baseline="-25000">
                <a:latin typeface="+mn-lt"/>
              </a:rPr>
              <a:t>S</a:t>
            </a:r>
            <a:r>
              <a:rPr lang="en-US" sz="1800">
                <a:latin typeface="+mn-lt"/>
              </a:rPr>
              <a:t> tuples per page.</a:t>
            </a:r>
          </a:p>
          <a:p>
            <a:endParaRPr lang="en-US" sz="1800">
              <a:latin typeface="+mn-lt"/>
            </a:endParaRPr>
          </a:p>
          <a:p>
            <a:r>
              <a:rPr lang="en-US" sz="1800">
                <a:latin typeface="+mn-lt"/>
              </a:rPr>
              <a:t>Nested loop join cost = M+M*P</a:t>
            </a:r>
            <a:r>
              <a:rPr lang="en-US" sz="1800" baseline="-25000">
                <a:latin typeface="+mn-lt"/>
              </a:rPr>
              <a:t>R</a:t>
            </a:r>
            <a:r>
              <a:rPr lang="en-US" sz="1800">
                <a:latin typeface="+mn-lt"/>
              </a:rPr>
              <a:t>*N.</a:t>
            </a:r>
          </a:p>
        </p:txBody>
      </p:sp>
      <p:sp>
        <p:nvSpPr>
          <p:cNvPr id="4102" name="Text Box 6"/>
          <p:cNvSpPr txBox="1">
            <a:spLocks noChangeArrowheads="1"/>
          </p:cNvSpPr>
          <p:nvPr/>
        </p:nvSpPr>
        <p:spPr bwMode="auto">
          <a:xfrm>
            <a:off x="1676400" y="5410200"/>
            <a:ext cx="1582484" cy="369332"/>
          </a:xfrm>
          <a:prstGeom prst="rect">
            <a:avLst/>
          </a:prstGeom>
          <a:noFill/>
          <a:ln w="9525">
            <a:noFill/>
            <a:miter lim="800000"/>
            <a:headEnd/>
            <a:tailEnd/>
          </a:ln>
          <a:effectLst/>
        </p:spPr>
        <p:txBody>
          <a:bodyPr wrap="none">
            <a:spAutoFit/>
          </a:bodyPr>
          <a:lstStyle/>
          <a:p>
            <a:r>
              <a:rPr lang="en-US" sz="1800">
                <a:latin typeface="+mn-lt"/>
              </a:rPr>
              <a:t>Cost to scan R.</a:t>
            </a:r>
          </a:p>
        </p:txBody>
      </p:sp>
      <p:sp>
        <p:nvSpPr>
          <p:cNvPr id="4104" name="Line 8"/>
          <p:cNvSpPr>
            <a:spLocks noChangeShapeType="1"/>
          </p:cNvSpPr>
          <p:nvPr/>
        </p:nvSpPr>
        <p:spPr bwMode="auto">
          <a:xfrm flipV="1">
            <a:off x="2667000" y="5105400"/>
            <a:ext cx="228600" cy="304800"/>
          </a:xfrm>
          <a:prstGeom prst="line">
            <a:avLst/>
          </a:prstGeom>
          <a:noFill/>
          <a:ln w="9525">
            <a:solidFill>
              <a:schemeClr val="tx1"/>
            </a:solidFill>
            <a:round/>
            <a:headEnd/>
            <a:tailEnd type="triangle" w="med" len="med"/>
          </a:ln>
          <a:effectLst/>
        </p:spPr>
        <p:txBody>
          <a:bodyPr/>
          <a:lstStyle/>
          <a:p>
            <a:endParaRPr lang="en-US">
              <a:latin typeface="+mn-lt"/>
            </a:endParaRPr>
          </a:p>
        </p:txBody>
      </p:sp>
      <p:grpSp>
        <p:nvGrpSpPr>
          <p:cNvPr id="8" name="Group 7"/>
          <p:cNvGrpSpPr/>
          <p:nvPr/>
        </p:nvGrpSpPr>
        <p:grpSpPr>
          <a:xfrm>
            <a:off x="6324600" y="1752600"/>
            <a:ext cx="1143000" cy="4712732"/>
            <a:chOff x="7696200" y="1752600"/>
            <a:chExt cx="1143000" cy="4712732"/>
          </a:xfrm>
        </p:grpSpPr>
        <p:sp>
          <p:nvSpPr>
            <p:cNvPr id="4109" name="Rectangle 13"/>
            <p:cNvSpPr>
              <a:spLocks noChangeArrowheads="1"/>
            </p:cNvSpPr>
            <p:nvPr/>
          </p:nvSpPr>
          <p:spPr bwMode="auto">
            <a:xfrm>
              <a:off x="7800975" y="2133600"/>
              <a:ext cx="914400" cy="1219200"/>
            </a:xfrm>
            <a:prstGeom prst="rect">
              <a:avLst/>
            </a:prstGeom>
            <a:solidFill>
              <a:srgbClr val="FFFF66"/>
            </a:solidFill>
            <a:ln w="9525">
              <a:solidFill>
                <a:schemeClr val="tx1"/>
              </a:solidFill>
              <a:miter lim="800000"/>
              <a:headEnd/>
              <a:tailEnd/>
            </a:ln>
            <a:effectLst/>
          </p:spPr>
          <p:txBody>
            <a:bodyPr wrap="none" anchor="ctr"/>
            <a:lstStyle/>
            <a:p>
              <a:endParaRPr lang="en-US"/>
            </a:p>
          </p:txBody>
        </p:sp>
        <p:sp>
          <p:nvSpPr>
            <p:cNvPr id="4112" name="Text Box 16"/>
            <p:cNvSpPr txBox="1">
              <a:spLocks noChangeArrowheads="1"/>
            </p:cNvSpPr>
            <p:nvPr/>
          </p:nvSpPr>
          <p:spPr bwMode="auto">
            <a:xfrm>
              <a:off x="7800975" y="1752600"/>
              <a:ext cx="1038225" cy="366713"/>
            </a:xfrm>
            <a:prstGeom prst="rect">
              <a:avLst/>
            </a:prstGeom>
            <a:noFill/>
            <a:ln w="9525">
              <a:noFill/>
              <a:miter lim="800000"/>
              <a:headEnd/>
              <a:tailEnd/>
            </a:ln>
            <a:effectLst/>
          </p:spPr>
          <p:txBody>
            <a:bodyPr wrap="none">
              <a:spAutoFit/>
            </a:bodyPr>
            <a:lstStyle/>
            <a:p>
              <a:r>
                <a:rPr lang="en-US" sz="1800" dirty="0"/>
                <a:t>Memory</a:t>
              </a:r>
            </a:p>
          </p:txBody>
        </p:sp>
        <p:sp>
          <p:nvSpPr>
            <p:cNvPr id="4113" name="Rectangle 17"/>
            <p:cNvSpPr>
              <a:spLocks noChangeArrowheads="1"/>
            </p:cNvSpPr>
            <p:nvPr/>
          </p:nvSpPr>
          <p:spPr bwMode="auto">
            <a:xfrm>
              <a:off x="7800975" y="3352800"/>
              <a:ext cx="914400" cy="1219200"/>
            </a:xfrm>
            <a:prstGeom prst="rect">
              <a:avLst/>
            </a:prstGeom>
            <a:solidFill>
              <a:srgbClr val="00CCFF"/>
            </a:solidFill>
            <a:ln w="9525">
              <a:solidFill>
                <a:schemeClr val="tx1"/>
              </a:solidFill>
              <a:miter lim="800000"/>
              <a:headEnd/>
              <a:tailEnd/>
            </a:ln>
            <a:effectLst/>
          </p:spPr>
          <p:txBody>
            <a:bodyPr wrap="none" anchor="ctr"/>
            <a:lstStyle/>
            <a:p>
              <a:endParaRPr lang="en-US"/>
            </a:p>
          </p:txBody>
        </p:sp>
        <p:sp>
          <p:nvSpPr>
            <p:cNvPr id="4114" name="Rectangle 18"/>
            <p:cNvSpPr>
              <a:spLocks noChangeArrowheads="1"/>
            </p:cNvSpPr>
            <p:nvPr/>
          </p:nvSpPr>
          <p:spPr bwMode="auto">
            <a:xfrm>
              <a:off x="7800975" y="4572000"/>
              <a:ext cx="914400" cy="1143000"/>
            </a:xfrm>
            <a:prstGeom prst="rect">
              <a:avLst/>
            </a:prstGeom>
            <a:solidFill>
              <a:srgbClr val="FF66FF"/>
            </a:solidFill>
            <a:ln w="9525">
              <a:solidFill>
                <a:schemeClr val="tx1"/>
              </a:solidFill>
              <a:miter lim="800000"/>
              <a:headEnd/>
              <a:tailEnd/>
            </a:ln>
            <a:effectLst/>
          </p:spPr>
          <p:txBody>
            <a:bodyPr wrap="none" anchor="ctr"/>
            <a:lstStyle/>
            <a:p>
              <a:endParaRPr lang="en-US"/>
            </a:p>
          </p:txBody>
        </p:sp>
        <p:sp>
          <p:nvSpPr>
            <p:cNvPr id="4115" name="Line 19"/>
            <p:cNvSpPr>
              <a:spLocks noChangeShapeType="1"/>
            </p:cNvSpPr>
            <p:nvPr/>
          </p:nvSpPr>
          <p:spPr bwMode="auto">
            <a:xfrm flipV="1">
              <a:off x="8153400" y="5791200"/>
              <a:ext cx="88900" cy="304800"/>
            </a:xfrm>
            <a:prstGeom prst="line">
              <a:avLst/>
            </a:prstGeom>
            <a:noFill/>
            <a:ln w="9525">
              <a:solidFill>
                <a:schemeClr val="tx1"/>
              </a:solidFill>
              <a:round/>
              <a:headEnd/>
              <a:tailEnd type="triangle" w="med" len="med"/>
            </a:ln>
            <a:effectLst/>
          </p:spPr>
          <p:txBody>
            <a:bodyPr/>
            <a:lstStyle/>
            <a:p>
              <a:endParaRPr lang="en-US"/>
            </a:p>
          </p:txBody>
        </p:sp>
        <p:sp>
          <p:nvSpPr>
            <p:cNvPr id="4117" name="Text Box 21"/>
            <p:cNvSpPr txBox="1">
              <a:spLocks noChangeArrowheads="1"/>
            </p:cNvSpPr>
            <p:nvPr/>
          </p:nvSpPr>
          <p:spPr bwMode="auto">
            <a:xfrm>
              <a:off x="7696200" y="6096000"/>
              <a:ext cx="949975" cy="369332"/>
            </a:xfrm>
            <a:prstGeom prst="rect">
              <a:avLst/>
            </a:prstGeom>
            <a:noFill/>
            <a:ln w="9525">
              <a:noFill/>
              <a:miter lim="800000"/>
              <a:headEnd/>
              <a:tailEnd/>
            </a:ln>
            <a:effectLst/>
          </p:spPr>
          <p:txBody>
            <a:bodyPr wrap="none">
              <a:spAutoFit/>
            </a:bodyPr>
            <a:lstStyle/>
            <a:p>
              <a:r>
                <a:rPr lang="en-US" sz="1800"/>
                <a:t>Output</a:t>
              </a:r>
              <a:endParaRPr lang="en-US" sz="2400"/>
            </a:p>
          </p:txBody>
        </p:sp>
        <p:sp>
          <p:nvSpPr>
            <p:cNvPr id="4118" name="Text Box 22"/>
            <p:cNvSpPr txBox="1">
              <a:spLocks noChangeArrowheads="1"/>
            </p:cNvSpPr>
            <p:nvPr/>
          </p:nvSpPr>
          <p:spPr bwMode="auto">
            <a:xfrm>
              <a:off x="7877175" y="3352800"/>
              <a:ext cx="762000" cy="915988"/>
            </a:xfrm>
            <a:prstGeom prst="rect">
              <a:avLst/>
            </a:prstGeom>
            <a:noFill/>
            <a:ln w="9525">
              <a:noFill/>
              <a:miter lim="800000"/>
              <a:headEnd/>
              <a:tailEnd/>
            </a:ln>
            <a:effectLst/>
          </p:spPr>
          <p:txBody>
            <a:bodyPr>
              <a:spAutoFit/>
            </a:bodyPr>
            <a:lstStyle/>
            <a:p>
              <a:r>
                <a:rPr lang="en-US" sz="1800"/>
                <a:t>1 page for S</a:t>
              </a:r>
            </a:p>
          </p:txBody>
        </p:sp>
        <p:sp>
          <p:nvSpPr>
            <p:cNvPr id="4119" name="Text Box 23"/>
            <p:cNvSpPr txBox="1">
              <a:spLocks noChangeArrowheads="1"/>
            </p:cNvSpPr>
            <p:nvPr/>
          </p:nvSpPr>
          <p:spPr bwMode="auto">
            <a:xfrm>
              <a:off x="7877175" y="2286000"/>
              <a:ext cx="762000" cy="915988"/>
            </a:xfrm>
            <a:prstGeom prst="rect">
              <a:avLst/>
            </a:prstGeom>
            <a:noFill/>
            <a:ln w="9525">
              <a:noFill/>
              <a:miter lim="800000"/>
              <a:headEnd/>
              <a:tailEnd/>
            </a:ln>
            <a:effectLst/>
          </p:spPr>
          <p:txBody>
            <a:bodyPr>
              <a:spAutoFit/>
            </a:bodyPr>
            <a:lstStyle/>
            <a:p>
              <a:r>
                <a:rPr lang="en-US" sz="1800"/>
                <a:t>1 page for R</a:t>
              </a:r>
            </a:p>
          </p:txBody>
        </p:sp>
      </p:grpSp>
      <p:sp>
        <p:nvSpPr>
          <p:cNvPr id="2" name="Rectangle 1"/>
          <p:cNvSpPr/>
          <p:nvPr/>
        </p:nvSpPr>
        <p:spPr>
          <a:xfrm>
            <a:off x="304800" y="3505200"/>
            <a:ext cx="654346" cy="400110"/>
          </a:xfrm>
          <a:prstGeom prst="rect">
            <a:avLst/>
          </a:prstGeom>
        </p:spPr>
        <p:txBody>
          <a:bodyPr wrap="none">
            <a:spAutoFit/>
          </a:bodyPr>
          <a:lstStyle/>
          <a:p>
            <a:r>
              <a:rPr lang="en-US" u="sng">
                <a:latin typeface="+mn-lt"/>
              </a:rPr>
              <a:t>Cost</a:t>
            </a:r>
            <a:endParaRPr lang="en-US">
              <a:latin typeface="+mn-lt"/>
            </a:endParaRPr>
          </a:p>
        </p:txBody>
      </p:sp>
      <p:grpSp>
        <p:nvGrpSpPr>
          <p:cNvPr id="21" name="Group 20"/>
          <p:cNvGrpSpPr/>
          <p:nvPr/>
        </p:nvGrpSpPr>
        <p:grpSpPr>
          <a:xfrm>
            <a:off x="6781800" y="304800"/>
            <a:ext cx="1093076" cy="548640"/>
            <a:chOff x="6884356" y="1051560"/>
            <a:chExt cx="1093076" cy="548640"/>
          </a:xfrm>
        </p:grpSpPr>
        <p:sp>
          <p:nvSpPr>
            <p:cNvPr id="22" name="Rectangle 21"/>
            <p:cNvSpPr/>
            <p:nvPr/>
          </p:nvSpPr>
          <p:spPr>
            <a:xfrm>
              <a:off x="6884356" y="1051560"/>
              <a:ext cx="410314" cy="523220"/>
            </a:xfrm>
            <a:prstGeom prst="rect">
              <a:avLst/>
            </a:prstGeom>
          </p:spPr>
          <p:txBody>
            <a:bodyPr wrap="none">
              <a:spAutoFit/>
            </a:bodyPr>
            <a:lstStyle/>
            <a:p>
              <a:r>
                <a:rPr lang="en-US" sz="2800"/>
                <a:t>R</a:t>
              </a:r>
            </a:p>
          </p:txBody>
        </p:sp>
        <p:grpSp>
          <p:nvGrpSpPr>
            <p:cNvPr id="23" name="Group 22"/>
            <p:cNvGrpSpPr/>
            <p:nvPr/>
          </p:nvGrpSpPr>
          <p:grpSpPr>
            <a:xfrm>
              <a:off x="7315200" y="1219200"/>
              <a:ext cx="228600" cy="228600"/>
              <a:chOff x="304800" y="3581400"/>
              <a:chExt cx="381000" cy="304800"/>
            </a:xfrm>
          </p:grpSpPr>
          <p:cxnSp>
            <p:nvCxnSpPr>
              <p:cNvPr id="25" name="Straight Connector 24"/>
              <p:cNvCxnSpPr/>
              <p:nvPr/>
            </p:nvCxnSpPr>
            <p:spPr>
              <a:xfrm>
                <a:off x="685800" y="3581400"/>
                <a:ext cx="0" cy="304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304800" y="3581400"/>
                <a:ext cx="0" cy="304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V="1">
                <a:off x="304800" y="3581400"/>
                <a:ext cx="381000" cy="304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304800" y="3581400"/>
                <a:ext cx="381000" cy="304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4" name="Rectangle 23"/>
            <p:cNvSpPr/>
            <p:nvPr/>
          </p:nvSpPr>
          <p:spPr>
            <a:xfrm>
              <a:off x="7543800" y="1076980"/>
              <a:ext cx="433632" cy="523220"/>
            </a:xfrm>
            <a:prstGeom prst="rect">
              <a:avLst/>
            </a:prstGeom>
          </p:spPr>
          <p:txBody>
            <a:bodyPr wrap="none">
              <a:spAutoFit/>
            </a:bodyPr>
            <a:lstStyle/>
            <a:p>
              <a:r>
                <a:rPr lang="en-US" sz="2800"/>
                <a:t>S</a:t>
              </a:r>
            </a:p>
          </p:txBody>
        </p:sp>
      </p:grpSp>
      <p:sp>
        <p:nvSpPr>
          <p:cNvPr id="3" name="Rectangle 2"/>
          <p:cNvSpPr/>
          <p:nvPr/>
        </p:nvSpPr>
        <p:spPr>
          <a:xfrm>
            <a:off x="228600" y="1828800"/>
            <a:ext cx="4038600" cy="1508105"/>
          </a:xfrm>
          <a:prstGeom prst="rect">
            <a:avLst/>
          </a:prstGeom>
        </p:spPr>
        <p:txBody>
          <a:bodyPr wrap="square">
            <a:spAutoFit/>
          </a:bodyPr>
          <a:lstStyle/>
          <a:p>
            <a:r>
              <a:rPr lang="en-US" u="sng">
                <a:latin typeface="+mn-lt"/>
              </a:rPr>
              <a:t>Algorithm</a:t>
            </a:r>
          </a:p>
          <a:p>
            <a:endParaRPr lang="en-US" sz="1800" u="sng">
              <a:latin typeface="+mn-lt"/>
            </a:endParaRPr>
          </a:p>
          <a:p>
            <a:pPr marL="342900" indent="-342900">
              <a:buFont typeface="Arial"/>
              <a:buChar char="•"/>
            </a:pPr>
            <a:r>
              <a:rPr lang="en-US" sz="1800">
                <a:latin typeface="+mn-lt"/>
              </a:rPr>
              <a:t>Scan the outer relation R</a:t>
            </a:r>
          </a:p>
          <a:p>
            <a:pPr marL="342900" indent="-342900">
              <a:buFont typeface="Arial"/>
              <a:buChar char="•"/>
            </a:pPr>
            <a:r>
              <a:rPr lang="en-US" sz="1800">
                <a:latin typeface="+mn-lt"/>
              </a:rPr>
              <a:t>For each tuple r in R, scan the entire inner relation S</a:t>
            </a:r>
          </a:p>
        </p:txBody>
      </p:sp>
      <p:sp>
        <p:nvSpPr>
          <p:cNvPr id="29" name="Rectangle 13"/>
          <p:cNvSpPr>
            <a:spLocks noChangeArrowheads="1"/>
          </p:cNvSpPr>
          <p:nvPr/>
        </p:nvSpPr>
        <p:spPr bwMode="auto">
          <a:xfrm>
            <a:off x="5105400" y="2133600"/>
            <a:ext cx="914400" cy="1219200"/>
          </a:xfrm>
          <a:prstGeom prst="rect">
            <a:avLst/>
          </a:prstGeom>
          <a:solidFill>
            <a:srgbClr val="FFFF66"/>
          </a:solidFill>
          <a:ln w="9525">
            <a:solidFill>
              <a:schemeClr val="tx1"/>
            </a:solidFill>
            <a:miter lim="800000"/>
            <a:headEnd/>
            <a:tailEnd/>
          </a:ln>
          <a:effectLst/>
        </p:spPr>
        <p:txBody>
          <a:bodyPr wrap="none" anchor="ctr"/>
          <a:lstStyle/>
          <a:p>
            <a:r>
              <a:rPr lang="en-US" sz="1800"/>
              <a:t>Page 1</a:t>
            </a:r>
          </a:p>
        </p:txBody>
      </p:sp>
      <p:sp>
        <p:nvSpPr>
          <p:cNvPr id="30" name="Rectangle 13"/>
          <p:cNvSpPr>
            <a:spLocks noChangeArrowheads="1"/>
          </p:cNvSpPr>
          <p:nvPr/>
        </p:nvSpPr>
        <p:spPr bwMode="auto">
          <a:xfrm>
            <a:off x="5105400" y="3352800"/>
            <a:ext cx="914400" cy="1219200"/>
          </a:xfrm>
          <a:prstGeom prst="rect">
            <a:avLst/>
          </a:prstGeom>
          <a:solidFill>
            <a:srgbClr val="FFFF66"/>
          </a:solidFill>
          <a:ln w="9525">
            <a:solidFill>
              <a:schemeClr val="tx1"/>
            </a:solidFill>
            <a:miter lim="800000"/>
            <a:headEnd/>
            <a:tailEnd/>
          </a:ln>
          <a:effectLst/>
        </p:spPr>
        <p:txBody>
          <a:bodyPr wrap="none" anchor="ctr"/>
          <a:lstStyle/>
          <a:p>
            <a:r>
              <a:rPr lang="en-US" sz="1800"/>
              <a:t>Page 2</a:t>
            </a:r>
          </a:p>
        </p:txBody>
      </p:sp>
      <p:sp>
        <p:nvSpPr>
          <p:cNvPr id="32" name="Rectangle 13"/>
          <p:cNvSpPr>
            <a:spLocks noChangeArrowheads="1"/>
          </p:cNvSpPr>
          <p:nvPr/>
        </p:nvSpPr>
        <p:spPr bwMode="auto">
          <a:xfrm>
            <a:off x="5105400" y="5029200"/>
            <a:ext cx="914400" cy="1219200"/>
          </a:xfrm>
          <a:prstGeom prst="rect">
            <a:avLst/>
          </a:prstGeom>
          <a:solidFill>
            <a:srgbClr val="FFFF66"/>
          </a:solidFill>
          <a:ln w="9525">
            <a:solidFill>
              <a:schemeClr val="tx1"/>
            </a:solidFill>
            <a:miter lim="800000"/>
            <a:headEnd/>
            <a:tailEnd/>
          </a:ln>
          <a:effectLst/>
        </p:spPr>
        <p:txBody>
          <a:bodyPr wrap="none" anchor="ctr"/>
          <a:lstStyle/>
          <a:p>
            <a:r>
              <a:rPr lang="en-US" sz="1800"/>
              <a:t>Page M</a:t>
            </a:r>
          </a:p>
        </p:txBody>
      </p:sp>
      <p:sp>
        <p:nvSpPr>
          <p:cNvPr id="4" name="Rectangle 3"/>
          <p:cNvSpPr/>
          <p:nvPr/>
        </p:nvSpPr>
        <p:spPr>
          <a:xfrm>
            <a:off x="5334000" y="1752600"/>
            <a:ext cx="345843" cy="400110"/>
          </a:xfrm>
          <a:prstGeom prst="rect">
            <a:avLst/>
          </a:prstGeom>
        </p:spPr>
        <p:txBody>
          <a:bodyPr wrap="none">
            <a:spAutoFit/>
          </a:bodyPr>
          <a:lstStyle/>
          <a:p>
            <a:r>
              <a:rPr lang="en-US"/>
              <a:t>R</a:t>
            </a:r>
          </a:p>
        </p:txBody>
      </p:sp>
      <p:sp>
        <p:nvSpPr>
          <p:cNvPr id="6" name="Rectangle 5"/>
          <p:cNvSpPr/>
          <p:nvPr/>
        </p:nvSpPr>
        <p:spPr>
          <a:xfrm>
            <a:off x="304800" y="5867400"/>
            <a:ext cx="3886200" cy="707886"/>
          </a:xfrm>
          <a:prstGeom prst="rect">
            <a:avLst/>
          </a:prstGeom>
        </p:spPr>
        <p:txBody>
          <a:bodyPr wrap="square">
            <a:spAutoFit/>
          </a:bodyPr>
          <a:lstStyle/>
          <a:p>
            <a:r>
              <a:rPr lang="en-US" u="sng">
                <a:latin typeface="+mn-lt"/>
              </a:rPr>
              <a:t>NOTE: </a:t>
            </a:r>
            <a:r>
              <a:rPr lang="en-US">
                <a:latin typeface="+mn-lt"/>
              </a:rPr>
              <a:t>Ignore CPU cost and cost for writing result to disk</a:t>
            </a:r>
          </a:p>
        </p:txBody>
      </p:sp>
      <p:sp>
        <p:nvSpPr>
          <p:cNvPr id="7" name="Rectangle 6"/>
          <p:cNvSpPr/>
          <p:nvPr/>
        </p:nvSpPr>
        <p:spPr>
          <a:xfrm>
            <a:off x="5334000" y="4572000"/>
            <a:ext cx="391604" cy="369332"/>
          </a:xfrm>
          <a:prstGeom prst="rect">
            <a:avLst/>
          </a:prstGeom>
        </p:spPr>
        <p:txBody>
          <a:bodyPr wrap="none">
            <a:spAutoFit/>
          </a:bodyPr>
          <a:lstStyle/>
          <a:p>
            <a:r>
              <a:rPr lang="en-US" sz="1800"/>
              <a:t>:::</a:t>
            </a:r>
          </a:p>
        </p:txBody>
      </p:sp>
      <p:grpSp>
        <p:nvGrpSpPr>
          <p:cNvPr id="5" name="Group 4"/>
          <p:cNvGrpSpPr/>
          <p:nvPr/>
        </p:nvGrpSpPr>
        <p:grpSpPr>
          <a:xfrm>
            <a:off x="7696200" y="1676400"/>
            <a:ext cx="914400" cy="4572000"/>
            <a:chOff x="6477000" y="1676400"/>
            <a:chExt cx="914400" cy="4572000"/>
          </a:xfrm>
        </p:grpSpPr>
        <p:sp>
          <p:nvSpPr>
            <p:cNvPr id="33" name="Rectangle 17"/>
            <p:cNvSpPr>
              <a:spLocks noChangeArrowheads="1"/>
            </p:cNvSpPr>
            <p:nvPr/>
          </p:nvSpPr>
          <p:spPr bwMode="auto">
            <a:xfrm>
              <a:off x="6477000" y="2133600"/>
              <a:ext cx="914400" cy="1219200"/>
            </a:xfrm>
            <a:prstGeom prst="rect">
              <a:avLst/>
            </a:prstGeom>
            <a:solidFill>
              <a:srgbClr val="00CCFF"/>
            </a:solidFill>
            <a:ln w="9525">
              <a:solidFill>
                <a:schemeClr val="tx1"/>
              </a:solidFill>
              <a:miter lim="800000"/>
              <a:headEnd/>
              <a:tailEnd/>
            </a:ln>
            <a:effectLst/>
          </p:spPr>
          <p:txBody>
            <a:bodyPr wrap="none" anchor="ctr"/>
            <a:lstStyle/>
            <a:p>
              <a:r>
                <a:rPr lang="en-US" sz="1800" dirty="0"/>
                <a:t>Page 1</a:t>
              </a:r>
            </a:p>
          </p:txBody>
        </p:sp>
        <p:sp>
          <p:nvSpPr>
            <p:cNvPr id="35" name="Rectangle 34"/>
            <p:cNvSpPr/>
            <p:nvPr/>
          </p:nvSpPr>
          <p:spPr>
            <a:xfrm>
              <a:off x="6705600" y="1676400"/>
              <a:ext cx="362499" cy="400110"/>
            </a:xfrm>
            <a:prstGeom prst="rect">
              <a:avLst/>
            </a:prstGeom>
          </p:spPr>
          <p:txBody>
            <a:bodyPr wrap="none">
              <a:spAutoFit/>
            </a:bodyPr>
            <a:lstStyle/>
            <a:p>
              <a:r>
                <a:rPr lang="en-US"/>
                <a:t>S</a:t>
              </a:r>
            </a:p>
          </p:txBody>
        </p:sp>
        <p:sp>
          <p:nvSpPr>
            <p:cNvPr id="36" name="Rectangle 17"/>
            <p:cNvSpPr>
              <a:spLocks noChangeArrowheads="1"/>
            </p:cNvSpPr>
            <p:nvPr/>
          </p:nvSpPr>
          <p:spPr bwMode="auto">
            <a:xfrm>
              <a:off x="6477000" y="3352800"/>
              <a:ext cx="914400" cy="1219200"/>
            </a:xfrm>
            <a:prstGeom prst="rect">
              <a:avLst/>
            </a:prstGeom>
            <a:solidFill>
              <a:srgbClr val="00CCFF"/>
            </a:solidFill>
            <a:ln w="9525">
              <a:solidFill>
                <a:schemeClr val="tx1"/>
              </a:solidFill>
              <a:miter lim="800000"/>
              <a:headEnd/>
              <a:tailEnd/>
            </a:ln>
            <a:effectLst/>
          </p:spPr>
          <p:txBody>
            <a:bodyPr wrap="none" anchor="ctr"/>
            <a:lstStyle/>
            <a:p>
              <a:r>
                <a:rPr lang="en-US" sz="1800"/>
                <a:t>Page 2</a:t>
              </a:r>
            </a:p>
          </p:txBody>
        </p:sp>
        <p:sp>
          <p:nvSpPr>
            <p:cNvPr id="37" name="Rectangle 17"/>
            <p:cNvSpPr>
              <a:spLocks noChangeArrowheads="1"/>
            </p:cNvSpPr>
            <p:nvPr/>
          </p:nvSpPr>
          <p:spPr bwMode="auto">
            <a:xfrm>
              <a:off x="6477000" y="5029200"/>
              <a:ext cx="914400" cy="1219200"/>
            </a:xfrm>
            <a:prstGeom prst="rect">
              <a:avLst/>
            </a:prstGeom>
            <a:solidFill>
              <a:srgbClr val="00CCFF"/>
            </a:solidFill>
            <a:ln w="9525">
              <a:solidFill>
                <a:schemeClr val="tx1"/>
              </a:solidFill>
              <a:miter lim="800000"/>
              <a:headEnd/>
              <a:tailEnd/>
            </a:ln>
            <a:effectLst/>
          </p:spPr>
          <p:txBody>
            <a:bodyPr wrap="none" anchor="ctr"/>
            <a:lstStyle/>
            <a:p>
              <a:r>
                <a:rPr lang="en-US" sz="1800"/>
                <a:t>Page N</a:t>
              </a:r>
            </a:p>
          </p:txBody>
        </p:sp>
        <p:sp>
          <p:nvSpPr>
            <p:cNvPr id="41" name="Rectangle 40"/>
            <p:cNvSpPr/>
            <p:nvPr/>
          </p:nvSpPr>
          <p:spPr>
            <a:xfrm>
              <a:off x="6705600" y="4572000"/>
              <a:ext cx="391604" cy="369332"/>
            </a:xfrm>
            <a:prstGeom prst="rect">
              <a:avLst/>
            </a:prstGeom>
          </p:spPr>
          <p:txBody>
            <a:bodyPr wrap="none">
              <a:spAutoFit/>
            </a:bodyPr>
            <a:lstStyle/>
            <a:p>
              <a:r>
                <a:rPr lang="en-US" sz="1800"/>
                <a:t>:::</a:t>
              </a:r>
            </a:p>
          </p:txBody>
        </p:sp>
      </p:grpSp>
    </p:spTree>
    <p:extLst>
      <p:ext uri="{BB962C8B-B14F-4D97-AF65-F5344CB8AC3E}">
        <p14:creationId xmlns:p14="http://schemas.microsoft.com/office/powerpoint/2010/main" val="3975218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762000" y="304800"/>
            <a:ext cx="7772400" cy="1104900"/>
          </a:xfrm>
          <a:prstGeom prst="rect">
            <a:avLst/>
          </a:prstGeom>
          <a:noFill/>
          <a:ln w="12700">
            <a:noFill/>
            <a:miter lim="800000"/>
            <a:headEnd/>
            <a:tailEnd/>
          </a:ln>
          <a:effectLst/>
        </p:spPr>
        <p:txBody>
          <a:bodyPr lIns="90488" tIns="44450" rIns="90488" bIns="44450" anchor="ctr"/>
          <a:lstStyle/>
          <a:p>
            <a:pPr algn="ctr"/>
            <a:r>
              <a:rPr lang="en-US" sz="4000">
                <a:solidFill>
                  <a:schemeClr val="tx2"/>
                </a:solidFill>
                <a:latin typeface="+mn-lt"/>
              </a:rPr>
              <a:t>Block Nested Loops Join</a:t>
            </a:r>
          </a:p>
        </p:txBody>
      </p:sp>
      <p:sp>
        <p:nvSpPr>
          <p:cNvPr id="7171" name="Rectangle 3"/>
          <p:cNvSpPr>
            <a:spLocks noChangeArrowheads="1"/>
          </p:cNvSpPr>
          <p:nvPr/>
        </p:nvSpPr>
        <p:spPr bwMode="auto">
          <a:xfrm>
            <a:off x="2667000" y="1752600"/>
            <a:ext cx="914400" cy="1752600"/>
          </a:xfrm>
          <a:prstGeom prst="rect">
            <a:avLst/>
          </a:prstGeom>
          <a:solidFill>
            <a:srgbClr val="FFFF66"/>
          </a:solidFill>
          <a:ln w="9525">
            <a:solidFill>
              <a:schemeClr val="tx1"/>
            </a:solidFill>
            <a:miter lim="800000"/>
            <a:headEnd/>
            <a:tailEnd/>
          </a:ln>
          <a:effectLst/>
        </p:spPr>
        <p:txBody>
          <a:bodyPr wrap="none" anchor="ctr"/>
          <a:lstStyle/>
          <a:p>
            <a:pPr algn="ctr"/>
            <a:endParaRPr lang="en-US" sz="2400">
              <a:latin typeface="+mn-lt"/>
            </a:endParaRPr>
          </a:p>
        </p:txBody>
      </p:sp>
      <p:sp>
        <p:nvSpPr>
          <p:cNvPr id="7172" name="Text Box 4"/>
          <p:cNvSpPr txBox="1">
            <a:spLocks noChangeArrowheads="1"/>
          </p:cNvSpPr>
          <p:nvPr/>
        </p:nvSpPr>
        <p:spPr bwMode="auto">
          <a:xfrm>
            <a:off x="2743200" y="1752600"/>
            <a:ext cx="762000" cy="825500"/>
          </a:xfrm>
          <a:prstGeom prst="rect">
            <a:avLst/>
          </a:prstGeom>
          <a:noFill/>
          <a:ln w="9525">
            <a:noFill/>
            <a:miter lim="800000"/>
            <a:headEnd/>
            <a:tailEnd/>
          </a:ln>
          <a:effectLst/>
        </p:spPr>
        <p:txBody>
          <a:bodyPr>
            <a:spAutoFit/>
          </a:bodyPr>
          <a:lstStyle/>
          <a:p>
            <a:r>
              <a:rPr lang="en-US" sz="1600">
                <a:latin typeface="+mn-lt"/>
              </a:rPr>
              <a:t>B-2 pages for R</a:t>
            </a:r>
          </a:p>
        </p:txBody>
      </p:sp>
      <p:sp>
        <p:nvSpPr>
          <p:cNvPr id="7174" name="Text Box 6"/>
          <p:cNvSpPr txBox="1">
            <a:spLocks noChangeArrowheads="1"/>
          </p:cNvSpPr>
          <p:nvPr/>
        </p:nvSpPr>
        <p:spPr bwMode="auto">
          <a:xfrm>
            <a:off x="2667000" y="1371600"/>
            <a:ext cx="979755" cy="369332"/>
          </a:xfrm>
          <a:prstGeom prst="rect">
            <a:avLst/>
          </a:prstGeom>
          <a:noFill/>
          <a:ln w="9525">
            <a:noFill/>
            <a:miter lim="800000"/>
            <a:headEnd/>
            <a:tailEnd/>
          </a:ln>
          <a:effectLst/>
        </p:spPr>
        <p:txBody>
          <a:bodyPr wrap="none">
            <a:spAutoFit/>
          </a:bodyPr>
          <a:lstStyle/>
          <a:p>
            <a:r>
              <a:rPr lang="en-US" sz="1800">
                <a:latin typeface="+mn-lt"/>
              </a:rPr>
              <a:t>Memory</a:t>
            </a:r>
          </a:p>
        </p:txBody>
      </p:sp>
      <p:sp>
        <p:nvSpPr>
          <p:cNvPr id="7175" name="Rectangle 7"/>
          <p:cNvSpPr>
            <a:spLocks noChangeArrowheads="1"/>
          </p:cNvSpPr>
          <p:nvPr/>
        </p:nvSpPr>
        <p:spPr bwMode="auto">
          <a:xfrm>
            <a:off x="2667000" y="3505200"/>
            <a:ext cx="914400" cy="914400"/>
          </a:xfrm>
          <a:prstGeom prst="rect">
            <a:avLst/>
          </a:prstGeom>
          <a:solidFill>
            <a:srgbClr val="00CCFF"/>
          </a:solidFill>
          <a:ln w="9525">
            <a:solidFill>
              <a:schemeClr val="tx1"/>
            </a:solidFill>
            <a:miter lim="800000"/>
            <a:headEnd/>
            <a:tailEnd/>
          </a:ln>
          <a:effectLst/>
        </p:spPr>
        <p:txBody>
          <a:bodyPr wrap="none" anchor="ctr"/>
          <a:lstStyle/>
          <a:p>
            <a:endParaRPr lang="en-US">
              <a:latin typeface="+mn-lt"/>
            </a:endParaRPr>
          </a:p>
        </p:txBody>
      </p:sp>
      <p:sp>
        <p:nvSpPr>
          <p:cNvPr id="7177" name="Rectangle 9"/>
          <p:cNvSpPr>
            <a:spLocks noChangeArrowheads="1"/>
          </p:cNvSpPr>
          <p:nvPr/>
        </p:nvSpPr>
        <p:spPr bwMode="auto">
          <a:xfrm>
            <a:off x="2667000" y="4419600"/>
            <a:ext cx="914400" cy="914400"/>
          </a:xfrm>
          <a:prstGeom prst="rect">
            <a:avLst/>
          </a:prstGeom>
          <a:solidFill>
            <a:srgbClr val="FF66FF"/>
          </a:solidFill>
          <a:ln w="9525">
            <a:solidFill>
              <a:schemeClr val="tx1"/>
            </a:solidFill>
            <a:miter lim="800000"/>
            <a:headEnd/>
            <a:tailEnd/>
          </a:ln>
          <a:effectLst/>
        </p:spPr>
        <p:txBody>
          <a:bodyPr wrap="none" anchor="ctr"/>
          <a:lstStyle/>
          <a:p>
            <a:endParaRPr lang="en-US">
              <a:latin typeface="+mn-lt"/>
            </a:endParaRPr>
          </a:p>
        </p:txBody>
      </p:sp>
      <p:sp>
        <p:nvSpPr>
          <p:cNvPr id="7178" name="Line 10"/>
          <p:cNvSpPr>
            <a:spLocks noChangeShapeType="1"/>
          </p:cNvSpPr>
          <p:nvPr/>
        </p:nvSpPr>
        <p:spPr bwMode="auto">
          <a:xfrm>
            <a:off x="1600200" y="4953000"/>
            <a:ext cx="609600" cy="0"/>
          </a:xfrm>
          <a:prstGeom prst="line">
            <a:avLst/>
          </a:prstGeom>
          <a:noFill/>
          <a:ln w="9525">
            <a:solidFill>
              <a:schemeClr val="tx1"/>
            </a:solidFill>
            <a:round/>
            <a:headEnd/>
            <a:tailEnd type="triangle" w="med" len="med"/>
          </a:ln>
          <a:effectLst/>
        </p:spPr>
        <p:txBody>
          <a:bodyPr/>
          <a:lstStyle/>
          <a:p>
            <a:endParaRPr lang="en-US">
              <a:latin typeface="+mn-lt"/>
            </a:endParaRPr>
          </a:p>
        </p:txBody>
      </p:sp>
      <p:sp>
        <p:nvSpPr>
          <p:cNvPr id="7179" name="Text Box 11"/>
          <p:cNvSpPr txBox="1">
            <a:spLocks noChangeArrowheads="1"/>
          </p:cNvSpPr>
          <p:nvPr/>
        </p:nvSpPr>
        <p:spPr bwMode="auto">
          <a:xfrm>
            <a:off x="777875" y="4724400"/>
            <a:ext cx="822325" cy="581025"/>
          </a:xfrm>
          <a:prstGeom prst="rect">
            <a:avLst/>
          </a:prstGeom>
          <a:noFill/>
          <a:ln w="9525">
            <a:noFill/>
            <a:miter lim="800000"/>
            <a:headEnd/>
            <a:tailEnd/>
          </a:ln>
          <a:effectLst/>
        </p:spPr>
        <p:txBody>
          <a:bodyPr wrap="square">
            <a:spAutoFit/>
          </a:bodyPr>
          <a:lstStyle/>
          <a:p>
            <a:r>
              <a:rPr lang="en-US" sz="1600" dirty="0">
                <a:latin typeface="+mn-lt"/>
              </a:rPr>
              <a:t>Output buffer</a:t>
            </a:r>
          </a:p>
        </p:txBody>
      </p:sp>
      <p:sp>
        <p:nvSpPr>
          <p:cNvPr id="7180" name="Text Box 12"/>
          <p:cNvSpPr txBox="1">
            <a:spLocks noChangeArrowheads="1"/>
          </p:cNvSpPr>
          <p:nvPr/>
        </p:nvSpPr>
        <p:spPr bwMode="auto">
          <a:xfrm>
            <a:off x="1828800" y="2057400"/>
            <a:ext cx="609600" cy="336550"/>
          </a:xfrm>
          <a:prstGeom prst="rect">
            <a:avLst/>
          </a:prstGeom>
          <a:noFill/>
          <a:ln w="9525">
            <a:noFill/>
            <a:miter lim="800000"/>
            <a:headEnd/>
            <a:tailEnd/>
          </a:ln>
          <a:effectLst/>
        </p:spPr>
        <p:txBody>
          <a:bodyPr>
            <a:spAutoFit/>
          </a:bodyPr>
          <a:lstStyle/>
          <a:p>
            <a:r>
              <a:rPr lang="en-US" sz="1600">
                <a:latin typeface="+mn-lt"/>
              </a:rPr>
              <a:t>R</a:t>
            </a:r>
          </a:p>
        </p:txBody>
      </p:sp>
      <p:sp>
        <p:nvSpPr>
          <p:cNvPr id="7182" name="Text Box 14"/>
          <p:cNvSpPr txBox="1">
            <a:spLocks noChangeArrowheads="1"/>
          </p:cNvSpPr>
          <p:nvPr/>
        </p:nvSpPr>
        <p:spPr bwMode="auto">
          <a:xfrm>
            <a:off x="762000" y="3276600"/>
            <a:ext cx="1524000" cy="830997"/>
          </a:xfrm>
          <a:prstGeom prst="rect">
            <a:avLst/>
          </a:prstGeom>
          <a:noFill/>
          <a:ln w="9525">
            <a:noFill/>
            <a:miter lim="800000"/>
            <a:headEnd/>
            <a:tailEnd/>
          </a:ln>
          <a:effectLst/>
        </p:spPr>
        <p:txBody>
          <a:bodyPr>
            <a:spAutoFit/>
          </a:bodyPr>
          <a:lstStyle/>
          <a:p>
            <a:r>
              <a:rPr lang="en-US" sz="1600">
                <a:latin typeface="+mn-lt"/>
              </a:rPr>
              <a:t>Bring bigger relation S one page at a time.</a:t>
            </a:r>
          </a:p>
        </p:txBody>
      </p:sp>
      <p:sp>
        <p:nvSpPr>
          <p:cNvPr id="7183" name="Text Box 15"/>
          <p:cNvSpPr txBox="1">
            <a:spLocks noChangeArrowheads="1"/>
          </p:cNvSpPr>
          <p:nvPr/>
        </p:nvSpPr>
        <p:spPr bwMode="auto">
          <a:xfrm>
            <a:off x="3962400" y="5943600"/>
            <a:ext cx="1633538" cy="457200"/>
          </a:xfrm>
          <a:prstGeom prst="rect">
            <a:avLst/>
          </a:prstGeom>
          <a:noFill/>
          <a:ln w="9525">
            <a:noFill/>
            <a:miter lim="800000"/>
            <a:headEnd/>
            <a:tailEnd/>
          </a:ln>
          <a:effectLst/>
        </p:spPr>
        <p:txBody>
          <a:bodyPr wrap="none">
            <a:spAutoFit/>
          </a:bodyPr>
          <a:lstStyle/>
          <a:p>
            <a:r>
              <a:rPr lang="en-US" sz="2400">
                <a:latin typeface="+mn-lt"/>
              </a:rPr>
              <a:t>Cost=M+N</a:t>
            </a:r>
          </a:p>
        </p:txBody>
      </p:sp>
      <p:sp>
        <p:nvSpPr>
          <p:cNvPr id="7184" name="Line 16"/>
          <p:cNvSpPr>
            <a:spLocks noChangeShapeType="1"/>
          </p:cNvSpPr>
          <p:nvPr/>
        </p:nvSpPr>
        <p:spPr bwMode="auto">
          <a:xfrm>
            <a:off x="5562600" y="6170613"/>
            <a:ext cx="411163" cy="1587"/>
          </a:xfrm>
          <a:prstGeom prst="line">
            <a:avLst/>
          </a:prstGeom>
          <a:noFill/>
          <a:ln w="9525">
            <a:solidFill>
              <a:schemeClr val="tx1"/>
            </a:solidFill>
            <a:round/>
            <a:headEnd/>
            <a:tailEnd type="triangle" w="med" len="med"/>
          </a:ln>
          <a:effectLst/>
        </p:spPr>
        <p:txBody>
          <a:bodyPr/>
          <a:lstStyle/>
          <a:p>
            <a:endParaRPr lang="en-US">
              <a:latin typeface="+mn-lt"/>
            </a:endParaRPr>
          </a:p>
        </p:txBody>
      </p:sp>
      <p:sp>
        <p:nvSpPr>
          <p:cNvPr id="7185" name="Text Box 17"/>
          <p:cNvSpPr txBox="1">
            <a:spLocks noChangeArrowheads="1"/>
          </p:cNvSpPr>
          <p:nvPr/>
        </p:nvSpPr>
        <p:spPr bwMode="auto">
          <a:xfrm>
            <a:off x="6096000" y="5562600"/>
            <a:ext cx="2819400" cy="1006475"/>
          </a:xfrm>
          <a:prstGeom prst="rect">
            <a:avLst/>
          </a:prstGeom>
          <a:noFill/>
          <a:ln w="9525">
            <a:noFill/>
            <a:miter lim="800000"/>
            <a:headEnd/>
            <a:tailEnd/>
          </a:ln>
          <a:effectLst/>
        </p:spPr>
        <p:txBody>
          <a:bodyPr>
            <a:spAutoFit/>
          </a:bodyPr>
          <a:lstStyle/>
          <a:p>
            <a:r>
              <a:rPr lang="en-US">
                <a:latin typeface="+mn-lt"/>
              </a:rPr>
              <a:t>Optimal if one of the relation can fit in the memory (M=B-2).</a:t>
            </a:r>
          </a:p>
        </p:txBody>
      </p:sp>
      <p:sp>
        <p:nvSpPr>
          <p:cNvPr id="7186" name="Rectangle 18"/>
          <p:cNvSpPr>
            <a:spLocks noChangeArrowheads="1"/>
          </p:cNvSpPr>
          <p:nvPr/>
        </p:nvSpPr>
        <p:spPr bwMode="auto">
          <a:xfrm>
            <a:off x="3810000" y="1600200"/>
            <a:ext cx="5181600" cy="1567096"/>
          </a:xfrm>
          <a:prstGeom prst="rect">
            <a:avLst/>
          </a:prstGeom>
          <a:noFill/>
          <a:ln w="12700">
            <a:noFill/>
            <a:miter lim="800000"/>
            <a:headEnd/>
            <a:tailEnd/>
          </a:ln>
          <a:effectLst/>
        </p:spPr>
        <p:txBody>
          <a:bodyPr lIns="90488" tIns="44450" rIns="90488" bIns="44450">
            <a:spAutoFit/>
          </a:bodyPr>
          <a:lstStyle/>
          <a:p>
            <a:pPr eaLnBrk="0" hangingPunct="0"/>
            <a:r>
              <a:rPr lang="en-US" sz="2400">
                <a:latin typeface="+mn-lt"/>
              </a:rPr>
              <a:t>For each r</a:t>
            </a:r>
            <a:r>
              <a:rPr lang="en-US" sz="2400" baseline="-25000">
                <a:latin typeface="+mn-lt"/>
              </a:rPr>
              <a:t>i</a:t>
            </a:r>
            <a:r>
              <a:rPr lang="en-US" sz="2400">
                <a:latin typeface="+mn-lt"/>
              </a:rPr>
              <a:t> of B-2 pages of R do </a:t>
            </a:r>
          </a:p>
          <a:p>
            <a:pPr lvl="1" eaLnBrk="0" hangingPunct="0"/>
            <a:r>
              <a:rPr lang="en-US" sz="2400">
                <a:latin typeface="+mn-lt"/>
              </a:rPr>
              <a:t>For each s</a:t>
            </a:r>
            <a:r>
              <a:rPr lang="en-US" sz="2400" baseline="-25000">
                <a:latin typeface="+mn-lt"/>
              </a:rPr>
              <a:t>j</a:t>
            </a:r>
            <a:r>
              <a:rPr lang="en-US" sz="2400">
                <a:latin typeface="+mn-lt"/>
              </a:rPr>
              <a:t> of s in S do</a:t>
            </a:r>
          </a:p>
          <a:p>
            <a:pPr eaLnBrk="0" hangingPunct="0"/>
            <a:r>
              <a:rPr lang="en-US" sz="2400">
                <a:latin typeface="+mn-lt"/>
              </a:rPr>
              <a:t>	if r</a:t>
            </a:r>
            <a:r>
              <a:rPr lang="en-US" sz="2400" baseline="-10000">
                <a:latin typeface="+mn-lt"/>
              </a:rPr>
              <a:t>i</a:t>
            </a:r>
            <a:r>
              <a:rPr lang="en-US" sz="2400">
                <a:latin typeface="+mn-lt"/>
              </a:rPr>
              <a:t>.a == s</a:t>
            </a:r>
            <a:r>
              <a:rPr lang="en-US" sz="2400" baseline="-10000">
                <a:latin typeface="+mn-lt"/>
              </a:rPr>
              <a:t>j</a:t>
            </a:r>
            <a:r>
              <a:rPr lang="en-US" sz="2400">
                <a:latin typeface="+mn-lt"/>
              </a:rPr>
              <a:t>.a</a:t>
            </a:r>
            <a:r>
              <a:rPr lang="en-US" sz="2400" baseline="-10000">
                <a:latin typeface="+mn-lt"/>
              </a:rPr>
              <a:t> </a:t>
            </a:r>
            <a:r>
              <a:rPr lang="en-US" sz="2400">
                <a:latin typeface="+mn-lt"/>
              </a:rPr>
              <a:t> then </a:t>
            </a:r>
          </a:p>
          <a:p>
            <a:pPr lvl="1" eaLnBrk="0" hangingPunct="0"/>
            <a:r>
              <a:rPr lang="en-US" sz="2400">
                <a:latin typeface="+mn-lt"/>
              </a:rPr>
              <a:t>add &lt;r</a:t>
            </a:r>
            <a:r>
              <a:rPr lang="en-US" sz="2400" baseline="-25000">
                <a:latin typeface="+mn-lt"/>
              </a:rPr>
              <a:t>i</a:t>
            </a:r>
            <a:r>
              <a:rPr lang="en-US" sz="2400">
                <a:latin typeface="+mn-lt"/>
              </a:rPr>
              <a:t>, s</a:t>
            </a:r>
            <a:r>
              <a:rPr lang="en-US" sz="2400" baseline="-25000">
                <a:latin typeface="+mn-lt"/>
              </a:rPr>
              <a:t>j</a:t>
            </a:r>
            <a:r>
              <a:rPr lang="en-US" sz="2400">
                <a:latin typeface="+mn-lt"/>
              </a:rPr>
              <a:t>&gt; to result</a:t>
            </a:r>
          </a:p>
        </p:txBody>
      </p:sp>
      <p:sp>
        <p:nvSpPr>
          <p:cNvPr id="7187" name="Rectangle 19"/>
          <p:cNvSpPr>
            <a:spLocks noChangeArrowheads="1"/>
          </p:cNvSpPr>
          <p:nvPr/>
        </p:nvSpPr>
        <p:spPr bwMode="auto">
          <a:xfrm>
            <a:off x="6019800" y="5410200"/>
            <a:ext cx="2971800" cy="1295400"/>
          </a:xfrm>
          <a:prstGeom prst="rect">
            <a:avLst/>
          </a:prstGeom>
          <a:noFill/>
          <a:ln w="9525">
            <a:solidFill>
              <a:schemeClr val="tx1"/>
            </a:solidFill>
            <a:miter lim="800000"/>
            <a:headEnd/>
            <a:tailEnd/>
          </a:ln>
          <a:effectLst/>
        </p:spPr>
        <p:txBody>
          <a:bodyPr wrap="none" anchor="ctr"/>
          <a:lstStyle/>
          <a:p>
            <a:endParaRPr lang="en-US">
              <a:latin typeface="+mn-lt"/>
            </a:endParaRPr>
          </a:p>
        </p:txBody>
      </p:sp>
      <p:sp>
        <p:nvSpPr>
          <p:cNvPr id="7188" name="Text Box 20"/>
          <p:cNvSpPr txBox="1">
            <a:spLocks noChangeArrowheads="1"/>
          </p:cNvSpPr>
          <p:nvPr/>
        </p:nvSpPr>
        <p:spPr bwMode="auto">
          <a:xfrm>
            <a:off x="3886200" y="3657600"/>
            <a:ext cx="1390650" cy="457200"/>
          </a:xfrm>
          <a:prstGeom prst="rect">
            <a:avLst/>
          </a:prstGeom>
          <a:noFill/>
          <a:ln w="9525">
            <a:noFill/>
            <a:miter lim="800000"/>
            <a:headEnd/>
            <a:tailEnd/>
          </a:ln>
          <a:effectLst/>
        </p:spPr>
        <p:txBody>
          <a:bodyPr wrap="none">
            <a:spAutoFit/>
          </a:bodyPr>
          <a:lstStyle/>
          <a:p>
            <a:r>
              <a:rPr lang="en-US" sz="2400">
                <a:latin typeface="+mn-lt"/>
              </a:rPr>
              <a:t>Cost=M+</a:t>
            </a:r>
          </a:p>
        </p:txBody>
      </p:sp>
      <p:graphicFrame>
        <p:nvGraphicFramePr>
          <p:cNvPr id="7189" name="Object 21"/>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7550" name="Equation" r:id="rId4" imgW="114120" imgH="215640" progId="Equation.3">
                  <p:embed/>
                </p:oleObj>
              </mc:Choice>
              <mc:Fallback>
                <p:oleObj name="Equation" r:id="rId4" imgW="114120" imgH="215640" progId="Equation.3">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7190" name="Object 22"/>
          <p:cNvGraphicFramePr>
            <a:graphicFrameLocks noChangeAspect="1"/>
          </p:cNvGraphicFramePr>
          <p:nvPr/>
        </p:nvGraphicFramePr>
        <p:xfrm>
          <a:off x="5257800" y="3505200"/>
          <a:ext cx="990600" cy="820738"/>
        </p:xfrm>
        <a:graphic>
          <a:graphicData uri="http://schemas.openxmlformats.org/presentationml/2006/ole">
            <mc:AlternateContent xmlns:mc="http://schemas.openxmlformats.org/markup-compatibility/2006">
              <mc:Choice xmlns:v="urn:schemas-microsoft-com:vml" Requires="v">
                <p:oleObj spid="_x0000_s7551" name="Equation" r:id="rId6" imgW="520560" imgH="431640" progId="Equation.3">
                  <p:embed/>
                </p:oleObj>
              </mc:Choice>
              <mc:Fallback>
                <p:oleObj name="Equation" r:id="rId6" imgW="520560" imgH="431640" progId="Equation.3">
                  <p:embed/>
                  <p:pic>
                    <p:nvPicPr>
                      <p:cNvPr id="0"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3505200"/>
                        <a:ext cx="990600" cy="82073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7191" name="Text Box 23"/>
          <p:cNvSpPr txBox="1">
            <a:spLocks noChangeArrowheads="1"/>
          </p:cNvSpPr>
          <p:nvPr/>
        </p:nvSpPr>
        <p:spPr bwMode="auto">
          <a:xfrm>
            <a:off x="1584325" y="5470525"/>
            <a:ext cx="3344634" cy="400110"/>
          </a:xfrm>
          <a:prstGeom prst="rect">
            <a:avLst/>
          </a:prstGeom>
          <a:noFill/>
          <a:ln w="9525">
            <a:noFill/>
            <a:miter lim="800000"/>
            <a:headEnd/>
            <a:tailEnd/>
          </a:ln>
          <a:effectLst/>
        </p:spPr>
        <p:txBody>
          <a:bodyPr wrap="none">
            <a:spAutoFit/>
          </a:bodyPr>
          <a:lstStyle/>
          <a:p>
            <a:r>
              <a:rPr lang="en-US">
                <a:latin typeface="+mn-lt"/>
              </a:rPr>
              <a:t>B: Available memory in pages.</a:t>
            </a:r>
          </a:p>
        </p:txBody>
      </p:sp>
      <p:sp>
        <p:nvSpPr>
          <p:cNvPr id="7192" name="Line 24"/>
          <p:cNvSpPr>
            <a:spLocks noChangeShapeType="1"/>
          </p:cNvSpPr>
          <p:nvPr/>
        </p:nvSpPr>
        <p:spPr bwMode="auto">
          <a:xfrm flipH="1" flipV="1">
            <a:off x="6096000" y="4267200"/>
            <a:ext cx="228600" cy="381000"/>
          </a:xfrm>
          <a:prstGeom prst="line">
            <a:avLst/>
          </a:prstGeom>
          <a:noFill/>
          <a:ln w="9525">
            <a:solidFill>
              <a:schemeClr val="tx1"/>
            </a:solidFill>
            <a:round/>
            <a:headEnd/>
            <a:tailEnd type="triangle" w="med" len="med"/>
          </a:ln>
          <a:effectLst/>
        </p:spPr>
        <p:txBody>
          <a:bodyPr/>
          <a:lstStyle/>
          <a:p>
            <a:endParaRPr lang="en-US">
              <a:latin typeface="+mn-lt"/>
            </a:endParaRPr>
          </a:p>
        </p:txBody>
      </p:sp>
      <p:sp>
        <p:nvSpPr>
          <p:cNvPr id="7193" name="Text Box 25"/>
          <p:cNvSpPr txBox="1">
            <a:spLocks noChangeArrowheads="1"/>
          </p:cNvSpPr>
          <p:nvPr/>
        </p:nvSpPr>
        <p:spPr bwMode="auto">
          <a:xfrm>
            <a:off x="5867400" y="4676775"/>
            <a:ext cx="3073400" cy="581025"/>
          </a:xfrm>
          <a:prstGeom prst="rect">
            <a:avLst/>
          </a:prstGeom>
          <a:noFill/>
          <a:ln w="9525">
            <a:noFill/>
            <a:miter lim="800000"/>
            <a:headEnd/>
            <a:tailEnd/>
          </a:ln>
          <a:effectLst/>
        </p:spPr>
        <p:txBody>
          <a:bodyPr>
            <a:spAutoFit/>
          </a:bodyPr>
          <a:lstStyle/>
          <a:p>
            <a:r>
              <a:rPr lang="en-US" sz="1600">
                <a:latin typeface="+mn-lt"/>
              </a:rPr>
              <a:t>Number of blocks of R for each scan of the whole S</a:t>
            </a:r>
          </a:p>
        </p:txBody>
      </p:sp>
      <p:sp>
        <p:nvSpPr>
          <p:cNvPr id="7194" name="Text Box 26"/>
          <p:cNvSpPr txBox="1">
            <a:spLocks noChangeArrowheads="1"/>
          </p:cNvSpPr>
          <p:nvPr/>
        </p:nvSpPr>
        <p:spPr bwMode="auto">
          <a:xfrm>
            <a:off x="2743200" y="3581400"/>
            <a:ext cx="762000" cy="584775"/>
          </a:xfrm>
          <a:prstGeom prst="rect">
            <a:avLst/>
          </a:prstGeom>
          <a:noFill/>
          <a:ln w="9525">
            <a:noFill/>
            <a:miter lim="800000"/>
            <a:headEnd/>
            <a:tailEnd/>
          </a:ln>
          <a:effectLst/>
        </p:spPr>
        <p:txBody>
          <a:bodyPr>
            <a:spAutoFit/>
          </a:bodyPr>
          <a:lstStyle/>
          <a:p>
            <a:r>
              <a:rPr lang="en-US" sz="1600">
                <a:latin typeface="+mn-lt"/>
              </a:rPr>
              <a:t>1 page for S</a:t>
            </a:r>
          </a:p>
        </p:txBody>
      </p:sp>
      <p:sp>
        <p:nvSpPr>
          <p:cNvPr id="7195" name="Text Box 27"/>
          <p:cNvSpPr txBox="1">
            <a:spLocks noChangeArrowheads="1"/>
          </p:cNvSpPr>
          <p:nvPr/>
        </p:nvSpPr>
        <p:spPr bwMode="auto">
          <a:xfrm>
            <a:off x="2743200" y="4648200"/>
            <a:ext cx="762000" cy="338554"/>
          </a:xfrm>
          <a:prstGeom prst="rect">
            <a:avLst/>
          </a:prstGeom>
          <a:noFill/>
          <a:ln w="9525">
            <a:noFill/>
            <a:miter lim="800000"/>
            <a:headEnd/>
            <a:tailEnd/>
          </a:ln>
          <a:effectLst/>
        </p:spPr>
        <p:txBody>
          <a:bodyPr>
            <a:spAutoFit/>
          </a:bodyPr>
          <a:lstStyle/>
          <a:p>
            <a:r>
              <a:rPr lang="en-US" sz="1600">
                <a:latin typeface="+mn-lt"/>
              </a:rPr>
              <a:t>1 page</a:t>
            </a:r>
          </a:p>
        </p:txBody>
      </p:sp>
      <p:sp>
        <p:nvSpPr>
          <p:cNvPr id="7196" name="Rectangle 28"/>
          <p:cNvSpPr>
            <a:spLocks noChangeArrowheads="1"/>
          </p:cNvSpPr>
          <p:nvPr/>
        </p:nvSpPr>
        <p:spPr bwMode="auto">
          <a:xfrm>
            <a:off x="6248400" y="3733800"/>
            <a:ext cx="638316" cy="461665"/>
          </a:xfrm>
          <a:prstGeom prst="rect">
            <a:avLst/>
          </a:prstGeom>
          <a:noFill/>
          <a:ln w="9525">
            <a:noFill/>
            <a:miter lim="800000"/>
            <a:headEnd/>
            <a:tailEnd/>
          </a:ln>
          <a:effectLst/>
        </p:spPr>
        <p:txBody>
          <a:bodyPr wrap="none">
            <a:spAutoFit/>
          </a:bodyPr>
          <a:lstStyle/>
          <a:p>
            <a:r>
              <a:rPr lang="en-US" sz="2400">
                <a:latin typeface="+mn-lt"/>
              </a:rPr>
              <a:t>* 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09600" y="304800"/>
            <a:ext cx="7772400" cy="1104900"/>
          </a:xfrm>
          <a:prstGeom prst="rect">
            <a:avLst/>
          </a:prstGeom>
          <a:noFill/>
          <a:ln w="12700">
            <a:noFill/>
            <a:miter lim="800000"/>
            <a:headEnd/>
            <a:tailEnd/>
          </a:ln>
          <a:effectLst/>
        </p:spPr>
        <p:txBody>
          <a:bodyPr lIns="90488" tIns="44450" rIns="90488" bIns="44450" anchor="ctr"/>
          <a:lstStyle/>
          <a:p>
            <a:pPr algn="ctr"/>
            <a:r>
              <a:rPr lang="en-US" sz="4000">
                <a:solidFill>
                  <a:schemeClr val="tx2"/>
                </a:solidFill>
                <a:latin typeface="+mn-lt"/>
              </a:rPr>
              <a:t>Indexed Nested Loops Join</a:t>
            </a:r>
          </a:p>
        </p:txBody>
      </p:sp>
      <p:sp>
        <p:nvSpPr>
          <p:cNvPr id="9219" name="Rectangle 3"/>
          <p:cNvSpPr>
            <a:spLocks noChangeArrowheads="1"/>
          </p:cNvSpPr>
          <p:nvPr/>
        </p:nvSpPr>
        <p:spPr bwMode="auto">
          <a:xfrm>
            <a:off x="1295400" y="1752600"/>
            <a:ext cx="5900014" cy="1013098"/>
          </a:xfrm>
          <a:prstGeom prst="rect">
            <a:avLst/>
          </a:prstGeom>
          <a:noFill/>
          <a:ln w="12700">
            <a:noFill/>
            <a:miter lim="800000"/>
            <a:headEnd/>
            <a:tailEnd/>
          </a:ln>
          <a:effectLst/>
        </p:spPr>
        <p:txBody>
          <a:bodyPr wrap="none" lIns="90488" tIns="44450" rIns="90488" bIns="44450">
            <a:spAutoFit/>
          </a:bodyPr>
          <a:lstStyle/>
          <a:p>
            <a:pPr eaLnBrk="0" hangingPunct="0"/>
            <a:r>
              <a:rPr lang="en-US">
                <a:latin typeface="+mn-lt"/>
              </a:rPr>
              <a:t>for each tuple r in R do</a:t>
            </a:r>
          </a:p>
          <a:p>
            <a:pPr eaLnBrk="0" hangingPunct="0"/>
            <a:r>
              <a:rPr lang="en-US">
                <a:latin typeface="+mn-lt"/>
              </a:rPr>
              <a:t>	for each tuple s in S do</a:t>
            </a:r>
          </a:p>
          <a:p>
            <a:pPr eaLnBrk="0" hangingPunct="0"/>
            <a:r>
              <a:rPr lang="en-US">
                <a:latin typeface="+mn-lt"/>
              </a:rPr>
              <a:t>		if r</a:t>
            </a:r>
            <a:r>
              <a:rPr lang="en-US" baseline="-10000">
                <a:latin typeface="+mn-lt"/>
              </a:rPr>
              <a:t>i.</a:t>
            </a:r>
            <a:r>
              <a:rPr lang="en-US" sz="1800">
                <a:latin typeface="+mn-lt"/>
              </a:rPr>
              <a:t>A</a:t>
            </a:r>
            <a:r>
              <a:rPr lang="en-US">
                <a:latin typeface="+mn-lt"/>
              </a:rPr>
              <a:t> == s</a:t>
            </a:r>
            <a:r>
              <a:rPr lang="en-US" baseline="-10000">
                <a:latin typeface="+mn-lt"/>
              </a:rPr>
              <a:t>j</a:t>
            </a:r>
            <a:r>
              <a:rPr lang="en-US" sz="1800">
                <a:latin typeface="+mn-lt"/>
              </a:rPr>
              <a:t>.B</a:t>
            </a:r>
            <a:r>
              <a:rPr lang="en-US" baseline="-10000">
                <a:latin typeface="+mn-lt"/>
              </a:rPr>
              <a:t> </a:t>
            </a:r>
            <a:r>
              <a:rPr lang="en-US">
                <a:latin typeface="+mn-lt"/>
              </a:rPr>
              <a:t> then add &lt;r, s&gt; to result</a:t>
            </a:r>
          </a:p>
        </p:txBody>
      </p:sp>
      <p:sp>
        <p:nvSpPr>
          <p:cNvPr id="9220" name="Text Box 4"/>
          <p:cNvSpPr txBox="1">
            <a:spLocks noChangeArrowheads="1"/>
          </p:cNvSpPr>
          <p:nvPr/>
        </p:nvSpPr>
        <p:spPr bwMode="auto">
          <a:xfrm>
            <a:off x="685800" y="3063875"/>
            <a:ext cx="7398179" cy="830997"/>
          </a:xfrm>
          <a:prstGeom prst="rect">
            <a:avLst/>
          </a:prstGeom>
          <a:noFill/>
          <a:ln w="9525">
            <a:noFill/>
            <a:miter lim="800000"/>
            <a:headEnd/>
            <a:tailEnd/>
          </a:ln>
          <a:effectLst/>
        </p:spPr>
        <p:txBody>
          <a:bodyPr wrap="none">
            <a:spAutoFit/>
          </a:bodyPr>
          <a:lstStyle/>
          <a:p>
            <a:r>
              <a:rPr lang="en-US" sz="2400">
                <a:latin typeface="+mn-lt"/>
              </a:rPr>
              <a:t>Use index on the joining attribute of S.</a:t>
            </a:r>
          </a:p>
          <a:p>
            <a:r>
              <a:rPr lang="en-US" sz="2400">
                <a:latin typeface="+mn-lt"/>
              </a:rPr>
              <a:t>Cost=M+M*P</a:t>
            </a:r>
            <a:r>
              <a:rPr lang="en-US" sz="2400" baseline="-25000">
                <a:latin typeface="+mn-lt"/>
              </a:rPr>
              <a:t>R</a:t>
            </a:r>
            <a:r>
              <a:rPr lang="en-US" sz="2400">
                <a:latin typeface="+mn-lt"/>
              </a:rPr>
              <a:t>*(Cost of retrieving a matching tuple in S).</a:t>
            </a:r>
          </a:p>
        </p:txBody>
      </p:sp>
      <p:sp>
        <p:nvSpPr>
          <p:cNvPr id="9221" name="Line 5"/>
          <p:cNvSpPr>
            <a:spLocks noChangeShapeType="1"/>
          </p:cNvSpPr>
          <p:nvPr/>
        </p:nvSpPr>
        <p:spPr bwMode="auto">
          <a:xfrm flipV="1">
            <a:off x="3657600" y="3902075"/>
            <a:ext cx="0" cy="669925"/>
          </a:xfrm>
          <a:prstGeom prst="line">
            <a:avLst/>
          </a:prstGeom>
          <a:noFill/>
          <a:ln w="9525">
            <a:solidFill>
              <a:schemeClr val="tx1"/>
            </a:solidFill>
            <a:round/>
            <a:headEnd/>
            <a:tailEnd type="triangle" w="med" len="med"/>
          </a:ln>
          <a:effectLst/>
        </p:spPr>
        <p:txBody>
          <a:bodyPr/>
          <a:lstStyle/>
          <a:p>
            <a:endParaRPr lang="en-US">
              <a:latin typeface="+mn-lt"/>
            </a:endParaRPr>
          </a:p>
        </p:txBody>
      </p:sp>
      <p:sp>
        <p:nvSpPr>
          <p:cNvPr id="9222" name="Line 6"/>
          <p:cNvSpPr>
            <a:spLocks noChangeShapeType="1"/>
          </p:cNvSpPr>
          <p:nvPr/>
        </p:nvSpPr>
        <p:spPr bwMode="auto">
          <a:xfrm>
            <a:off x="3657600" y="4572000"/>
            <a:ext cx="533400" cy="0"/>
          </a:xfrm>
          <a:prstGeom prst="line">
            <a:avLst/>
          </a:prstGeom>
          <a:noFill/>
          <a:ln w="9525">
            <a:solidFill>
              <a:schemeClr val="tx1"/>
            </a:solidFill>
            <a:round/>
            <a:headEnd/>
            <a:tailEnd/>
          </a:ln>
          <a:effectLst/>
        </p:spPr>
        <p:txBody>
          <a:bodyPr/>
          <a:lstStyle/>
          <a:p>
            <a:endParaRPr lang="en-US">
              <a:latin typeface="+mn-lt"/>
            </a:endParaRPr>
          </a:p>
        </p:txBody>
      </p:sp>
      <p:sp>
        <p:nvSpPr>
          <p:cNvPr id="9223" name="Text Box 7"/>
          <p:cNvSpPr txBox="1">
            <a:spLocks noChangeArrowheads="1"/>
          </p:cNvSpPr>
          <p:nvPr/>
        </p:nvSpPr>
        <p:spPr bwMode="auto">
          <a:xfrm>
            <a:off x="4191000" y="4191000"/>
            <a:ext cx="4191000" cy="701675"/>
          </a:xfrm>
          <a:prstGeom prst="rect">
            <a:avLst/>
          </a:prstGeom>
          <a:noFill/>
          <a:ln w="9525">
            <a:noFill/>
            <a:miter lim="800000"/>
            <a:headEnd/>
            <a:tailEnd/>
          </a:ln>
          <a:effectLst/>
        </p:spPr>
        <p:txBody>
          <a:bodyPr>
            <a:spAutoFit/>
          </a:bodyPr>
          <a:lstStyle/>
          <a:p>
            <a:r>
              <a:rPr lang="en-US">
                <a:latin typeface="+mn-lt"/>
              </a:rPr>
              <a:t>Depend on the type of index and the number of matching tuples.</a:t>
            </a:r>
          </a:p>
        </p:txBody>
      </p:sp>
      <p:sp>
        <p:nvSpPr>
          <p:cNvPr id="9224" name="Text Box 8"/>
          <p:cNvSpPr txBox="1">
            <a:spLocks noChangeArrowheads="1"/>
          </p:cNvSpPr>
          <p:nvPr/>
        </p:nvSpPr>
        <p:spPr bwMode="auto">
          <a:xfrm>
            <a:off x="609600" y="4419600"/>
            <a:ext cx="1901483" cy="461665"/>
          </a:xfrm>
          <a:prstGeom prst="rect">
            <a:avLst/>
          </a:prstGeom>
          <a:noFill/>
          <a:ln w="9525">
            <a:noFill/>
            <a:miter lim="800000"/>
            <a:headEnd/>
            <a:tailEnd/>
          </a:ln>
          <a:effectLst/>
        </p:spPr>
        <p:txBody>
          <a:bodyPr wrap="none">
            <a:spAutoFit/>
          </a:bodyPr>
          <a:lstStyle/>
          <a:p>
            <a:r>
              <a:rPr lang="en-US" sz="2400">
                <a:latin typeface="+mn-lt"/>
              </a:rPr>
              <a:t>cost to scan R</a:t>
            </a:r>
          </a:p>
        </p:txBody>
      </p:sp>
      <p:sp>
        <p:nvSpPr>
          <p:cNvPr id="9225" name="Line 9"/>
          <p:cNvSpPr>
            <a:spLocks noChangeShapeType="1"/>
          </p:cNvSpPr>
          <p:nvPr/>
        </p:nvSpPr>
        <p:spPr bwMode="auto">
          <a:xfrm flipV="1">
            <a:off x="1676400" y="3902075"/>
            <a:ext cx="0" cy="441325"/>
          </a:xfrm>
          <a:prstGeom prst="line">
            <a:avLst/>
          </a:prstGeom>
          <a:noFill/>
          <a:ln w="9525">
            <a:solidFill>
              <a:schemeClr val="tx1"/>
            </a:solidFill>
            <a:round/>
            <a:headEnd/>
            <a:tailEnd type="triangle" w="med" len="med"/>
          </a:ln>
          <a:effectLst/>
        </p:spPr>
        <p:txBody>
          <a:bodyPr/>
          <a:lstStyle/>
          <a:p>
            <a:endParaRPr lang="en-US">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146436" name="Rectangle 4"/>
          <p:cNvSpPr>
            <a:spLocks noChangeArrowheads="1"/>
          </p:cNvSpPr>
          <p:nvPr/>
        </p:nvSpPr>
        <p:spPr bwMode="auto">
          <a:xfrm>
            <a:off x="228600" y="304800"/>
            <a:ext cx="3505200" cy="1104900"/>
          </a:xfrm>
          <a:prstGeom prst="rect">
            <a:avLst/>
          </a:prstGeom>
          <a:noFill/>
          <a:ln w="12700">
            <a:noFill/>
            <a:miter lim="800000"/>
            <a:headEnd/>
            <a:tailEnd/>
          </a:ln>
          <a:effectLst/>
        </p:spPr>
        <p:txBody>
          <a:bodyPr lIns="90488" tIns="44450" rIns="90488" bIns="44450" anchor="ctr"/>
          <a:lstStyle/>
          <a:p>
            <a:r>
              <a:rPr lang="en-US" sz="3200" dirty="0">
                <a:solidFill>
                  <a:schemeClr val="tx2"/>
                </a:solidFill>
                <a:latin typeface="+mn-lt"/>
              </a:rPr>
              <a:t>Grace Hash-Join</a:t>
            </a:r>
          </a:p>
        </p:txBody>
      </p:sp>
      <p:sp>
        <p:nvSpPr>
          <p:cNvPr id="146437" name="Rectangle 5"/>
          <p:cNvSpPr>
            <a:spLocks noChangeArrowheads="1"/>
          </p:cNvSpPr>
          <p:nvPr/>
        </p:nvSpPr>
        <p:spPr bwMode="auto">
          <a:xfrm>
            <a:off x="152400" y="1371600"/>
            <a:ext cx="3352800" cy="2286000"/>
          </a:xfrm>
          <a:prstGeom prst="rect">
            <a:avLst/>
          </a:prstGeom>
          <a:noFill/>
          <a:ln w="12700">
            <a:noFill/>
            <a:miter lim="800000"/>
            <a:headEnd/>
            <a:tailEnd/>
          </a:ln>
          <a:effectLst/>
        </p:spPr>
        <p:txBody>
          <a:bodyPr lIns="90488" tIns="44450" rIns="90488" bIns="44450"/>
          <a:lstStyle/>
          <a:p>
            <a:pPr marL="231775" indent="-231775">
              <a:spcBef>
                <a:spcPct val="20000"/>
              </a:spcBef>
            </a:pPr>
            <a:r>
              <a:rPr lang="en-US" sz="2400">
                <a:solidFill>
                  <a:schemeClr val="accent2"/>
                </a:solidFill>
                <a:latin typeface="+mn-lt"/>
              </a:rPr>
              <a:t>Partition Phase</a:t>
            </a:r>
          </a:p>
          <a:p>
            <a:pPr marL="342900" indent="-342900">
              <a:spcBef>
                <a:spcPct val="20000"/>
              </a:spcBef>
              <a:buFont typeface="Arial"/>
              <a:buChar char="•"/>
            </a:pPr>
            <a:r>
              <a:rPr lang="en-US" sz="1800">
                <a:latin typeface="+mn-lt"/>
              </a:rPr>
              <a:t>Partition both relations using hash function </a:t>
            </a:r>
            <a:r>
              <a:rPr lang="en-US" sz="1800" b="1">
                <a:solidFill>
                  <a:schemeClr val="accent2"/>
                </a:solidFill>
                <a:latin typeface="+mn-lt"/>
              </a:rPr>
              <a:t>h</a:t>
            </a:r>
            <a:r>
              <a:rPr lang="en-US" sz="1800">
                <a:latin typeface="+mn-lt"/>
              </a:rPr>
              <a:t>  </a:t>
            </a:r>
          </a:p>
          <a:p>
            <a:pPr marL="342900" indent="-342900">
              <a:spcBef>
                <a:spcPct val="20000"/>
              </a:spcBef>
              <a:buFont typeface="Arial"/>
              <a:buChar char="•"/>
            </a:pPr>
            <a:r>
              <a:rPr lang="en-US" sz="1800">
                <a:latin typeface="+mn-lt"/>
              </a:rPr>
              <a:t>R tuples in partition i will only match S tuples in partition i.</a:t>
            </a:r>
          </a:p>
        </p:txBody>
      </p:sp>
      <p:sp>
        <p:nvSpPr>
          <p:cNvPr id="146438" name="Rectangle 6"/>
          <p:cNvSpPr>
            <a:spLocks noChangeArrowheads="1"/>
          </p:cNvSpPr>
          <p:nvPr/>
        </p:nvSpPr>
        <p:spPr bwMode="auto">
          <a:xfrm>
            <a:off x="152400" y="3962400"/>
            <a:ext cx="3276600" cy="2286000"/>
          </a:xfrm>
          <a:prstGeom prst="rect">
            <a:avLst/>
          </a:prstGeom>
          <a:noFill/>
          <a:ln w="12700">
            <a:noFill/>
            <a:miter lim="800000"/>
            <a:headEnd/>
            <a:tailEnd/>
          </a:ln>
          <a:effectLst/>
        </p:spPr>
        <p:txBody>
          <a:bodyPr lIns="90488" tIns="44450" rIns="90488" bIns="44450"/>
          <a:lstStyle/>
          <a:p>
            <a:pPr marL="342900" indent="-342900" eaLnBrk="0" hangingPunct="0">
              <a:spcBef>
                <a:spcPct val="20000"/>
              </a:spcBef>
              <a:buClr>
                <a:schemeClr val="tx1"/>
              </a:buClr>
              <a:buSzPct val="75000"/>
              <a:buFont typeface="Monotype Sorts" charset="0"/>
              <a:buNone/>
            </a:pPr>
            <a:r>
              <a:rPr lang="en-US" sz="2400" dirty="0">
                <a:solidFill>
                  <a:schemeClr val="accent2"/>
                </a:solidFill>
                <a:latin typeface="+mn-lt"/>
              </a:rPr>
              <a:t>Join (probing) Phase</a:t>
            </a:r>
          </a:p>
          <a:p>
            <a:pPr marL="285750" indent="-285750" eaLnBrk="0" hangingPunct="0">
              <a:spcBef>
                <a:spcPct val="20000"/>
              </a:spcBef>
              <a:buClr>
                <a:schemeClr val="tx1"/>
              </a:buClr>
              <a:buSzPct val="75000"/>
              <a:buFont typeface="Arial"/>
              <a:buChar char="•"/>
            </a:pPr>
            <a:r>
              <a:rPr lang="en-US" sz="1800" dirty="0">
                <a:latin typeface="+mn-lt"/>
              </a:rPr>
              <a:t>Read in a partition of R, hash it using </a:t>
            </a:r>
            <a:r>
              <a:rPr lang="en-US" sz="1800" b="1" dirty="0">
                <a:solidFill>
                  <a:srgbClr val="3365FB"/>
                </a:solidFill>
                <a:latin typeface="+mn-lt"/>
              </a:rPr>
              <a:t>h2 (!=</a:t>
            </a:r>
            <a:r>
              <a:rPr lang="en-US" sz="1800" b="1" dirty="0">
                <a:solidFill>
                  <a:schemeClr val="accent2"/>
                </a:solidFill>
                <a:latin typeface="+mn-lt"/>
              </a:rPr>
              <a:t>h</a:t>
            </a:r>
            <a:r>
              <a:rPr lang="en-US" sz="1800" b="1" dirty="0">
                <a:solidFill>
                  <a:srgbClr val="3365FB"/>
                </a:solidFill>
                <a:latin typeface="+mn-lt"/>
              </a:rPr>
              <a:t>)</a:t>
            </a:r>
            <a:r>
              <a:rPr lang="en-US" sz="1800" dirty="0">
                <a:latin typeface="+mn-lt"/>
              </a:rPr>
              <a:t>. </a:t>
            </a:r>
          </a:p>
          <a:p>
            <a:pPr marL="285750" indent="-285750" eaLnBrk="0" hangingPunct="0">
              <a:spcBef>
                <a:spcPct val="20000"/>
              </a:spcBef>
              <a:buClr>
                <a:schemeClr val="tx1"/>
              </a:buClr>
              <a:buSzPct val="75000"/>
              <a:buFont typeface="Arial"/>
              <a:buChar char="•"/>
            </a:pPr>
            <a:r>
              <a:rPr lang="en-US" sz="1800" dirty="0">
                <a:latin typeface="+mn-lt"/>
              </a:rPr>
              <a:t>Scan matching partition of S to search for matching tuples</a:t>
            </a:r>
          </a:p>
        </p:txBody>
      </p:sp>
      <p:sp>
        <p:nvSpPr>
          <p:cNvPr id="146439" name="Line 7"/>
          <p:cNvSpPr>
            <a:spLocks noChangeShapeType="1"/>
          </p:cNvSpPr>
          <p:nvPr/>
        </p:nvSpPr>
        <p:spPr bwMode="auto">
          <a:xfrm>
            <a:off x="3517900" y="3429000"/>
            <a:ext cx="5080000" cy="0"/>
          </a:xfrm>
          <a:prstGeom prst="line">
            <a:avLst/>
          </a:prstGeom>
          <a:noFill/>
          <a:ln w="25400">
            <a:solidFill>
              <a:schemeClr val="tx2"/>
            </a:solidFill>
            <a:prstDash val="dash"/>
            <a:round/>
            <a:headEnd/>
            <a:tailEnd/>
          </a:ln>
          <a:effectLst/>
        </p:spPr>
        <p:txBody>
          <a:bodyPr/>
          <a:lstStyle/>
          <a:p>
            <a:endParaRPr lang="en-US"/>
          </a:p>
        </p:txBody>
      </p:sp>
      <p:grpSp>
        <p:nvGrpSpPr>
          <p:cNvPr id="146440" name="Group 8"/>
          <p:cNvGrpSpPr>
            <a:grpSpLocks/>
          </p:cNvGrpSpPr>
          <p:nvPr/>
        </p:nvGrpSpPr>
        <p:grpSpPr bwMode="auto">
          <a:xfrm>
            <a:off x="3430588" y="3554413"/>
            <a:ext cx="5338762" cy="2965450"/>
            <a:chOff x="2161" y="2239"/>
            <a:chExt cx="3363" cy="1868"/>
          </a:xfrm>
        </p:grpSpPr>
        <p:sp>
          <p:nvSpPr>
            <p:cNvPr id="146441" name="Rectangle 9"/>
            <p:cNvSpPr>
              <a:spLocks noChangeArrowheads="1"/>
            </p:cNvSpPr>
            <p:nvPr/>
          </p:nvSpPr>
          <p:spPr bwMode="auto">
            <a:xfrm>
              <a:off x="2169" y="2239"/>
              <a:ext cx="631" cy="324"/>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Partitions</a:t>
              </a:r>
            </a:p>
            <a:p>
              <a:pPr eaLnBrk="0" hangingPunct="0"/>
              <a:r>
                <a:rPr lang="en-US" sz="1400" b="1">
                  <a:solidFill>
                    <a:srgbClr val="000000"/>
                  </a:solidFill>
                </a:rPr>
                <a:t>of R &amp; S</a:t>
              </a:r>
            </a:p>
          </p:txBody>
        </p:sp>
        <p:sp>
          <p:nvSpPr>
            <p:cNvPr id="146442" name="Rectangle 10"/>
            <p:cNvSpPr>
              <a:spLocks noChangeArrowheads="1"/>
            </p:cNvSpPr>
            <p:nvPr/>
          </p:nvSpPr>
          <p:spPr bwMode="auto">
            <a:xfrm>
              <a:off x="3302" y="3604"/>
              <a:ext cx="612" cy="200"/>
            </a:xfrm>
            <a:prstGeom prst="rect">
              <a:avLst/>
            </a:prstGeom>
            <a:noFill/>
            <a:ln w="12700">
              <a:noFill/>
              <a:miter lim="800000"/>
              <a:headEnd/>
              <a:tailEnd/>
            </a:ln>
            <a:effectLst/>
          </p:spPr>
          <p:txBody>
            <a:bodyPr wrap="none" lIns="90488" tIns="44450" rIns="90488" bIns="44450">
              <a:spAutoFit/>
            </a:bodyPr>
            <a:lstStyle/>
            <a:p>
              <a:pPr algn="ctr" eaLnBrk="0" hangingPunct="0">
                <a:lnSpc>
                  <a:spcPct val="50000"/>
                </a:lnSpc>
              </a:pPr>
              <a:r>
                <a:rPr lang="en-US" sz="1000" b="1">
                  <a:solidFill>
                    <a:srgbClr val="000000"/>
                  </a:solidFill>
                </a:rPr>
                <a:t>Input buffer</a:t>
              </a:r>
            </a:p>
            <a:p>
              <a:pPr algn="ctr" eaLnBrk="0" hangingPunct="0"/>
              <a:r>
                <a:rPr lang="en-US" sz="1000" b="1">
                  <a:solidFill>
                    <a:srgbClr val="000000"/>
                  </a:solidFill>
                </a:rPr>
                <a:t>for Si</a:t>
              </a:r>
            </a:p>
          </p:txBody>
        </p:sp>
        <p:sp>
          <p:nvSpPr>
            <p:cNvPr id="146443" name="Rectangle 11"/>
            <p:cNvSpPr>
              <a:spLocks noChangeArrowheads="1"/>
            </p:cNvSpPr>
            <p:nvPr/>
          </p:nvSpPr>
          <p:spPr bwMode="auto">
            <a:xfrm>
              <a:off x="3372" y="2522"/>
              <a:ext cx="1243" cy="286"/>
            </a:xfrm>
            <a:prstGeom prst="rect">
              <a:avLst/>
            </a:prstGeom>
            <a:noFill/>
            <a:ln w="12700">
              <a:noFill/>
              <a:miter lim="800000"/>
              <a:headEnd/>
              <a:tailEnd/>
            </a:ln>
            <a:effectLst/>
          </p:spPr>
          <p:txBody>
            <a:bodyPr wrap="none" lIns="90488" tIns="44450" rIns="90488" bIns="44450">
              <a:spAutoFit/>
            </a:bodyPr>
            <a:lstStyle/>
            <a:p>
              <a:pPr algn="ctr" eaLnBrk="0" hangingPunct="0"/>
              <a:r>
                <a:rPr lang="en-US" sz="1200" b="1">
                  <a:solidFill>
                    <a:srgbClr val="000000"/>
                  </a:solidFill>
                </a:rPr>
                <a:t>Hash table for partition</a:t>
              </a:r>
            </a:p>
            <a:p>
              <a:pPr algn="ctr" eaLnBrk="0" hangingPunct="0"/>
              <a:r>
                <a:rPr lang="en-US" sz="1200" b="1">
                  <a:solidFill>
                    <a:srgbClr val="000000"/>
                  </a:solidFill>
                </a:rPr>
                <a:t>Ri (k &lt;= B-2 pages)</a:t>
              </a:r>
            </a:p>
          </p:txBody>
        </p:sp>
        <p:sp>
          <p:nvSpPr>
            <p:cNvPr id="146444" name="Freeform 12"/>
            <p:cNvSpPr>
              <a:spLocks/>
            </p:cNvSpPr>
            <p:nvPr/>
          </p:nvSpPr>
          <p:spPr bwMode="auto">
            <a:xfrm>
              <a:off x="3513" y="3414"/>
              <a:ext cx="145" cy="156"/>
            </a:xfrm>
            <a:custGeom>
              <a:avLst/>
              <a:gdLst/>
              <a:ahLst/>
              <a:cxnLst>
                <a:cxn ang="0">
                  <a:pos x="0" y="155"/>
                </a:cxn>
                <a:cxn ang="0">
                  <a:pos x="0" y="0"/>
                </a:cxn>
                <a:cxn ang="0">
                  <a:pos x="144" y="0"/>
                </a:cxn>
                <a:cxn ang="0">
                  <a:pos x="144" y="155"/>
                </a:cxn>
                <a:cxn ang="0">
                  <a:pos x="0" y="155"/>
                </a:cxn>
              </a:cxnLst>
              <a:rect l="0" t="0" r="r" b="b"/>
              <a:pathLst>
                <a:path w="145" h="156">
                  <a:moveTo>
                    <a:pt x="0" y="155"/>
                  </a:moveTo>
                  <a:lnTo>
                    <a:pt x="0" y="0"/>
                  </a:lnTo>
                  <a:lnTo>
                    <a:pt x="144" y="0"/>
                  </a:lnTo>
                  <a:lnTo>
                    <a:pt x="144" y="155"/>
                  </a:lnTo>
                  <a:lnTo>
                    <a:pt x="0" y="155"/>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445" name="Freeform 13"/>
            <p:cNvSpPr>
              <a:spLocks/>
            </p:cNvSpPr>
            <p:nvPr/>
          </p:nvSpPr>
          <p:spPr bwMode="auto">
            <a:xfrm>
              <a:off x="2362" y="3468"/>
              <a:ext cx="25" cy="36"/>
            </a:xfrm>
            <a:custGeom>
              <a:avLst/>
              <a:gdLst/>
              <a:ahLst/>
              <a:cxnLst>
                <a:cxn ang="0">
                  <a:pos x="24" y="18"/>
                </a:cxn>
                <a:cxn ang="0">
                  <a:pos x="12" y="0"/>
                </a:cxn>
                <a:cxn ang="0">
                  <a:pos x="0" y="18"/>
                </a:cxn>
                <a:cxn ang="0">
                  <a:pos x="12" y="35"/>
                </a:cxn>
                <a:cxn ang="0">
                  <a:pos x="24" y="18"/>
                </a:cxn>
              </a:cxnLst>
              <a:rect l="0" t="0" r="r" b="b"/>
              <a:pathLst>
                <a:path w="25" h="36">
                  <a:moveTo>
                    <a:pt x="24" y="18"/>
                  </a:moveTo>
                  <a:lnTo>
                    <a:pt x="12" y="0"/>
                  </a:lnTo>
                  <a:lnTo>
                    <a:pt x="0" y="18"/>
                  </a:lnTo>
                  <a:lnTo>
                    <a:pt x="12" y="35"/>
                  </a:lnTo>
                  <a:lnTo>
                    <a:pt x="24" y="1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46446" name="Freeform 14"/>
            <p:cNvSpPr>
              <a:spLocks/>
            </p:cNvSpPr>
            <p:nvPr/>
          </p:nvSpPr>
          <p:spPr bwMode="auto">
            <a:xfrm>
              <a:off x="2445" y="3468"/>
              <a:ext cx="25" cy="36"/>
            </a:xfrm>
            <a:custGeom>
              <a:avLst/>
              <a:gdLst/>
              <a:ahLst/>
              <a:cxnLst>
                <a:cxn ang="0">
                  <a:pos x="24" y="18"/>
                </a:cxn>
                <a:cxn ang="0">
                  <a:pos x="12" y="0"/>
                </a:cxn>
                <a:cxn ang="0">
                  <a:pos x="0" y="18"/>
                </a:cxn>
                <a:cxn ang="0">
                  <a:pos x="12" y="35"/>
                </a:cxn>
                <a:cxn ang="0">
                  <a:pos x="24" y="18"/>
                </a:cxn>
              </a:cxnLst>
              <a:rect l="0" t="0" r="r" b="b"/>
              <a:pathLst>
                <a:path w="25" h="36">
                  <a:moveTo>
                    <a:pt x="24" y="18"/>
                  </a:moveTo>
                  <a:lnTo>
                    <a:pt x="12" y="0"/>
                  </a:lnTo>
                  <a:lnTo>
                    <a:pt x="0" y="18"/>
                  </a:lnTo>
                  <a:lnTo>
                    <a:pt x="12" y="35"/>
                  </a:lnTo>
                  <a:lnTo>
                    <a:pt x="24" y="1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46447" name="Freeform 15"/>
            <p:cNvSpPr>
              <a:spLocks/>
            </p:cNvSpPr>
            <p:nvPr/>
          </p:nvSpPr>
          <p:spPr bwMode="auto">
            <a:xfrm>
              <a:off x="2535" y="3468"/>
              <a:ext cx="25" cy="36"/>
            </a:xfrm>
            <a:custGeom>
              <a:avLst/>
              <a:gdLst/>
              <a:ahLst/>
              <a:cxnLst>
                <a:cxn ang="0">
                  <a:pos x="24" y="18"/>
                </a:cxn>
                <a:cxn ang="0">
                  <a:pos x="12" y="0"/>
                </a:cxn>
                <a:cxn ang="0">
                  <a:pos x="0" y="18"/>
                </a:cxn>
                <a:cxn ang="0">
                  <a:pos x="12" y="35"/>
                </a:cxn>
                <a:cxn ang="0">
                  <a:pos x="24" y="18"/>
                </a:cxn>
              </a:cxnLst>
              <a:rect l="0" t="0" r="r" b="b"/>
              <a:pathLst>
                <a:path w="25" h="36">
                  <a:moveTo>
                    <a:pt x="24" y="18"/>
                  </a:moveTo>
                  <a:lnTo>
                    <a:pt x="12" y="0"/>
                  </a:lnTo>
                  <a:lnTo>
                    <a:pt x="0" y="18"/>
                  </a:lnTo>
                  <a:lnTo>
                    <a:pt x="12" y="35"/>
                  </a:lnTo>
                  <a:lnTo>
                    <a:pt x="24" y="1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46448" name="Freeform 16"/>
            <p:cNvSpPr>
              <a:spLocks/>
            </p:cNvSpPr>
            <p:nvPr/>
          </p:nvSpPr>
          <p:spPr bwMode="auto">
            <a:xfrm>
              <a:off x="2218" y="2962"/>
              <a:ext cx="145" cy="156"/>
            </a:xfrm>
            <a:custGeom>
              <a:avLst/>
              <a:gdLst/>
              <a:ahLst/>
              <a:cxnLst>
                <a:cxn ang="0">
                  <a:pos x="0" y="155"/>
                </a:cxn>
                <a:cxn ang="0">
                  <a:pos x="0" y="0"/>
                </a:cxn>
                <a:cxn ang="0">
                  <a:pos x="144" y="0"/>
                </a:cxn>
                <a:cxn ang="0">
                  <a:pos x="144" y="155"/>
                </a:cxn>
                <a:cxn ang="0">
                  <a:pos x="0" y="155"/>
                </a:cxn>
              </a:cxnLst>
              <a:rect l="0" t="0" r="r" b="b"/>
              <a:pathLst>
                <a:path w="145" h="156">
                  <a:moveTo>
                    <a:pt x="0" y="155"/>
                  </a:moveTo>
                  <a:lnTo>
                    <a:pt x="0" y="0"/>
                  </a:lnTo>
                  <a:lnTo>
                    <a:pt x="144" y="0"/>
                  </a:lnTo>
                  <a:lnTo>
                    <a:pt x="144" y="155"/>
                  </a:lnTo>
                  <a:lnTo>
                    <a:pt x="0" y="155"/>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449" name="Freeform 17"/>
            <p:cNvSpPr>
              <a:spLocks/>
            </p:cNvSpPr>
            <p:nvPr/>
          </p:nvSpPr>
          <p:spPr bwMode="auto">
            <a:xfrm>
              <a:off x="2386" y="2962"/>
              <a:ext cx="144" cy="156"/>
            </a:xfrm>
            <a:custGeom>
              <a:avLst/>
              <a:gdLst/>
              <a:ahLst/>
              <a:cxnLst>
                <a:cxn ang="0">
                  <a:pos x="0" y="155"/>
                </a:cxn>
                <a:cxn ang="0">
                  <a:pos x="0" y="0"/>
                </a:cxn>
                <a:cxn ang="0">
                  <a:pos x="143" y="0"/>
                </a:cxn>
                <a:cxn ang="0">
                  <a:pos x="143" y="155"/>
                </a:cxn>
                <a:cxn ang="0">
                  <a:pos x="0" y="155"/>
                </a:cxn>
              </a:cxnLst>
              <a:rect l="0" t="0" r="r" b="b"/>
              <a:pathLst>
                <a:path w="144" h="156">
                  <a:moveTo>
                    <a:pt x="0" y="155"/>
                  </a:moveTo>
                  <a:lnTo>
                    <a:pt x="0" y="0"/>
                  </a:lnTo>
                  <a:lnTo>
                    <a:pt x="143" y="0"/>
                  </a:lnTo>
                  <a:lnTo>
                    <a:pt x="143" y="155"/>
                  </a:lnTo>
                  <a:lnTo>
                    <a:pt x="0" y="155"/>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450" name="Freeform 18"/>
            <p:cNvSpPr>
              <a:spLocks/>
            </p:cNvSpPr>
            <p:nvPr/>
          </p:nvSpPr>
          <p:spPr bwMode="auto">
            <a:xfrm>
              <a:off x="2218" y="3189"/>
              <a:ext cx="145" cy="155"/>
            </a:xfrm>
            <a:custGeom>
              <a:avLst/>
              <a:gdLst/>
              <a:ahLst/>
              <a:cxnLst>
                <a:cxn ang="0">
                  <a:pos x="0" y="154"/>
                </a:cxn>
                <a:cxn ang="0">
                  <a:pos x="0" y="0"/>
                </a:cxn>
                <a:cxn ang="0">
                  <a:pos x="144" y="0"/>
                </a:cxn>
                <a:cxn ang="0">
                  <a:pos x="144" y="154"/>
                </a:cxn>
                <a:cxn ang="0">
                  <a:pos x="0" y="154"/>
                </a:cxn>
              </a:cxnLst>
              <a:rect l="0" t="0" r="r" b="b"/>
              <a:pathLst>
                <a:path w="145" h="155">
                  <a:moveTo>
                    <a:pt x="0" y="154"/>
                  </a:moveTo>
                  <a:lnTo>
                    <a:pt x="0" y="0"/>
                  </a:lnTo>
                  <a:lnTo>
                    <a:pt x="144" y="0"/>
                  </a:lnTo>
                  <a:lnTo>
                    <a:pt x="144" y="154"/>
                  </a:lnTo>
                  <a:lnTo>
                    <a:pt x="0" y="154"/>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451" name="Freeform 19"/>
            <p:cNvSpPr>
              <a:spLocks/>
            </p:cNvSpPr>
            <p:nvPr/>
          </p:nvSpPr>
          <p:spPr bwMode="auto">
            <a:xfrm>
              <a:off x="2392" y="3189"/>
              <a:ext cx="144" cy="155"/>
            </a:xfrm>
            <a:custGeom>
              <a:avLst/>
              <a:gdLst/>
              <a:ahLst/>
              <a:cxnLst>
                <a:cxn ang="0">
                  <a:pos x="0" y="154"/>
                </a:cxn>
                <a:cxn ang="0">
                  <a:pos x="0" y="0"/>
                </a:cxn>
                <a:cxn ang="0">
                  <a:pos x="143" y="0"/>
                </a:cxn>
                <a:cxn ang="0">
                  <a:pos x="143" y="154"/>
                </a:cxn>
                <a:cxn ang="0">
                  <a:pos x="0" y="154"/>
                </a:cxn>
              </a:cxnLst>
              <a:rect l="0" t="0" r="r" b="b"/>
              <a:pathLst>
                <a:path w="144" h="155">
                  <a:moveTo>
                    <a:pt x="0" y="154"/>
                  </a:moveTo>
                  <a:lnTo>
                    <a:pt x="0" y="0"/>
                  </a:lnTo>
                  <a:lnTo>
                    <a:pt x="143" y="0"/>
                  </a:lnTo>
                  <a:lnTo>
                    <a:pt x="143" y="154"/>
                  </a:lnTo>
                  <a:lnTo>
                    <a:pt x="0" y="154"/>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452" name="Freeform 20"/>
            <p:cNvSpPr>
              <a:spLocks/>
            </p:cNvSpPr>
            <p:nvPr/>
          </p:nvSpPr>
          <p:spPr bwMode="auto">
            <a:xfrm>
              <a:off x="2421" y="3669"/>
              <a:ext cx="144" cy="155"/>
            </a:xfrm>
            <a:custGeom>
              <a:avLst/>
              <a:gdLst/>
              <a:ahLst/>
              <a:cxnLst>
                <a:cxn ang="0">
                  <a:pos x="0" y="154"/>
                </a:cxn>
                <a:cxn ang="0">
                  <a:pos x="0" y="0"/>
                </a:cxn>
                <a:cxn ang="0">
                  <a:pos x="143" y="0"/>
                </a:cxn>
                <a:cxn ang="0">
                  <a:pos x="143" y="154"/>
                </a:cxn>
                <a:cxn ang="0">
                  <a:pos x="0" y="154"/>
                </a:cxn>
              </a:cxnLst>
              <a:rect l="0" t="0" r="r" b="b"/>
              <a:pathLst>
                <a:path w="144" h="155">
                  <a:moveTo>
                    <a:pt x="0" y="154"/>
                  </a:moveTo>
                  <a:lnTo>
                    <a:pt x="0" y="0"/>
                  </a:lnTo>
                  <a:lnTo>
                    <a:pt x="143" y="0"/>
                  </a:lnTo>
                  <a:lnTo>
                    <a:pt x="143" y="154"/>
                  </a:lnTo>
                  <a:lnTo>
                    <a:pt x="0" y="154"/>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146453" name="Freeform 21"/>
            <p:cNvSpPr>
              <a:spLocks/>
            </p:cNvSpPr>
            <p:nvPr/>
          </p:nvSpPr>
          <p:spPr bwMode="auto">
            <a:xfrm>
              <a:off x="2218" y="3670"/>
              <a:ext cx="145" cy="156"/>
            </a:xfrm>
            <a:custGeom>
              <a:avLst/>
              <a:gdLst/>
              <a:ahLst/>
              <a:cxnLst>
                <a:cxn ang="0">
                  <a:pos x="0" y="155"/>
                </a:cxn>
                <a:cxn ang="0">
                  <a:pos x="0" y="0"/>
                </a:cxn>
                <a:cxn ang="0">
                  <a:pos x="144" y="0"/>
                </a:cxn>
                <a:cxn ang="0">
                  <a:pos x="144" y="155"/>
                </a:cxn>
                <a:cxn ang="0">
                  <a:pos x="0" y="155"/>
                </a:cxn>
              </a:cxnLst>
              <a:rect l="0" t="0" r="r" b="b"/>
              <a:pathLst>
                <a:path w="145" h="156">
                  <a:moveTo>
                    <a:pt x="0" y="155"/>
                  </a:moveTo>
                  <a:lnTo>
                    <a:pt x="0" y="0"/>
                  </a:lnTo>
                  <a:lnTo>
                    <a:pt x="144" y="0"/>
                  </a:lnTo>
                  <a:lnTo>
                    <a:pt x="144" y="155"/>
                  </a:lnTo>
                  <a:lnTo>
                    <a:pt x="0" y="155"/>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146454" name="Freeform 22"/>
            <p:cNvSpPr>
              <a:spLocks/>
            </p:cNvSpPr>
            <p:nvPr/>
          </p:nvSpPr>
          <p:spPr bwMode="auto">
            <a:xfrm>
              <a:off x="3442" y="2956"/>
              <a:ext cx="144" cy="156"/>
            </a:xfrm>
            <a:custGeom>
              <a:avLst/>
              <a:gdLst/>
              <a:ahLst/>
              <a:cxnLst>
                <a:cxn ang="0">
                  <a:pos x="0" y="155"/>
                </a:cxn>
                <a:cxn ang="0">
                  <a:pos x="0" y="0"/>
                </a:cxn>
                <a:cxn ang="0">
                  <a:pos x="143" y="0"/>
                </a:cxn>
                <a:cxn ang="0">
                  <a:pos x="143" y="155"/>
                </a:cxn>
                <a:cxn ang="0">
                  <a:pos x="0" y="155"/>
                </a:cxn>
              </a:cxnLst>
              <a:rect l="0" t="0" r="r" b="b"/>
              <a:pathLst>
                <a:path w="144" h="156">
                  <a:moveTo>
                    <a:pt x="0" y="155"/>
                  </a:moveTo>
                  <a:lnTo>
                    <a:pt x="0" y="0"/>
                  </a:lnTo>
                  <a:lnTo>
                    <a:pt x="143" y="0"/>
                  </a:lnTo>
                  <a:lnTo>
                    <a:pt x="143" y="155"/>
                  </a:lnTo>
                  <a:lnTo>
                    <a:pt x="0" y="155"/>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146455" name="Freeform 23"/>
            <p:cNvSpPr>
              <a:spLocks/>
            </p:cNvSpPr>
            <p:nvPr/>
          </p:nvSpPr>
          <p:spPr bwMode="auto">
            <a:xfrm>
              <a:off x="3644" y="2962"/>
              <a:ext cx="145" cy="156"/>
            </a:xfrm>
            <a:custGeom>
              <a:avLst/>
              <a:gdLst/>
              <a:ahLst/>
              <a:cxnLst>
                <a:cxn ang="0">
                  <a:pos x="0" y="155"/>
                </a:cxn>
                <a:cxn ang="0">
                  <a:pos x="0" y="0"/>
                </a:cxn>
                <a:cxn ang="0">
                  <a:pos x="144" y="0"/>
                </a:cxn>
                <a:cxn ang="0">
                  <a:pos x="144" y="155"/>
                </a:cxn>
                <a:cxn ang="0">
                  <a:pos x="0" y="155"/>
                </a:cxn>
              </a:cxnLst>
              <a:rect l="0" t="0" r="r" b="b"/>
              <a:pathLst>
                <a:path w="145" h="156">
                  <a:moveTo>
                    <a:pt x="0" y="155"/>
                  </a:moveTo>
                  <a:lnTo>
                    <a:pt x="0" y="0"/>
                  </a:lnTo>
                  <a:lnTo>
                    <a:pt x="144" y="0"/>
                  </a:lnTo>
                  <a:lnTo>
                    <a:pt x="144" y="155"/>
                  </a:lnTo>
                  <a:lnTo>
                    <a:pt x="0" y="155"/>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146456" name="Freeform 24"/>
            <p:cNvSpPr>
              <a:spLocks/>
            </p:cNvSpPr>
            <p:nvPr/>
          </p:nvSpPr>
          <p:spPr bwMode="auto">
            <a:xfrm>
              <a:off x="4307" y="2962"/>
              <a:ext cx="144" cy="156"/>
            </a:xfrm>
            <a:custGeom>
              <a:avLst/>
              <a:gdLst/>
              <a:ahLst/>
              <a:cxnLst>
                <a:cxn ang="0">
                  <a:pos x="0" y="155"/>
                </a:cxn>
                <a:cxn ang="0">
                  <a:pos x="0" y="0"/>
                </a:cxn>
                <a:cxn ang="0">
                  <a:pos x="143" y="0"/>
                </a:cxn>
                <a:cxn ang="0">
                  <a:pos x="143" y="155"/>
                </a:cxn>
                <a:cxn ang="0">
                  <a:pos x="0" y="155"/>
                </a:cxn>
              </a:cxnLst>
              <a:rect l="0" t="0" r="r" b="b"/>
              <a:pathLst>
                <a:path w="144" h="156">
                  <a:moveTo>
                    <a:pt x="0" y="155"/>
                  </a:moveTo>
                  <a:lnTo>
                    <a:pt x="0" y="0"/>
                  </a:lnTo>
                  <a:lnTo>
                    <a:pt x="143" y="0"/>
                  </a:lnTo>
                  <a:lnTo>
                    <a:pt x="143" y="155"/>
                  </a:lnTo>
                  <a:lnTo>
                    <a:pt x="0" y="155"/>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146457" name="Freeform 25"/>
            <p:cNvSpPr>
              <a:spLocks/>
            </p:cNvSpPr>
            <p:nvPr/>
          </p:nvSpPr>
          <p:spPr bwMode="auto">
            <a:xfrm>
              <a:off x="3961" y="3028"/>
              <a:ext cx="25" cy="36"/>
            </a:xfrm>
            <a:custGeom>
              <a:avLst/>
              <a:gdLst/>
              <a:ahLst/>
              <a:cxnLst>
                <a:cxn ang="0">
                  <a:pos x="24" y="18"/>
                </a:cxn>
                <a:cxn ang="0">
                  <a:pos x="11" y="0"/>
                </a:cxn>
                <a:cxn ang="0">
                  <a:pos x="0" y="18"/>
                </a:cxn>
                <a:cxn ang="0">
                  <a:pos x="11" y="35"/>
                </a:cxn>
                <a:cxn ang="0">
                  <a:pos x="24" y="18"/>
                </a:cxn>
              </a:cxnLst>
              <a:rect l="0" t="0" r="r" b="b"/>
              <a:pathLst>
                <a:path w="25" h="36">
                  <a:moveTo>
                    <a:pt x="24" y="18"/>
                  </a:moveTo>
                  <a:lnTo>
                    <a:pt x="11" y="0"/>
                  </a:lnTo>
                  <a:lnTo>
                    <a:pt x="0" y="18"/>
                  </a:lnTo>
                  <a:lnTo>
                    <a:pt x="11" y="35"/>
                  </a:lnTo>
                  <a:lnTo>
                    <a:pt x="24" y="18"/>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146458" name="Freeform 26"/>
            <p:cNvSpPr>
              <a:spLocks/>
            </p:cNvSpPr>
            <p:nvPr/>
          </p:nvSpPr>
          <p:spPr bwMode="auto">
            <a:xfrm>
              <a:off x="4045" y="3028"/>
              <a:ext cx="24" cy="36"/>
            </a:xfrm>
            <a:custGeom>
              <a:avLst/>
              <a:gdLst/>
              <a:ahLst/>
              <a:cxnLst>
                <a:cxn ang="0">
                  <a:pos x="23" y="18"/>
                </a:cxn>
                <a:cxn ang="0">
                  <a:pos x="11" y="0"/>
                </a:cxn>
                <a:cxn ang="0">
                  <a:pos x="0" y="18"/>
                </a:cxn>
                <a:cxn ang="0">
                  <a:pos x="11" y="35"/>
                </a:cxn>
                <a:cxn ang="0">
                  <a:pos x="23" y="18"/>
                </a:cxn>
              </a:cxnLst>
              <a:rect l="0" t="0" r="r" b="b"/>
              <a:pathLst>
                <a:path w="24" h="36">
                  <a:moveTo>
                    <a:pt x="23" y="18"/>
                  </a:moveTo>
                  <a:lnTo>
                    <a:pt x="11" y="0"/>
                  </a:lnTo>
                  <a:lnTo>
                    <a:pt x="0" y="18"/>
                  </a:lnTo>
                  <a:lnTo>
                    <a:pt x="11" y="35"/>
                  </a:lnTo>
                  <a:lnTo>
                    <a:pt x="23" y="18"/>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146459" name="Freeform 27"/>
            <p:cNvSpPr>
              <a:spLocks/>
            </p:cNvSpPr>
            <p:nvPr/>
          </p:nvSpPr>
          <p:spPr bwMode="auto">
            <a:xfrm>
              <a:off x="4134" y="3028"/>
              <a:ext cx="25" cy="36"/>
            </a:xfrm>
            <a:custGeom>
              <a:avLst/>
              <a:gdLst/>
              <a:ahLst/>
              <a:cxnLst>
                <a:cxn ang="0">
                  <a:pos x="24" y="18"/>
                </a:cxn>
                <a:cxn ang="0">
                  <a:pos x="11" y="0"/>
                </a:cxn>
                <a:cxn ang="0">
                  <a:pos x="0" y="18"/>
                </a:cxn>
                <a:cxn ang="0">
                  <a:pos x="11" y="35"/>
                </a:cxn>
                <a:cxn ang="0">
                  <a:pos x="24" y="18"/>
                </a:cxn>
              </a:cxnLst>
              <a:rect l="0" t="0" r="r" b="b"/>
              <a:pathLst>
                <a:path w="25" h="36">
                  <a:moveTo>
                    <a:pt x="24" y="18"/>
                  </a:moveTo>
                  <a:lnTo>
                    <a:pt x="11" y="0"/>
                  </a:lnTo>
                  <a:lnTo>
                    <a:pt x="0" y="18"/>
                  </a:lnTo>
                  <a:lnTo>
                    <a:pt x="11" y="35"/>
                  </a:lnTo>
                  <a:lnTo>
                    <a:pt x="24" y="18"/>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146460" name="Freeform 28"/>
            <p:cNvSpPr>
              <a:spLocks/>
            </p:cNvSpPr>
            <p:nvPr/>
          </p:nvSpPr>
          <p:spPr bwMode="auto">
            <a:xfrm>
              <a:off x="3408" y="2928"/>
              <a:ext cx="1102" cy="231"/>
            </a:xfrm>
            <a:custGeom>
              <a:avLst/>
              <a:gdLst/>
              <a:ahLst/>
              <a:cxnLst>
                <a:cxn ang="0">
                  <a:pos x="0" y="230"/>
                </a:cxn>
                <a:cxn ang="0">
                  <a:pos x="0" y="0"/>
                </a:cxn>
                <a:cxn ang="0">
                  <a:pos x="1101" y="0"/>
                </a:cxn>
                <a:cxn ang="0">
                  <a:pos x="1101" y="230"/>
                </a:cxn>
                <a:cxn ang="0">
                  <a:pos x="0" y="230"/>
                </a:cxn>
              </a:cxnLst>
              <a:rect l="0" t="0" r="r" b="b"/>
              <a:pathLst>
                <a:path w="1102" h="231">
                  <a:moveTo>
                    <a:pt x="0" y="230"/>
                  </a:moveTo>
                  <a:lnTo>
                    <a:pt x="0" y="0"/>
                  </a:lnTo>
                  <a:lnTo>
                    <a:pt x="1101" y="0"/>
                  </a:lnTo>
                  <a:lnTo>
                    <a:pt x="1101" y="230"/>
                  </a:lnTo>
                  <a:lnTo>
                    <a:pt x="0" y="23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46461" name="Freeform 29"/>
            <p:cNvSpPr>
              <a:spLocks/>
            </p:cNvSpPr>
            <p:nvPr/>
          </p:nvSpPr>
          <p:spPr bwMode="auto">
            <a:xfrm>
              <a:off x="4265" y="3414"/>
              <a:ext cx="145" cy="156"/>
            </a:xfrm>
            <a:custGeom>
              <a:avLst/>
              <a:gdLst/>
              <a:ahLst/>
              <a:cxnLst>
                <a:cxn ang="0">
                  <a:pos x="0" y="155"/>
                </a:cxn>
                <a:cxn ang="0">
                  <a:pos x="0" y="0"/>
                </a:cxn>
                <a:cxn ang="0">
                  <a:pos x="144" y="0"/>
                </a:cxn>
                <a:cxn ang="0">
                  <a:pos x="144" y="155"/>
                </a:cxn>
                <a:cxn ang="0">
                  <a:pos x="0" y="155"/>
                </a:cxn>
              </a:cxnLst>
              <a:rect l="0" t="0" r="r" b="b"/>
              <a:pathLst>
                <a:path w="145" h="156">
                  <a:moveTo>
                    <a:pt x="0" y="155"/>
                  </a:moveTo>
                  <a:lnTo>
                    <a:pt x="0" y="0"/>
                  </a:lnTo>
                  <a:lnTo>
                    <a:pt x="144" y="0"/>
                  </a:lnTo>
                  <a:lnTo>
                    <a:pt x="144" y="155"/>
                  </a:lnTo>
                  <a:lnTo>
                    <a:pt x="0" y="155"/>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46462" name="Freeform 30"/>
            <p:cNvSpPr>
              <a:spLocks/>
            </p:cNvSpPr>
            <p:nvPr/>
          </p:nvSpPr>
          <p:spPr bwMode="auto">
            <a:xfrm>
              <a:off x="3227" y="2496"/>
              <a:ext cx="1526" cy="1393"/>
            </a:xfrm>
            <a:custGeom>
              <a:avLst/>
              <a:gdLst/>
              <a:ahLst/>
              <a:cxnLst>
                <a:cxn ang="0">
                  <a:pos x="0" y="1392"/>
                </a:cxn>
                <a:cxn ang="0">
                  <a:pos x="0" y="0"/>
                </a:cxn>
                <a:cxn ang="0">
                  <a:pos x="1525" y="0"/>
                </a:cxn>
                <a:cxn ang="0">
                  <a:pos x="1525" y="1392"/>
                </a:cxn>
                <a:cxn ang="0">
                  <a:pos x="0" y="1392"/>
                </a:cxn>
              </a:cxnLst>
              <a:rect l="0" t="0" r="r" b="b"/>
              <a:pathLst>
                <a:path w="1526" h="1393">
                  <a:moveTo>
                    <a:pt x="0" y="1392"/>
                  </a:moveTo>
                  <a:lnTo>
                    <a:pt x="0" y="0"/>
                  </a:lnTo>
                  <a:lnTo>
                    <a:pt x="1525" y="0"/>
                  </a:lnTo>
                  <a:lnTo>
                    <a:pt x="1525" y="1392"/>
                  </a:lnTo>
                  <a:lnTo>
                    <a:pt x="0" y="1392"/>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nvGrpSpPr>
            <p:cNvPr id="146463" name="Group 31"/>
            <p:cNvGrpSpPr>
              <a:grpSpLocks/>
            </p:cNvGrpSpPr>
            <p:nvPr/>
          </p:nvGrpSpPr>
          <p:grpSpPr bwMode="auto">
            <a:xfrm>
              <a:off x="5095" y="2868"/>
              <a:ext cx="197" cy="862"/>
              <a:chOff x="5095" y="2868"/>
              <a:chExt cx="197" cy="862"/>
            </a:xfrm>
          </p:grpSpPr>
          <p:sp>
            <p:nvSpPr>
              <p:cNvPr id="146464" name="Freeform 32"/>
              <p:cNvSpPr>
                <a:spLocks/>
              </p:cNvSpPr>
              <p:nvPr/>
            </p:nvSpPr>
            <p:spPr bwMode="auto">
              <a:xfrm>
                <a:off x="5095" y="3396"/>
                <a:ext cx="25" cy="37"/>
              </a:xfrm>
              <a:custGeom>
                <a:avLst/>
                <a:gdLst/>
                <a:ahLst/>
                <a:cxnLst>
                  <a:cxn ang="0">
                    <a:pos x="24" y="18"/>
                  </a:cxn>
                  <a:cxn ang="0">
                    <a:pos x="12" y="0"/>
                  </a:cxn>
                  <a:cxn ang="0">
                    <a:pos x="0" y="18"/>
                  </a:cxn>
                  <a:cxn ang="0">
                    <a:pos x="12" y="36"/>
                  </a:cxn>
                  <a:cxn ang="0">
                    <a:pos x="24" y="18"/>
                  </a:cxn>
                </a:cxnLst>
                <a:rect l="0" t="0" r="r" b="b"/>
                <a:pathLst>
                  <a:path w="25" h="37">
                    <a:moveTo>
                      <a:pt x="24" y="18"/>
                    </a:moveTo>
                    <a:lnTo>
                      <a:pt x="12" y="0"/>
                    </a:lnTo>
                    <a:lnTo>
                      <a:pt x="0" y="18"/>
                    </a:lnTo>
                    <a:lnTo>
                      <a:pt x="12" y="36"/>
                    </a:lnTo>
                    <a:lnTo>
                      <a:pt x="24" y="18"/>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46465" name="Freeform 33"/>
              <p:cNvSpPr>
                <a:spLocks/>
              </p:cNvSpPr>
              <p:nvPr/>
            </p:nvSpPr>
            <p:spPr bwMode="auto">
              <a:xfrm>
                <a:off x="5178" y="3396"/>
                <a:ext cx="25" cy="37"/>
              </a:xfrm>
              <a:custGeom>
                <a:avLst/>
                <a:gdLst/>
                <a:ahLst/>
                <a:cxnLst>
                  <a:cxn ang="0">
                    <a:pos x="24" y="18"/>
                  </a:cxn>
                  <a:cxn ang="0">
                    <a:pos x="12" y="0"/>
                  </a:cxn>
                  <a:cxn ang="0">
                    <a:pos x="0" y="18"/>
                  </a:cxn>
                  <a:cxn ang="0">
                    <a:pos x="12" y="36"/>
                  </a:cxn>
                  <a:cxn ang="0">
                    <a:pos x="24" y="18"/>
                  </a:cxn>
                </a:cxnLst>
                <a:rect l="0" t="0" r="r" b="b"/>
                <a:pathLst>
                  <a:path w="25" h="37">
                    <a:moveTo>
                      <a:pt x="24" y="18"/>
                    </a:moveTo>
                    <a:lnTo>
                      <a:pt x="12" y="0"/>
                    </a:lnTo>
                    <a:lnTo>
                      <a:pt x="0" y="18"/>
                    </a:lnTo>
                    <a:lnTo>
                      <a:pt x="12" y="36"/>
                    </a:lnTo>
                    <a:lnTo>
                      <a:pt x="24" y="18"/>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46466" name="Freeform 34"/>
              <p:cNvSpPr>
                <a:spLocks/>
              </p:cNvSpPr>
              <p:nvPr/>
            </p:nvSpPr>
            <p:spPr bwMode="auto">
              <a:xfrm>
                <a:off x="5268" y="3396"/>
                <a:ext cx="24" cy="37"/>
              </a:xfrm>
              <a:custGeom>
                <a:avLst/>
                <a:gdLst/>
                <a:ahLst/>
                <a:cxnLst>
                  <a:cxn ang="0">
                    <a:pos x="23" y="18"/>
                  </a:cxn>
                  <a:cxn ang="0">
                    <a:pos x="12" y="0"/>
                  </a:cxn>
                  <a:cxn ang="0">
                    <a:pos x="0" y="18"/>
                  </a:cxn>
                  <a:cxn ang="0">
                    <a:pos x="12" y="36"/>
                  </a:cxn>
                  <a:cxn ang="0">
                    <a:pos x="23" y="18"/>
                  </a:cxn>
                </a:cxnLst>
                <a:rect l="0" t="0" r="r" b="b"/>
                <a:pathLst>
                  <a:path w="24" h="37">
                    <a:moveTo>
                      <a:pt x="23" y="18"/>
                    </a:moveTo>
                    <a:lnTo>
                      <a:pt x="12" y="0"/>
                    </a:lnTo>
                    <a:lnTo>
                      <a:pt x="0" y="18"/>
                    </a:lnTo>
                    <a:lnTo>
                      <a:pt x="12" y="36"/>
                    </a:lnTo>
                    <a:lnTo>
                      <a:pt x="23" y="18"/>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46467" name="Freeform 35"/>
              <p:cNvSpPr>
                <a:spLocks/>
              </p:cNvSpPr>
              <p:nvPr/>
            </p:nvSpPr>
            <p:spPr bwMode="auto">
              <a:xfrm>
                <a:off x="5131" y="2868"/>
                <a:ext cx="144" cy="155"/>
              </a:xfrm>
              <a:custGeom>
                <a:avLst/>
                <a:gdLst/>
                <a:ahLst/>
                <a:cxnLst>
                  <a:cxn ang="0">
                    <a:pos x="0" y="154"/>
                  </a:cxn>
                  <a:cxn ang="0">
                    <a:pos x="0" y="0"/>
                  </a:cxn>
                  <a:cxn ang="0">
                    <a:pos x="143" y="0"/>
                  </a:cxn>
                  <a:cxn ang="0">
                    <a:pos x="143" y="154"/>
                  </a:cxn>
                  <a:cxn ang="0">
                    <a:pos x="0" y="154"/>
                  </a:cxn>
                </a:cxnLst>
                <a:rect l="0" t="0" r="r" b="b"/>
                <a:pathLst>
                  <a:path w="144" h="155">
                    <a:moveTo>
                      <a:pt x="0" y="154"/>
                    </a:moveTo>
                    <a:lnTo>
                      <a:pt x="0" y="0"/>
                    </a:lnTo>
                    <a:lnTo>
                      <a:pt x="143" y="0"/>
                    </a:lnTo>
                    <a:lnTo>
                      <a:pt x="143" y="154"/>
                    </a:lnTo>
                    <a:lnTo>
                      <a:pt x="0" y="154"/>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46468" name="Freeform 36"/>
              <p:cNvSpPr>
                <a:spLocks/>
              </p:cNvSpPr>
              <p:nvPr/>
            </p:nvSpPr>
            <p:spPr bwMode="auto">
              <a:xfrm>
                <a:off x="5131" y="3093"/>
                <a:ext cx="144" cy="156"/>
              </a:xfrm>
              <a:custGeom>
                <a:avLst/>
                <a:gdLst/>
                <a:ahLst/>
                <a:cxnLst>
                  <a:cxn ang="0">
                    <a:pos x="0" y="155"/>
                  </a:cxn>
                  <a:cxn ang="0">
                    <a:pos x="0" y="0"/>
                  </a:cxn>
                  <a:cxn ang="0">
                    <a:pos x="143" y="0"/>
                  </a:cxn>
                  <a:cxn ang="0">
                    <a:pos x="143" y="155"/>
                  </a:cxn>
                  <a:cxn ang="0">
                    <a:pos x="0" y="155"/>
                  </a:cxn>
                </a:cxnLst>
                <a:rect l="0" t="0" r="r" b="b"/>
                <a:pathLst>
                  <a:path w="144" h="156">
                    <a:moveTo>
                      <a:pt x="0" y="155"/>
                    </a:moveTo>
                    <a:lnTo>
                      <a:pt x="0" y="0"/>
                    </a:lnTo>
                    <a:lnTo>
                      <a:pt x="143" y="0"/>
                    </a:lnTo>
                    <a:lnTo>
                      <a:pt x="143" y="155"/>
                    </a:lnTo>
                    <a:lnTo>
                      <a:pt x="0" y="155"/>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46469" name="Freeform 37"/>
              <p:cNvSpPr>
                <a:spLocks/>
              </p:cNvSpPr>
              <p:nvPr/>
            </p:nvSpPr>
            <p:spPr bwMode="auto">
              <a:xfrm>
                <a:off x="5131" y="3575"/>
                <a:ext cx="144" cy="155"/>
              </a:xfrm>
              <a:custGeom>
                <a:avLst/>
                <a:gdLst/>
                <a:ahLst/>
                <a:cxnLst>
                  <a:cxn ang="0">
                    <a:pos x="0" y="154"/>
                  </a:cxn>
                  <a:cxn ang="0">
                    <a:pos x="0" y="0"/>
                  </a:cxn>
                  <a:cxn ang="0">
                    <a:pos x="143" y="0"/>
                  </a:cxn>
                  <a:cxn ang="0">
                    <a:pos x="143" y="154"/>
                  </a:cxn>
                  <a:cxn ang="0">
                    <a:pos x="0" y="154"/>
                  </a:cxn>
                </a:cxnLst>
                <a:rect l="0" t="0" r="r" b="b"/>
                <a:pathLst>
                  <a:path w="144" h="155">
                    <a:moveTo>
                      <a:pt x="0" y="154"/>
                    </a:moveTo>
                    <a:lnTo>
                      <a:pt x="0" y="0"/>
                    </a:lnTo>
                    <a:lnTo>
                      <a:pt x="143" y="0"/>
                    </a:lnTo>
                    <a:lnTo>
                      <a:pt x="143" y="154"/>
                    </a:lnTo>
                    <a:lnTo>
                      <a:pt x="0" y="154"/>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46470" name="Rectangle 38"/>
            <p:cNvSpPr>
              <a:spLocks noChangeArrowheads="1"/>
            </p:cNvSpPr>
            <p:nvPr/>
          </p:nvSpPr>
          <p:spPr bwMode="auto">
            <a:xfrm>
              <a:off x="3195" y="3882"/>
              <a:ext cx="1393"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B main memory buffers</a:t>
              </a:r>
            </a:p>
          </p:txBody>
        </p:sp>
        <p:sp>
          <p:nvSpPr>
            <p:cNvPr id="146471" name="Rectangle 39"/>
            <p:cNvSpPr>
              <a:spLocks noChangeArrowheads="1"/>
            </p:cNvSpPr>
            <p:nvPr/>
          </p:nvSpPr>
          <p:spPr bwMode="auto">
            <a:xfrm>
              <a:off x="2319" y="3917"/>
              <a:ext cx="341"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Disk</a:t>
              </a:r>
            </a:p>
          </p:txBody>
        </p:sp>
        <p:sp>
          <p:nvSpPr>
            <p:cNvPr id="146472" name="Rectangle 40"/>
            <p:cNvSpPr>
              <a:spLocks noChangeArrowheads="1"/>
            </p:cNvSpPr>
            <p:nvPr/>
          </p:nvSpPr>
          <p:spPr bwMode="auto">
            <a:xfrm>
              <a:off x="4127" y="3546"/>
              <a:ext cx="416" cy="248"/>
            </a:xfrm>
            <a:prstGeom prst="rect">
              <a:avLst/>
            </a:prstGeom>
            <a:noFill/>
            <a:ln w="12700">
              <a:noFill/>
              <a:miter lim="800000"/>
              <a:headEnd/>
              <a:tailEnd/>
            </a:ln>
            <a:effectLst/>
          </p:spPr>
          <p:txBody>
            <a:bodyPr wrap="none" lIns="90488" tIns="44450" rIns="90488" bIns="44450">
              <a:spAutoFit/>
            </a:bodyPr>
            <a:lstStyle/>
            <a:p>
              <a:pPr eaLnBrk="0" hangingPunct="0"/>
              <a:r>
                <a:rPr lang="en-US" sz="1000" b="1">
                  <a:solidFill>
                    <a:srgbClr val="000000"/>
                  </a:solidFill>
                </a:rPr>
                <a:t>Output </a:t>
              </a:r>
            </a:p>
            <a:p>
              <a:pPr eaLnBrk="0" hangingPunct="0"/>
              <a:r>
                <a:rPr lang="en-US" sz="1000" b="1">
                  <a:solidFill>
                    <a:srgbClr val="000000"/>
                  </a:solidFill>
                </a:rPr>
                <a:t> buffer</a:t>
              </a:r>
            </a:p>
          </p:txBody>
        </p:sp>
        <p:sp>
          <p:nvSpPr>
            <p:cNvPr id="146473" name="Rectangle 41"/>
            <p:cNvSpPr>
              <a:spLocks noChangeArrowheads="1"/>
            </p:cNvSpPr>
            <p:nvPr/>
          </p:nvSpPr>
          <p:spPr bwMode="auto">
            <a:xfrm>
              <a:off x="4998" y="3882"/>
              <a:ext cx="341"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Disk</a:t>
              </a:r>
            </a:p>
          </p:txBody>
        </p:sp>
        <p:sp>
          <p:nvSpPr>
            <p:cNvPr id="146474" name="Rectangle 42"/>
            <p:cNvSpPr>
              <a:spLocks noChangeArrowheads="1"/>
            </p:cNvSpPr>
            <p:nvPr/>
          </p:nvSpPr>
          <p:spPr bwMode="auto">
            <a:xfrm>
              <a:off x="4806" y="2352"/>
              <a:ext cx="718"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Join Result</a:t>
              </a:r>
            </a:p>
          </p:txBody>
        </p:sp>
        <p:sp>
          <p:nvSpPr>
            <p:cNvPr id="146475" name="Rectangle 43"/>
            <p:cNvSpPr>
              <a:spLocks noChangeArrowheads="1"/>
            </p:cNvSpPr>
            <p:nvPr/>
          </p:nvSpPr>
          <p:spPr bwMode="auto">
            <a:xfrm>
              <a:off x="2833" y="2706"/>
              <a:ext cx="324" cy="171"/>
            </a:xfrm>
            <a:prstGeom prst="rect">
              <a:avLst/>
            </a:prstGeom>
            <a:noFill/>
            <a:ln w="12700">
              <a:noFill/>
              <a:miter lim="800000"/>
              <a:headEnd/>
              <a:tailEnd/>
            </a:ln>
            <a:effectLst/>
          </p:spPr>
          <p:txBody>
            <a:bodyPr wrap="none" lIns="90488" tIns="44450" rIns="90488" bIns="44450">
              <a:spAutoFit/>
            </a:bodyPr>
            <a:lstStyle/>
            <a:p>
              <a:pPr eaLnBrk="0" hangingPunct="0"/>
              <a:r>
                <a:rPr lang="en-US" sz="1200" b="1">
                  <a:solidFill>
                    <a:srgbClr val="000000"/>
                  </a:solidFill>
                </a:rPr>
                <a:t>hash</a:t>
              </a:r>
            </a:p>
          </p:txBody>
        </p:sp>
        <p:sp>
          <p:nvSpPr>
            <p:cNvPr id="146476" name="Rectangle 44"/>
            <p:cNvSpPr>
              <a:spLocks noChangeArrowheads="1"/>
            </p:cNvSpPr>
            <p:nvPr/>
          </p:nvSpPr>
          <p:spPr bwMode="auto">
            <a:xfrm>
              <a:off x="2862" y="2838"/>
              <a:ext cx="213" cy="171"/>
            </a:xfrm>
            <a:prstGeom prst="rect">
              <a:avLst/>
            </a:prstGeom>
            <a:noFill/>
            <a:ln w="12700">
              <a:noFill/>
              <a:miter lim="800000"/>
              <a:headEnd/>
              <a:tailEnd/>
            </a:ln>
            <a:effectLst/>
          </p:spPr>
          <p:txBody>
            <a:bodyPr wrap="none" lIns="90488" tIns="44450" rIns="90488" bIns="44450">
              <a:spAutoFit/>
            </a:bodyPr>
            <a:lstStyle/>
            <a:p>
              <a:pPr eaLnBrk="0" hangingPunct="0"/>
              <a:r>
                <a:rPr lang="en-US" sz="1200" b="1">
                  <a:solidFill>
                    <a:srgbClr val="000000"/>
                  </a:solidFill>
                </a:rPr>
                <a:t>fn</a:t>
              </a:r>
            </a:p>
          </p:txBody>
        </p:sp>
        <p:sp>
          <p:nvSpPr>
            <p:cNvPr id="146477" name="Rectangle 45"/>
            <p:cNvSpPr>
              <a:spLocks noChangeArrowheads="1"/>
            </p:cNvSpPr>
            <p:nvPr/>
          </p:nvSpPr>
          <p:spPr bwMode="auto">
            <a:xfrm>
              <a:off x="2867" y="2968"/>
              <a:ext cx="247"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3365FB"/>
                  </a:solidFill>
                </a:rPr>
                <a:t>h2</a:t>
              </a:r>
            </a:p>
          </p:txBody>
        </p:sp>
        <p:sp>
          <p:nvSpPr>
            <p:cNvPr id="146478" name="Rectangle 46"/>
            <p:cNvSpPr>
              <a:spLocks noChangeArrowheads="1"/>
            </p:cNvSpPr>
            <p:nvPr/>
          </p:nvSpPr>
          <p:spPr bwMode="auto">
            <a:xfrm>
              <a:off x="3747" y="3264"/>
              <a:ext cx="228" cy="171"/>
            </a:xfrm>
            <a:prstGeom prst="rect">
              <a:avLst/>
            </a:prstGeom>
            <a:noFill/>
            <a:ln w="12700">
              <a:noFill/>
              <a:miter lim="800000"/>
              <a:headEnd/>
              <a:tailEnd/>
            </a:ln>
            <a:effectLst/>
          </p:spPr>
          <p:txBody>
            <a:bodyPr wrap="none" lIns="90488" tIns="44450" rIns="90488" bIns="44450">
              <a:spAutoFit/>
            </a:bodyPr>
            <a:lstStyle/>
            <a:p>
              <a:pPr eaLnBrk="0" hangingPunct="0"/>
              <a:r>
                <a:rPr lang="en-US" sz="1200" b="1">
                  <a:solidFill>
                    <a:srgbClr val="3365FB"/>
                  </a:solidFill>
                </a:rPr>
                <a:t>h2</a:t>
              </a:r>
            </a:p>
          </p:txBody>
        </p:sp>
        <p:grpSp>
          <p:nvGrpSpPr>
            <p:cNvPr id="146479" name="Group 47"/>
            <p:cNvGrpSpPr>
              <a:grpSpLocks/>
            </p:cNvGrpSpPr>
            <p:nvPr/>
          </p:nvGrpSpPr>
          <p:grpSpPr bwMode="auto">
            <a:xfrm>
              <a:off x="2161" y="2644"/>
              <a:ext cx="671" cy="1273"/>
              <a:chOff x="2161" y="2644"/>
              <a:chExt cx="671" cy="1273"/>
            </a:xfrm>
          </p:grpSpPr>
          <p:sp>
            <p:nvSpPr>
              <p:cNvPr id="146480" name="Oval 48"/>
              <p:cNvSpPr>
                <a:spLocks noChangeArrowheads="1"/>
              </p:cNvSpPr>
              <p:nvPr/>
            </p:nvSpPr>
            <p:spPr bwMode="auto">
              <a:xfrm>
                <a:off x="2165" y="2644"/>
                <a:ext cx="663" cy="88"/>
              </a:xfrm>
              <a:prstGeom prst="ellipse">
                <a:avLst/>
              </a:prstGeom>
              <a:noFill/>
              <a:ln w="12700">
                <a:solidFill>
                  <a:schemeClr val="tx2"/>
                </a:solidFill>
                <a:round/>
                <a:headEnd/>
                <a:tailEnd/>
              </a:ln>
              <a:effectLst/>
            </p:spPr>
            <p:txBody>
              <a:bodyPr wrap="none" anchor="ctr"/>
              <a:lstStyle/>
              <a:p>
                <a:endParaRPr lang="en-US"/>
              </a:p>
            </p:txBody>
          </p:sp>
          <p:sp>
            <p:nvSpPr>
              <p:cNvPr id="146481" name="Line 49"/>
              <p:cNvSpPr>
                <a:spLocks noChangeShapeType="1"/>
              </p:cNvSpPr>
              <p:nvPr/>
            </p:nvSpPr>
            <p:spPr bwMode="auto">
              <a:xfrm>
                <a:off x="2161" y="2692"/>
                <a:ext cx="0" cy="1144"/>
              </a:xfrm>
              <a:prstGeom prst="line">
                <a:avLst/>
              </a:prstGeom>
              <a:noFill/>
              <a:ln w="12700">
                <a:solidFill>
                  <a:schemeClr val="tx2"/>
                </a:solidFill>
                <a:round/>
                <a:headEnd/>
                <a:tailEnd/>
              </a:ln>
              <a:effectLst/>
            </p:spPr>
            <p:txBody>
              <a:bodyPr/>
              <a:lstStyle/>
              <a:p>
                <a:endParaRPr lang="en-US"/>
              </a:p>
            </p:txBody>
          </p:sp>
          <p:sp>
            <p:nvSpPr>
              <p:cNvPr id="146482" name="Line 50"/>
              <p:cNvSpPr>
                <a:spLocks noChangeShapeType="1"/>
              </p:cNvSpPr>
              <p:nvPr/>
            </p:nvSpPr>
            <p:spPr bwMode="auto">
              <a:xfrm>
                <a:off x="2832" y="2692"/>
                <a:ext cx="0" cy="1144"/>
              </a:xfrm>
              <a:prstGeom prst="line">
                <a:avLst/>
              </a:prstGeom>
              <a:noFill/>
              <a:ln w="12700">
                <a:solidFill>
                  <a:schemeClr val="tx2"/>
                </a:solidFill>
                <a:round/>
                <a:headEnd/>
                <a:tailEnd/>
              </a:ln>
              <a:effectLst/>
            </p:spPr>
            <p:txBody>
              <a:bodyPr/>
              <a:lstStyle/>
              <a:p>
                <a:endParaRPr lang="en-US"/>
              </a:p>
            </p:txBody>
          </p:sp>
          <p:sp>
            <p:nvSpPr>
              <p:cNvPr id="146483" name="Arc 51"/>
              <p:cNvSpPr>
                <a:spLocks/>
              </p:cNvSpPr>
              <p:nvPr/>
            </p:nvSpPr>
            <p:spPr bwMode="auto">
              <a:xfrm>
                <a:off x="2162" y="3843"/>
                <a:ext cx="663" cy="74"/>
              </a:xfrm>
              <a:custGeom>
                <a:avLst/>
                <a:gdLst>
                  <a:gd name="G0" fmla="+- 21600 0 0"/>
                  <a:gd name="G1" fmla="+- 602 0 0"/>
                  <a:gd name="G2" fmla="+- 21600 0 0"/>
                  <a:gd name="T0" fmla="*/ 43192 w 43200"/>
                  <a:gd name="T1" fmla="*/ 0 h 22202"/>
                  <a:gd name="T2" fmla="*/ 0 w 43200"/>
                  <a:gd name="T3" fmla="*/ 602 h 22202"/>
                  <a:gd name="T4" fmla="*/ 21600 w 43200"/>
                  <a:gd name="T5" fmla="*/ 602 h 22202"/>
                </a:gdLst>
                <a:ahLst/>
                <a:cxnLst>
                  <a:cxn ang="0">
                    <a:pos x="T0" y="T1"/>
                  </a:cxn>
                  <a:cxn ang="0">
                    <a:pos x="T2" y="T3"/>
                  </a:cxn>
                  <a:cxn ang="0">
                    <a:pos x="T4" y="T5"/>
                  </a:cxn>
                </a:cxnLst>
                <a:rect l="0" t="0" r="r" b="b"/>
                <a:pathLst>
                  <a:path w="43200" h="22202" fill="none" extrusionOk="0">
                    <a:moveTo>
                      <a:pt x="43191" y="0"/>
                    </a:moveTo>
                    <a:cubicBezTo>
                      <a:pt x="43197" y="200"/>
                      <a:pt x="43200" y="401"/>
                      <a:pt x="43200" y="602"/>
                    </a:cubicBezTo>
                    <a:cubicBezTo>
                      <a:pt x="43200" y="12531"/>
                      <a:pt x="33529" y="22202"/>
                      <a:pt x="21600" y="22202"/>
                    </a:cubicBezTo>
                    <a:cubicBezTo>
                      <a:pt x="9670" y="22202"/>
                      <a:pt x="0" y="12531"/>
                      <a:pt x="0" y="602"/>
                    </a:cubicBezTo>
                  </a:path>
                  <a:path w="43200" h="22202" stroke="0" extrusionOk="0">
                    <a:moveTo>
                      <a:pt x="43191" y="0"/>
                    </a:moveTo>
                    <a:cubicBezTo>
                      <a:pt x="43197" y="200"/>
                      <a:pt x="43200" y="401"/>
                      <a:pt x="43200" y="602"/>
                    </a:cubicBezTo>
                    <a:cubicBezTo>
                      <a:pt x="43200" y="12531"/>
                      <a:pt x="33529" y="22202"/>
                      <a:pt x="21600" y="22202"/>
                    </a:cubicBezTo>
                    <a:cubicBezTo>
                      <a:pt x="9670" y="22202"/>
                      <a:pt x="0" y="12531"/>
                      <a:pt x="0" y="602"/>
                    </a:cubicBezTo>
                    <a:lnTo>
                      <a:pt x="21600" y="602"/>
                    </a:lnTo>
                    <a:close/>
                  </a:path>
                </a:pathLst>
              </a:custGeom>
              <a:noFill/>
              <a:ln w="12700" cap="rnd">
                <a:solidFill>
                  <a:schemeClr val="tx2"/>
                </a:solidFill>
                <a:round/>
                <a:headEnd/>
                <a:tailEnd/>
              </a:ln>
              <a:effectLst/>
            </p:spPr>
            <p:txBody>
              <a:bodyPr/>
              <a:lstStyle/>
              <a:p>
                <a:endParaRPr lang="en-US"/>
              </a:p>
            </p:txBody>
          </p:sp>
        </p:grpSp>
        <p:grpSp>
          <p:nvGrpSpPr>
            <p:cNvPr id="146484" name="Group 52"/>
            <p:cNvGrpSpPr>
              <a:grpSpLocks/>
            </p:cNvGrpSpPr>
            <p:nvPr/>
          </p:nvGrpSpPr>
          <p:grpSpPr bwMode="auto">
            <a:xfrm>
              <a:off x="4944" y="2692"/>
              <a:ext cx="528" cy="1179"/>
              <a:chOff x="4944" y="2692"/>
              <a:chExt cx="528" cy="1179"/>
            </a:xfrm>
          </p:grpSpPr>
          <p:sp>
            <p:nvSpPr>
              <p:cNvPr id="146485" name="Oval 53"/>
              <p:cNvSpPr>
                <a:spLocks noChangeArrowheads="1"/>
              </p:cNvSpPr>
              <p:nvPr/>
            </p:nvSpPr>
            <p:spPr bwMode="auto">
              <a:xfrm>
                <a:off x="4948" y="2692"/>
                <a:ext cx="520" cy="81"/>
              </a:xfrm>
              <a:prstGeom prst="ellipse">
                <a:avLst/>
              </a:prstGeom>
              <a:noFill/>
              <a:ln w="12700">
                <a:solidFill>
                  <a:schemeClr val="tx2"/>
                </a:solidFill>
                <a:round/>
                <a:headEnd/>
                <a:tailEnd/>
              </a:ln>
              <a:effectLst/>
            </p:spPr>
            <p:txBody>
              <a:bodyPr wrap="none" anchor="ctr"/>
              <a:lstStyle/>
              <a:p>
                <a:endParaRPr lang="en-US"/>
              </a:p>
            </p:txBody>
          </p:sp>
          <p:sp>
            <p:nvSpPr>
              <p:cNvPr id="146486" name="Line 54"/>
              <p:cNvSpPr>
                <a:spLocks noChangeShapeType="1"/>
              </p:cNvSpPr>
              <p:nvPr/>
            </p:nvSpPr>
            <p:spPr bwMode="auto">
              <a:xfrm>
                <a:off x="4944" y="2736"/>
                <a:ext cx="0" cy="1058"/>
              </a:xfrm>
              <a:prstGeom prst="line">
                <a:avLst/>
              </a:prstGeom>
              <a:noFill/>
              <a:ln w="12700">
                <a:solidFill>
                  <a:schemeClr val="tx2"/>
                </a:solidFill>
                <a:round/>
                <a:headEnd/>
                <a:tailEnd/>
              </a:ln>
              <a:effectLst/>
            </p:spPr>
            <p:txBody>
              <a:bodyPr/>
              <a:lstStyle/>
              <a:p>
                <a:endParaRPr lang="en-US"/>
              </a:p>
            </p:txBody>
          </p:sp>
          <p:sp>
            <p:nvSpPr>
              <p:cNvPr id="146487" name="Line 55"/>
              <p:cNvSpPr>
                <a:spLocks noChangeShapeType="1"/>
              </p:cNvSpPr>
              <p:nvPr/>
            </p:nvSpPr>
            <p:spPr bwMode="auto">
              <a:xfrm>
                <a:off x="5472" y="2736"/>
                <a:ext cx="0" cy="1058"/>
              </a:xfrm>
              <a:prstGeom prst="line">
                <a:avLst/>
              </a:prstGeom>
              <a:noFill/>
              <a:ln w="12700">
                <a:solidFill>
                  <a:schemeClr val="tx2"/>
                </a:solidFill>
                <a:round/>
                <a:headEnd/>
                <a:tailEnd/>
              </a:ln>
              <a:effectLst/>
            </p:spPr>
            <p:txBody>
              <a:bodyPr/>
              <a:lstStyle/>
              <a:p>
                <a:endParaRPr lang="en-US"/>
              </a:p>
            </p:txBody>
          </p:sp>
          <p:sp>
            <p:nvSpPr>
              <p:cNvPr id="146488" name="Arc 56"/>
              <p:cNvSpPr>
                <a:spLocks/>
              </p:cNvSpPr>
              <p:nvPr/>
            </p:nvSpPr>
            <p:spPr bwMode="auto">
              <a:xfrm>
                <a:off x="4947" y="3800"/>
                <a:ext cx="520" cy="71"/>
              </a:xfrm>
              <a:custGeom>
                <a:avLst/>
                <a:gdLst>
                  <a:gd name="G0" fmla="+- 21600 0 0"/>
                  <a:gd name="G1" fmla="+- 1287 0 0"/>
                  <a:gd name="G2" fmla="+- 21600 0 0"/>
                  <a:gd name="T0" fmla="*/ 43178 w 43200"/>
                  <a:gd name="T1" fmla="*/ 317 h 22887"/>
                  <a:gd name="T2" fmla="*/ 38 w 43200"/>
                  <a:gd name="T3" fmla="*/ 0 h 22887"/>
                  <a:gd name="T4" fmla="*/ 21600 w 43200"/>
                  <a:gd name="T5" fmla="*/ 1287 h 22887"/>
                </a:gdLst>
                <a:ahLst/>
                <a:cxnLst>
                  <a:cxn ang="0">
                    <a:pos x="T0" y="T1"/>
                  </a:cxn>
                  <a:cxn ang="0">
                    <a:pos x="T2" y="T3"/>
                  </a:cxn>
                  <a:cxn ang="0">
                    <a:pos x="T4" y="T5"/>
                  </a:cxn>
                </a:cxnLst>
                <a:rect l="0" t="0" r="r" b="b"/>
                <a:pathLst>
                  <a:path w="43200" h="22887" fill="none" extrusionOk="0">
                    <a:moveTo>
                      <a:pt x="43178" y="316"/>
                    </a:moveTo>
                    <a:cubicBezTo>
                      <a:pt x="43192" y="640"/>
                      <a:pt x="43200" y="963"/>
                      <a:pt x="43200" y="1287"/>
                    </a:cubicBezTo>
                    <a:cubicBezTo>
                      <a:pt x="43200" y="13216"/>
                      <a:pt x="33529" y="22887"/>
                      <a:pt x="21600" y="22887"/>
                    </a:cubicBezTo>
                    <a:cubicBezTo>
                      <a:pt x="9670" y="22887"/>
                      <a:pt x="0" y="13216"/>
                      <a:pt x="0" y="1287"/>
                    </a:cubicBezTo>
                    <a:cubicBezTo>
                      <a:pt x="-1" y="857"/>
                      <a:pt x="12" y="428"/>
                      <a:pt x="38" y="0"/>
                    </a:cubicBezTo>
                  </a:path>
                  <a:path w="43200" h="22887" stroke="0" extrusionOk="0">
                    <a:moveTo>
                      <a:pt x="43178" y="316"/>
                    </a:moveTo>
                    <a:cubicBezTo>
                      <a:pt x="43192" y="640"/>
                      <a:pt x="43200" y="963"/>
                      <a:pt x="43200" y="1287"/>
                    </a:cubicBezTo>
                    <a:cubicBezTo>
                      <a:pt x="43200" y="13216"/>
                      <a:pt x="33529" y="22887"/>
                      <a:pt x="21600" y="22887"/>
                    </a:cubicBezTo>
                    <a:cubicBezTo>
                      <a:pt x="9670" y="22887"/>
                      <a:pt x="0" y="13216"/>
                      <a:pt x="0" y="1287"/>
                    </a:cubicBezTo>
                    <a:cubicBezTo>
                      <a:pt x="-1" y="857"/>
                      <a:pt x="12" y="428"/>
                      <a:pt x="38" y="0"/>
                    </a:cubicBezTo>
                    <a:lnTo>
                      <a:pt x="21600" y="1287"/>
                    </a:lnTo>
                    <a:close/>
                  </a:path>
                </a:pathLst>
              </a:custGeom>
              <a:noFill/>
              <a:ln w="12700" cap="rnd">
                <a:solidFill>
                  <a:schemeClr val="tx2"/>
                </a:solidFill>
                <a:round/>
                <a:headEnd/>
                <a:tailEnd/>
              </a:ln>
              <a:effectLst/>
            </p:spPr>
            <p:txBody>
              <a:bodyPr/>
              <a:lstStyle/>
              <a:p>
                <a:endParaRPr lang="en-US"/>
              </a:p>
            </p:txBody>
          </p:sp>
        </p:grpSp>
        <p:sp>
          <p:nvSpPr>
            <p:cNvPr id="146489" name="Line 57"/>
            <p:cNvSpPr>
              <a:spLocks noChangeShapeType="1"/>
            </p:cNvSpPr>
            <p:nvPr/>
          </p:nvSpPr>
          <p:spPr bwMode="auto">
            <a:xfrm>
              <a:off x="2836" y="3168"/>
              <a:ext cx="568" cy="0"/>
            </a:xfrm>
            <a:prstGeom prst="line">
              <a:avLst/>
            </a:prstGeom>
            <a:noFill/>
            <a:ln w="12700">
              <a:solidFill>
                <a:schemeClr val="tx2"/>
              </a:solidFill>
              <a:round/>
              <a:headEnd/>
              <a:tailEnd type="triangle" w="med" len="med"/>
            </a:ln>
            <a:effectLst/>
          </p:spPr>
          <p:txBody>
            <a:bodyPr/>
            <a:lstStyle/>
            <a:p>
              <a:endParaRPr lang="en-US"/>
            </a:p>
          </p:txBody>
        </p:sp>
        <p:sp>
          <p:nvSpPr>
            <p:cNvPr id="146490" name="Line 58"/>
            <p:cNvSpPr>
              <a:spLocks noChangeShapeType="1"/>
            </p:cNvSpPr>
            <p:nvPr/>
          </p:nvSpPr>
          <p:spPr bwMode="auto">
            <a:xfrm>
              <a:off x="2836" y="3504"/>
              <a:ext cx="664" cy="0"/>
            </a:xfrm>
            <a:prstGeom prst="line">
              <a:avLst/>
            </a:prstGeom>
            <a:noFill/>
            <a:ln w="12700">
              <a:solidFill>
                <a:schemeClr val="tx2"/>
              </a:solidFill>
              <a:round/>
              <a:headEnd/>
              <a:tailEnd type="triangle" w="med" len="med"/>
            </a:ln>
            <a:effectLst/>
          </p:spPr>
          <p:txBody>
            <a:bodyPr/>
            <a:lstStyle/>
            <a:p>
              <a:endParaRPr lang="en-US"/>
            </a:p>
          </p:txBody>
        </p:sp>
        <p:sp>
          <p:nvSpPr>
            <p:cNvPr id="146491" name="Freeform 59"/>
            <p:cNvSpPr>
              <a:spLocks/>
            </p:cNvSpPr>
            <p:nvPr/>
          </p:nvSpPr>
          <p:spPr bwMode="auto">
            <a:xfrm>
              <a:off x="3600" y="3168"/>
              <a:ext cx="193" cy="289"/>
            </a:xfrm>
            <a:custGeom>
              <a:avLst/>
              <a:gdLst/>
              <a:ahLst/>
              <a:cxnLst>
                <a:cxn ang="0">
                  <a:pos x="0" y="288"/>
                </a:cxn>
                <a:cxn ang="0">
                  <a:pos x="192" y="173"/>
                </a:cxn>
                <a:cxn ang="0">
                  <a:pos x="188" y="145"/>
                </a:cxn>
                <a:cxn ang="0">
                  <a:pos x="0" y="115"/>
                </a:cxn>
                <a:cxn ang="0">
                  <a:pos x="192" y="0"/>
                </a:cxn>
              </a:cxnLst>
              <a:rect l="0" t="0" r="r" b="b"/>
              <a:pathLst>
                <a:path w="193" h="289">
                  <a:moveTo>
                    <a:pt x="0" y="288"/>
                  </a:moveTo>
                  <a:lnTo>
                    <a:pt x="192" y="173"/>
                  </a:lnTo>
                  <a:lnTo>
                    <a:pt x="188" y="145"/>
                  </a:lnTo>
                  <a:lnTo>
                    <a:pt x="0" y="115"/>
                  </a:lnTo>
                  <a:lnTo>
                    <a:pt x="192" y="0"/>
                  </a:lnTo>
                </a:path>
              </a:pathLst>
            </a:custGeom>
            <a:noFill/>
            <a:ln w="12700" cap="rnd" cmpd="sng">
              <a:solidFill>
                <a:schemeClr val="tx2"/>
              </a:solidFill>
              <a:prstDash val="solid"/>
              <a:round/>
              <a:headEnd type="none" w="med" len="med"/>
              <a:tailEnd type="triangle" w="med" len="med"/>
            </a:ln>
            <a:effectLst/>
          </p:spPr>
          <p:txBody>
            <a:bodyPr/>
            <a:lstStyle/>
            <a:p>
              <a:endParaRPr lang="en-US"/>
            </a:p>
          </p:txBody>
        </p:sp>
        <p:sp>
          <p:nvSpPr>
            <p:cNvPr id="146492" name="Line 60"/>
            <p:cNvSpPr>
              <a:spLocks noChangeShapeType="1"/>
            </p:cNvSpPr>
            <p:nvPr/>
          </p:nvSpPr>
          <p:spPr bwMode="auto">
            <a:xfrm>
              <a:off x="4420" y="3504"/>
              <a:ext cx="520" cy="0"/>
            </a:xfrm>
            <a:prstGeom prst="line">
              <a:avLst/>
            </a:prstGeom>
            <a:noFill/>
            <a:ln w="12700">
              <a:solidFill>
                <a:schemeClr val="tx2"/>
              </a:solidFill>
              <a:round/>
              <a:headEnd/>
              <a:tailEnd type="triangle" w="med" len="med"/>
            </a:ln>
            <a:effectLst/>
          </p:spPr>
          <p:txBody>
            <a:bodyPr/>
            <a:lstStyle/>
            <a:p>
              <a:endParaRPr lang="en-US"/>
            </a:p>
          </p:txBody>
        </p:sp>
      </p:grpSp>
      <p:grpSp>
        <p:nvGrpSpPr>
          <p:cNvPr id="146493" name="Group 61"/>
          <p:cNvGrpSpPr>
            <a:grpSpLocks/>
          </p:cNvGrpSpPr>
          <p:nvPr/>
        </p:nvGrpSpPr>
        <p:grpSpPr bwMode="auto">
          <a:xfrm>
            <a:off x="3432175" y="322263"/>
            <a:ext cx="5643563" cy="2906712"/>
            <a:chOff x="2162" y="203"/>
            <a:chExt cx="3555" cy="1831"/>
          </a:xfrm>
        </p:grpSpPr>
        <p:sp>
          <p:nvSpPr>
            <p:cNvPr id="146494" name="Rectangle 62"/>
            <p:cNvSpPr>
              <a:spLocks noChangeArrowheads="1"/>
            </p:cNvSpPr>
            <p:nvPr/>
          </p:nvSpPr>
          <p:spPr bwMode="auto">
            <a:xfrm>
              <a:off x="2934" y="1830"/>
              <a:ext cx="1393"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B main memory buffers</a:t>
              </a:r>
            </a:p>
          </p:txBody>
        </p:sp>
        <p:sp>
          <p:nvSpPr>
            <p:cNvPr id="146495" name="Rectangle 63"/>
            <p:cNvSpPr>
              <a:spLocks noChangeArrowheads="1"/>
            </p:cNvSpPr>
            <p:nvPr/>
          </p:nvSpPr>
          <p:spPr bwMode="auto">
            <a:xfrm>
              <a:off x="4908" y="1844"/>
              <a:ext cx="341"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Disk</a:t>
              </a:r>
            </a:p>
          </p:txBody>
        </p:sp>
        <p:sp>
          <p:nvSpPr>
            <p:cNvPr id="146496" name="Rectangle 64"/>
            <p:cNvSpPr>
              <a:spLocks noChangeArrowheads="1"/>
            </p:cNvSpPr>
            <p:nvPr/>
          </p:nvSpPr>
          <p:spPr bwMode="auto">
            <a:xfrm>
              <a:off x="2315" y="1844"/>
              <a:ext cx="341"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Disk</a:t>
              </a:r>
            </a:p>
          </p:txBody>
        </p:sp>
        <p:sp>
          <p:nvSpPr>
            <p:cNvPr id="146497" name="Rectangle 65"/>
            <p:cNvSpPr>
              <a:spLocks noChangeArrowheads="1"/>
            </p:cNvSpPr>
            <p:nvPr/>
          </p:nvSpPr>
          <p:spPr bwMode="auto">
            <a:xfrm>
              <a:off x="2162" y="203"/>
              <a:ext cx="579" cy="324"/>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Original </a:t>
              </a:r>
            </a:p>
            <a:p>
              <a:pPr eaLnBrk="0" hangingPunct="0"/>
              <a:r>
                <a:rPr lang="en-US" sz="1400" b="1">
                  <a:solidFill>
                    <a:srgbClr val="000000"/>
                  </a:solidFill>
                </a:rPr>
                <a:t>Relation</a:t>
              </a:r>
            </a:p>
          </p:txBody>
        </p:sp>
        <p:sp>
          <p:nvSpPr>
            <p:cNvPr id="146498" name="Rectangle 66"/>
            <p:cNvSpPr>
              <a:spLocks noChangeArrowheads="1"/>
            </p:cNvSpPr>
            <p:nvPr/>
          </p:nvSpPr>
          <p:spPr bwMode="auto">
            <a:xfrm>
              <a:off x="3914" y="395"/>
              <a:ext cx="451" cy="152"/>
            </a:xfrm>
            <a:prstGeom prst="rect">
              <a:avLst/>
            </a:prstGeom>
            <a:noFill/>
            <a:ln w="12700">
              <a:noFill/>
              <a:miter lim="800000"/>
              <a:headEnd/>
              <a:tailEnd/>
            </a:ln>
            <a:effectLst/>
          </p:spPr>
          <p:txBody>
            <a:bodyPr wrap="none" lIns="90488" tIns="44450" rIns="90488" bIns="44450">
              <a:spAutoFit/>
            </a:bodyPr>
            <a:lstStyle/>
            <a:p>
              <a:pPr eaLnBrk="0" hangingPunct="0"/>
              <a:r>
                <a:rPr lang="en-US" sz="1000" b="1">
                  <a:solidFill>
                    <a:srgbClr val="000000"/>
                  </a:solidFill>
                </a:rPr>
                <a:t>OUTPUT</a:t>
              </a:r>
            </a:p>
          </p:txBody>
        </p:sp>
        <p:sp>
          <p:nvSpPr>
            <p:cNvPr id="146499" name="Freeform 67"/>
            <p:cNvSpPr>
              <a:spLocks/>
            </p:cNvSpPr>
            <p:nvPr/>
          </p:nvSpPr>
          <p:spPr bwMode="auto">
            <a:xfrm>
              <a:off x="5040" y="1390"/>
              <a:ext cx="27" cy="40"/>
            </a:xfrm>
            <a:custGeom>
              <a:avLst/>
              <a:gdLst/>
              <a:ahLst/>
              <a:cxnLst>
                <a:cxn ang="0">
                  <a:pos x="26" y="20"/>
                </a:cxn>
                <a:cxn ang="0">
                  <a:pos x="14" y="0"/>
                </a:cxn>
                <a:cxn ang="0">
                  <a:pos x="0" y="20"/>
                </a:cxn>
                <a:cxn ang="0">
                  <a:pos x="14" y="39"/>
                </a:cxn>
                <a:cxn ang="0">
                  <a:pos x="26" y="20"/>
                </a:cxn>
              </a:cxnLst>
              <a:rect l="0" t="0" r="r" b="b"/>
              <a:pathLst>
                <a:path w="27" h="40">
                  <a:moveTo>
                    <a:pt x="26" y="20"/>
                  </a:moveTo>
                  <a:lnTo>
                    <a:pt x="14" y="0"/>
                  </a:lnTo>
                  <a:lnTo>
                    <a:pt x="0" y="20"/>
                  </a:lnTo>
                  <a:lnTo>
                    <a:pt x="14" y="39"/>
                  </a:lnTo>
                  <a:lnTo>
                    <a:pt x="26" y="2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46500" name="Freeform 68"/>
            <p:cNvSpPr>
              <a:spLocks/>
            </p:cNvSpPr>
            <p:nvPr/>
          </p:nvSpPr>
          <p:spPr bwMode="auto">
            <a:xfrm>
              <a:off x="5138" y="1390"/>
              <a:ext cx="27" cy="40"/>
            </a:xfrm>
            <a:custGeom>
              <a:avLst/>
              <a:gdLst/>
              <a:ahLst/>
              <a:cxnLst>
                <a:cxn ang="0">
                  <a:pos x="26" y="20"/>
                </a:cxn>
                <a:cxn ang="0">
                  <a:pos x="14" y="0"/>
                </a:cxn>
                <a:cxn ang="0">
                  <a:pos x="0" y="20"/>
                </a:cxn>
                <a:cxn ang="0">
                  <a:pos x="14" y="39"/>
                </a:cxn>
                <a:cxn ang="0">
                  <a:pos x="26" y="20"/>
                </a:cxn>
              </a:cxnLst>
              <a:rect l="0" t="0" r="r" b="b"/>
              <a:pathLst>
                <a:path w="27" h="40">
                  <a:moveTo>
                    <a:pt x="26" y="20"/>
                  </a:moveTo>
                  <a:lnTo>
                    <a:pt x="14" y="0"/>
                  </a:lnTo>
                  <a:lnTo>
                    <a:pt x="0" y="20"/>
                  </a:lnTo>
                  <a:lnTo>
                    <a:pt x="14" y="39"/>
                  </a:lnTo>
                  <a:lnTo>
                    <a:pt x="26" y="2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46501" name="Freeform 69"/>
            <p:cNvSpPr>
              <a:spLocks/>
            </p:cNvSpPr>
            <p:nvPr/>
          </p:nvSpPr>
          <p:spPr bwMode="auto">
            <a:xfrm>
              <a:off x="2832" y="384"/>
              <a:ext cx="1683" cy="1442"/>
            </a:xfrm>
            <a:custGeom>
              <a:avLst/>
              <a:gdLst/>
              <a:ahLst/>
              <a:cxnLst>
                <a:cxn ang="0">
                  <a:pos x="0" y="1441"/>
                </a:cxn>
                <a:cxn ang="0">
                  <a:pos x="0" y="0"/>
                </a:cxn>
                <a:cxn ang="0">
                  <a:pos x="1682" y="0"/>
                </a:cxn>
                <a:cxn ang="0">
                  <a:pos x="1682" y="1441"/>
                </a:cxn>
                <a:cxn ang="0">
                  <a:pos x="0" y="1441"/>
                </a:cxn>
              </a:cxnLst>
              <a:rect l="0" t="0" r="r" b="b"/>
              <a:pathLst>
                <a:path w="1683" h="1442">
                  <a:moveTo>
                    <a:pt x="0" y="1441"/>
                  </a:moveTo>
                  <a:lnTo>
                    <a:pt x="0" y="0"/>
                  </a:lnTo>
                  <a:lnTo>
                    <a:pt x="1682" y="0"/>
                  </a:lnTo>
                  <a:lnTo>
                    <a:pt x="1682" y="1441"/>
                  </a:lnTo>
                  <a:lnTo>
                    <a:pt x="0" y="144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46502" name="Freeform 70"/>
            <p:cNvSpPr>
              <a:spLocks/>
            </p:cNvSpPr>
            <p:nvPr/>
          </p:nvSpPr>
          <p:spPr bwMode="auto">
            <a:xfrm>
              <a:off x="3054" y="1215"/>
              <a:ext cx="211" cy="170"/>
            </a:xfrm>
            <a:custGeom>
              <a:avLst/>
              <a:gdLst/>
              <a:ahLst/>
              <a:cxnLst>
                <a:cxn ang="0">
                  <a:pos x="0" y="169"/>
                </a:cxn>
                <a:cxn ang="0">
                  <a:pos x="0" y="0"/>
                </a:cxn>
                <a:cxn ang="0">
                  <a:pos x="210" y="0"/>
                </a:cxn>
                <a:cxn ang="0">
                  <a:pos x="210" y="169"/>
                </a:cxn>
                <a:cxn ang="0">
                  <a:pos x="0" y="169"/>
                </a:cxn>
              </a:cxnLst>
              <a:rect l="0" t="0" r="r" b="b"/>
              <a:pathLst>
                <a:path w="211" h="170">
                  <a:moveTo>
                    <a:pt x="0" y="169"/>
                  </a:moveTo>
                  <a:lnTo>
                    <a:pt x="0" y="0"/>
                  </a:lnTo>
                  <a:lnTo>
                    <a:pt x="210" y="0"/>
                  </a:lnTo>
                  <a:lnTo>
                    <a:pt x="210" y="169"/>
                  </a:lnTo>
                  <a:lnTo>
                    <a:pt x="0" y="169"/>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grpSp>
          <p:nvGrpSpPr>
            <p:cNvPr id="146503" name="Group 71"/>
            <p:cNvGrpSpPr>
              <a:grpSpLocks/>
            </p:cNvGrpSpPr>
            <p:nvPr/>
          </p:nvGrpSpPr>
          <p:grpSpPr bwMode="auto">
            <a:xfrm>
              <a:off x="4158" y="1336"/>
              <a:ext cx="211" cy="57"/>
              <a:chOff x="4158" y="1336"/>
              <a:chExt cx="211" cy="57"/>
            </a:xfrm>
          </p:grpSpPr>
          <p:sp>
            <p:nvSpPr>
              <p:cNvPr id="146504" name="Freeform 72"/>
              <p:cNvSpPr>
                <a:spLocks/>
              </p:cNvSpPr>
              <p:nvPr/>
            </p:nvSpPr>
            <p:spPr bwMode="auto">
              <a:xfrm>
                <a:off x="4158" y="1336"/>
                <a:ext cx="27" cy="40"/>
              </a:xfrm>
              <a:custGeom>
                <a:avLst/>
                <a:gdLst/>
                <a:ahLst/>
                <a:cxnLst>
                  <a:cxn ang="0">
                    <a:pos x="26" y="19"/>
                  </a:cxn>
                  <a:cxn ang="0">
                    <a:pos x="13" y="0"/>
                  </a:cxn>
                  <a:cxn ang="0">
                    <a:pos x="0" y="19"/>
                  </a:cxn>
                  <a:cxn ang="0">
                    <a:pos x="13" y="39"/>
                  </a:cxn>
                  <a:cxn ang="0">
                    <a:pos x="26" y="19"/>
                  </a:cxn>
                </a:cxnLst>
                <a:rect l="0" t="0" r="r" b="b"/>
                <a:pathLst>
                  <a:path w="27" h="40">
                    <a:moveTo>
                      <a:pt x="26" y="19"/>
                    </a:moveTo>
                    <a:lnTo>
                      <a:pt x="13" y="0"/>
                    </a:lnTo>
                    <a:lnTo>
                      <a:pt x="0" y="19"/>
                    </a:lnTo>
                    <a:lnTo>
                      <a:pt x="13" y="39"/>
                    </a:lnTo>
                    <a:lnTo>
                      <a:pt x="26" y="1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46505" name="Freeform 73"/>
              <p:cNvSpPr>
                <a:spLocks/>
              </p:cNvSpPr>
              <p:nvPr/>
            </p:nvSpPr>
            <p:spPr bwMode="auto">
              <a:xfrm>
                <a:off x="4249" y="1336"/>
                <a:ext cx="27" cy="40"/>
              </a:xfrm>
              <a:custGeom>
                <a:avLst/>
                <a:gdLst/>
                <a:ahLst/>
                <a:cxnLst>
                  <a:cxn ang="0">
                    <a:pos x="26" y="19"/>
                  </a:cxn>
                  <a:cxn ang="0">
                    <a:pos x="13" y="0"/>
                  </a:cxn>
                  <a:cxn ang="0">
                    <a:pos x="0" y="19"/>
                  </a:cxn>
                  <a:cxn ang="0">
                    <a:pos x="13" y="39"/>
                  </a:cxn>
                  <a:cxn ang="0">
                    <a:pos x="26" y="19"/>
                  </a:cxn>
                </a:cxnLst>
                <a:rect l="0" t="0" r="r" b="b"/>
                <a:pathLst>
                  <a:path w="27" h="40">
                    <a:moveTo>
                      <a:pt x="26" y="19"/>
                    </a:moveTo>
                    <a:lnTo>
                      <a:pt x="13" y="0"/>
                    </a:lnTo>
                    <a:lnTo>
                      <a:pt x="0" y="19"/>
                    </a:lnTo>
                    <a:lnTo>
                      <a:pt x="13" y="39"/>
                    </a:lnTo>
                    <a:lnTo>
                      <a:pt x="26" y="1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46506" name="Freeform 74"/>
              <p:cNvSpPr>
                <a:spLocks/>
              </p:cNvSpPr>
              <p:nvPr/>
            </p:nvSpPr>
            <p:spPr bwMode="auto">
              <a:xfrm>
                <a:off x="4347" y="1336"/>
                <a:ext cx="22" cy="57"/>
              </a:xfrm>
              <a:custGeom>
                <a:avLst/>
                <a:gdLst/>
                <a:ahLst/>
                <a:cxnLst>
                  <a:cxn ang="0">
                    <a:pos x="21" y="27"/>
                  </a:cxn>
                  <a:cxn ang="0">
                    <a:pos x="11" y="0"/>
                  </a:cxn>
                  <a:cxn ang="0">
                    <a:pos x="0" y="27"/>
                  </a:cxn>
                  <a:cxn ang="0">
                    <a:pos x="11" y="56"/>
                  </a:cxn>
                  <a:cxn ang="0">
                    <a:pos x="21" y="27"/>
                  </a:cxn>
                </a:cxnLst>
                <a:rect l="0" t="0" r="r" b="b"/>
                <a:pathLst>
                  <a:path w="22" h="57">
                    <a:moveTo>
                      <a:pt x="21" y="27"/>
                    </a:moveTo>
                    <a:lnTo>
                      <a:pt x="11" y="0"/>
                    </a:lnTo>
                    <a:lnTo>
                      <a:pt x="0" y="27"/>
                    </a:lnTo>
                    <a:lnTo>
                      <a:pt x="11" y="56"/>
                    </a:lnTo>
                    <a:lnTo>
                      <a:pt x="21" y="27"/>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
          <p:nvSpPr>
            <p:cNvPr id="146507" name="Freeform 75"/>
            <p:cNvSpPr>
              <a:spLocks/>
            </p:cNvSpPr>
            <p:nvPr/>
          </p:nvSpPr>
          <p:spPr bwMode="auto">
            <a:xfrm>
              <a:off x="4793" y="791"/>
              <a:ext cx="158" cy="170"/>
            </a:xfrm>
            <a:custGeom>
              <a:avLst/>
              <a:gdLst/>
              <a:ahLst/>
              <a:cxnLst>
                <a:cxn ang="0">
                  <a:pos x="0" y="169"/>
                </a:cxn>
                <a:cxn ang="0">
                  <a:pos x="0" y="0"/>
                </a:cxn>
                <a:cxn ang="0">
                  <a:pos x="157" y="0"/>
                </a:cxn>
                <a:cxn ang="0">
                  <a:pos x="157" y="169"/>
                </a:cxn>
                <a:cxn ang="0">
                  <a:pos x="0" y="169"/>
                </a:cxn>
              </a:cxnLst>
              <a:rect l="0" t="0" r="r" b="b"/>
              <a:pathLst>
                <a:path w="158" h="170">
                  <a:moveTo>
                    <a:pt x="0" y="169"/>
                  </a:moveTo>
                  <a:lnTo>
                    <a:pt x="0" y="0"/>
                  </a:lnTo>
                  <a:lnTo>
                    <a:pt x="157" y="0"/>
                  </a:lnTo>
                  <a:lnTo>
                    <a:pt x="157" y="169"/>
                  </a:lnTo>
                  <a:lnTo>
                    <a:pt x="0" y="169"/>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508" name="Freeform 76"/>
            <p:cNvSpPr>
              <a:spLocks/>
            </p:cNvSpPr>
            <p:nvPr/>
          </p:nvSpPr>
          <p:spPr bwMode="auto">
            <a:xfrm>
              <a:off x="4976" y="791"/>
              <a:ext cx="157" cy="170"/>
            </a:xfrm>
            <a:custGeom>
              <a:avLst/>
              <a:gdLst/>
              <a:ahLst/>
              <a:cxnLst>
                <a:cxn ang="0">
                  <a:pos x="0" y="169"/>
                </a:cxn>
                <a:cxn ang="0">
                  <a:pos x="0" y="0"/>
                </a:cxn>
                <a:cxn ang="0">
                  <a:pos x="156" y="0"/>
                </a:cxn>
                <a:cxn ang="0">
                  <a:pos x="156" y="169"/>
                </a:cxn>
                <a:cxn ang="0">
                  <a:pos x="0" y="169"/>
                </a:cxn>
              </a:cxnLst>
              <a:rect l="0" t="0" r="r" b="b"/>
              <a:pathLst>
                <a:path w="157" h="170">
                  <a:moveTo>
                    <a:pt x="0" y="169"/>
                  </a:moveTo>
                  <a:lnTo>
                    <a:pt x="0" y="0"/>
                  </a:lnTo>
                  <a:lnTo>
                    <a:pt x="156" y="0"/>
                  </a:lnTo>
                  <a:lnTo>
                    <a:pt x="156" y="169"/>
                  </a:lnTo>
                  <a:lnTo>
                    <a:pt x="0" y="169"/>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509" name="Freeform 77"/>
            <p:cNvSpPr>
              <a:spLocks/>
            </p:cNvSpPr>
            <p:nvPr/>
          </p:nvSpPr>
          <p:spPr bwMode="auto">
            <a:xfrm>
              <a:off x="4793" y="1085"/>
              <a:ext cx="158" cy="170"/>
            </a:xfrm>
            <a:custGeom>
              <a:avLst/>
              <a:gdLst/>
              <a:ahLst/>
              <a:cxnLst>
                <a:cxn ang="0">
                  <a:pos x="0" y="169"/>
                </a:cxn>
                <a:cxn ang="0">
                  <a:pos x="0" y="0"/>
                </a:cxn>
                <a:cxn ang="0">
                  <a:pos x="157" y="0"/>
                </a:cxn>
                <a:cxn ang="0">
                  <a:pos x="157" y="169"/>
                </a:cxn>
                <a:cxn ang="0">
                  <a:pos x="0" y="169"/>
                </a:cxn>
              </a:cxnLst>
              <a:rect l="0" t="0" r="r" b="b"/>
              <a:pathLst>
                <a:path w="158" h="170">
                  <a:moveTo>
                    <a:pt x="0" y="169"/>
                  </a:moveTo>
                  <a:lnTo>
                    <a:pt x="0" y="0"/>
                  </a:lnTo>
                  <a:lnTo>
                    <a:pt x="157" y="0"/>
                  </a:lnTo>
                  <a:lnTo>
                    <a:pt x="157" y="169"/>
                  </a:lnTo>
                  <a:lnTo>
                    <a:pt x="0" y="169"/>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510" name="Freeform 78"/>
            <p:cNvSpPr>
              <a:spLocks/>
            </p:cNvSpPr>
            <p:nvPr/>
          </p:nvSpPr>
          <p:spPr bwMode="auto">
            <a:xfrm>
              <a:off x="4982" y="1085"/>
              <a:ext cx="157" cy="170"/>
            </a:xfrm>
            <a:custGeom>
              <a:avLst/>
              <a:gdLst/>
              <a:ahLst/>
              <a:cxnLst>
                <a:cxn ang="0">
                  <a:pos x="0" y="169"/>
                </a:cxn>
                <a:cxn ang="0">
                  <a:pos x="0" y="0"/>
                </a:cxn>
                <a:cxn ang="0">
                  <a:pos x="156" y="0"/>
                </a:cxn>
                <a:cxn ang="0">
                  <a:pos x="156" y="169"/>
                </a:cxn>
                <a:cxn ang="0">
                  <a:pos x="0" y="169"/>
                </a:cxn>
              </a:cxnLst>
              <a:rect l="0" t="0" r="r" b="b"/>
              <a:pathLst>
                <a:path w="157" h="170">
                  <a:moveTo>
                    <a:pt x="0" y="169"/>
                  </a:moveTo>
                  <a:lnTo>
                    <a:pt x="0" y="0"/>
                  </a:lnTo>
                  <a:lnTo>
                    <a:pt x="156" y="0"/>
                  </a:lnTo>
                  <a:lnTo>
                    <a:pt x="156" y="169"/>
                  </a:lnTo>
                  <a:lnTo>
                    <a:pt x="0" y="169"/>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511" name="Freeform 79"/>
            <p:cNvSpPr>
              <a:spLocks/>
            </p:cNvSpPr>
            <p:nvPr/>
          </p:nvSpPr>
          <p:spPr bwMode="auto">
            <a:xfrm>
              <a:off x="4950" y="1390"/>
              <a:ext cx="27" cy="40"/>
            </a:xfrm>
            <a:custGeom>
              <a:avLst/>
              <a:gdLst/>
              <a:ahLst/>
              <a:cxnLst>
                <a:cxn ang="0">
                  <a:pos x="26" y="20"/>
                </a:cxn>
                <a:cxn ang="0">
                  <a:pos x="13" y="0"/>
                </a:cxn>
                <a:cxn ang="0">
                  <a:pos x="0" y="20"/>
                </a:cxn>
                <a:cxn ang="0">
                  <a:pos x="13" y="39"/>
                </a:cxn>
                <a:cxn ang="0">
                  <a:pos x="26" y="20"/>
                </a:cxn>
              </a:cxnLst>
              <a:rect l="0" t="0" r="r" b="b"/>
              <a:pathLst>
                <a:path w="27" h="40">
                  <a:moveTo>
                    <a:pt x="26" y="20"/>
                  </a:moveTo>
                  <a:lnTo>
                    <a:pt x="13" y="0"/>
                  </a:lnTo>
                  <a:lnTo>
                    <a:pt x="0" y="20"/>
                  </a:lnTo>
                  <a:lnTo>
                    <a:pt x="13" y="39"/>
                  </a:lnTo>
                  <a:lnTo>
                    <a:pt x="26" y="2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46512" name="Freeform 80"/>
            <p:cNvSpPr>
              <a:spLocks/>
            </p:cNvSpPr>
            <p:nvPr/>
          </p:nvSpPr>
          <p:spPr bwMode="auto">
            <a:xfrm>
              <a:off x="5171" y="1085"/>
              <a:ext cx="157" cy="170"/>
            </a:xfrm>
            <a:custGeom>
              <a:avLst/>
              <a:gdLst/>
              <a:ahLst/>
              <a:cxnLst>
                <a:cxn ang="0">
                  <a:pos x="0" y="169"/>
                </a:cxn>
                <a:cxn ang="0">
                  <a:pos x="0" y="0"/>
                </a:cxn>
                <a:cxn ang="0">
                  <a:pos x="156" y="0"/>
                </a:cxn>
                <a:cxn ang="0">
                  <a:pos x="156" y="169"/>
                </a:cxn>
                <a:cxn ang="0">
                  <a:pos x="0" y="169"/>
                </a:cxn>
              </a:cxnLst>
              <a:rect l="0" t="0" r="r" b="b"/>
              <a:pathLst>
                <a:path w="157" h="170">
                  <a:moveTo>
                    <a:pt x="0" y="169"/>
                  </a:moveTo>
                  <a:lnTo>
                    <a:pt x="0" y="0"/>
                  </a:lnTo>
                  <a:lnTo>
                    <a:pt x="156" y="0"/>
                  </a:lnTo>
                  <a:lnTo>
                    <a:pt x="156" y="169"/>
                  </a:lnTo>
                  <a:lnTo>
                    <a:pt x="0" y="169"/>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513" name="Rectangle 81"/>
            <p:cNvSpPr>
              <a:spLocks noChangeArrowheads="1"/>
            </p:cNvSpPr>
            <p:nvPr/>
          </p:nvSpPr>
          <p:spPr bwMode="auto">
            <a:xfrm>
              <a:off x="4148" y="907"/>
              <a:ext cx="163" cy="152"/>
            </a:xfrm>
            <a:prstGeom prst="rect">
              <a:avLst/>
            </a:prstGeom>
            <a:noFill/>
            <a:ln w="12700">
              <a:noFill/>
              <a:miter lim="800000"/>
              <a:headEnd/>
              <a:tailEnd/>
            </a:ln>
            <a:effectLst/>
          </p:spPr>
          <p:txBody>
            <a:bodyPr wrap="none" lIns="90488" tIns="44450" rIns="90488" bIns="44450">
              <a:spAutoFit/>
            </a:bodyPr>
            <a:lstStyle/>
            <a:p>
              <a:pPr eaLnBrk="0" hangingPunct="0"/>
              <a:r>
                <a:rPr lang="en-US" sz="1000" b="1">
                  <a:solidFill>
                    <a:srgbClr val="000000"/>
                  </a:solidFill>
                </a:rPr>
                <a:t>2</a:t>
              </a:r>
            </a:p>
          </p:txBody>
        </p:sp>
        <p:sp>
          <p:nvSpPr>
            <p:cNvPr id="146514" name="Freeform 82"/>
            <p:cNvSpPr>
              <a:spLocks/>
            </p:cNvSpPr>
            <p:nvPr/>
          </p:nvSpPr>
          <p:spPr bwMode="auto">
            <a:xfrm>
              <a:off x="4793" y="1611"/>
              <a:ext cx="158" cy="170"/>
            </a:xfrm>
            <a:custGeom>
              <a:avLst/>
              <a:gdLst/>
              <a:ahLst/>
              <a:cxnLst>
                <a:cxn ang="0">
                  <a:pos x="0" y="169"/>
                </a:cxn>
                <a:cxn ang="0">
                  <a:pos x="0" y="0"/>
                </a:cxn>
                <a:cxn ang="0">
                  <a:pos x="157" y="0"/>
                </a:cxn>
                <a:cxn ang="0">
                  <a:pos x="157" y="169"/>
                </a:cxn>
                <a:cxn ang="0">
                  <a:pos x="0" y="169"/>
                </a:cxn>
              </a:cxnLst>
              <a:rect l="0" t="0" r="r" b="b"/>
              <a:pathLst>
                <a:path w="158" h="170">
                  <a:moveTo>
                    <a:pt x="0" y="169"/>
                  </a:moveTo>
                  <a:lnTo>
                    <a:pt x="0" y="0"/>
                  </a:lnTo>
                  <a:lnTo>
                    <a:pt x="157" y="0"/>
                  </a:lnTo>
                  <a:lnTo>
                    <a:pt x="157" y="169"/>
                  </a:lnTo>
                  <a:lnTo>
                    <a:pt x="0" y="169"/>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515" name="Freeform 83"/>
            <p:cNvSpPr>
              <a:spLocks/>
            </p:cNvSpPr>
            <p:nvPr/>
          </p:nvSpPr>
          <p:spPr bwMode="auto">
            <a:xfrm>
              <a:off x="4128" y="1584"/>
              <a:ext cx="266" cy="181"/>
            </a:xfrm>
            <a:custGeom>
              <a:avLst/>
              <a:gdLst/>
              <a:ahLst/>
              <a:cxnLst>
                <a:cxn ang="0">
                  <a:pos x="0" y="180"/>
                </a:cxn>
                <a:cxn ang="0">
                  <a:pos x="0" y="0"/>
                </a:cxn>
                <a:cxn ang="0">
                  <a:pos x="265" y="0"/>
                </a:cxn>
                <a:cxn ang="0">
                  <a:pos x="265" y="180"/>
                </a:cxn>
                <a:cxn ang="0">
                  <a:pos x="0" y="180"/>
                </a:cxn>
              </a:cxnLst>
              <a:rect l="0" t="0" r="r" b="b"/>
              <a:pathLst>
                <a:path w="266" h="181">
                  <a:moveTo>
                    <a:pt x="0" y="180"/>
                  </a:moveTo>
                  <a:lnTo>
                    <a:pt x="0" y="0"/>
                  </a:lnTo>
                  <a:lnTo>
                    <a:pt x="265" y="0"/>
                  </a:lnTo>
                  <a:lnTo>
                    <a:pt x="265" y="180"/>
                  </a:lnTo>
                  <a:lnTo>
                    <a:pt x="0" y="180"/>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516" name="Rectangle 84"/>
            <p:cNvSpPr>
              <a:spLocks noChangeArrowheads="1"/>
            </p:cNvSpPr>
            <p:nvPr/>
          </p:nvSpPr>
          <p:spPr bwMode="auto">
            <a:xfrm>
              <a:off x="2905" y="951"/>
              <a:ext cx="381" cy="152"/>
            </a:xfrm>
            <a:prstGeom prst="rect">
              <a:avLst/>
            </a:prstGeom>
            <a:noFill/>
            <a:ln w="12700">
              <a:noFill/>
              <a:miter lim="800000"/>
              <a:headEnd/>
              <a:tailEnd/>
            </a:ln>
            <a:effectLst/>
          </p:spPr>
          <p:txBody>
            <a:bodyPr wrap="none" lIns="90488" tIns="44450" rIns="90488" bIns="44450">
              <a:spAutoFit/>
            </a:bodyPr>
            <a:lstStyle/>
            <a:p>
              <a:pPr eaLnBrk="0" hangingPunct="0"/>
              <a:r>
                <a:rPr lang="en-US" sz="1000" b="1">
                  <a:solidFill>
                    <a:srgbClr val="000000"/>
                  </a:solidFill>
                </a:rPr>
                <a:t>INPUT</a:t>
              </a:r>
            </a:p>
          </p:txBody>
        </p:sp>
        <p:sp useBgFill="1">
          <p:nvSpPr>
            <p:cNvPr id="146517" name="Rectangle 85"/>
            <p:cNvSpPr>
              <a:spLocks noChangeArrowheads="1"/>
            </p:cNvSpPr>
            <p:nvPr/>
          </p:nvSpPr>
          <p:spPr bwMode="auto">
            <a:xfrm>
              <a:off x="4148" y="562"/>
              <a:ext cx="163" cy="152"/>
            </a:xfrm>
            <a:prstGeom prst="rect">
              <a:avLst/>
            </a:prstGeom>
            <a:ln w="12700">
              <a:noFill/>
              <a:miter lim="800000"/>
              <a:headEnd/>
              <a:tailEnd/>
            </a:ln>
            <a:effectLst/>
          </p:spPr>
          <p:txBody>
            <a:bodyPr wrap="none" lIns="90488" tIns="44450" rIns="90488" bIns="44450">
              <a:spAutoFit/>
            </a:bodyPr>
            <a:lstStyle/>
            <a:p>
              <a:pPr eaLnBrk="0" hangingPunct="0"/>
              <a:r>
                <a:rPr lang="en-US" sz="1000" b="1">
                  <a:solidFill>
                    <a:srgbClr val="000000"/>
                  </a:solidFill>
                </a:rPr>
                <a:t>1</a:t>
              </a:r>
            </a:p>
          </p:txBody>
        </p:sp>
        <p:sp>
          <p:nvSpPr>
            <p:cNvPr id="146518" name="Rectangle 86"/>
            <p:cNvSpPr>
              <a:spLocks noChangeArrowheads="1"/>
            </p:cNvSpPr>
            <p:nvPr/>
          </p:nvSpPr>
          <p:spPr bwMode="auto">
            <a:xfrm>
              <a:off x="3317" y="1106"/>
              <a:ext cx="424" cy="354"/>
            </a:xfrm>
            <a:prstGeom prst="rect">
              <a:avLst/>
            </a:prstGeom>
            <a:noFill/>
            <a:ln w="12700">
              <a:noFill/>
              <a:miter lim="800000"/>
              <a:headEnd/>
              <a:tailEnd/>
            </a:ln>
            <a:effectLst/>
          </p:spPr>
          <p:txBody>
            <a:bodyPr wrap="none" lIns="90488" tIns="44450" rIns="90488" bIns="44450">
              <a:spAutoFit/>
            </a:bodyPr>
            <a:lstStyle/>
            <a:p>
              <a:pPr algn="ctr" eaLnBrk="0" hangingPunct="0"/>
              <a:r>
                <a:rPr lang="en-US" sz="1000" b="1">
                  <a:solidFill>
                    <a:srgbClr val="000000"/>
                  </a:solidFill>
                </a:rPr>
                <a:t>hash</a:t>
              </a:r>
            </a:p>
            <a:p>
              <a:pPr algn="ctr" eaLnBrk="0" hangingPunct="0">
                <a:lnSpc>
                  <a:spcPct val="50000"/>
                </a:lnSpc>
              </a:pPr>
              <a:r>
                <a:rPr lang="en-US" sz="1000" b="1">
                  <a:solidFill>
                    <a:srgbClr val="000000"/>
                  </a:solidFill>
                </a:rPr>
                <a:t>function</a:t>
              </a:r>
            </a:p>
            <a:p>
              <a:pPr algn="ctr" eaLnBrk="0" hangingPunct="0"/>
              <a:r>
                <a:rPr lang="en-US" sz="1600" b="1">
                  <a:solidFill>
                    <a:schemeClr val="accent2"/>
                  </a:solidFill>
                </a:rPr>
                <a:t>h</a:t>
              </a:r>
            </a:p>
          </p:txBody>
        </p:sp>
        <p:sp>
          <p:nvSpPr>
            <p:cNvPr id="146519" name="Rectangle 87"/>
            <p:cNvSpPr>
              <a:spLocks noChangeArrowheads="1"/>
            </p:cNvSpPr>
            <p:nvPr/>
          </p:nvSpPr>
          <p:spPr bwMode="auto">
            <a:xfrm>
              <a:off x="4088" y="1402"/>
              <a:ext cx="262" cy="152"/>
            </a:xfrm>
            <a:prstGeom prst="rect">
              <a:avLst/>
            </a:prstGeom>
            <a:noFill/>
            <a:ln w="12700">
              <a:noFill/>
              <a:miter lim="800000"/>
              <a:headEnd/>
              <a:tailEnd/>
            </a:ln>
            <a:effectLst/>
          </p:spPr>
          <p:txBody>
            <a:bodyPr wrap="none" lIns="90488" tIns="44450" rIns="90488" bIns="44450">
              <a:spAutoFit/>
            </a:bodyPr>
            <a:lstStyle/>
            <a:p>
              <a:pPr eaLnBrk="0" hangingPunct="0"/>
              <a:r>
                <a:rPr lang="en-US" sz="1000" b="1">
                  <a:solidFill>
                    <a:srgbClr val="000000"/>
                  </a:solidFill>
                </a:rPr>
                <a:t>B-1</a:t>
              </a:r>
            </a:p>
          </p:txBody>
        </p:sp>
        <p:sp>
          <p:nvSpPr>
            <p:cNvPr id="146520" name="Rectangle 88"/>
            <p:cNvSpPr>
              <a:spLocks noChangeArrowheads="1"/>
            </p:cNvSpPr>
            <p:nvPr/>
          </p:nvSpPr>
          <p:spPr bwMode="auto">
            <a:xfrm>
              <a:off x="4695" y="388"/>
              <a:ext cx="631"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Partitions</a:t>
              </a:r>
            </a:p>
          </p:txBody>
        </p:sp>
        <p:sp>
          <p:nvSpPr>
            <p:cNvPr id="146521" name="Rectangle 89"/>
            <p:cNvSpPr>
              <a:spLocks noChangeArrowheads="1"/>
            </p:cNvSpPr>
            <p:nvPr/>
          </p:nvSpPr>
          <p:spPr bwMode="auto">
            <a:xfrm>
              <a:off x="5422" y="773"/>
              <a:ext cx="182"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1</a:t>
              </a:r>
            </a:p>
          </p:txBody>
        </p:sp>
        <p:sp>
          <p:nvSpPr>
            <p:cNvPr id="146522" name="Rectangle 90"/>
            <p:cNvSpPr>
              <a:spLocks noChangeArrowheads="1"/>
            </p:cNvSpPr>
            <p:nvPr/>
          </p:nvSpPr>
          <p:spPr bwMode="auto">
            <a:xfrm>
              <a:off x="5416" y="1040"/>
              <a:ext cx="182"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2</a:t>
              </a:r>
            </a:p>
          </p:txBody>
        </p:sp>
        <p:sp>
          <p:nvSpPr>
            <p:cNvPr id="146523" name="Rectangle 91"/>
            <p:cNvSpPr>
              <a:spLocks noChangeArrowheads="1"/>
            </p:cNvSpPr>
            <p:nvPr/>
          </p:nvSpPr>
          <p:spPr bwMode="auto">
            <a:xfrm>
              <a:off x="5396" y="1539"/>
              <a:ext cx="321"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B-1</a:t>
              </a:r>
            </a:p>
          </p:txBody>
        </p:sp>
        <p:grpSp>
          <p:nvGrpSpPr>
            <p:cNvPr id="146524" name="Group 92"/>
            <p:cNvGrpSpPr>
              <a:grpSpLocks/>
            </p:cNvGrpSpPr>
            <p:nvPr/>
          </p:nvGrpSpPr>
          <p:grpSpPr bwMode="auto">
            <a:xfrm>
              <a:off x="2209" y="628"/>
              <a:ext cx="575" cy="1227"/>
              <a:chOff x="2209" y="628"/>
              <a:chExt cx="575" cy="1227"/>
            </a:xfrm>
          </p:grpSpPr>
          <p:sp>
            <p:nvSpPr>
              <p:cNvPr id="146525" name="Oval 93"/>
              <p:cNvSpPr>
                <a:spLocks noChangeArrowheads="1"/>
              </p:cNvSpPr>
              <p:nvPr/>
            </p:nvSpPr>
            <p:spPr bwMode="auto">
              <a:xfrm>
                <a:off x="2213" y="628"/>
                <a:ext cx="567" cy="85"/>
              </a:xfrm>
              <a:prstGeom prst="ellipse">
                <a:avLst/>
              </a:prstGeom>
              <a:noFill/>
              <a:ln w="12700">
                <a:solidFill>
                  <a:schemeClr val="tx2"/>
                </a:solidFill>
                <a:round/>
                <a:headEnd/>
                <a:tailEnd/>
              </a:ln>
              <a:effectLst/>
            </p:spPr>
            <p:txBody>
              <a:bodyPr wrap="none" anchor="ctr"/>
              <a:lstStyle/>
              <a:p>
                <a:endParaRPr lang="en-US"/>
              </a:p>
            </p:txBody>
          </p:sp>
          <p:sp>
            <p:nvSpPr>
              <p:cNvPr id="146526" name="Line 94"/>
              <p:cNvSpPr>
                <a:spLocks noChangeShapeType="1"/>
              </p:cNvSpPr>
              <p:nvPr/>
            </p:nvSpPr>
            <p:spPr bwMode="auto">
              <a:xfrm>
                <a:off x="2209" y="674"/>
                <a:ext cx="0" cy="1101"/>
              </a:xfrm>
              <a:prstGeom prst="line">
                <a:avLst/>
              </a:prstGeom>
              <a:noFill/>
              <a:ln w="12700">
                <a:solidFill>
                  <a:schemeClr val="tx2"/>
                </a:solidFill>
                <a:round/>
                <a:headEnd/>
                <a:tailEnd/>
              </a:ln>
              <a:effectLst/>
            </p:spPr>
            <p:txBody>
              <a:bodyPr/>
              <a:lstStyle/>
              <a:p>
                <a:endParaRPr lang="en-US"/>
              </a:p>
            </p:txBody>
          </p:sp>
          <p:sp>
            <p:nvSpPr>
              <p:cNvPr id="146527" name="Line 95"/>
              <p:cNvSpPr>
                <a:spLocks noChangeShapeType="1"/>
              </p:cNvSpPr>
              <p:nvPr/>
            </p:nvSpPr>
            <p:spPr bwMode="auto">
              <a:xfrm>
                <a:off x="2784" y="674"/>
                <a:ext cx="0" cy="1101"/>
              </a:xfrm>
              <a:prstGeom prst="line">
                <a:avLst/>
              </a:prstGeom>
              <a:noFill/>
              <a:ln w="12700">
                <a:solidFill>
                  <a:schemeClr val="tx2"/>
                </a:solidFill>
                <a:round/>
                <a:headEnd/>
                <a:tailEnd/>
              </a:ln>
              <a:effectLst/>
            </p:spPr>
            <p:txBody>
              <a:bodyPr/>
              <a:lstStyle/>
              <a:p>
                <a:endParaRPr lang="en-US"/>
              </a:p>
            </p:txBody>
          </p:sp>
          <p:sp>
            <p:nvSpPr>
              <p:cNvPr id="146528" name="Arc 96"/>
              <p:cNvSpPr>
                <a:spLocks/>
              </p:cNvSpPr>
              <p:nvPr/>
            </p:nvSpPr>
            <p:spPr bwMode="auto">
              <a:xfrm>
                <a:off x="2211" y="1781"/>
                <a:ext cx="567" cy="74"/>
              </a:xfrm>
              <a:custGeom>
                <a:avLst/>
                <a:gdLst>
                  <a:gd name="G0" fmla="+- 21600 0 0"/>
                  <a:gd name="G1" fmla="+- 1230 0 0"/>
                  <a:gd name="G2" fmla="+- 21600 0 0"/>
                  <a:gd name="T0" fmla="*/ 43180 w 43200"/>
                  <a:gd name="T1" fmla="*/ 300 h 22830"/>
                  <a:gd name="T2" fmla="*/ 35 w 43200"/>
                  <a:gd name="T3" fmla="*/ 0 h 22830"/>
                  <a:gd name="T4" fmla="*/ 21600 w 43200"/>
                  <a:gd name="T5" fmla="*/ 1230 h 22830"/>
                </a:gdLst>
                <a:ahLst/>
                <a:cxnLst>
                  <a:cxn ang="0">
                    <a:pos x="T0" y="T1"/>
                  </a:cxn>
                  <a:cxn ang="0">
                    <a:pos x="T2" y="T3"/>
                  </a:cxn>
                  <a:cxn ang="0">
                    <a:pos x="T4" y="T5"/>
                  </a:cxn>
                </a:cxnLst>
                <a:rect l="0" t="0" r="r" b="b"/>
                <a:pathLst>
                  <a:path w="43200" h="22830" fill="none" extrusionOk="0">
                    <a:moveTo>
                      <a:pt x="43179" y="300"/>
                    </a:moveTo>
                    <a:cubicBezTo>
                      <a:pt x="43193" y="609"/>
                      <a:pt x="43200" y="919"/>
                      <a:pt x="43200" y="1230"/>
                    </a:cubicBezTo>
                    <a:cubicBezTo>
                      <a:pt x="43200" y="13159"/>
                      <a:pt x="33529" y="22830"/>
                      <a:pt x="21600" y="22830"/>
                    </a:cubicBezTo>
                    <a:cubicBezTo>
                      <a:pt x="9670" y="22830"/>
                      <a:pt x="0" y="13159"/>
                      <a:pt x="0" y="1230"/>
                    </a:cubicBezTo>
                    <a:cubicBezTo>
                      <a:pt x="-1" y="819"/>
                      <a:pt x="11" y="409"/>
                      <a:pt x="35" y="0"/>
                    </a:cubicBezTo>
                  </a:path>
                  <a:path w="43200" h="22830" stroke="0" extrusionOk="0">
                    <a:moveTo>
                      <a:pt x="43179" y="300"/>
                    </a:moveTo>
                    <a:cubicBezTo>
                      <a:pt x="43193" y="609"/>
                      <a:pt x="43200" y="919"/>
                      <a:pt x="43200" y="1230"/>
                    </a:cubicBezTo>
                    <a:cubicBezTo>
                      <a:pt x="43200" y="13159"/>
                      <a:pt x="33529" y="22830"/>
                      <a:pt x="21600" y="22830"/>
                    </a:cubicBezTo>
                    <a:cubicBezTo>
                      <a:pt x="9670" y="22830"/>
                      <a:pt x="0" y="13159"/>
                      <a:pt x="0" y="1230"/>
                    </a:cubicBezTo>
                    <a:cubicBezTo>
                      <a:pt x="-1" y="819"/>
                      <a:pt x="11" y="409"/>
                      <a:pt x="35" y="0"/>
                    </a:cubicBezTo>
                    <a:lnTo>
                      <a:pt x="21600" y="1230"/>
                    </a:lnTo>
                    <a:close/>
                  </a:path>
                </a:pathLst>
              </a:custGeom>
              <a:noFill/>
              <a:ln w="12700" cap="rnd">
                <a:solidFill>
                  <a:schemeClr val="tx2"/>
                </a:solidFill>
                <a:round/>
                <a:headEnd/>
                <a:tailEnd/>
              </a:ln>
              <a:effectLst/>
            </p:spPr>
            <p:txBody>
              <a:bodyPr/>
              <a:lstStyle/>
              <a:p>
                <a:endParaRPr lang="en-US"/>
              </a:p>
            </p:txBody>
          </p:sp>
        </p:grpSp>
        <p:sp>
          <p:nvSpPr>
            <p:cNvPr id="146529" name="Rectangle 97"/>
            <p:cNvSpPr>
              <a:spLocks noChangeArrowheads="1"/>
            </p:cNvSpPr>
            <p:nvPr/>
          </p:nvSpPr>
          <p:spPr bwMode="auto">
            <a:xfrm>
              <a:off x="2404" y="772"/>
              <a:ext cx="184" cy="184"/>
            </a:xfrm>
            <a:prstGeom prst="rect">
              <a:avLst/>
            </a:prstGeom>
            <a:solidFill>
              <a:srgbClr val="F6BF69"/>
            </a:solidFill>
            <a:ln w="12700">
              <a:solidFill>
                <a:schemeClr val="tx2"/>
              </a:solidFill>
              <a:miter lim="800000"/>
              <a:headEnd/>
              <a:tailEnd/>
            </a:ln>
            <a:effectLst/>
          </p:spPr>
          <p:txBody>
            <a:bodyPr wrap="none" anchor="ctr"/>
            <a:lstStyle/>
            <a:p>
              <a:endParaRPr lang="en-US"/>
            </a:p>
          </p:txBody>
        </p:sp>
        <p:sp>
          <p:nvSpPr>
            <p:cNvPr id="146530" name="Rectangle 98"/>
            <p:cNvSpPr>
              <a:spLocks noChangeArrowheads="1"/>
            </p:cNvSpPr>
            <p:nvPr/>
          </p:nvSpPr>
          <p:spPr bwMode="auto">
            <a:xfrm>
              <a:off x="2404" y="1060"/>
              <a:ext cx="184" cy="184"/>
            </a:xfrm>
            <a:prstGeom prst="rect">
              <a:avLst/>
            </a:prstGeom>
            <a:solidFill>
              <a:srgbClr val="F6BF69"/>
            </a:solidFill>
            <a:ln w="12700">
              <a:solidFill>
                <a:schemeClr val="tx2"/>
              </a:solidFill>
              <a:miter lim="800000"/>
              <a:headEnd/>
              <a:tailEnd/>
            </a:ln>
            <a:effectLst/>
          </p:spPr>
          <p:txBody>
            <a:bodyPr wrap="none" anchor="ctr"/>
            <a:lstStyle/>
            <a:p>
              <a:endParaRPr lang="en-US"/>
            </a:p>
          </p:txBody>
        </p:sp>
        <p:sp>
          <p:nvSpPr>
            <p:cNvPr id="146531" name="Rectangle 99"/>
            <p:cNvSpPr>
              <a:spLocks noChangeArrowheads="1"/>
            </p:cNvSpPr>
            <p:nvPr/>
          </p:nvSpPr>
          <p:spPr bwMode="auto">
            <a:xfrm>
              <a:off x="2404" y="1540"/>
              <a:ext cx="184" cy="184"/>
            </a:xfrm>
            <a:prstGeom prst="rect">
              <a:avLst/>
            </a:prstGeom>
            <a:solidFill>
              <a:srgbClr val="F6BF69"/>
            </a:solidFill>
            <a:ln w="12700">
              <a:solidFill>
                <a:schemeClr val="tx2"/>
              </a:solidFill>
              <a:miter lim="800000"/>
              <a:headEnd/>
              <a:tailEnd/>
            </a:ln>
            <a:effectLst/>
          </p:spPr>
          <p:txBody>
            <a:bodyPr wrap="none" anchor="ctr"/>
            <a:lstStyle/>
            <a:p>
              <a:endParaRPr lang="en-US"/>
            </a:p>
          </p:txBody>
        </p:sp>
        <p:sp>
          <p:nvSpPr>
            <p:cNvPr id="146532" name="Rectangle 100"/>
            <p:cNvSpPr>
              <a:spLocks noChangeArrowheads="1"/>
            </p:cNvSpPr>
            <p:nvPr/>
          </p:nvSpPr>
          <p:spPr bwMode="auto">
            <a:xfrm>
              <a:off x="2290" y="1178"/>
              <a:ext cx="529"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b="1">
                  <a:solidFill>
                    <a:schemeClr val="tx2"/>
                  </a:solidFill>
                </a:rPr>
                <a:t>. . .</a:t>
              </a:r>
            </a:p>
          </p:txBody>
        </p:sp>
        <p:grpSp>
          <p:nvGrpSpPr>
            <p:cNvPr id="146533" name="Group 101"/>
            <p:cNvGrpSpPr>
              <a:grpSpLocks/>
            </p:cNvGrpSpPr>
            <p:nvPr/>
          </p:nvGrpSpPr>
          <p:grpSpPr bwMode="auto">
            <a:xfrm>
              <a:off x="4753" y="628"/>
              <a:ext cx="671" cy="1240"/>
              <a:chOff x="4753" y="628"/>
              <a:chExt cx="671" cy="1240"/>
            </a:xfrm>
          </p:grpSpPr>
          <p:sp>
            <p:nvSpPr>
              <p:cNvPr id="146534" name="Oval 102"/>
              <p:cNvSpPr>
                <a:spLocks noChangeArrowheads="1"/>
              </p:cNvSpPr>
              <p:nvPr/>
            </p:nvSpPr>
            <p:spPr bwMode="auto">
              <a:xfrm>
                <a:off x="4757" y="628"/>
                <a:ext cx="663" cy="86"/>
              </a:xfrm>
              <a:prstGeom prst="ellipse">
                <a:avLst/>
              </a:prstGeom>
              <a:noFill/>
              <a:ln w="12700">
                <a:solidFill>
                  <a:schemeClr val="tx2"/>
                </a:solidFill>
                <a:round/>
                <a:headEnd/>
                <a:tailEnd/>
              </a:ln>
              <a:effectLst/>
            </p:spPr>
            <p:txBody>
              <a:bodyPr wrap="none" anchor="ctr"/>
              <a:lstStyle/>
              <a:p>
                <a:endParaRPr lang="en-US"/>
              </a:p>
            </p:txBody>
          </p:sp>
          <p:sp>
            <p:nvSpPr>
              <p:cNvPr id="146535" name="Line 103"/>
              <p:cNvSpPr>
                <a:spLocks noChangeShapeType="1"/>
              </p:cNvSpPr>
              <p:nvPr/>
            </p:nvSpPr>
            <p:spPr bwMode="auto">
              <a:xfrm>
                <a:off x="4753" y="675"/>
                <a:ext cx="0" cy="1114"/>
              </a:xfrm>
              <a:prstGeom prst="line">
                <a:avLst/>
              </a:prstGeom>
              <a:noFill/>
              <a:ln w="12700">
                <a:solidFill>
                  <a:schemeClr val="tx2"/>
                </a:solidFill>
                <a:round/>
                <a:headEnd/>
                <a:tailEnd/>
              </a:ln>
              <a:effectLst/>
            </p:spPr>
            <p:txBody>
              <a:bodyPr/>
              <a:lstStyle/>
              <a:p>
                <a:endParaRPr lang="en-US"/>
              </a:p>
            </p:txBody>
          </p:sp>
          <p:sp>
            <p:nvSpPr>
              <p:cNvPr id="146536" name="Line 104"/>
              <p:cNvSpPr>
                <a:spLocks noChangeShapeType="1"/>
              </p:cNvSpPr>
              <p:nvPr/>
            </p:nvSpPr>
            <p:spPr bwMode="auto">
              <a:xfrm>
                <a:off x="5424" y="675"/>
                <a:ext cx="0" cy="1114"/>
              </a:xfrm>
              <a:prstGeom prst="line">
                <a:avLst/>
              </a:prstGeom>
              <a:noFill/>
              <a:ln w="12700">
                <a:solidFill>
                  <a:schemeClr val="tx2"/>
                </a:solidFill>
                <a:round/>
                <a:headEnd/>
                <a:tailEnd/>
              </a:ln>
              <a:effectLst/>
            </p:spPr>
            <p:txBody>
              <a:bodyPr/>
              <a:lstStyle/>
              <a:p>
                <a:endParaRPr lang="en-US"/>
              </a:p>
            </p:txBody>
          </p:sp>
          <p:sp>
            <p:nvSpPr>
              <p:cNvPr id="146537" name="Arc 105"/>
              <p:cNvSpPr>
                <a:spLocks/>
              </p:cNvSpPr>
              <p:nvPr/>
            </p:nvSpPr>
            <p:spPr bwMode="auto">
              <a:xfrm>
                <a:off x="4755" y="1796"/>
                <a:ext cx="663" cy="72"/>
              </a:xfrm>
              <a:custGeom>
                <a:avLst/>
                <a:gdLst>
                  <a:gd name="G0" fmla="+- 21600 0 0"/>
                  <a:gd name="G1" fmla="+- 620 0 0"/>
                  <a:gd name="G2" fmla="+- 21600 0 0"/>
                  <a:gd name="T0" fmla="*/ 43191 w 43200"/>
                  <a:gd name="T1" fmla="*/ 0 h 22220"/>
                  <a:gd name="T2" fmla="*/ 0 w 43200"/>
                  <a:gd name="T3" fmla="*/ 620 h 22220"/>
                  <a:gd name="T4" fmla="*/ 21600 w 43200"/>
                  <a:gd name="T5" fmla="*/ 620 h 22220"/>
                </a:gdLst>
                <a:ahLst/>
                <a:cxnLst>
                  <a:cxn ang="0">
                    <a:pos x="T0" y="T1"/>
                  </a:cxn>
                  <a:cxn ang="0">
                    <a:pos x="T2" y="T3"/>
                  </a:cxn>
                  <a:cxn ang="0">
                    <a:pos x="T4" y="T5"/>
                  </a:cxn>
                </a:cxnLst>
                <a:rect l="0" t="0" r="r" b="b"/>
                <a:pathLst>
                  <a:path w="43200" h="22220" fill="none" extrusionOk="0">
                    <a:moveTo>
                      <a:pt x="43191" y="-1"/>
                    </a:moveTo>
                    <a:cubicBezTo>
                      <a:pt x="43197" y="206"/>
                      <a:pt x="43200" y="413"/>
                      <a:pt x="43200" y="620"/>
                    </a:cubicBezTo>
                    <a:cubicBezTo>
                      <a:pt x="43200" y="12549"/>
                      <a:pt x="33529" y="22220"/>
                      <a:pt x="21600" y="22220"/>
                    </a:cubicBezTo>
                    <a:cubicBezTo>
                      <a:pt x="9670" y="22220"/>
                      <a:pt x="0" y="12549"/>
                      <a:pt x="0" y="620"/>
                    </a:cubicBezTo>
                  </a:path>
                  <a:path w="43200" h="22220" stroke="0" extrusionOk="0">
                    <a:moveTo>
                      <a:pt x="43191" y="-1"/>
                    </a:moveTo>
                    <a:cubicBezTo>
                      <a:pt x="43197" y="206"/>
                      <a:pt x="43200" y="413"/>
                      <a:pt x="43200" y="620"/>
                    </a:cubicBezTo>
                    <a:cubicBezTo>
                      <a:pt x="43200" y="12549"/>
                      <a:pt x="33529" y="22220"/>
                      <a:pt x="21600" y="22220"/>
                    </a:cubicBezTo>
                    <a:cubicBezTo>
                      <a:pt x="9670" y="22220"/>
                      <a:pt x="0" y="12549"/>
                      <a:pt x="0" y="620"/>
                    </a:cubicBezTo>
                    <a:lnTo>
                      <a:pt x="21600" y="620"/>
                    </a:lnTo>
                    <a:close/>
                  </a:path>
                </a:pathLst>
              </a:custGeom>
              <a:noFill/>
              <a:ln w="12700" cap="rnd">
                <a:solidFill>
                  <a:schemeClr val="tx2"/>
                </a:solidFill>
                <a:round/>
                <a:headEnd/>
                <a:tailEnd/>
              </a:ln>
              <a:effectLst/>
            </p:spPr>
            <p:txBody>
              <a:bodyPr/>
              <a:lstStyle/>
              <a:p>
                <a:endParaRPr lang="en-US"/>
              </a:p>
            </p:txBody>
          </p:sp>
        </p:grpSp>
        <p:sp>
          <p:nvSpPr>
            <p:cNvPr id="146538" name="Line 106"/>
            <p:cNvSpPr>
              <a:spLocks noChangeShapeType="1"/>
            </p:cNvSpPr>
            <p:nvPr/>
          </p:nvSpPr>
          <p:spPr bwMode="auto">
            <a:xfrm>
              <a:off x="2788" y="1296"/>
              <a:ext cx="232" cy="0"/>
            </a:xfrm>
            <a:prstGeom prst="line">
              <a:avLst/>
            </a:prstGeom>
            <a:noFill/>
            <a:ln w="12700">
              <a:solidFill>
                <a:schemeClr val="tx2"/>
              </a:solidFill>
              <a:round/>
              <a:headEnd/>
              <a:tailEnd type="triangle" w="med" len="med"/>
            </a:ln>
            <a:effectLst/>
          </p:spPr>
          <p:txBody>
            <a:bodyPr/>
            <a:lstStyle/>
            <a:p>
              <a:endParaRPr lang="en-US"/>
            </a:p>
          </p:txBody>
        </p:sp>
        <p:sp>
          <p:nvSpPr>
            <p:cNvPr id="146539" name="Line 107"/>
            <p:cNvSpPr>
              <a:spLocks noChangeShapeType="1"/>
            </p:cNvSpPr>
            <p:nvPr/>
          </p:nvSpPr>
          <p:spPr bwMode="auto">
            <a:xfrm flipV="1">
              <a:off x="3796" y="908"/>
              <a:ext cx="328" cy="392"/>
            </a:xfrm>
            <a:prstGeom prst="line">
              <a:avLst/>
            </a:prstGeom>
            <a:noFill/>
            <a:ln w="12700">
              <a:solidFill>
                <a:schemeClr val="tx2"/>
              </a:solidFill>
              <a:round/>
              <a:headEnd/>
              <a:tailEnd type="triangle" w="med" len="med"/>
            </a:ln>
            <a:effectLst/>
          </p:spPr>
          <p:txBody>
            <a:bodyPr/>
            <a:lstStyle/>
            <a:p>
              <a:endParaRPr lang="en-US"/>
            </a:p>
          </p:txBody>
        </p:sp>
        <p:sp>
          <p:nvSpPr>
            <p:cNvPr id="146540" name="Line 108"/>
            <p:cNvSpPr>
              <a:spLocks noChangeShapeType="1"/>
            </p:cNvSpPr>
            <p:nvPr/>
          </p:nvSpPr>
          <p:spPr bwMode="auto">
            <a:xfrm flipV="1">
              <a:off x="3796" y="1196"/>
              <a:ext cx="328" cy="104"/>
            </a:xfrm>
            <a:prstGeom prst="line">
              <a:avLst/>
            </a:prstGeom>
            <a:noFill/>
            <a:ln w="12700">
              <a:solidFill>
                <a:schemeClr val="tx2"/>
              </a:solidFill>
              <a:round/>
              <a:headEnd/>
              <a:tailEnd type="triangle" w="med" len="med"/>
            </a:ln>
            <a:effectLst/>
          </p:spPr>
          <p:txBody>
            <a:bodyPr/>
            <a:lstStyle/>
            <a:p>
              <a:endParaRPr lang="en-US"/>
            </a:p>
          </p:txBody>
        </p:sp>
        <p:sp>
          <p:nvSpPr>
            <p:cNvPr id="146541" name="Line 109"/>
            <p:cNvSpPr>
              <a:spLocks noChangeShapeType="1"/>
            </p:cNvSpPr>
            <p:nvPr/>
          </p:nvSpPr>
          <p:spPr bwMode="auto">
            <a:xfrm>
              <a:off x="3796" y="1300"/>
              <a:ext cx="328" cy="376"/>
            </a:xfrm>
            <a:prstGeom prst="line">
              <a:avLst/>
            </a:prstGeom>
            <a:noFill/>
            <a:ln w="12700">
              <a:solidFill>
                <a:schemeClr val="tx2"/>
              </a:solidFill>
              <a:round/>
              <a:headEnd/>
              <a:tailEnd type="triangle" w="med" len="med"/>
            </a:ln>
            <a:effectLst/>
          </p:spPr>
          <p:txBody>
            <a:bodyPr/>
            <a:lstStyle/>
            <a:p>
              <a:endParaRPr lang="en-US"/>
            </a:p>
          </p:txBody>
        </p:sp>
        <p:sp>
          <p:nvSpPr>
            <p:cNvPr id="146542" name="Line 110"/>
            <p:cNvSpPr>
              <a:spLocks noChangeShapeType="1"/>
            </p:cNvSpPr>
            <p:nvPr/>
          </p:nvSpPr>
          <p:spPr bwMode="auto">
            <a:xfrm>
              <a:off x="4420" y="864"/>
              <a:ext cx="376" cy="0"/>
            </a:xfrm>
            <a:prstGeom prst="line">
              <a:avLst/>
            </a:prstGeom>
            <a:noFill/>
            <a:ln w="12700">
              <a:solidFill>
                <a:schemeClr val="tx2"/>
              </a:solidFill>
              <a:round/>
              <a:headEnd/>
              <a:tailEnd type="triangle" w="med" len="med"/>
            </a:ln>
            <a:effectLst/>
          </p:spPr>
          <p:txBody>
            <a:bodyPr/>
            <a:lstStyle/>
            <a:p>
              <a:endParaRPr lang="en-US"/>
            </a:p>
          </p:txBody>
        </p:sp>
        <p:sp>
          <p:nvSpPr>
            <p:cNvPr id="146543" name="Line 111"/>
            <p:cNvSpPr>
              <a:spLocks noChangeShapeType="1"/>
            </p:cNvSpPr>
            <p:nvPr/>
          </p:nvSpPr>
          <p:spPr bwMode="auto">
            <a:xfrm>
              <a:off x="4420" y="1152"/>
              <a:ext cx="376" cy="0"/>
            </a:xfrm>
            <a:prstGeom prst="line">
              <a:avLst/>
            </a:prstGeom>
            <a:noFill/>
            <a:ln w="12700">
              <a:solidFill>
                <a:schemeClr val="tx2"/>
              </a:solidFill>
              <a:round/>
              <a:headEnd/>
              <a:tailEnd type="triangle" w="med" len="med"/>
            </a:ln>
            <a:effectLst/>
          </p:spPr>
          <p:txBody>
            <a:bodyPr/>
            <a:lstStyle/>
            <a:p>
              <a:endParaRPr lang="en-US"/>
            </a:p>
          </p:txBody>
        </p:sp>
        <p:sp>
          <p:nvSpPr>
            <p:cNvPr id="146544" name="Line 112"/>
            <p:cNvSpPr>
              <a:spLocks noChangeShapeType="1"/>
            </p:cNvSpPr>
            <p:nvPr/>
          </p:nvSpPr>
          <p:spPr bwMode="auto">
            <a:xfrm>
              <a:off x="4420" y="1680"/>
              <a:ext cx="376" cy="0"/>
            </a:xfrm>
            <a:prstGeom prst="line">
              <a:avLst/>
            </a:prstGeom>
            <a:noFill/>
            <a:ln w="12700">
              <a:solidFill>
                <a:schemeClr val="tx2"/>
              </a:solidFill>
              <a:round/>
              <a:headEnd/>
              <a:tailEnd type="triangle" w="med" len="med"/>
            </a:ln>
            <a:effectLst/>
          </p:spPr>
          <p:txBody>
            <a:bodyPr/>
            <a:lstStyle/>
            <a:p>
              <a:endParaRPr lang="en-US"/>
            </a:p>
          </p:txBody>
        </p:sp>
        <p:sp>
          <p:nvSpPr>
            <p:cNvPr id="146545" name="Freeform 113"/>
            <p:cNvSpPr>
              <a:spLocks/>
            </p:cNvSpPr>
            <p:nvPr/>
          </p:nvSpPr>
          <p:spPr bwMode="auto">
            <a:xfrm>
              <a:off x="4128" y="1056"/>
              <a:ext cx="266" cy="181"/>
            </a:xfrm>
            <a:custGeom>
              <a:avLst/>
              <a:gdLst/>
              <a:ahLst/>
              <a:cxnLst>
                <a:cxn ang="0">
                  <a:pos x="0" y="180"/>
                </a:cxn>
                <a:cxn ang="0">
                  <a:pos x="0" y="0"/>
                </a:cxn>
                <a:cxn ang="0">
                  <a:pos x="265" y="0"/>
                </a:cxn>
                <a:cxn ang="0">
                  <a:pos x="265" y="180"/>
                </a:cxn>
                <a:cxn ang="0">
                  <a:pos x="0" y="180"/>
                </a:cxn>
              </a:cxnLst>
              <a:rect l="0" t="0" r="r" b="b"/>
              <a:pathLst>
                <a:path w="266" h="181">
                  <a:moveTo>
                    <a:pt x="0" y="180"/>
                  </a:moveTo>
                  <a:lnTo>
                    <a:pt x="0" y="0"/>
                  </a:lnTo>
                  <a:lnTo>
                    <a:pt x="265" y="0"/>
                  </a:lnTo>
                  <a:lnTo>
                    <a:pt x="265" y="180"/>
                  </a:lnTo>
                  <a:lnTo>
                    <a:pt x="0" y="180"/>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546" name="Freeform 114"/>
            <p:cNvSpPr>
              <a:spLocks/>
            </p:cNvSpPr>
            <p:nvPr/>
          </p:nvSpPr>
          <p:spPr bwMode="auto">
            <a:xfrm>
              <a:off x="4128" y="720"/>
              <a:ext cx="266" cy="181"/>
            </a:xfrm>
            <a:custGeom>
              <a:avLst/>
              <a:gdLst/>
              <a:ahLst/>
              <a:cxnLst>
                <a:cxn ang="0">
                  <a:pos x="0" y="180"/>
                </a:cxn>
                <a:cxn ang="0">
                  <a:pos x="0" y="0"/>
                </a:cxn>
                <a:cxn ang="0">
                  <a:pos x="265" y="0"/>
                </a:cxn>
                <a:cxn ang="0">
                  <a:pos x="265" y="180"/>
                </a:cxn>
                <a:cxn ang="0">
                  <a:pos x="0" y="180"/>
                </a:cxn>
              </a:cxnLst>
              <a:rect l="0" t="0" r="r" b="b"/>
              <a:pathLst>
                <a:path w="266" h="181">
                  <a:moveTo>
                    <a:pt x="0" y="180"/>
                  </a:moveTo>
                  <a:lnTo>
                    <a:pt x="0" y="0"/>
                  </a:lnTo>
                  <a:lnTo>
                    <a:pt x="265" y="0"/>
                  </a:lnTo>
                  <a:lnTo>
                    <a:pt x="265" y="180"/>
                  </a:lnTo>
                  <a:lnTo>
                    <a:pt x="0" y="180"/>
                  </a:lnTo>
                </a:path>
              </a:pathLst>
            </a:custGeom>
            <a:solidFill>
              <a:srgbClr val="F6BF69"/>
            </a:solidFill>
            <a:ln w="12700" cap="rnd" cmpd="sng">
              <a:solidFill>
                <a:schemeClr val="tx2"/>
              </a:solidFill>
              <a:prstDash val="solid"/>
              <a:round/>
              <a:headEnd type="none" w="med" len="med"/>
              <a:tailEnd type="none" w="med" len="med"/>
            </a:ln>
            <a:effectLst/>
          </p:spPr>
          <p:txBody>
            <a:bodyPr/>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latin typeface="+mn-lt"/>
            </a:endParaRPr>
          </a:p>
        </p:txBody>
      </p:sp>
      <p:sp>
        <p:nvSpPr>
          <p:cNvPr id="146436" name="Rectangle 4"/>
          <p:cNvSpPr>
            <a:spLocks noChangeArrowheads="1"/>
          </p:cNvSpPr>
          <p:nvPr/>
        </p:nvSpPr>
        <p:spPr bwMode="auto">
          <a:xfrm>
            <a:off x="228600" y="304800"/>
            <a:ext cx="3505200" cy="1104900"/>
          </a:xfrm>
          <a:prstGeom prst="rect">
            <a:avLst/>
          </a:prstGeom>
          <a:noFill/>
          <a:ln w="12700">
            <a:noFill/>
            <a:miter lim="800000"/>
            <a:headEnd/>
            <a:tailEnd/>
          </a:ln>
          <a:effectLst/>
        </p:spPr>
        <p:txBody>
          <a:bodyPr lIns="90488" tIns="44450" rIns="90488" bIns="44450" anchor="ctr"/>
          <a:lstStyle/>
          <a:p>
            <a:r>
              <a:rPr lang="en-US" sz="3200" dirty="0">
                <a:solidFill>
                  <a:schemeClr val="tx2"/>
                </a:solidFill>
                <a:latin typeface="+mn-lt"/>
              </a:rPr>
              <a:t>Grace Hash-Join</a:t>
            </a:r>
          </a:p>
        </p:txBody>
      </p:sp>
      <p:sp>
        <p:nvSpPr>
          <p:cNvPr id="146437" name="Rectangle 5"/>
          <p:cNvSpPr>
            <a:spLocks noChangeArrowheads="1"/>
          </p:cNvSpPr>
          <p:nvPr/>
        </p:nvSpPr>
        <p:spPr bwMode="auto">
          <a:xfrm>
            <a:off x="304800" y="1295400"/>
            <a:ext cx="3276600" cy="1905000"/>
          </a:xfrm>
          <a:prstGeom prst="rect">
            <a:avLst/>
          </a:prstGeom>
          <a:noFill/>
          <a:ln w="12700">
            <a:noFill/>
            <a:miter lim="800000"/>
            <a:headEnd/>
            <a:tailEnd/>
          </a:ln>
          <a:effectLst/>
        </p:spPr>
        <p:txBody>
          <a:bodyPr lIns="90488" tIns="44450" rIns="90488" bIns="44450"/>
          <a:lstStyle/>
          <a:p>
            <a:pPr marL="231775" indent="-231775">
              <a:spcBef>
                <a:spcPct val="20000"/>
              </a:spcBef>
            </a:pPr>
            <a:r>
              <a:rPr lang="en-US" sz="2400" dirty="0">
                <a:solidFill>
                  <a:schemeClr val="accent2"/>
                </a:solidFill>
                <a:latin typeface="+mn-lt"/>
              </a:rPr>
              <a:t>Partition</a:t>
            </a:r>
          </a:p>
          <a:p>
            <a:pPr marL="231775" indent="-231775">
              <a:spcBef>
                <a:spcPct val="20000"/>
              </a:spcBef>
              <a:buFontTx/>
              <a:buChar char="•"/>
            </a:pPr>
            <a:r>
              <a:rPr lang="en-US" dirty="0">
                <a:latin typeface="+mn-lt"/>
              </a:rPr>
              <a:t>Partition R into R</a:t>
            </a:r>
            <a:r>
              <a:rPr lang="en-US" baseline="-25000" dirty="0">
                <a:latin typeface="+mn-lt"/>
              </a:rPr>
              <a:t>1</a:t>
            </a:r>
            <a:r>
              <a:rPr lang="en-US" dirty="0">
                <a:latin typeface="+mn-lt"/>
              </a:rPr>
              <a:t>, R</a:t>
            </a:r>
            <a:r>
              <a:rPr lang="en-US" baseline="-25000" dirty="0">
                <a:latin typeface="+mn-lt"/>
              </a:rPr>
              <a:t>2</a:t>
            </a:r>
            <a:r>
              <a:rPr lang="en-US" dirty="0">
                <a:latin typeface="+mn-lt"/>
              </a:rPr>
              <a:t>, ..., R</a:t>
            </a:r>
            <a:r>
              <a:rPr lang="en-US" baseline="-25000" dirty="0">
                <a:latin typeface="+mn-lt"/>
              </a:rPr>
              <a:t>B-1</a:t>
            </a:r>
            <a:r>
              <a:rPr lang="en-US" dirty="0">
                <a:latin typeface="+mn-lt"/>
              </a:rPr>
              <a:t>,</a:t>
            </a:r>
            <a:r>
              <a:rPr lang="en-US" baseline="-25000" dirty="0">
                <a:latin typeface="+mn-lt"/>
              </a:rPr>
              <a:t> </a:t>
            </a:r>
            <a:r>
              <a:rPr lang="en-US" dirty="0">
                <a:latin typeface="+mn-lt"/>
              </a:rPr>
              <a:t>with h</a:t>
            </a:r>
            <a:endParaRPr lang="en-US" baseline="-25000" dirty="0">
              <a:latin typeface="+mn-lt"/>
            </a:endParaRPr>
          </a:p>
          <a:p>
            <a:pPr marL="231775" indent="-231775">
              <a:spcBef>
                <a:spcPct val="20000"/>
              </a:spcBef>
              <a:buFontTx/>
              <a:buChar char="•"/>
            </a:pPr>
            <a:r>
              <a:rPr lang="en-US" dirty="0">
                <a:latin typeface="+mn-lt"/>
              </a:rPr>
              <a:t>Partition S into S1, S</a:t>
            </a:r>
            <a:r>
              <a:rPr lang="en-US" baseline="-25000" dirty="0">
                <a:latin typeface="+mn-lt"/>
              </a:rPr>
              <a:t>2</a:t>
            </a:r>
            <a:r>
              <a:rPr lang="en-US" dirty="0">
                <a:latin typeface="+mn-lt"/>
              </a:rPr>
              <a:t>, ..., S</a:t>
            </a:r>
            <a:r>
              <a:rPr lang="en-US" baseline="-25000" dirty="0">
                <a:latin typeface="+mn-lt"/>
              </a:rPr>
              <a:t>B-1</a:t>
            </a:r>
            <a:r>
              <a:rPr lang="en-US" dirty="0">
                <a:latin typeface="+mn-lt"/>
              </a:rPr>
              <a:t>,</a:t>
            </a:r>
            <a:r>
              <a:rPr lang="en-US" baseline="-25000" dirty="0">
                <a:latin typeface="+mn-lt"/>
              </a:rPr>
              <a:t> </a:t>
            </a:r>
            <a:r>
              <a:rPr lang="en-US" dirty="0">
                <a:latin typeface="+mn-lt"/>
              </a:rPr>
              <a:t>with h</a:t>
            </a:r>
          </a:p>
        </p:txBody>
      </p:sp>
      <p:sp>
        <p:nvSpPr>
          <p:cNvPr id="146438" name="Rectangle 6"/>
          <p:cNvSpPr>
            <a:spLocks noChangeArrowheads="1"/>
          </p:cNvSpPr>
          <p:nvPr/>
        </p:nvSpPr>
        <p:spPr bwMode="auto">
          <a:xfrm>
            <a:off x="152400" y="3429000"/>
            <a:ext cx="3352800" cy="3276600"/>
          </a:xfrm>
          <a:prstGeom prst="rect">
            <a:avLst/>
          </a:prstGeom>
          <a:noFill/>
          <a:ln w="12700">
            <a:noFill/>
            <a:miter lim="800000"/>
            <a:headEnd/>
            <a:tailEnd/>
          </a:ln>
          <a:effectLst/>
        </p:spPr>
        <p:txBody>
          <a:bodyPr lIns="90488" tIns="44450" rIns="90488" bIns="44450"/>
          <a:lstStyle/>
          <a:p>
            <a:pPr marL="342900" indent="-342900" eaLnBrk="0" hangingPunct="0">
              <a:spcBef>
                <a:spcPct val="20000"/>
              </a:spcBef>
              <a:buClr>
                <a:schemeClr val="tx1"/>
              </a:buClr>
              <a:buSzPct val="75000"/>
              <a:buFont typeface="Monotype Sorts" charset="0"/>
              <a:buNone/>
            </a:pPr>
            <a:r>
              <a:rPr lang="en-US" sz="2400">
                <a:solidFill>
                  <a:schemeClr val="accent2"/>
                </a:solidFill>
                <a:latin typeface="+mn-lt"/>
              </a:rPr>
              <a:t>Join (probing) Phase</a:t>
            </a:r>
          </a:p>
          <a:p>
            <a:pPr eaLnBrk="0" hangingPunct="0">
              <a:spcBef>
                <a:spcPct val="20000"/>
              </a:spcBef>
              <a:buClr>
                <a:schemeClr val="tx1"/>
              </a:buClr>
              <a:buSzPct val="75000"/>
            </a:pPr>
            <a:r>
              <a:rPr lang="en-US" sz="1800">
                <a:latin typeface="+mn-lt"/>
              </a:rPr>
              <a:t>Join R</a:t>
            </a:r>
            <a:r>
              <a:rPr lang="en-US" sz="1800" baseline="-25000">
                <a:latin typeface="+mn-lt"/>
              </a:rPr>
              <a:t>i</a:t>
            </a:r>
            <a:r>
              <a:rPr lang="en-US" sz="1800">
                <a:latin typeface="+mn-lt"/>
              </a:rPr>
              <a:t> with S</a:t>
            </a:r>
            <a:r>
              <a:rPr lang="en-US" sz="1800" baseline="-25000">
                <a:latin typeface="+mn-lt"/>
              </a:rPr>
              <a:t>i</a:t>
            </a:r>
          </a:p>
          <a:p>
            <a:pPr marL="285750" indent="-285750" eaLnBrk="0" hangingPunct="0">
              <a:spcBef>
                <a:spcPct val="20000"/>
              </a:spcBef>
              <a:buClr>
                <a:schemeClr val="tx1"/>
              </a:buClr>
              <a:buSzPct val="75000"/>
              <a:buFont typeface="Arial"/>
              <a:buChar char="•"/>
            </a:pPr>
            <a:r>
              <a:rPr lang="en-US" sz="1800">
                <a:latin typeface="+mn-lt"/>
              </a:rPr>
              <a:t>Partition Ri into R</a:t>
            </a:r>
            <a:r>
              <a:rPr lang="en-US" sz="1800" baseline="-25000">
                <a:latin typeface="+mn-lt"/>
              </a:rPr>
              <a:t>[i,1]</a:t>
            </a:r>
            <a:r>
              <a:rPr lang="en-US" sz="1800">
                <a:latin typeface="+mn-lt"/>
              </a:rPr>
              <a:t>, R</a:t>
            </a:r>
            <a:r>
              <a:rPr lang="en-US" sz="1800" baseline="-25000">
                <a:latin typeface="+mn-lt"/>
              </a:rPr>
              <a:t>[i, 2]</a:t>
            </a:r>
            <a:r>
              <a:rPr lang="en-US" sz="1800">
                <a:latin typeface="+mn-lt"/>
              </a:rPr>
              <a:t>, ..., R</a:t>
            </a:r>
            <a:r>
              <a:rPr lang="en-US" sz="1800" baseline="-25000">
                <a:latin typeface="+mn-lt"/>
              </a:rPr>
              <a:t>[i, B-2]</a:t>
            </a:r>
            <a:r>
              <a:rPr lang="en-US" sz="1800">
                <a:latin typeface="+mn-lt"/>
              </a:rPr>
              <a:t>, with h2</a:t>
            </a:r>
          </a:p>
          <a:p>
            <a:pPr marL="285750" indent="-285750" eaLnBrk="0" hangingPunct="0">
              <a:spcBef>
                <a:spcPct val="20000"/>
              </a:spcBef>
              <a:buClr>
                <a:schemeClr val="tx1"/>
              </a:buClr>
              <a:buSzPct val="75000"/>
              <a:buFont typeface="Arial"/>
              <a:buChar char="•"/>
            </a:pPr>
            <a:r>
              <a:rPr lang="en-US" sz="1800">
                <a:latin typeface="+mn-lt"/>
              </a:rPr>
              <a:t>Load each page in Si </a:t>
            </a:r>
          </a:p>
          <a:p>
            <a:pPr marL="285750" indent="-285750" eaLnBrk="0" hangingPunct="0">
              <a:spcBef>
                <a:spcPct val="20000"/>
              </a:spcBef>
              <a:buClr>
                <a:schemeClr val="tx1"/>
              </a:buClr>
              <a:buSzPct val="75000"/>
              <a:buFont typeface="Arial"/>
              <a:buChar char="•"/>
            </a:pPr>
            <a:r>
              <a:rPr lang="en-US" sz="1800">
                <a:latin typeface="+mn-lt"/>
              </a:rPr>
              <a:t>For each record in the page</a:t>
            </a:r>
          </a:p>
          <a:p>
            <a:pPr marL="742950" lvl="1" indent="-285750" eaLnBrk="0" hangingPunct="0">
              <a:spcBef>
                <a:spcPct val="20000"/>
              </a:spcBef>
              <a:buClr>
                <a:schemeClr val="tx1"/>
              </a:buClr>
              <a:buSzPct val="75000"/>
              <a:buFont typeface="Arial"/>
              <a:buChar char="•"/>
            </a:pPr>
            <a:r>
              <a:rPr lang="en-US" sz="1800">
                <a:latin typeface="+mn-lt"/>
              </a:rPr>
              <a:t>Get its hash value v with h2</a:t>
            </a:r>
          </a:p>
          <a:p>
            <a:pPr marL="742950" lvl="1" indent="-285750" eaLnBrk="0" hangingPunct="0">
              <a:spcBef>
                <a:spcPct val="20000"/>
              </a:spcBef>
              <a:buClr>
                <a:schemeClr val="tx1"/>
              </a:buClr>
              <a:buSzPct val="75000"/>
              <a:buFont typeface="Arial"/>
              <a:buChar char="•"/>
            </a:pPr>
            <a:r>
              <a:rPr lang="en-US" sz="1800">
                <a:latin typeface="+mn-lt"/>
              </a:rPr>
              <a:t>Match it with R</a:t>
            </a:r>
            <a:r>
              <a:rPr lang="en-US" sz="1800" baseline="-25000">
                <a:latin typeface="+mn-lt"/>
              </a:rPr>
              <a:t>[i,v]</a:t>
            </a:r>
            <a:endParaRPr lang="en-US" sz="1800">
              <a:latin typeface="+mn-lt"/>
            </a:endParaRPr>
          </a:p>
        </p:txBody>
      </p:sp>
      <p:sp>
        <p:nvSpPr>
          <p:cNvPr id="146439" name="Line 7"/>
          <p:cNvSpPr>
            <a:spLocks noChangeShapeType="1"/>
          </p:cNvSpPr>
          <p:nvPr/>
        </p:nvSpPr>
        <p:spPr bwMode="auto">
          <a:xfrm>
            <a:off x="3517900" y="3429000"/>
            <a:ext cx="5080000" cy="0"/>
          </a:xfrm>
          <a:prstGeom prst="line">
            <a:avLst/>
          </a:prstGeom>
          <a:noFill/>
          <a:ln w="25400">
            <a:solidFill>
              <a:schemeClr val="tx2"/>
            </a:solidFill>
            <a:prstDash val="dash"/>
            <a:round/>
            <a:headEnd/>
            <a:tailEnd/>
          </a:ln>
          <a:effectLst/>
        </p:spPr>
        <p:txBody>
          <a:bodyPr/>
          <a:lstStyle/>
          <a:p>
            <a:endParaRPr lang="en-US"/>
          </a:p>
        </p:txBody>
      </p:sp>
      <p:grpSp>
        <p:nvGrpSpPr>
          <p:cNvPr id="146440" name="Group 8"/>
          <p:cNvGrpSpPr>
            <a:grpSpLocks/>
          </p:cNvGrpSpPr>
          <p:nvPr/>
        </p:nvGrpSpPr>
        <p:grpSpPr bwMode="auto">
          <a:xfrm>
            <a:off x="3430588" y="3554413"/>
            <a:ext cx="5338762" cy="2965450"/>
            <a:chOff x="2161" y="2239"/>
            <a:chExt cx="3363" cy="1868"/>
          </a:xfrm>
        </p:grpSpPr>
        <p:sp>
          <p:nvSpPr>
            <p:cNvPr id="146441" name="Rectangle 9"/>
            <p:cNvSpPr>
              <a:spLocks noChangeArrowheads="1"/>
            </p:cNvSpPr>
            <p:nvPr/>
          </p:nvSpPr>
          <p:spPr bwMode="auto">
            <a:xfrm>
              <a:off x="2169" y="2239"/>
              <a:ext cx="631" cy="324"/>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Partitions</a:t>
              </a:r>
            </a:p>
            <a:p>
              <a:pPr eaLnBrk="0" hangingPunct="0"/>
              <a:r>
                <a:rPr lang="en-US" sz="1400" b="1">
                  <a:solidFill>
                    <a:srgbClr val="000000"/>
                  </a:solidFill>
                </a:rPr>
                <a:t>of R &amp; S</a:t>
              </a:r>
            </a:p>
          </p:txBody>
        </p:sp>
        <p:sp>
          <p:nvSpPr>
            <p:cNvPr id="146442" name="Rectangle 10"/>
            <p:cNvSpPr>
              <a:spLocks noChangeArrowheads="1"/>
            </p:cNvSpPr>
            <p:nvPr/>
          </p:nvSpPr>
          <p:spPr bwMode="auto">
            <a:xfrm>
              <a:off x="3302" y="3604"/>
              <a:ext cx="612" cy="200"/>
            </a:xfrm>
            <a:prstGeom prst="rect">
              <a:avLst/>
            </a:prstGeom>
            <a:noFill/>
            <a:ln w="12700">
              <a:noFill/>
              <a:miter lim="800000"/>
              <a:headEnd/>
              <a:tailEnd/>
            </a:ln>
            <a:effectLst/>
          </p:spPr>
          <p:txBody>
            <a:bodyPr wrap="none" lIns="90488" tIns="44450" rIns="90488" bIns="44450">
              <a:spAutoFit/>
            </a:bodyPr>
            <a:lstStyle/>
            <a:p>
              <a:pPr algn="ctr" eaLnBrk="0" hangingPunct="0">
                <a:lnSpc>
                  <a:spcPct val="50000"/>
                </a:lnSpc>
              </a:pPr>
              <a:r>
                <a:rPr lang="en-US" sz="1000" b="1">
                  <a:solidFill>
                    <a:srgbClr val="000000"/>
                  </a:solidFill>
                </a:rPr>
                <a:t>Input buffer</a:t>
              </a:r>
            </a:p>
            <a:p>
              <a:pPr algn="ctr" eaLnBrk="0" hangingPunct="0"/>
              <a:r>
                <a:rPr lang="en-US" sz="1000" b="1">
                  <a:solidFill>
                    <a:srgbClr val="000000"/>
                  </a:solidFill>
                </a:rPr>
                <a:t>for Si</a:t>
              </a:r>
            </a:p>
          </p:txBody>
        </p:sp>
        <p:sp>
          <p:nvSpPr>
            <p:cNvPr id="146443" name="Rectangle 11"/>
            <p:cNvSpPr>
              <a:spLocks noChangeArrowheads="1"/>
            </p:cNvSpPr>
            <p:nvPr/>
          </p:nvSpPr>
          <p:spPr bwMode="auto">
            <a:xfrm>
              <a:off x="3372" y="2522"/>
              <a:ext cx="1243" cy="286"/>
            </a:xfrm>
            <a:prstGeom prst="rect">
              <a:avLst/>
            </a:prstGeom>
            <a:noFill/>
            <a:ln w="12700">
              <a:noFill/>
              <a:miter lim="800000"/>
              <a:headEnd/>
              <a:tailEnd/>
            </a:ln>
            <a:effectLst/>
          </p:spPr>
          <p:txBody>
            <a:bodyPr wrap="none" lIns="90488" tIns="44450" rIns="90488" bIns="44450">
              <a:spAutoFit/>
            </a:bodyPr>
            <a:lstStyle/>
            <a:p>
              <a:pPr algn="ctr" eaLnBrk="0" hangingPunct="0"/>
              <a:r>
                <a:rPr lang="en-US" sz="1200" b="1">
                  <a:solidFill>
                    <a:srgbClr val="000000"/>
                  </a:solidFill>
                </a:rPr>
                <a:t>Hash table for partition</a:t>
              </a:r>
            </a:p>
            <a:p>
              <a:pPr algn="ctr" eaLnBrk="0" hangingPunct="0"/>
              <a:r>
                <a:rPr lang="en-US" sz="1200" b="1">
                  <a:solidFill>
                    <a:srgbClr val="000000"/>
                  </a:solidFill>
                </a:rPr>
                <a:t>Ri (k &lt;= B-2 pages)</a:t>
              </a:r>
            </a:p>
          </p:txBody>
        </p:sp>
        <p:sp>
          <p:nvSpPr>
            <p:cNvPr id="146444" name="Freeform 12"/>
            <p:cNvSpPr>
              <a:spLocks/>
            </p:cNvSpPr>
            <p:nvPr/>
          </p:nvSpPr>
          <p:spPr bwMode="auto">
            <a:xfrm>
              <a:off x="3513" y="3414"/>
              <a:ext cx="145" cy="156"/>
            </a:xfrm>
            <a:custGeom>
              <a:avLst/>
              <a:gdLst/>
              <a:ahLst/>
              <a:cxnLst>
                <a:cxn ang="0">
                  <a:pos x="0" y="155"/>
                </a:cxn>
                <a:cxn ang="0">
                  <a:pos x="0" y="0"/>
                </a:cxn>
                <a:cxn ang="0">
                  <a:pos x="144" y="0"/>
                </a:cxn>
                <a:cxn ang="0">
                  <a:pos x="144" y="155"/>
                </a:cxn>
                <a:cxn ang="0">
                  <a:pos x="0" y="155"/>
                </a:cxn>
              </a:cxnLst>
              <a:rect l="0" t="0" r="r" b="b"/>
              <a:pathLst>
                <a:path w="145" h="156">
                  <a:moveTo>
                    <a:pt x="0" y="155"/>
                  </a:moveTo>
                  <a:lnTo>
                    <a:pt x="0" y="0"/>
                  </a:lnTo>
                  <a:lnTo>
                    <a:pt x="144" y="0"/>
                  </a:lnTo>
                  <a:lnTo>
                    <a:pt x="144" y="155"/>
                  </a:lnTo>
                  <a:lnTo>
                    <a:pt x="0" y="155"/>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445" name="Freeform 13"/>
            <p:cNvSpPr>
              <a:spLocks/>
            </p:cNvSpPr>
            <p:nvPr/>
          </p:nvSpPr>
          <p:spPr bwMode="auto">
            <a:xfrm>
              <a:off x="2362" y="3468"/>
              <a:ext cx="25" cy="36"/>
            </a:xfrm>
            <a:custGeom>
              <a:avLst/>
              <a:gdLst/>
              <a:ahLst/>
              <a:cxnLst>
                <a:cxn ang="0">
                  <a:pos x="24" y="18"/>
                </a:cxn>
                <a:cxn ang="0">
                  <a:pos x="12" y="0"/>
                </a:cxn>
                <a:cxn ang="0">
                  <a:pos x="0" y="18"/>
                </a:cxn>
                <a:cxn ang="0">
                  <a:pos x="12" y="35"/>
                </a:cxn>
                <a:cxn ang="0">
                  <a:pos x="24" y="18"/>
                </a:cxn>
              </a:cxnLst>
              <a:rect l="0" t="0" r="r" b="b"/>
              <a:pathLst>
                <a:path w="25" h="36">
                  <a:moveTo>
                    <a:pt x="24" y="18"/>
                  </a:moveTo>
                  <a:lnTo>
                    <a:pt x="12" y="0"/>
                  </a:lnTo>
                  <a:lnTo>
                    <a:pt x="0" y="18"/>
                  </a:lnTo>
                  <a:lnTo>
                    <a:pt x="12" y="35"/>
                  </a:lnTo>
                  <a:lnTo>
                    <a:pt x="24" y="1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46446" name="Freeform 14"/>
            <p:cNvSpPr>
              <a:spLocks/>
            </p:cNvSpPr>
            <p:nvPr/>
          </p:nvSpPr>
          <p:spPr bwMode="auto">
            <a:xfrm>
              <a:off x="2445" y="3468"/>
              <a:ext cx="25" cy="36"/>
            </a:xfrm>
            <a:custGeom>
              <a:avLst/>
              <a:gdLst/>
              <a:ahLst/>
              <a:cxnLst>
                <a:cxn ang="0">
                  <a:pos x="24" y="18"/>
                </a:cxn>
                <a:cxn ang="0">
                  <a:pos x="12" y="0"/>
                </a:cxn>
                <a:cxn ang="0">
                  <a:pos x="0" y="18"/>
                </a:cxn>
                <a:cxn ang="0">
                  <a:pos x="12" y="35"/>
                </a:cxn>
                <a:cxn ang="0">
                  <a:pos x="24" y="18"/>
                </a:cxn>
              </a:cxnLst>
              <a:rect l="0" t="0" r="r" b="b"/>
              <a:pathLst>
                <a:path w="25" h="36">
                  <a:moveTo>
                    <a:pt x="24" y="18"/>
                  </a:moveTo>
                  <a:lnTo>
                    <a:pt x="12" y="0"/>
                  </a:lnTo>
                  <a:lnTo>
                    <a:pt x="0" y="18"/>
                  </a:lnTo>
                  <a:lnTo>
                    <a:pt x="12" y="35"/>
                  </a:lnTo>
                  <a:lnTo>
                    <a:pt x="24" y="1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46447" name="Freeform 15"/>
            <p:cNvSpPr>
              <a:spLocks/>
            </p:cNvSpPr>
            <p:nvPr/>
          </p:nvSpPr>
          <p:spPr bwMode="auto">
            <a:xfrm>
              <a:off x="2535" y="3468"/>
              <a:ext cx="25" cy="36"/>
            </a:xfrm>
            <a:custGeom>
              <a:avLst/>
              <a:gdLst/>
              <a:ahLst/>
              <a:cxnLst>
                <a:cxn ang="0">
                  <a:pos x="24" y="18"/>
                </a:cxn>
                <a:cxn ang="0">
                  <a:pos x="12" y="0"/>
                </a:cxn>
                <a:cxn ang="0">
                  <a:pos x="0" y="18"/>
                </a:cxn>
                <a:cxn ang="0">
                  <a:pos x="12" y="35"/>
                </a:cxn>
                <a:cxn ang="0">
                  <a:pos x="24" y="18"/>
                </a:cxn>
              </a:cxnLst>
              <a:rect l="0" t="0" r="r" b="b"/>
              <a:pathLst>
                <a:path w="25" h="36">
                  <a:moveTo>
                    <a:pt x="24" y="18"/>
                  </a:moveTo>
                  <a:lnTo>
                    <a:pt x="12" y="0"/>
                  </a:lnTo>
                  <a:lnTo>
                    <a:pt x="0" y="18"/>
                  </a:lnTo>
                  <a:lnTo>
                    <a:pt x="12" y="35"/>
                  </a:lnTo>
                  <a:lnTo>
                    <a:pt x="24" y="1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46448" name="Freeform 16"/>
            <p:cNvSpPr>
              <a:spLocks/>
            </p:cNvSpPr>
            <p:nvPr/>
          </p:nvSpPr>
          <p:spPr bwMode="auto">
            <a:xfrm>
              <a:off x="2218" y="2962"/>
              <a:ext cx="145" cy="156"/>
            </a:xfrm>
            <a:custGeom>
              <a:avLst/>
              <a:gdLst/>
              <a:ahLst/>
              <a:cxnLst>
                <a:cxn ang="0">
                  <a:pos x="0" y="155"/>
                </a:cxn>
                <a:cxn ang="0">
                  <a:pos x="0" y="0"/>
                </a:cxn>
                <a:cxn ang="0">
                  <a:pos x="144" y="0"/>
                </a:cxn>
                <a:cxn ang="0">
                  <a:pos x="144" y="155"/>
                </a:cxn>
                <a:cxn ang="0">
                  <a:pos x="0" y="155"/>
                </a:cxn>
              </a:cxnLst>
              <a:rect l="0" t="0" r="r" b="b"/>
              <a:pathLst>
                <a:path w="145" h="156">
                  <a:moveTo>
                    <a:pt x="0" y="155"/>
                  </a:moveTo>
                  <a:lnTo>
                    <a:pt x="0" y="0"/>
                  </a:lnTo>
                  <a:lnTo>
                    <a:pt x="144" y="0"/>
                  </a:lnTo>
                  <a:lnTo>
                    <a:pt x="144" y="155"/>
                  </a:lnTo>
                  <a:lnTo>
                    <a:pt x="0" y="155"/>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449" name="Freeform 17"/>
            <p:cNvSpPr>
              <a:spLocks/>
            </p:cNvSpPr>
            <p:nvPr/>
          </p:nvSpPr>
          <p:spPr bwMode="auto">
            <a:xfrm>
              <a:off x="2386" y="2962"/>
              <a:ext cx="144" cy="156"/>
            </a:xfrm>
            <a:custGeom>
              <a:avLst/>
              <a:gdLst/>
              <a:ahLst/>
              <a:cxnLst>
                <a:cxn ang="0">
                  <a:pos x="0" y="155"/>
                </a:cxn>
                <a:cxn ang="0">
                  <a:pos x="0" y="0"/>
                </a:cxn>
                <a:cxn ang="0">
                  <a:pos x="143" y="0"/>
                </a:cxn>
                <a:cxn ang="0">
                  <a:pos x="143" y="155"/>
                </a:cxn>
                <a:cxn ang="0">
                  <a:pos x="0" y="155"/>
                </a:cxn>
              </a:cxnLst>
              <a:rect l="0" t="0" r="r" b="b"/>
              <a:pathLst>
                <a:path w="144" h="156">
                  <a:moveTo>
                    <a:pt x="0" y="155"/>
                  </a:moveTo>
                  <a:lnTo>
                    <a:pt x="0" y="0"/>
                  </a:lnTo>
                  <a:lnTo>
                    <a:pt x="143" y="0"/>
                  </a:lnTo>
                  <a:lnTo>
                    <a:pt x="143" y="155"/>
                  </a:lnTo>
                  <a:lnTo>
                    <a:pt x="0" y="155"/>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450" name="Freeform 18"/>
            <p:cNvSpPr>
              <a:spLocks/>
            </p:cNvSpPr>
            <p:nvPr/>
          </p:nvSpPr>
          <p:spPr bwMode="auto">
            <a:xfrm>
              <a:off x="2218" y="3189"/>
              <a:ext cx="145" cy="155"/>
            </a:xfrm>
            <a:custGeom>
              <a:avLst/>
              <a:gdLst/>
              <a:ahLst/>
              <a:cxnLst>
                <a:cxn ang="0">
                  <a:pos x="0" y="154"/>
                </a:cxn>
                <a:cxn ang="0">
                  <a:pos x="0" y="0"/>
                </a:cxn>
                <a:cxn ang="0">
                  <a:pos x="144" y="0"/>
                </a:cxn>
                <a:cxn ang="0">
                  <a:pos x="144" y="154"/>
                </a:cxn>
                <a:cxn ang="0">
                  <a:pos x="0" y="154"/>
                </a:cxn>
              </a:cxnLst>
              <a:rect l="0" t="0" r="r" b="b"/>
              <a:pathLst>
                <a:path w="145" h="155">
                  <a:moveTo>
                    <a:pt x="0" y="154"/>
                  </a:moveTo>
                  <a:lnTo>
                    <a:pt x="0" y="0"/>
                  </a:lnTo>
                  <a:lnTo>
                    <a:pt x="144" y="0"/>
                  </a:lnTo>
                  <a:lnTo>
                    <a:pt x="144" y="154"/>
                  </a:lnTo>
                  <a:lnTo>
                    <a:pt x="0" y="154"/>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451" name="Freeform 19"/>
            <p:cNvSpPr>
              <a:spLocks/>
            </p:cNvSpPr>
            <p:nvPr/>
          </p:nvSpPr>
          <p:spPr bwMode="auto">
            <a:xfrm>
              <a:off x="2392" y="3189"/>
              <a:ext cx="144" cy="155"/>
            </a:xfrm>
            <a:custGeom>
              <a:avLst/>
              <a:gdLst/>
              <a:ahLst/>
              <a:cxnLst>
                <a:cxn ang="0">
                  <a:pos x="0" y="154"/>
                </a:cxn>
                <a:cxn ang="0">
                  <a:pos x="0" y="0"/>
                </a:cxn>
                <a:cxn ang="0">
                  <a:pos x="143" y="0"/>
                </a:cxn>
                <a:cxn ang="0">
                  <a:pos x="143" y="154"/>
                </a:cxn>
                <a:cxn ang="0">
                  <a:pos x="0" y="154"/>
                </a:cxn>
              </a:cxnLst>
              <a:rect l="0" t="0" r="r" b="b"/>
              <a:pathLst>
                <a:path w="144" h="155">
                  <a:moveTo>
                    <a:pt x="0" y="154"/>
                  </a:moveTo>
                  <a:lnTo>
                    <a:pt x="0" y="0"/>
                  </a:lnTo>
                  <a:lnTo>
                    <a:pt x="143" y="0"/>
                  </a:lnTo>
                  <a:lnTo>
                    <a:pt x="143" y="154"/>
                  </a:lnTo>
                  <a:lnTo>
                    <a:pt x="0" y="154"/>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452" name="Freeform 20"/>
            <p:cNvSpPr>
              <a:spLocks/>
            </p:cNvSpPr>
            <p:nvPr/>
          </p:nvSpPr>
          <p:spPr bwMode="auto">
            <a:xfrm>
              <a:off x="2421" y="3669"/>
              <a:ext cx="144" cy="155"/>
            </a:xfrm>
            <a:custGeom>
              <a:avLst/>
              <a:gdLst/>
              <a:ahLst/>
              <a:cxnLst>
                <a:cxn ang="0">
                  <a:pos x="0" y="154"/>
                </a:cxn>
                <a:cxn ang="0">
                  <a:pos x="0" y="0"/>
                </a:cxn>
                <a:cxn ang="0">
                  <a:pos x="143" y="0"/>
                </a:cxn>
                <a:cxn ang="0">
                  <a:pos x="143" y="154"/>
                </a:cxn>
                <a:cxn ang="0">
                  <a:pos x="0" y="154"/>
                </a:cxn>
              </a:cxnLst>
              <a:rect l="0" t="0" r="r" b="b"/>
              <a:pathLst>
                <a:path w="144" h="155">
                  <a:moveTo>
                    <a:pt x="0" y="154"/>
                  </a:moveTo>
                  <a:lnTo>
                    <a:pt x="0" y="0"/>
                  </a:lnTo>
                  <a:lnTo>
                    <a:pt x="143" y="0"/>
                  </a:lnTo>
                  <a:lnTo>
                    <a:pt x="143" y="154"/>
                  </a:lnTo>
                  <a:lnTo>
                    <a:pt x="0" y="154"/>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146453" name="Freeform 21"/>
            <p:cNvSpPr>
              <a:spLocks/>
            </p:cNvSpPr>
            <p:nvPr/>
          </p:nvSpPr>
          <p:spPr bwMode="auto">
            <a:xfrm>
              <a:off x="2218" y="3670"/>
              <a:ext cx="145" cy="156"/>
            </a:xfrm>
            <a:custGeom>
              <a:avLst/>
              <a:gdLst/>
              <a:ahLst/>
              <a:cxnLst>
                <a:cxn ang="0">
                  <a:pos x="0" y="155"/>
                </a:cxn>
                <a:cxn ang="0">
                  <a:pos x="0" y="0"/>
                </a:cxn>
                <a:cxn ang="0">
                  <a:pos x="144" y="0"/>
                </a:cxn>
                <a:cxn ang="0">
                  <a:pos x="144" y="155"/>
                </a:cxn>
                <a:cxn ang="0">
                  <a:pos x="0" y="155"/>
                </a:cxn>
              </a:cxnLst>
              <a:rect l="0" t="0" r="r" b="b"/>
              <a:pathLst>
                <a:path w="145" h="156">
                  <a:moveTo>
                    <a:pt x="0" y="155"/>
                  </a:moveTo>
                  <a:lnTo>
                    <a:pt x="0" y="0"/>
                  </a:lnTo>
                  <a:lnTo>
                    <a:pt x="144" y="0"/>
                  </a:lnTo>
                  <a:lnTo>
                    <a:pt x="144" y="155"/>
                  </a:lnTo>
                  <a:lnTo>
                    <a:pt x="0" y="155"/>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146454" name="Freeform 22"/>
            <p:cNvSpPr>
              <a:spLocks/>
            </p:cNvSpPr>
            <p:nvPr/>
          </p:nvSpPr>
          <p:spPr bwMode="auto">
            <a:xfrm>
              <a:off x="3442" y="2956"/>
              <a:ext cx="144" cy="156"/>
            </a:xfrm>
            <a:custGeom>
              <a:avLst/>
              <a:gdLst/>
              <a:ahLst/>
              <a:cxnLst>
                <a:cxn ang="0">
                  <a:pos x="0" y="155"/>
                </a:cxn>
                <a:cxn ang="0">
                  <a:pos x="0" y="0"/>
                </a:cxn>
                <a:cxn ang="0">
                  <a:pos x="143" y="0"/>
                </a:cxn>
                <a:cxn ang="0">
                  <a:pos x="143" y="155"/>
                </a:cxn>
                <a:cxn ang="0">
                  <a:pos x="0" y="155"/>
                </a:cxn>
              </a:cxnLst>
              <a:rect l="0" t="0" r="r" b="b"/>
              <a:pathLst>
                <a:path w="144" h="156">
                  <a:moveTo>
                    <a:pt x="0" y="155"/>
                  </a:moveTo>
                  <a:lnTo>
                    <a:pt x="0" y="0"/>
                  </a:lnTo>
                  <a:lnTo>
                    <a:pt x="143" y="0"/>
                  </a:lnTo>
                  <a:lnTo>
                    <a:pt x="143" y="155"/>
                  </a:lnTo>
                  <a:lnTo>
                    <a:pt x="0" y="155"/>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146455" name="Freeform 23"/>
            <p:cNvSpPr>
              <a:spLocks/>
            </p:cNvSpPr>
            <p:nvPr/>
          </p:nvSpPr>
          <p:spPr bwMode="auto">
            <a:xfrm>
              <a:off x="3644" y="2962"/>
              <a:ext cx="145" cy="156"/>
            </a:xfrm>
            <a:custGeom>
              <a:avLst/>
              <a:gdLst/>
              <a:ahLst/>
              <a:cxnLst>
                <a:cxn ang="0">
                  <a:pos x="0" y="155"/>
                </a:cxn>
                <a:cxn ang="0">
                  <a:pos x="0" y="0"/>
                </a:cxn>
                <a:cxn ang="0">
                  <a:pos x="144" y="0"/>
                </a:cxn>
                <a:cxn ang="0">
                  <a:pos x="144" y="155"/>
                </a:cxn>
                <a:cxn ang="0">
                  <a:pos x="0" y="155"/>
                </a:cxn>
              </a:cxnLst>
              <a:rect l="0" t="0" r="r" b="b"/>
              <a:pathLst>
                <a:path w="145" h="156">
                  <a:moveTo>
                    <a:pt x="0" y="155"/>
                  </a:moveTo>
                  <a:lnTo>
                    <a:pt x="0" y="0"/>
                  </a:lnTo>
                  <a:lnTo>
                    <a:pt x="144" y="0"/>
                  </a:lnTo>
                  <a:lnTo>
                    <a:pt x="144" y="155"/>
                  </a:lnTo>
                  <a:lnTo>
                    <a:pt x="0" y="155"/>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146456" name="Freeform 24"/>
            <p:cNvSpPr>
              <a:spLocks/>
            </p:cNvSpPr>
            <p:nvPr/>
          </p:nvSpPr>
          <p:spPr bwMode="auto">
            <a:xfrm>
              <a:off x="4307" y="2962"/>
              <a:ext cx="144" cy="156"/>
            </a:xfrm>
            <a:custGeom>
              <a:avLst/>
              <a:gdLst/>
              <a:ahLst/>
              <a:cxnLst>
                <a:cxn ang="0">
                  <a:pos x="0" y="155"/>
                </a:cxn>
                <a:cxn ang="0">
                  <a:pos x="0" y="0"/>
                </a:cxn>
                <a:cxn ang="0">
                  <a:pos x="143" y="0"/>
                </a:cxn>
                <a:cxn ang="0">
                  <a:pos x="143" y="155"/>
                </a:cxn>
                <a:cxn ang="0">
                  <a:pos x="0" y="155"/>
                </a:cxn>
              </a:cxnLst>
              <a:rect l="0" t="0" r="r" b="b"/>
              <a:pathLst>
                <a:path w="144" h="156">
                  <a:moveTo>
                    <a:pt x="0" y="155"/>
                  </a:moveTo>
                  <a:lnTo>
                    <a:pt x="0" y="0"/>
                  </a:lnTo>
                  <a:lnTo>
                    <a:pt x="143" y="0"/>
                  </a:lnTo>
                  <a:lnTo>
                    <a:pt x="143" y="155"/>
                  </a:lnTo>
                  <a:lnTo>
                    <a:pt x="0" y="155"/>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146457" name="Freeform 25"/>
            <p:cNvSpPr>
              <a:spLocks/>
            </p:cNvSpPr>
            <p:nvPr/>
          </p:nvSpPr>
          <p:spPr bwMode="auto">
            <a:xfrm>
              <a:off x="3961" y="3028"/>
              <a:ext cx="25" cy="36"/>
            </a:xfrm>
            <a:custGeom>
              <a:avLst/>
              <a:gdLst/>
              <a:ahLst/>
              <a:cxnLst>
                <a:cxn ang="0">
                  <a:pos x="24" y="18"/>
                </a:cxn>
                <a:cxn ang="0">
                  <a:pos x="11" y="0"/>
                </a:cxn>
                <a:cxn ang="0">
                  <a:pos x="0" y="18"/>
                </a:cxn>
                <a:cxn ang="0">
                  <a:pos x="11" y="35"/>
                </a:cxn>
                <a:cxn ang="0">
                  <a:pos x="24" y="18"/>
                </a:cxn>
              </a:cxnLst>
              <a:rect l="0" t="0" r="r" b="b"/>
              <a:pathLst>
                <a:path w="25" h="36">
                  <a:moveTo>
                    <a:pt x="24" y="18"/>
                  </a:moveTo>
                  <a:lnTo>
                    <a:pt x="11" y="0"/>
                  </a:lnTo>
                  <a:lnTo>
                    <a:pt x="0" y="18"/>
                  </a:lnTo>
                  <a:lnTo>
                    <a:pt x="11" y="35"/>
                  </a:lnTo>
                  <a:lnTo>
                    <a:pt x="24" y="18"/>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146458" name="Freeform 26"/>
            <p:cNvSpPr>
              <a:spLocks/>
            </p:cNvSpPr>
            <p:nvPr/>
          </p:nvSpPr>
          <p:spPr bwMode="auto">
            <a:xfrm>
              <a:off x="4045" y="3028"/>
              <a:ext cx="24" cy="36"/>
            </a:xfrm>
            <a:custGeom>
              <a:avLst/>
              <a:gdLst/>
              <a:ahLst/>
              <a:cxnLst>
                <a:cxn ang="0">
                  <a:pos x="23" y="18"/>
                </a:cxn>
                <a:cxn ang="0">
                  <a:pos x="11" y="0"/>
                </a:cxn>
                <a:cxn ang="0">
                  <a:pos x="0" y="18"/>
                </a:cxn>
                <a:cxn ang="0">
                  <a:pos x="11" y="35"/>
                </a:cxn>
                <a:cxn ang="0">
                  <a:pos x="23" y="18"/>
                </a:cxn>
              </a:cxnLst>
              <a:rect l="0" t="0" r="r" b="b"/>
              <a:pathLst>
                <a:path w="24" h="36">
                  <a:moveTo>
                    <a:pt x="23" y="18"/>
                  </a:moveTo>
                  <a:lnTo>
                    <a:pt x="11" y="0"/>
                  </a:lnTo>
                  <a:lnTo>
                    <a:pt x="0" y="18"/>
                  </a:lnTo>
                  <a:lnTo>
                    <a:pt x="11" y="35"/>
                  </a:lnTo>
                  <a:lnTo>
                    <a:pt x="23" y="18"/>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146459" name="Freeform 27"/>
            <p:cNvSpPr>
              <a:spLocks/>
            </p:cNvSpPr>
            <p:nvPr/>
          </p:nvSpPr>
          <p:spPr bwMode="auto">
            <a:xfrm>
              <a:off x="4134" y="3028"/>
              <a:ext cx="25" cy="36"/>
            </a:xfrm>
            <a:custGeom>
              <a:avLst/>
              <a:gdLst/>
              <a:ahLst/>
              <a:cxnLst>
                <a:cxn ang="0">
                  <a:pos x="24" y="18"/>
                </a:cxn>
                <a:cxn ang="0">
                  <a:pos x="11" y="0"/>
                </a:cxn>
                <a:cxn ang="0">
                  <a:pos x="0" y="18"/>
                </a:cxn>
                <a:cxn ang="0">
                  <a:pos x="11" y="35"/>
                </a:cxn>
                <a:cxn ang="0">
                  <a:pos x="24" y="18"/>
                </a:cxn>
              </a:cxnLst>
              <a:rect l="0" t="0" r="r" b="b"/>
              <a:pathLst>
                <a:path w="25" h="36">
                  <a:moveTo>
                    <a:pt x="24" y="18"/>
                  </a:moveTo>
                  <a:lnTo>
                    <a:pt x="11" y="0"/>
                  </a:lnTo>
                  <a:lnTo>
                    <a:pt x="0" y="18"/>
                  </a:lnTo>
                  <a:lnTo>
                    <a:pt x="11" y="35"/>
                  </a:lnTo>
                  <a:lnTo>
                    <a:pt x="24" y="18"/>
                  </a:lnTo>
                </a:path>
              </a:pathLst>
            </a:custGeom>
            <a:solidFill>
              <a:srgbClr val="C0FEF9"/>
            </a:solidFill>
            <a:ln w="12700" cap="rnd" cmpd="sng">
              <a:solidFill>
                <a:srgbClr val="000000"/>
              </a:solidFill>
              <a:prstDash val="solid"/>
              <a:round/>
              <a:headEnd type="none" w="med" len="med"/>
              <a:tailEnd type="none" w="med" len="med"/>
            </a:ln>
            <a:effectLst/>
          </p:spPr>
          <p:txBody>
            <a:bodyPr/>
            <a:lstStyle/>
            <a:p>
              <a:endParaRPr lang="en-US"/>
            </a:p>
          </p:txBody>
        </p:sp>
        <p:sp>
          <p:nvSpPr>
            <p:cNvPr id="146460" name="Freeform 28"/>
            <p:cNvSpPr>
              <a:spLocks/>
            </p:cNvSpPr>
            <p:nvPr/>
          </p:nvSpPr>
          <p:spPr bwMode="auto">
            <a:xfrm>
              <a:off x="3408" y="2928"/>
              <a:ext cx="1102" cy="231"/>
            </a:xfrm>
            <a:custGeom>
              <a:avLst/>
              <a:gdLst/>
              <a:ahLst/>
              <a:cxnLst>
                <a:cxn ang="0">
                  <a:pos x="0" y="230"/>
                </a:cxn>
                <a:cxn ang="0">
                  <a:pos x="0" y="0"/>
                </a:cxn>
                <a:cxn ang="0">
                  <a:pos x="1101" y="0"/>
                </a:cxn>
                <a:cxn ang="0">
                  <a:pos x="1101" y="230"/>
                </a:cxn>
                <a:cxn ang="0">
                  <a:pos x="0" y="230"/>
                </a:cxn>
              </a:cxnLst>
              <a:rect l="0" t="0" r="r" b="b"/>
              <a:pathLst>
                <a:path w="1102" h="231">
                  <a:moveTo>
                    <a:pt x="0" y="230"/>
                  </a:moveTo>
                  <a:lnTo>
                    <a:pt x="0" y="0"/>
                  </a:lnTo>
                  <a:lnTo>
                    <a:pt x="1101" y="0"/>
                  </a:lnTo>
                  <a:lnTo>
                    <a:pt x="1101" y="230"/>
                  </a:lnTo>
                  <a:lnTo>
                    <a:pt x="0" y="23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46461" name="Freeform 29"/>
            <p:cNvSpPr>
              <a:spLocks/>
            </p:cNvSpPr>
            <p:nvPr/>
          </p:nvSpPr>
          <p:spPr bwMode="auto">
            <a:xfrm>
              <a:off x="4265" y="3414"/>
              <a:ext cx="145" cy="156"/>
            </a:xfrm>
            <a:custGeom>
              <a:avLst/>
              <a:gdLst/>
              <a:ahLst/>
              <a:cxnLst>
                <a:cxn ang="0">
                  <a:pos x="0" y="155"/>
                </a:cxn>
                <a:cxn ang="0">
                  <a:pos x="0" y="0"/>
                </a:cxn>
                <a:cxn ang="0">
                  <a:pos x="144" y="0"/>
                </a:cxn>
                <a:cxn ang="0">
                  <a:pos x="144" y="155"/>
                </a:cxn>
                <a:cxn ang="0">
                  <a:pos x="0" y="155"/>
                </a:cxn>
              </a:cxnLst>
              <a:rect l="0" t="0" r="r" b="b"/>
              <a:pathLst>
                <a:path w="145" h="156">
                  <a:moveTo>
                    <a:pt x="0" y="155"/>
                  </a:moveTo>
                  <a:lnTo>
                    <a:pt x="0" y="0"/>
                  </a:lnTo>
                  <a:lnTo>
                    <a:pt x="144" y="0"/>
                  </a:lnTo>
                  <a:lnTo>
                    <a:pt x="144" y="155"/>
                  </a:lnTo>
                  <a:lnTo>
                    <a:pt x="0" y="155"/>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46462" name="Freeform 30"/>
            <p:cNvSpPr>
              <a:spLocks/>
            </p:cNvSpPr>
            <p:nvPr/>
          </p:nvSpPr>
          <p:spPr bwMode="auto">
            <a:xfrm>
              <a:off x="3227" y="2496"/>
              <a:ext cx="1526" cy="1393"/>
            </a:xfrm>
            <a:custGeom>
              <a:avLst/>
              <a:gdLst/>
              <a:ahLst/>
              <a:cxnLst>
                <a:cxn ang="0">
                  <a:pos x="0" y="1392"/>
                </a:cxn>
                <a:cxn ang="0">
                  <a:pos x="0" y="0"/>
                </a:cxn>
                <a:cxn ang="0">
                  <a:pos x="1525" y="0"/>
                </a:cxn>
                <a:cxn ang="0">
                  <a:pos x="1525" y="1392"/>
                </a:cxn>
                <a:cxn ang="0">
                  <a:pos x="0" y="1392"/>
                </a:cxn>
              </a:cxnLst>
              <a:rect l="0" t="0" r="r" b="b"/>
              <a:pathLst>
                <a:path w="1526" h="1393">
                  <a:moveTo>
                    <a:pt x="0" y="1392"/>
                  </a:moveTo>
                  <a:lnTo>
                    <a:pt x="0" y="0"/>
                  </a:lnTo>
                  <a:lnTo>
                    <a:pt x="1525" y="0"/>
                  </a:lnTo>
                  <a:lnTo>
                    <a:pt x="1525" y="1392"/>
                  </a:lnTo>
                  <a:lnTo>
                    <a:pt x="0" y="1392"/>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nvGrpSpPr>
            <p:cNvPr id="146463" name="Group 31"/>
            <p:cNvGrpSpPr>
              <a:grpSpLocks/>
            </p:cNvGrpSpPr>
            <p:nvPr/>
          </p:nvGrpSpPr>
          <p:grpSpPr bwMode="auto">
            <a:xfrm>
              <a:off x="5095" y="2868"/>
              <a:ext cx="197" cy="862"/>
              <a:chOff x="5095" y="2868"/>
              <a:chExt cx="197" cy="862"/>
            </a:xfrm>
          </p:grpSpPr>
          <p:sp>
            <p:nvSpPr>
              <p:cNvPr id="146464" name="Freeform 32"/>
              <p:cNvSpPr>
                <a:spLocks/>
              </p:cNvSpPr>
              <p:nvPr/>
            </p:nvSpPr>
            <p:spPr bwMode="auto">
              <a:xfrm>
                <a:off x="5095" y="3396"/>
                <a:ext cx="25" cy="37"/>
              </a:xfrm>
              <a:custGeom>
                <a:avLst/>
                <a:gdLst/>
                <a:ahLst/>
                <a:cxnLst>
                  <a:cxn ang="0">
                    <a:pos x="24" y="18"/>
                  </a:cxn>
                  <a:cxn ang="0">
                    <a:pos x="12" y="0"/>
                  </a:cxn>
                  <a:cxn ang="0">
                    <a:pos x="0" y="18"/>
                  </a:cxn>
                  <a:cxn ang="0">
                    <a:pos x="12" y="36"/>
                  </a:cxn>
                  <a:cxn ang="0">
                    <a:pos x="24" y="18"/>
                  </a:cxn>
                </a:cxnLst>
                <a:rect l="0" t="0" r="r" b="b"/>
                <a:pathLst>
                  <a:path w="25" h="37">
                    <a:moveTo>
                      <a:pt x="24" y="18"/>
                    </a:moveTo>
                    <a:lnTo>
                      <a:pt x="12" y="0"/>
                    </a:lnTo>
                    <a:lnTo>
                      <a:pt x="0" y="18"/>
                    </a:lnTo>
                    <a:lnTo>
                      <a:pt x="12" y="36"/>
                    </a:lnTo>
                    <a:lnTo>
                      <a:pt x="24" y="18"/>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46465" name="Freeform 33"/>
              <p:cNvSpPr>
                <a:spLocks/>
              </p:cNvSpPr>
              <p:nvPr/>
            </p:nvSpPr>
            <p:spPr bwMode="auto">
              <a:xfrm>
                <a:off x="5178" y="3396"/>
                <a:ext cx="25" cy="37"/>
              </a:xfrm>
              <a:custGeom>
                <a:avLst/>
                <a:gdLst/>
                <a:ahLst/>
                <a:cxnLst>
                  <a:cxn ang="0">
                    <a:pos x="24" y="18"/>
                  </a:cxn>
                  <a:cxn ang="0">
                    <a:pos x="12" y="0"/>
                  </a:cxn>
                  <a:cxn ang="0">
                    <a:pos x="0" y="18"/>
                  </a:cxn>
                  <a:cxn ang="0">
                    <a:pos x="12" y="36"/>
                  </a:cxn>
                  <a:cxn ang="0">
                    <a:pos x="24" y="18"/>
                  </a:cxn>
                </a:cxnLst>
                <a:rect l="0" t="0" r="r" b="b"/>
                <a:pathLst>
                  <a:path w="25" h="37">
                    <a:moveTo>
                      <a:pt x="24" y="18"/>
                    </a:moveTo>
                    <a:lnTo>
                      <a:pt x="12" y="0"/>
                    </a:lnTo>
                    <a:lnTo>
                      <a:pt x="0" y="18"/>
                    </a:lnTo>
                    <a:lnTo>
                      <a:pt x="12" y="36"/>
                    </a:lnTo>
                    <a:lnTo>
                      <a:pt x="24" y="18"/>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46466" name="Freeform 34"/>
              <p:cNvSpPr>
                <a:spLocks/>
              </p:cNvSpPr>
              <p:nvPr/>
            </p:nvSpPr>
            <p:spPr bwMode="auto">
              <a:xfrm>
                <a:off x="5268" y="3396"/>
                <a:ext cx="24" cy="37"/>
              </a:xfrm>
              <a:custGeom>
                <a:avLst/>
                <a:gdLst/>
                <a:ahLst/>
                <a:cxnLst>
                  <a:cxn ang="0">
                    <a:pos x="23" y="18"/>
                  </a:cxn>
                  <a:cxn ang="0">
                    <a:pos x="12" y="0"/>
                  </a:cxn>
                  <a:cxn ang="0">
                    <a:pos x="0" y="18"/>
                  </a:cxn>
                  <a:cxn ang="0">
                    <a:pos x="12" y="36"/>
                  </a:cxn>
                  <a:cxn ang="0">
                    <a:pos x="23" y="18"/>
                  </a:cxn>
                </a:cxnLst>
                <a:rect l="0" t="0" r="r" b="b"/>
                <a:pathLst>
                  <a:path w="24" h="37">
                    <a:moveTo>
                      <a:pt x="23" y="18"/>
                    </a:moveTo>
                    <a:lnTo>
                      <a:pt x="12" y="0"/>
                    </a:lnTo>
                    <a:lnTo>
                      <a:pt x="0" y="18"/>
                    </a:lnTo>
                    <a:lnTo>
                      <a:pt x="12" y="36"/>
                    </a:lnTo>
                    <a:lnTo>
                      <a:pt x="23" y="18"/>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46467" name="Freeform 35"/>
              <p:cNvSpPr>
                <a:spLocks/>
              </p:cNvSpPr>
              <p:nvPr/>
            </p:nvSpPr>
            <p:spPr bwMode="auto">
              <a:xfrm>
                <a:off x="5131" y="2868"/>
                <a:ext cx="144" cy="155"/>
              </a:xfrm>
              <a:custGeom>
                <a:avLst/>
                <a:gdLst/>
                <a:ahLst/>
                <a:cxnLst>
                  <a:cxn ang="0">
                    <a:pos x="0" y="154"/>
                  </a:cxn>
                  <a:cxn ang="0">
                    <a:pos x="0" y="0"/>
                  </a:cxn>
                  <a:cxn ang="0">
                    <a:pos x="143" y="0"/>
                  </a:cxn>
                  <a:cxn ang="0">
                    <a:pos x="143" y="154"/>
                  </a:cxn>
                  <a:cxn ang="0">
                    <a:pos x="0" y="154"/>
                  </a:cxn>
                </a:cxnLst>
                <a:rect l="0" t="0" r="r" b="b"/>
                <a:pathLst>
                  <a:path w="144" h="155">
                    <a:moveTo>
                      <a:pt x="0" y="154"/>
                    </a:moveTo>
                    <a:lnTo>
                      <a:pt x="0" y="0"/>
                    </a:lnTo>
                    <a:lnTo>
                      <a:pt x="143" y="0"/>
                    </a:lnTo>
                    <a:lnTo>
                      <a:pt x="143" y="154"/>
                    </a:lnTo>
                    <a:lnTo>
                      <a:pt x="0" y="154"/>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46468" name="Freeform 36"/>
              <p:cNvSpPr>
                <a:spLocks/>
              </p:cNvSpPr>
              <p:nvPr/>
            </p:nvSpPr>
            <p:spPr bwMode="auto">
              <a:xfrm>
                <a:off x="5131" y="3093"/>
                <a:ext cx="144" cy="156"/>
              </a:xfrm>
              <a:custGeom>
                <a:avLst/>
                <a:gdLst/>
                <a:ahLst/>
                <a:cxnLst>
                  <a:cxn ang="0">
                    <a:pos x="0" y="155"/>
                  </a:cxn>
                  <a:cxn ang="0">
                    <a:pos x="0" y="0"/>
                  </a:cxn>
                  <a:cxn ang="0">
                    <a:pos x="143" y="0"/>
                  </a:cxn>
                  <a:cxn ang="0">
                    <a:pos x="143" y="155"/>
                  </a:cxn>
                  <a:cxn ang="0">
                    <a:pos x="0" y="155"/>
                  </a:cxn>
                </a:cxnLst>
                <a:rect l="0" t="0" r="r" b="b"/>
                <a:pathLst>
                  <a:path w="144" h="156">
                    <a:moveTo>
                      <a:pt x="0" y="155"/>
                    </a:moveTo>
                    <a:lnTo>
                      <a:pt x="0" y="0"/>
                    </a:lnTo>
                    <a:lnTo>
                      <a:pt x="143" y="0"/>
                    </a:lnTo>
                    <a:lnTo>
                      <a:pt x="143" y="155"/>
                    </a:lnTo>
                    <a:lnTo>
                      <a:pt x="0" y="155"/>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46469" name="Freeform 37"/>
              <p:cNvSpPr>
                <a:spLocks/>
              </p:cNvSpPr>
              <p:nvPr/>
            </p:nvSpPr>
            <p:spPr bwMode="auto">
              <a:xfrm>
                <a:off x="5131" y="3575"/>
                <a:ext cx="144" cy="155"/>
              </a:xfrm>
              <a:custGeom>
                <a:avLst/>
                <a:gdLst/>
                <a:ahLst/>
                <a:cxnLst>
                  <a:cxn ang="0">
                    <a:pos x="0" y="154"/>
                  </a:cxn>
                  <a:cxn ang="0">
                    <a:pos x="0" y="0"/>
                  </a:cxn>
                  <a:cxn ang="0">
                    <a:pos x="143" y="0"/>
                  </a:cxn>
                  <a:cxn ang="0">
                    <a:pos x="143" y="154"/>
                  </a:cxn>
                  <a:cxn ang="0">
                    <a:pos x="0" y="154"/>
                  </a:cxn>
                </a:cxnLst>
                <a:rect l="0" t="0" r="r" b="b"/>
                <a:pathLst>
                  <a:path w="144" h="155">
                    <a:moveTo>
                      <a:pt x="0" y="154"/>
                    </a:moveTo>
                    <a:lnTo>
                      <a:pt x="0" y="0"/>
                    </a:lnTo>
                    <a:lnTo>
                      <a:pt x="143" y="0"/>
                    </a:lnTo>
                    <a:lnTo>
                      <a:pt x="143" y="154"/>
                    </a:lnTo>
                    <a:lnTo>
                      <a:pt x="0" y="154"/>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46470" name="Rectangle 38"/>
            <p:cNvSpPr>
              <a:spLocks noChangeArrowheads="1"/>
            </p:cNvSpPr>
            <p:nvPr/>
          </p:nvSpPr>
          <p:spPr bwMode="auto">
            <a:xfrm>
              <a:off x="3195" y="3882"/>
              <a:ext cx="1393"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B main memory buffers</a:t>
              </a:r>
            </a:p>
          </p:txBody>
        </p:sp>
        <p:sp>
          <p:nvSpPr>
            <p:cNvPr id="146471" name="Rectangle 39"/>
            <p:cNvSpPr>
              <a:spLocks noChangeArrowheads="1"/>
            </p:cNvSpPr>
            <p:nvPr/>
          </p:nvSpPr>
          <p:spPr bwMode="auto">
            <a:xfrm>
              <a:off x="2319" y="3917"/>
              <a:ext cx="341"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Disk</a:t>
              </a:r>
            </a:p>
          </p:txBody>
        </p:sp>
        <p:sp>
          <p:nvSpPr>
            <p:cNvPr id="146472" name="Rectangle 40"/>
            <p:cNvSpPr>
              <a:spLocks noChangeArrowheads="1"/>
            </p:cNvSpPr>
            <p:nvPr/>
          </p:nvSpPr>
          <p:spPr bwMode="auto">
            <a:xfrm>
              <a:off x="4127" y="3546"/>
              <a:ext cx="416" cy="248"/>
            </a:xfrm>
            <a:prstGeom prst="rect">
              <a:avLst/>
            </a:prstGeom>
            <a:noFill/>
            <a:ln w="12700">
              <a:noFill/>
              <a:miter lim="800000"/>
              <a:headEnd/>
              <a:tailEnd/>
            </a:ln>
            <a:effectLst/>
          </p:spPr>
          <p:txBody>
            <a:bodyPr wrap="none" lIns="90488" tIns="44450" rIns="90488" bIns="44450">
              <a:spAutoFit/>
            </a:bodyPr>
            <a:lstStyle/>
            <a:p>
              <a:pPr eaLnBrk="0" hangingPunct="0"/>
              <a:r>
                <a:rPr lang="en-US" sz="1000" b="1">
                  <a:solidFill>
                    <a:srgbClr val="000000"/>
                  </a:solidFill>
                </a:rPr>
                <a:t>Output </a:t>
              </a:r>
            </a:p>
            <a:p>
              <a:pPr eaLnBrk="0" hangingPunct="0"/>
              <a:r>
                <a:rPr lang="en-US" sz="1000" b="1">
                  <a:solidFill>
                    <a:srgbClr val="000000"/>
                  </a:solidFill>
                </a:rPr>
                <a:t> buffer</a:t>
              </a:r>
            </a:p>
          </p:txBody>
        </p:sp>
        <p:sp>
          <p:nvSpPr>
            <p:cNvPr id="146473" name="Rectangle 41"/>
            <p:cNvSpPr>
              <a:spLocks noChangeArrowheads="1"/>
            </p:cNvSpPr>
            <p:nvPr/>
          </p:nvSpPr>
          <p:spPr bwMode="auto">
            <a:xfrm>
              <a:off x="4998" y="3882"/>
              <a:ext cx="341"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Disk</a:t>
              </a:r>
            </a:p>
          </p:txBody>
        </p:sp>
        <p:sp>
          <p:nvSpPr>
            <p:cNvPr id="146474" name="Rectangle 42"/>
            <p:cNvSpPr>
              <a:spLocks noChangeArrowheads="1"/>
            </p:cNvSpPr>
            <p:nvPr/>
          </p:nvSpPr>
          <p:spPr bwMode="auto">
            <a:xfrm>
              <a:off x="4806" y="2352"/>
              <a:ext cx="718"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Join Result</a:t>
              </a:r>
            </a:p>
          </p:txBody>
        </p:sp>
        <p:sp>
          <p:nvSpPr>
            <p:cNvPr id="146475" name="Rectangle 43"/>
            <p:cNvSpPr>
              <a:spLocks noChangeArrowheads="1"/>
            </p:cNvSpPr>
            <p:nvPr/>
          </p:nvSpPr>
          <p:spPr bwMode="auto">
            <a:xfrm>
              <a:off x="2833" y="2706"/>
              <a:ext cx="324" cy="171"/>
            </a:xfrm>
            <a:prstGeom prst="rect">
              <a:avLst/>
            </a:prstGeom>
            <a:noFill/>
            <a:ln w="12700">
              <a:noFill/>
              <a:miter lim="800000"/>
              <a:headEnd/>
              <a:tailEnd/>
            </a:ln>
            <a:effectLst/>
          </p:spPr>
          <p:txBody>
            <a:bodyPr wrap="none" lIns="90488" tIns="44450" rIns="90488" bIns="44450">
              <a:spAutoFit/>
            </a:bodyPr>
            <a:lstStyle/>
            <a:p>
              <a:pPr eaLnBrk="0" hangingPunct="0"/>
              <a:r>
                <a:rPr lang="en-US" sz="1200" b="1">
                  <a:solidFill>
                    <a:srgbClr val="000000"/>
                  </a:solidFill>
                </a:rPr>
                <a:t>hash</a:t>
              </a:r>
            </a:p>
          </p:txBody>
        </p:sp>
        <p:sp>
          <p:nvSpPr>
            <p:cNvPr id="146476" name="Rectangle 44"/>
            <p:cNvSpPr>
              <a:spLocks noChangeArrowheads="1"/>
            </p:cNvSpPr>
            <p:nvPr/>
          </p:nvSpPr>
          <p:spPr bwMode="auto">
            <a:xfrm>
              <a:off x="2862" y="2838"/>
              <a:ext cx="213" cy="171"/>
            </a:xfrm>
            <a:prstGeom prst="rect">
              <a:avLst/>
            </a:prstGeom>
            <a:noFill/>
            <a:ln w="12700">
              <a:noFill/>
              <a:miter lim="800000"/>
              <a:headEnd/>
              <a:tailEnd/>
            </a:ln>
            <a:effectLst/>
          </p:spPr>
          <p:txBody>
            <a:bodyPr wrap="none" lIns="90488" tIns="44450" rIns="90488" bIns="44450">
              <a:spAutoFit/>
            </a:bodyPr>
            <a:lstStyle/>
            <a:p>
              <a:pPr eaLnBrk="0" hangingPunct="0"/>
              <a:r>
                <a:rPr lang="en-US" sz="1200" b="1">
                  <a:solidFill>
                    <a:srgbClr val="000000"/>
                  </a:solidFill>
                </a:rPr>
                <a:t>fn</a:t>
              </a:r>
            </a:p>
          </p:txBody>
        </p:sp>
        <p:sp>
          <p:nvSpPr>
            <p:cNvPr id="146477" name="Rectangle 45"/>
            <p:cNvSpPr>
              <a:spLocks noChangeArrowheads="1"/>
            </p:cNvSpPr>
            <p:nvPr/>
          </p:nvSpPr>
          <p:spPr bwMode="auto">
            <a:xfrm>
              <a:off x="2867" y="2968"/>
              <a:ext cx="247"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3365FB"/>
                  </a:solidFill>
                </a:rPr>
                <a:t>h2</a:t>
              </a:r>
            </a:p>
          </p:txBody>
        </p:sp>
        <p:sp>
          <p:nvSpPr>
            <p:cNvPr id="146478" name="Rectangle 46"/>
            <p:cNvSpPr>
              <a:spLocks noChangeArrowheads="1"/>
            </p:cNvSpPr>
            <p:nvPr/>
          </p:nvSpPr>
          <p:spPr bwMode="auto">
            <a:xfrm>
              <a:off x="3747" y="3264"/>
              <a:ext cx="228" cy="171"/>
            </a:xfrm>
            <a:prstGeom prst="rect">
              <a:avLst/>
            </a:prstGeom>
            <a:noFill/>
            <a:ln w="12700">
              <a:noFill/>
              <a:miter lim="800000"/>
              <a:headEnd/>
              <a:tailEnd/>
            </a:ln>
            <a:effectLst/>
          </p:spPr>
          <p:txBody>
            <a:bodyPr wrap="none" lIns="90488" tIns="44450" rIns="90488" bIns="44450">
              <a:spAutoFit/>
            </a:bodyPr>
            <a:lstStyle/>
            <a:p>
              <a:pPr eaLnBrk="0" hangingPunct="0"/>
              <a:r>
                <a:rPr lang="en-US" sz="1200" b="1">
                  <a:solidFill>
                    <a:srgbClr val="3365FB"/>
                  </a:solidFill>
                </a:rPr>
                <a:t>h2</a:t>
              </a:r>
            </a:p>
          </p:txBody>
        </p:sp>
        <p:grpSp>
          <p:nvGrpSpPr>
            <p:cNvPr id="146479" name="Group 47"/>
            <p:cNvGrpSpPr>
              <a:grpSpLocks/>
            </p:cNvGrpSpPr>
            <p:nvPr/>
          </p:nvGrpSpPr>
          <p:grpSpPr bwMode="auto">
            <a:xfrm>
              <a:off x="2161" y="2644"/>
              <a:ext cx="671" cy="1273"/>
              <a:chOff x="2161" y="2644"/>
              <a:chExt cx="671" cy="1273"/>
            </a:xfrm>
          </p:grpSpPr>
          <p:sp>
            <p:nvSpPr>
              <p:cNvPr id="146480" name="Oval 48"/>
              <p:cNvSpPr>
                <a:spLocks noChangeArrowheads="1"/>
              </p:cNvSpPr>
              <p:nvPr/>
            </p:nvSpPr>
            <p:spPr bwMode="auto">
              <a:xfrm>
                <a:off x="2165" y="2644"/>
                <a:ext cx="663" cy="88"/>
              </a:xfrm>
              <a:prstGeom prst="ellipse">
                <a:avLst/>
              </a:prstGeom>
              <a:noFill/>
              <a:ln w="12700">
                <a:solidFill>
                  <a:schemeClr val="tx2"/>
                </a:solidFill>
                <a:round/>
                <a:headEnd/>
                <a:tailEnd/>
              </a:ln>
              <a:effectLst/>
            </p:spPr>
            <p:txBody>
              <a:bodyPr wrap="none" anchor="ctr"/>
              <a:lstStyle/>
              <a:p>
                <a:endParaRPr lang="en-US"/>
              </a:p>
            </p:txBody>
          </p:sp>
          <p:sp>
            <p:nvSpPr>
              <p:cNvPr id="146481" name="Line 49"/>
              <p:cNvSpPr>
                <a:spLocks noChangeShapeType="1"/>
              </p:cNvSpPr>
              <p:nvPr/>
            </p:nvSpPr>
            <p:spPr bwMode="auto">
              <a:xfrm>
                <a:off x="2161" y="2692"/>
                <a:ext cx="0" cy="1144"/>
              </a:xfrm>
              <a:prstGeom prst="line">
                <a:avLst/>
              </a:prstGeom>
              <a:noFill/>
              <a:ln w="12700">
                <a:solidFill>
                  <a:schemeClr val="tx2"/>
                </a:solidFill>
                <a:round/>
                <a:headEnd/>
                <a:tailEnd/>
              </a:ln>
              <a:effectLst/>
            </p:spPr>
            <p:txBody>
              <a:bodyPr/>
              <a:lstStyle/>
              <a:p>
                <a:endParaRPr lang="en-US"/>
              </a:p>
            </p:txBody>
          </p:sp>
          <p:sp>
            <p:nvSpPr>
              <p:cNvPr id="146482" name="Line 50"/>
              <p:cNvSpPr>
                <a:spLocks noChangeShapeType="1"/>
              </p:cNvSpPr>
              <p:nvPr/>
            </p:nvSpPr>
            <p:spPr bwMode="auto">
              <a:xfrm>
                <a:off x="2832" y="2692"/>
                <a:ext cx="0" cy="1144"/>
              </a:xfrm>
              <a:prstGeom prst="line">
                <a:avLst/>
              </a:prstGeom>
              <a:noFill/>
              <a:ln w="12700">
                <a:solidFill>
                  <a:schemeClr val="tx2"/>
                </a:solidFill>
                <a:round/>
                <a:headEnd/>
                <a:tailEnd/>
              </a:ln>
              <a:effectLst/>
            </p:spPr>
            <p:txBody>
              <a:bodyPr/>
              <a:lstStyle/>
              <a:p>
                <a:endParaRPr lang="en-US"/>
              </a:p>
            </p:txBody>
          </p:sp>
          <p:sp>
            <p:nvSpPr>
              <p:cNvPr id="146483" name="Arc 51"/>
              <p:cNvSpPr>
                <a:spLocks/>
              </p:cNvSpPr>
              <p:nvPr/>
            </p:nvSpPr>
            <p:spPr bwMode="auto">
              <a:xfrm>
                <a:off x="2162" y="3843"/>
                <a:ext cx="663" cy="74"/>
              </a:xfrm>
              <a:custGeom>
                <a:avLst/>
                <a:gdLst>
                  <a:gd name="G0" fmla="+- 21600 0 0"/>
                  <a:gd name="G1" fmla="+- 602 0 0"/>
                  <a:gd name="G2" fmla="+- 21600 0 0"/>
                  <a:gd name="T0" fmla="*/ 43192 w 43200"/>
                  <a:gd name="T1" fmla="*/ 0 h 22202"/>
                  <a:gd name="T2" fmla="*/ 0 w 43200"/>
                  <a:gd name="T3" fmla="*/ 602 h 22202"/>
                  <a:gd name="T4" fmla="*/ 21600 w 43200"/>
                  <a:gd name="T5" fmla="*/ 602 h 22202"/>
                </a:gdLst>
                <a:ahLst/>
                <a:cxnLst>
                  <a:cxn ang="0">
                    <a:pos x="T0" y="T1"/>
                  </a:cxn>
                  <a:cxn ang="0">
                    <a:pos x="T2" y="T3"/>
                  </a:cxn>
                  <a:cxn ang="0">
                    <a:pos x="T4" y="T5"/>
                  </a:cxn>
                </a:cxnLst>
                <a:rect l="0" t="0" r="r" b="b"/>
                <a:pathLst>
                  <a:path w="43200" h="22202" fill="none" extrusionOk="0">
                    <a:moveTo>
                      <a:pt x="43191" y="0"/>
                    </a:moveTo>
                    <a:cubicBezTo>
                      <a:pt x="43197" y="200"/>
                      <a:pt x="43200" y="401"/>
                      <a:pt x="43200" y="602"/>
                    </a:cubicBezTo>
                    <a:cubicBezTo>
                      <a:pt x="43200" y="12531"/>
                      <a:pt x="33529" y="22202"/>
                      <a:pt x="21600" y="22202"/>
                    </a:cubicBezTo>
                    <a:cubicBezTo>
                      <a:pt x="9670" y="22202"/>
                      <a:pt x="0" y="12531"/>
                      <a:pt x="0" y="602"/>
                    </a:cubicBezTo>
                  </a:path>
                  <a:path w="43200" h="22202" stroke="0" extrusionOk="0">
                    <a:moveTo>
                      <a:pt x="43191" y="0"/>
                    </a:moveTo>
                    <a:cubicBezTo>
                      <a:pt x="43197" y="200"/>
                      <a:pt x="43200" y="401"/>
                      <a:pt x="43200" y="602"/>
                    </a:cubicBezTo>
                    <a:cubicBezTo>
                      <a:pt x="43200" y="12531"/>
                      <a:pt x="33529" y="22202"/>
                      <a:pt x="21600" y="22202"/>
                    </a:cubicBezTo>
                    <a:cubicBezTo>
                      <a:pt x="9670" y="22202"/>
                      <a:pt x="0" y="12531"/>
                      <a:pt x="0" y="602"/>
                    </a:cubicBezTo>
                    <a:lnTo>
                      <a:pt x="21600" y="602"/>
                    </a:lnTo>
                    <a:close/>
                  </a:path>
                </a:pathLst>
              </a:custGeom>
              <a:noFill/>
              <a:ln w="12700" cap="rnd">
                <a:solidFill>
                  <a:schemeClr val="tx2"/>
                </a:solidFill>
                <a:round/>
                <a:headEnd/>
                <a:tailEnd/>
              </a:ln>
              <a:effectLst/>
            </p:spPr>
            <p:txBody>
              <a:bodyPr/>
              <a:lstStyle/>
              <a:p>
                <a:endParaRPr lang="en-US"/>
              </a:p>
            </p:txBody>
          </p:sp>
        </p:grpSp>
        <p:grpSp>
          <p:nvGrpSpPr>
            <p:cNvPr id="146484" name="Group 52"/>
            <p:cNvGrpSpPr>
              <a:grpSpLocks/>
            </p:cNvGrpSpPr>
            <p:nvPr/>
          </p:nvGrpSpPr>
          <p:grpSpPr bwMode="auto">
            <a:xfrm>
              <a:off x="4944" y="2692"/>
              <a:ext cx="528" cy="1179"/>
              <a:chOff x="4944" y="2692"/>
              <a:chExt cx="528" cy="1179"/>
            </a:xfrm>
          </p:grpSpPr>
          <p:sp>
            <p:nvSpPr>
              <p:cNvPr id="146485" name="Oval 53"/>
              <p:cNvSpPr>
                <a:spLocks noChangeArrowheads="1"/>
              </p:cNvSpPr>
              <p:nvPr/>
            </p:nvSpPr>
            <p:spPr bwMode="auto">
              <a:xfrm>
                <a:off x="4948" y="2692"/>
                <a:ext cx="520" cy="81"/>
              </a:xfrm>
              <a:prstGeom prst="ellipse">
                <a:avLst/>
              </a:prstGeom>
              <a:noFill/>
              <a:ln w="12700">
                <a:solidFill>
                  <a:schemeClr val="tx2"/>
                </a:solidFill>
                <a:round/>
                <a:headEnd/>
                <a:tailEnd/>
              </a:ln>
              <a:effectLst/>
            </p:spPr>
            <p:txBody>
              <a:bodyPr wrap="none" anchor="ctr"/>
              <a:lstStyle/>
              <a:p>
                <a:endParaRPr lang="en-US"/>
              </a:p>
            </p:txBody>
          </p:sp>
          <p:sp>
            <p:nvSpPr>
              <p:cNvPr id="146486" name="Line 54"/>
              <p:cNvSpPr>
                <a:spLocks noChangeShapeType="1"/>
              </p:cNvSpPr>
              <p:nvPr/>
            </p:nvSpPr>
            <p:spPr bwMode="auto">
              <a:xfrm>
                <a:off x="4944" y="2736"/>
                <a:ext cx="0" cy="1058"/>
              </a:xfrm>
              <a:prstGeom prst="line">
                <a:avLst/>
              </a:prstGeom>
              <a:noFill/>
              <a:ln w="12700">
                <a:solidFill>
                  <a:schemeClr val="tx2"/>
                </a:solidFill>
                <a:round/>
                <a:headEnd/>
                <a:tailEnd/>
              </a:ln>
              <a:effectLst/>
            </p:spPr>
            <p:txBody>
              <a:bodyPr/>
              <a:lstStyle/>
              <a:p>
                <a:endParaRPr lang="en-US"/>
              </a:p>
            </p:txBody>
          </p:sp>
          <p:sp>
            <p:nvSpPr>
              <p:cNvPr id="146487" name="Line 55"/>
              <p:cNvSpPr>
                <a:spLocks noChangeShapeType="1"/>
              </p:cNvSpPr>
              <p:nvPr/>
            </p:nvSpPr>
            <p:spPr bwMode="auto">
              <a:xfrm>
                <a:off x="5472" y="2736"/>
                <a:ext cx="0" cy="1058"/>
              </a:xfrm>
              <a:prstGeom prst="line">
                <a:avLst/>
              </a:prstGeom>
              <a:noFill/>
              <a:ln w="12700">
                <a:solidFill>
                  <a:schemeClr val="tx2"/>
                </a:solidFill>
                <a:round/>
                <a:headEnd/>
                <a:tailEnd/>
              </a:ln>
              <a:effectLst/>
            </p:spPr>
            <p:txBody>
              <a:bodyPr/>
              <a:lstStyle/>
              <a:p>
                <a:endParaRPr lang="en-US"/>
              </a:p>
            </p:txBody>
          </p:sp>
          <p:sp>
            <p:nvSpPr>
              <p:cNvPr id="146488" name="Arc 56"/>
              <p:cNvSpPr>
                <a:spLocks/>
              </p:cNvSpPr>
              <p:nvPr/>
            </p:nvSpPr>
            <p:spPr bwMode="auto">
              <a:xfrm>
                <a:off x="4947" y="3800"/>
                <a:ext cx="520" cy="71"/>
              </a:xfrm>
              <a:custGeom>
                <a:avLst/>
                <a:gdLst>
                  <a:gd name="G0" fmla="+- 21600 0 0"/>
                  <a:gd name="G1" fmla="+- 1287 0 0"/>
                  <a:gd name="G2" fmla="+- 21600 0 0"/>
                  <a:gd name="T0" fmla="*/ 43178 w 43200"/>
                  <a:gd name="T1" fmla="*/ 317 h 22887"/>
                  <a:gd name="T2" fmla="*/ 38 w 43200"/>
                  <a:gd name="T3" fmla="*/ 0 h 22887"/>
                  <a:gd name="T4" fmla="*/ 21600 w 43200"/>
                  <a:gd name="T5" fmla="*/ 1287 h 22887"/>
                </a:gdLst>
                <a:ahLst/>
                <a:cxnLst>
                  <a:cxn ang="0">
                    <a:pos x="T0" y="T1"/>
                  </a:cxn>
                  <a:cxn ang="0">
                    <a:pos x="T2" y="T3"/>
                  </a:cxn>
                  <a:cxn ang="0">
                    <a:pos x="T4" y="T5"/>
                  </a:cxn>
                </a:cxnLst>
                <a:rect l="0" t="0" r="r" b="b"/>
                <a:pathLst>
                  <a:path w="43200" h="22887" fill="none" extrusionOk="0">
                    <a:moveTo>
                      <a:pt x="43178" y="316"/>
                    </a:moveTo>
                    <a:cubicBezTo>
                      <a:pt x="43192" y="640"/>
                      <a:pt x="43200" y="963"/>
                      <a:pt x="43200" y="1287"/>
                    </a:cubicBezTo>
                    <a:cubicBezTo>
                      <a:pt x="43200" y="13216"/>
                      <a:pt x="33529" y="22887"/>
                      <a:pt x="21600" y="22887"/>
                    </a:cubicBezTo>
                    <a:cubicBezTo>
                      <a:pt x="9670" y="22887"/>
                      <a:pt x="0" y="13216"/>
                      <a:pt x="0" y="1287"/>
                    </a:cubicBezTo>
                    <a:cubicBezTo>
                      <a:pt x="-1" y="857"/>
                      <a:pt x="12" y="428"/>
                      <a:pt x="38" y="0"/>
                    </a:cubicBezTo>
                  </a:path>
                  <a:path w="43200" h="22887" stroke="0" extrusionOk="0">
                    <a:moveTo>
                      <a:pt x="43178" y="316"/>
                    </a:moveTo>
                    <a:cubicBezTo>
                      <a:pt x="43192" y="640"/>
                      <a:pt x="43200" y="963"/>
                      <a:pt x="43200" y="1287"/>
                    </a:cubicBezTo>
                    <a:cubicBezTo>
                      <a:pt x="43200" y="13216"/>
                      <a:pt x="33529" y="22887"/>
                      <a:pt x="21600" y="22887"/>
                    </a:cubicBezTo>
                    <a:cubicBezTo>
                      <a:pt x="9670" y="22887"/>
                      <a:pt x="0" y="13216"/>
                      <a:pt x="0" y="1287"/>
                    </a:cubicBezTo>
                    <a:cubicBezTo>
                      <a:pt x="-1" y="857"/>
                      <a:pt x="12" y="428"/>
                      <a:pt x="38" y="0"/>
                    </a:cubicBezTo>
                    <a:lnTo>
                      <a:pt x="21600" y="1287"/>
                    </a:lnTo>
                    <a:close/>
                  </a:path>
                </a:pathLst>
              </a:custGeom>
              <a:noFill/>
              <a:ln w="12700" cap="rnd">
                <a:solidFill>
                  <a:schemeClr val="tx2"/>
                </a:solidFill>
                <a:round/>
                <a:headEnd/>
                <a:tailEnd/>
              </a:ln>
              <a:effectLst/>
            </p:spPr>
            <p:txBody>
              <a:bodyPr/>
              <a:lstStyle/>
              <a:p>
                <a:endParaRPr lang="en-US"/>
              </a:p>
            </p:txBody>
          </p:sp>
        </p:grpSp>
        <p:sp>
          <p:nvSpPr>
            <p:cNvPr id="146489" name="Line 57"/>
            <p:cNvSpPr>
              <a:spLocks noChangeShapeType="1"/>
            </p:cNvSpPr>
            <p:nvPr/>
          </p:nvSpPr>
          <p:spPr bwMode="auto">
            <a:xfrm>
              <a:off x="2836" y="3168"/>
              <a:ext cx="568" cy="0"/>
            </a:xfrm>
            <a:prstGeom prst="line">
              <a:avLst/>
            </a:prstGeom>
            <a:noFill/>
            <a:ln w="12700">
              <a:solidFill>
                <a:schemeClr val="tx2"/>
              </a:solidFill>
              <a:round/>
              <a:headEnd/>
              <a:tailEnd type="triangle" w="med" len="med"/>
            </a:ln>
            <a:effectLst/>
          </p:spPr>
          <p:txBody>
            <a:bodyPr/>
            <a:lstStyle/>
            <a:p>
              <a:endParaRPr lang="en-US"/>
            </a:p>
          </p:txBody>
        </p:sp>
        <p:sp>
          <p:nvSpPr>
            <p:cNvPr id="146490" name="Line 58"/>
            <p:cNvSpPr>
              <a:spLocks noChangeShapeType="1"/>
            </p:cNvSpPr>
            <p:nvPr/>
          </p:nvSpPr>
          <p:spPr bwMode="auto">
            <a:xfrm>
              <a:off x="2836" y="3504"/>
              <a:ext cx="664" cy="0"/>
            </a:xfrm>
            <a:prstGeom prst="line">
              <a:avLst/>
            </a:prstGeom>
            <a:noFill/>
            <a:ln w="12700">
              <a:solidFill>
                <a:schemeClr val="tx2"/>
              </a:solidFill>
              <a:round/>
              <a:headEnd/>
              <a:tailEnd type="triangle" w="med" len="med"/>
            </a:ln>
            <a:effectLst/>
          </p:spPr>
          <p:txBody>
            <a:bodyPr/>
            <a:lstStyle/>
            <a:p>
              <a:endParaRPr lang="en-US"/>
            </a:p>
          </p:txBody>
        </p:sp>
        <p:sp>
          <p:nvSpPr>
            <p:cNvPr id="146491" name="Freeform 59"/>
            <p:cNvSpPr>
              <a:spLocks/>
            </p:cNvSpPr>
            <p:nvPr/>
          </p:nvSpPr>
          <p:spPr bwMode="auto">
            <a:xfrm>
              <a:off x="3600" y="3168"/>
              <a:ext cx="193" cy="289"/>
            </a:xfrm>
            <a:custGeom>
              <a:avLst/>
              <a:gdLst/>
              <a:ahLst/>
              <a:cxnLst>
                <a:cxn ang="0">
                  <a:pos x="0" y="288"/>
                </a:cxn>
                <a:cxn ang="0">
                  <a:pos x="192" y="173"/>
                </a:cxn>
                <a:cxn ang="0">
                  <a:pos x="188" y="145"/>
                </a:cxn>
                <a:cxn ang="0">
                  <a:pos x="0" y="115"/>
                </a:cxn>
                <a:cxn ang="0">
                  <a:pos x="192" y="0"/>
                </a:cxn>
              </a:cxnLst>
              <a:rect l="0" t="0" r="r" b="b"/>
              <a:pathLst>
                <a:path w="193" h="289">
                  <a:moveTo>
                    <a:pt x="0" y="288"/>
                  </a:moveTo>
                  <a:lnTo>
                    <a:pt x="192" y="173"/>
                  </a:lnTo>
                  <a:lnTo>
                    <a:pt x="188" y="145"/>
                  </a:lnTo>
                  <a:lnTo>
                    <a:pt x="0" y="115"/>
                  </a:lnTo>
                  <a:lnTo>
                    <a:pt x="192" y="0"/>
                  </a:lnTo>
                </a:path>
              </a:pathLst>
            </a:custGeom>
            <a:noFill/>
            <a:ln w="12700" cap="rnd" cmpd="sng">
              <a:solidFill>
                <a:schemeClr val="tx2"/>
              </a:solidFill>
              <a:prstDash val="solid"/>
              <a:round/>
              <a:headEnd type="none" w="med" len="med"/>
              <a:tailEnd type="triangle" w="med" len="med"/>
            </a:ln>
            <a:effectLst/>
          </p:spPr>
          <p:txBody>
            <a:bodyPr/>
            <a:lstStyle/>
            <a:p>
              <a:endParaRPr lang="en-US"/>
            </a:p>
          </p:txBody>
        </p:sp>
        <p:sp>
          <p:nvSpPr>
            <p:cNvPr id="146492" name="Line 60"/>
            <p:cNvSpPr>
              <a:spLocks noChangeShapeType="1"/>
            </p:cNvSpPr>
            <p:nvPr/>
          </p:nvSpPr>
          <p:spPr bwMode="auto">
            <a:xfrm>
              <a:off x="4420" y="3504"/>
              <a:ext cx="520" cy="0"/>
            </a:xfrm>
            <a:prstGeom prst="line">
              <a:avLst/>
            </a:prstGeom>
            <a:noFill/>
            <a:ln w="12700">
              <a:solidFill>
                <a:schemeClr val="tx2"/>
              </a:solidFill>
              <a:round/>
              <a:headEnd/>
              <a:tailEnd type="triangle" w="med" len="med"/>
            </a:ln>
            <a:effectLst/>
          </p:spPr>
          <p:txBody>
            <a:bodyPr/>
            <a:lstStyle/>
            <a:p>
              <a:endParaRPr lang="en-US"/>
            </a:p>
          </p:txBody>
        </p:sp>
      </p:grpSp>
      <p:grpSp>
        <p:nvGrpSpPr>
          <p:cNvPr id="146493" name="Group 61"/>
          <p:cNvGrpSpPr>
            <a:grpSpLocks/>
          </p:cNvGrpSpPr>
          <p:nvPr/>
        </p:nvGrpSpPr>
        <p:grpSpPr bwMode="auto">
          <a:xfrm>
            <a:off x="3432175" y="322263"/>
            <a:ext cx="5643563" cy="2906712"/>
            <a:chOff x="2162" y="203"/>
            <a:chExt cx="3555" cy="1831"/>
          </a:xfrm>
        </p:grpSpPr>
        <p:sp>
          <p:nvSpPr>
            <p:cNvPr id="146494" name="Rectangle 62"/>
            <p:cNvSpPr>
              <a:spLocks noChangeArrowheads="1"/>
            </p:cNvSpPr>
            <p:nvPr/>
          </p:nvSpPr>
          <p:spPr bwMode="auto">
            <a:xfrm>
              <a:off x="2934" y="1830"/>
              <a:ext cx="1393"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B main memory buffers</a:t>
              </a:r>
            </a:p>
          </p:txBody>
        </p:sp>
        <p:sp>
          <p:nvSpPr>
            <p:cNvPr id="146495" name="Rectangle 63"/>
            <p:cNvSpPr>
              <a:spLocks noChangeArrowheads="1"/>
            </p:cNvSpPr>
            <p:nvPr/>
          </p:nvSpPr>
          <p:spPr bwMode="auto">
            <a:xfrm>
              <a:off x="4908" y="1844"/>
              <a:ext cx="341"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Disk</a:t>
              </a:r>
            </a:p>
          </p:txBody>
        </p:sp>
        <p:sp>
          <p:nvSpPr>
            <p:cNvPr id="146496" name="Rectangle 64"/>
            <p:cNvSpPr>
              <a:spLocks noChangeArrowheads="1"/>
            </p:cNvSpPr>
            <p:nvPr/>
          </p:nvSpPr>
          <p:spPr bwMode="auto">
            <a:xfrm>
              <a:off x="2315" y="1844"/>
              <a:ext cx="341"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Disk</a:t>
              </a:r>
            </a:p>
          </p:txBody>
        </p:sp>
        <p:sp>
          <p:nvSpPr>
            <p:cNvPr id="146497" name="Rectangle 65"/>
            <p:cNvSpPr>
              <a:spLocks noChangeArrowheads="1"/>
            </p:cNvSpPr>
            <p:nvPr/>
          </p:nvSpPr>
          <p:spPr bwMode="auto">
            <a:xfrm>
              <a:off x="2162" y="203"/>
              <a:ext cx="579" cy="324"/>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Original </a:t>
              </a:r>
            </a:p>
            <a:p>
              <a:pPr eaLnBrk="0" hangingPunct="0"/>
              <a:r>
                <a:rPr lang="en-US" sz="1400" b="1">
                  <a:solidFill>
                    <a:srgbClr val="000000"/>
                  </a:solidFill>
                </a:rPr>
                <a:t>Relation</a:t>
              </a:r>
            </a:p>
          </p:txBody>
        </p:sp>
        <p:sp>
          <p:nvSpPr>
            <p:cNvPr id="146498" name="Rectangle 66"/>
            <p:cNvSpPr>
              <a:spLocks noChangeArrowheads="1"/>
            </p:cNvSpPr>
            <p:nvPr/>
          </p:nvSpPr>
          <p:spPr bwMode="auto">
            <a:xfrm>
              <a:off x="3914" y="395"/>
              <a:ext cx="451" cy="152"/>
            </a:xfrm>
            <a:prstGeom prst="rect">
              <a:avLst/>
            </a:prstGeom>
            <a:noFill/>
            <a:ln w="12700">
              <a:noFill/>
              <a:miter lim="800000"/>
              <a:headEnd/>
              <a:tailEnd/>
            </a:ln>
            <a:effectLst/>
          </p:spPr>
          <p:txBody>
            <a:bodyPr wrap="none" lIns="90488" tIns="44450" rIns="90488" bIns="44450">
              <a:spAutoFit/>
            </a:bodyPr>
            <a:lstStyle/>
            <a:p>
              <a:pPr eaLnBrk="0" hangingPunct="0"/>
              <a:r>
                <a:rPr lang="en-US" sz="1000" b="1">
                  <a:solidFill>
                    <a:srgbClr val="000000"/>
                  </a:solidFill>
                </a:rPr>
                <a:t>OUTPUT</a:t>
              </a:r>
            </a:p>
          </p:txBody>
        </p:sp>
        <p:sp>
          <p:nvSpPr>
            <p:cNvPr id="146499" name="Freeform 67"/>
            <p:cNvSpPr>
              <a:spLocks/>
            </p:cNvSpPr>
            <p:nvPr/>
          </p:nvSpPr>
          <p:spPr bwMode="auto">
            <a:xfrm>
              <a:off x="5040" y="1390"/>
              <a:ext cx="27" cy="40"/>
            </a:xfrm>
            <a:custGeom>
              <a:avLst/>
              <a:gdLst/>
              <a:ahLst/>
              <a:cxnLst>
                <a:cxn ang="0">
                  <a:pos x="26" y="20"/>
                </a:cxn>
                <a:cxn ang="0">
                  <a:pos x="14" y="0"/>
                </a:cxn>
                <a:cxn ang="0">
                  <a:pos x="0" y="20"/>
                </a:cxn>
                <a:cxn ang="0">
                  <a:pos x="14" y="39"/>
                </a:cxn>
                <a:cxn ang="0">
                  <a:pos x="26" y="20"/>
                </a:cxn>
              </a:cxnLst>
              <a:rect l="0" t="0" r="r" b="b"/>
              <a:pathLst>
                <a:path w="27" h="40">
                  <a:moveTo>
                    <a:pt x="26" y="20"/>
                  </a:moveTo>
                  <a:lnTo>
                    <a:pt x="14" y="0"/>
                  </a:lnTo>
                  <a:lnTo>
                    <a:pt x="0" y="20"/>
                  </a:lnTo>
                  <a:lnTo>
                    <a:pt x="14" y="39"/>
                  </a:lnTo>
                  <a:lnTo>
                    <a:pt x="26" y="2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46500" name="Freeform 68"/>
            <p:cNvSpPr>
              <a:spLocks/>
            </p:cNvSpPr>
            <p:nvPr/>
          </p:nvSpPr>
          <p:spPr bwMode="auto">
            <a:xfrm>
              <a:off x="5138" y="1390"/>
              <a:ext cx="27" cy="40"/>
            </a:xfrm>
            <a:custGeom>
              <a:avLst/>
              <a:gdLst/>
              <a:ahLst/>
              <a:cxnLst>
                <a:cxn ang="0">
                  <a:pos x="26" y="20"/>
                </a:cxn>
                <a:cxn ang="0">
                  <a:pos x="14" y="0"/>
                </a:cxn>
                <a:cxn ang="0">
                  <a:pos x="0" y="20"/>
                </a:cxn>
                <a:cxn ang="0">
                  <a:pos x="14" y="39"/>
                </a:cxn>
                <a:cxn ang="0">
                  <a:pos x="26" y="20"/>
                </a:cxn>
              </a:cxnLst>
              <a:rect l="0" t="0" r="r" b="b"/>
              <a:pathLst>
                <a:path w="27" h="40">
                  <a:moveTo>
                    <a:pt x="26" y="20"/>
                  </a:moveTo>
                  <a:lnTo>
                    <a:pt x="14" y="0"/>
                  </a:lnTo>
                  <a:lnTo>
                    <a:pt x="0" y="20"/>
                  </a:lnTo>
                  <a:lnTo>
                    <a:pt x="14" y="39"/>
                  </a:lnTo>
                  <a:lnTo>
                    <a:pt x="26" y="2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46501" name="Freeform 69"/>
            <p:cNvSpPr>
              <a:spLocks/>
            </p:cNvSpPr>
            <p:nvPr/>
          </p:nvSpPr>
          <p:spPr bwMode="auto">
            <a:xfrm>
              <a:off x="2832" y="384"/>
              <a:ext cx="1683" cy="1442"/>
            </a:xfrm>
            <a:custGeom>
              <a:avLst/>
              <a:gdLst/>
              <a:ahLst/>
              <a:cxnLst>
                <a:cxn ang="0">
                  <a:pos x="0" y="1441"/>
                </a:cxn>
                <a:cxn ang="0">
                  <a:pos x="0" y="0"/>
                </a:cxn>
                <a:cxn ang="0">
                  <a:pos x="1682" y="0"/>
                </a:cxn>
                <a:cxn ang="0">
                  <a:pos x="1682" y="1441"/>
                </a:cxn>
                <a:cxn ang="0">
                  <a:pos x="0" y="1441"/>
                </a:cxn>
              </a:cxnLst>
              <a:rect l="0" t="0" r="r" b="b"/>
              <a:pathLst>
                <a:path w="1683" h="1442">
                  <a:moveTo>
                    <a:pt x="0" y="1441"/>
                  </a:moveTo>
                  <a:lnTo>
                    <a:pt x="0" y="0"/>
                  </a:lnTo>
                  <a:lnTo>
                    <a:pt x="1682" y="0"/>
                  </a:lnTo>
                  <a:lnTo>
                    <a:pt x="1682" y="1441"/>
                  </a:lnTo>
                  <a:lnTo>
                    <a:pt x="0" y="144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46502" name="Freeform 70"/>
            <p:cNvSpPr>
              <a:spLocks/>
            </p:cNvSpPr>
            <p:nvPr/>
          </p:nvSpPr>
          <p:spPr bwMode="auto">
            <a:xfrm>
              <a:off x="3054" y="1215"/>
              <a:ext cx="211" cy="170"/>
            </a:xfrm>
            <a:custGeom>
              <a:avLst/>
              <a:gdLst/>
              <a:ahLst/>
              <a:cxnLst>
                <a:cxn ang="0">
                  <a:pos x="0" y="169"/>
                </a:cxn>
                <a:cxn ang="0">
                  <a:pos x="0" y="0"/>
                </a:cxn>
                <a:cxn ang="0">
                  <a:pos x="210" y="0"/>
                </a:cxn>
                <a:cxn ang="0">
                  <a:pos x="210" y="169"/>
                </a:cxn>
                <a:cxn ang="0">
                  <a:pos x="0" y="169"/>
                </a:cxn>
              </a:cxnLst>
              <a:rect l="0" t="0" r="r" b="b"/>
              <a:pathLst>
                <a:path w="211" h="170">
                  <a:moveTo>
                    <a:pt x="0" y="169"/>
                  </a:moveTo>
                  <a:lnTo>
                    <a:pt x="0" y="0"/>
                  </a:lnTo>
                  <a:lnTo>
                    <a:pt x="210" y="0"/>
                  </a:lnTo>
                  <a:lnTo>
                    <a:pt x="210" y="169"/>
                  </a:lnTo>
                  <a:lnTo>
                    <a:pt x="0" y="169"/>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grpSp>
          <p:nvGrpSpPr>
            <p:cNvPr id="146503" name="Group 71"/>
            <p:cNvGrpSpPr>
              <a:grpSpLocks/>
            </p:cNvGrpSpPr>
            <p:nvPr/>
          </p:nvGrpSpPr>
          <p:grpSpPr bwMode="auto">
            <a:xfrm>
              <a:off x="4158" y="1336"/>
              <a:ext cx="211" cy="57"/>
              <a:chOff x="4158" y="1336"/>
              <a:chExt cx="211" cy="57"/>
            </a:xfrm>
          </p:grpSpPr>
          <p:sp>
            <p:nvSpPr>
              <p:cNvPr id="146504" name="Freeform 72"/>
              <p:cNvSpPr>
                <a:spLocks/>
              </p:cNvSpPr>
              <p:nvPr/>
            </p:nvSpPr>
            <p:spPr bwMode="auto">
              <a:xfrm>
                <a:off x="4158" y="1336"/>
                <a:ext cx="27" cy="40"/>
              </a:xfrm>
              <a:custGeom>
                <a:avLst/>
                <a:gdLst/>
                <a:ahLst/>
                <a:cxnLst>
                  <a:cxn ang="0">
                    <a:pos x="26" y="19"/>
                  </a:cxn>
                  <a:cxn ang="0">
                    <a:pos x="13" y="0"/>
                  </a:cxn>
                  <a:cxn ang="0">
                    <a:pos x="0" y="19"/>
                  </a:cxn>
                  <a:cxn ang="0">
                    <a:pos x="13" y="39"/>
                  </a:cxn>
                  <a:cxn ang="0">
                    <a:pos x="26" y="19"/>
                  </a:cxn>
                </a:cxnLst>
                <a:rect l="0" t="0" r="r" b="b"/>
                <a:pathLst>
                  <a:path w="27" h="40">
                    <a:moveTo>
                      <a:pt x="26" y="19"/>
                    </a:moveTo>
                    <a:lnTo>
                      <a:pt x="13" y="0"/>
                    </a:lnTo>
                    <a:lnTo>
                      <a:pt x="0" y="19"/>
                    </a:lnTo>
                    <a:lnTo>
                      <a:pt x="13" y="39"/>
                    </a:lnTo>
                    <a:lnTo>
                      <a:pt x="26" y="1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46505" name="Freeform 73"/>
              <p:cNvSpPr>
                <a:spLocks/>
              </p:cNvSpPr>
              <p:nvPr/>
            </p:nvSpPr>
            <p:spPr bwMode="auto">
              <a:xfrm>
                <a:off x="4249" y="1336"/>
                <a:ext cx="27" cy="40"/>
              </a:xfrm>
              <a:custGeom>
                <a:avLst/>
                <a:gdLst/>
                <a:ahLst/>
                <a:cxnLst>
                  <a:cxn ang="0">
                    <a:pos x="26" y="19"/>
                  </a:cxn>
                  <a:cxn ang="0">
                    <a:pos x="13" y="0"/>
                  </a:cxn>
                  <a:cxn ang="0">
                    <a:pos x="0" y="19"/>
                  </a:cxn>
                  <a:cxn ang="0">
                    <a:pos x="13" y="39"/>
                  </a:cxn>
                  <a:cxn ang="0">
                    <a:pos x="26" y="19"/>
                  </a:cxn>
                </a:cxnLst>
                <a:rect l="0" t="0" r="r" b="b"/>
                <a:pathLst>
                  <a:path w="27" h="40">
                    <a:moveTo>
                      <a:pt x="26" y="19"/>
                    </a:moveTo>
                    <a:lnTo>
                      <a:pt x="13" y="0"/>
                    </a:lnTo>
                    <a:lnTo>
                      <a:pt x="0" y="19"/>
                    </a:lnTo>
                    <a:lnTo>
                      <a:pt x="13" y="39"/>
                    </a:lnTo>
                    <a:lnTo>
                      <a:pt x="26" y="1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46506" name="Freeform 74"/>
              <p:cNvSpPr>
                <a:spLocks/>
              </p:cNvSpPr>
              <p:nvPr/>
            </p:nvSpPr>
            <p:spPr bwMode="auto">
              <a:xfrm>
                <a:off x="4347" y="1336"/>
                <a:ext cx="22" cy="57"/>
              </a:xfrm>
              <a:custGeom>
                <a:avLst/>
                <a:gdLst/>
                <a:ahLst/>
                <a:cxnLst>
                  <a:cxn ang="0">
                    <a:pos x="21" y="27"/>
                  </a:cxn>
                  <a:cxn ang="0">
                    <a:pos x="11" y="0"/>
                  </a:cxn>
                  <a:cxn ang="0">
                    <a:pos x="0" y="27"/>
                  </a:cxn>
                  <a:cxn ang="0">
                    <a:pos x="11" y="56"/>
                  </a:cxn>
                  <a:cxn ang="0">
                    <a:pos x="21" y="27"/>
                  </a:cxn>
                </a:cxnLst>
                <a:rect l="0" t="0" r="r" b="b"/>
                <a:pathLst>
                  <a:path w="22" h="57">
                    <a:moveTo>
                      <a:pt x="21" y="27"/>
                    </a:moveTo>
                    <a:lnTo>
                      <a:pt x="11" y="0"/>
                    </a:lnTo>
                    <a:lnTo>
                      <a:pt x="0" y="27"/>
                    </a:lnTo>
                    <a:lnTo>
                      <a:pt x="11" y="56"/>
                    </a:lnTo>
                    <a:lnTo>
                      <a:pt x="21" y="27"/>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
          <p:nvSpPr>
            <p:cNvPr id="146507" name="Freeform 75"/>
            <p:cNvSpPr>
              <a:spLocks/>
            </p:cNvSpPr>
            <p:nvPr/>
          </p:nvSpPr>
          <p:spPr bwMode="auto">
            <a:xfrm>
              <a:off x="4793" y="791"/>
              <a:ext cx="158" cy="170"/>
            </a:xfrm>
            <a:custGeom>
              <a:avLst/>
              <a:gdLst/>
              <a:ahLst/>
              <a:cxnLst>
                <a:cxn ang="0">
                  <a:pos x="0" y="169"/>
                </a:cxn>
                <a:cxn ang="0">
                  <a:pos x="0" y="0"/>
                </a:cxn>
                <a:cxn ang="0">
                  <a:pos x="157" y="0"/>
                </a:cxn>
                <a:cxn ang="0">
                  <a:pos x="157" y="169"/>
                </a:cxn>
                <a:cxn ang="0">
                  <a:pos x="0" y="169"/>
                </a:cxn>
              </a:cxnLst>
              <a:rect l="0" t="0" r="r" b="b"/>
              <a:pathLst>
                <a:path w="158" h="170">
                  <a:moveTo>
                    <a:pt x="0" y="169"/>
                  </a:moveTo>
                  <a:lnTo>
                    <a:pt x="0" y="0"/>
                  </a:lnTo>
                  <a:lnTo>
                    <a:pt x="157" y="0"/>
                  </a:lnTo>
                  <a:lnTo>
                    <a:pt x="157" y="169"/>
                  </a:lnTo>
                  <a:lnTo>
                    <a:pt x="0" y="169"/>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508" name="Freeform 76"/>
            <p:cNvSpPr>
              <a:spLocks/>
            </p:cNvSpPr>
            <p:nvPr/>
          </p:nvSpPr>
          <p:spPr bwMode="auto">
            <a:xfrm>
              <a:off x="4976" y="791"/>
              <a:ext cx="157" cy="170"/>
            </a:xfrm>
            <a:custGeom>
              <a:avLst/>
              <a:gdLst/>
              <a:ahLst/>
              <a:cxnLst>
                <a:cxn ang="0">
                  <a:pos x="0" y="169"/>
                </a:cxn>
                <a:cxn ang="0">
                  <a:pos x="0" y="0"/>
                </a:cxn>
                <a:cxn ang="0">
                  <a:pos x="156" y="0"/>
                </a:cxn>
                <a:cxn ang="0">
                  <a:pos x="156" y="169"/>
                </a:cxn>
                <a:cxn ang="0">
                  <a:pos x="0" y="169"/>
                </a:cxn>
              </a:cxnLst>
              <a:rect l="0" t="0" r="r" b="b"/>
              <a:pathLst>
                <a:path w="157" h="170">
                  <a:moveTo>
                    <a:pt x="0" y="169"/>
                  </a:moveTo>
                  <a:lnTo>
                    <a:pt x="0" y="0"/>
                  </a:lnTo>
                  <a:lnTo>
                    <a:pt x="156" y="0"/>
                  </a:lnTo>
                  <a:lnTo>
                    <a:pt x="156" y="169"/>
                  </a:lnTo>
                  <a:lnTo>
                    <a:pt x="0" y="169"/>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509" name="Freeform 77"/>
            <p:cNvSpPr>
              <a:spLocks/>
            </p:cNvSpPr>
            <p:nvPr/>
          </p:nvSpPr>
          <p:spPr bwMode="auto">
            <a:xfrm>
              <a:off x="4793" y="1085"/>
              <a:ext cx="158" cy="170"/>
            </a:xfrm>
            <a:custGeom>
              <a:avLst/>
              <a:gdLst/>
              <a:ahLst/>
              <a:cxnLst>
                <a:cxn ang="0">
                  <a:pos x="0" y="169"/>
                </a:cxn>
                <a:cxn ang="0">
                  <a:pos x="0" y="0"/>
                </a:cxn>
                <a:cxn ang="0">
                  <a:pos x="157" y="0"/>
                </a:cxn>
                <a:cxn ang="0">
                  <a:pos x="157" y="169"/>
                </a:cxn>
                <a:cxn ang="0">
                  <a:pos x="0" y="169"/>
                </a:cxn>
              </a:cxnLst>
              <a:rect l="0" t="0" r="r" b="b"/>
              <a:pathLst>
                <a:path w="158" h="170">
                  <a:moveTo>
                    <a:pt x="0" y="169"/>
                  </a:moveTo>
                  <a:lnTo>
                    <a:pt x="0" y="0"/>
                  </a:lnTo>
                  <a:lnTo>
                    <a:pt x="157" y="0"/>
                  </a:lnTo>
                  <a:lnTo>
                    <a:pt x="157" y="169"/>
                  </a:lnTo>
                  <a:lnTo>
                    <a:pt x="0" y="169"/>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510" name="Freeform 78"/>
            <p:cNvSpPr>
              <a:spLocks/>
            </p:cNvSpPr>
            <p:nvPr/>
          </p:nvSpPr>
          <p:spPr bwMode="auto">
            <a:xfrm>
              <a:off x="4982" y="1085"/>
              <a:ext cx="157" cy="170"/>
            </a:xfrm>
            <a:custGeom>
              <a:avLst/>
              <a:gdLst/>
              <a:ahLst/>
              <a:cxnLst>
                <a:cxn ang="0">
                  <a:pos x="0" y="169"/>
                </a:cxn>
                <a:cxn ang="0">
                  <a:pos x="0" y="0"/>
                </a:cxn>
                <a:cxn ang="0">
                  <a:pos x="156" y="0"/>
                </a:cxn>
                <a:cxn ang="0">
                  <a:pos x="156" y="169"/>
                </a:cxn>
                <a:cxn ang="0">
                  <a:pos x="0" y="169"/>
                </a:cxn>
              </a:cxnLst>
              <a:rect l="0" t="0" r="r" b="b"/>
              <a:pathLst>
                <a:path w="157" h="170">
                  <a:moveTo>
                    <a:pt x="0" y="169"/>
                  </a:moveTo>
                  <a:lnTo>
                    <a:pt x="0" y="0"/>
                  </a:lnTo>
                  <a:lnTo>
                    <a:pt x="156" y="0"/>
                  </a:lnTo>
                  <a:lnTo>
                    <a:pt x="156" y="169"/>
                  </a:lnTo>
                  <a:lnTo>
                    <a:pt x="0" y="169"/>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511" name="Freeform 79"/>
            <p:cNvSpPr>
              <a:spLocks/>
            </p:cNvSpPr>
            <p:nvPr/>
          </p:nvSpPr>
          <p:spPr bwMode="auto">
            <a:xfrm>
              <a:off x="4950" y="1390"/>
              <a:ext cx="27" cy="40"/>
            </a:xfrm>
            <a:custGeom>
              <a:avLst/>
              <a:gdLst/>
              <a:ahLst/>
              <a:cxnLst>
                <a:cxn ang="0">
                  <a:pos x="26" y="20"/>
                </a:cxn>
                <a:cxn ang="0">
                  <a:pos x="13" y="0"/>
                </a:cxn>
                <a:cxn ang="0">
                  <a:pos x="0" y="20"/>
                </a:cxn>
                <a:cxn ang="0">
                  <a:pos x="13" y="39"/>
                </a:cxn>
                <a:cxn ang="0">
                  <a:pos x="26" y="20"/>
                </a:cxn>
              </a:cxnLst>
              <a:rect l="0" t="0" r="r" b="b"/>
              <a:pathLst>
                <a:path w="27" h="40">
                  <a:moveTo>
                    <a:pt x="26" y="20"/>
                  </a:moveTo>
                  <a:lnTo>
                    <a:pt x="13" y="0"/>
                  </a:lnTo>
                  <a:lnTo>
                    <a:pt x="0" y="20"/>
                  </a:lnTo>
                  <a:lnTo>
                    <a:pt x="13" y="39"/>
                  </a:lnTo>
                  <a:lnTo>
                    <a:pt x="26" y="2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46512" name="Freeform 80"/>
            <p:cNvSpPr>
              <a:spLocks/>
            </p:cNvSpPr>
            <p:nvPr/>
          </p:nvSpPr>
          <p:spPr bwMode="auto">
            <a:xfrm>
              <a:off x="5171" y="1085"/>
              <a:ext cx="157" cy="170"/>
            </a:xfrm>
            <a:custGeom>
              <a:avLst/>
              <a:gdLst/>
              <a:ahLst/>
              <a:cxnLst>
                <a:cxn ang="0">
                  <a:pos x="0" y="169"/>
                </a:cxn>
                <a:cxn ang="0">
                  <a:pos x="0" y="0"/>
                </a:cxn>
                <a:cxn ang="0">
                  <a:pos x="156" y="0"/>
                </a:cxn>
                <a:cxn ang="0">
                  <a:pos x="156" y="169"/>
                </a:cxn>
                <a:cxn ang="0">
                  <a:pos x="0" y="169"/>
                </a:cxn>
              </a:cxnLst>
              <a:rect l="0" t="0" r="r" b="b"/>
              <a:pathLst>
                <a:path w="157" h="170">
                  <a:moveTo>
                    <a:pt x="0" y="169"/>
                  </a:moveTo>
                  <a:lnTo>
                    <a:pt x="0" y="0"/>
                  </a:lnTo>
                  <a:lnTo>
                    <a:pt x="156" y="0"/>
                  </a:lnTo>
                  <a:lnTo>
                    <a:pt x="156" y="169"/>
                  </a:lnTo>
                  <a:lnTo>
                    <a:pt x="0" y="169"/>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513" name="Rectangle 81"/>
            <p:cNvSpPr>
              <a:spLocks noChangeArrowheads="1"/>
            </p:cNvSpPr>
            <p:nvPr/>
          </p:nvSpPr>
          <p:spPr bwMode="auto">
            <a:xfrm>
              <a:off x="4148" y="907"/>
              <a:ext cx="163" cy="152"/>
            </a:xfrm>
            <a:prstGeom prst="rect">
              <a:avLst/>
            </a:prstGeom>
            <a:noFill/>
            <a:ln w="12700">
              <a:noFill/>
              <a:miter lim="800000"/>
              <a:headEnd/>
              <a:tailEnd/>
            </a:ln>
            <a:effectLst/>
          </p:spPr>
          <p:txBody>
            <a:bodyPr wrap="none" lIns="90488" tIns="44450" rIns="90488" bIns="44450">
              <a:spAutoFit/>
            </a:bodyPr>
            <a:lstStyle/>
            <a:p>
              <a:pPr eaLnBrk="0" hangingPunct="0"/>
              <a:r>
                <a:rPr lang="en-US" sz="1000" b="1">
                  <a:solidFill>
                    <a:srgbClr val="000000"/>
                  </a:solidFill>
                </a:rPr>
                <a:t>2</a:t>
              </a:r>
            </a:p>
          </p:txBody>
        </p:sp>
        <p:sp>
          <p:nvSpPr>
            <p:cNvPr id="146514" name="Freeform 82"/>
            <p:cNvSpPr>
              <a:spLocks/>
            </p:cNvSpPr>
            <p:nvPr/>
          </p:nvSpPr>
          <p:spPr bwMode="auto">
            <a:xfrm>
              <a:off x="4793" y="1611"/>
              <a:ext cx="158" cy="170"/>
            </a:xfrm>
            <a:custGeom>
              <a:avLst/>
              <a:gdLst/>
              <a:ahLst/>
              <a:cxnLst>
                <a:cxn ang="0">
                  <a:pos x="0" y="169"/>
                </a:cxn>
                <a:cxn ang="0">
                  <a:pos x="0" y="0"/>
                </a:cxn>
                <a:cxn ang="0">
                  <a:pos x="157" y="0"/>
                </a:cxn>
                <a:cxn ang="0">
                  <a:pos x="157" y="169"/>
                </a:cxn>
                <a:cxn ang="0">
                  <a:pos x="0" y="169"/>
                </a:cxn>
              </a:cxnLst>
              <a:rect l="0" t="0" r="r" b="b"/>
              <a:pathLst>
                <a:path w="158" h="170">
                  <a:moveTo>
                    <a:pt x="0" y="169"/>
                  </a:moveTo>
                  <a:lnTo>
                    <a:pt x="0" y="0"/>
                  </a:lnTo>
                  <a:lnTo>
                    <a:pt x="157" y="0"/>
                  </a:lnTo>
                  <a:lnTo>
                    <a:pt x="157" y="169"/>
                  </a:lnTo>
                  <a:lnTo>
                    <a:pt x="0" y="169"/>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515" name="Freeform 83"/>
            <p:cNvSpPr>
              <a:spLocks/>
            </p:cNvSpPr>
            <p:nvPr/>
          </p:nvSpPr>
          <p:spPr bwMode="auto">
            <a:xfrm>
              <a:off x="4128" y="1584"/>
              <a:ext cx="266" cy="181"/>
            </a:xfrm>
            <a:custGeom>
              <a:avLst/>
              <a:gdLst/>
              <a:ahLst/>
              <a:cxnLst>
                <a:cxn ang="0">
                  <a:pos x="0" y="180"/>
                </a:cxn>
                <a:cxn ang="0">
                  <a:pos x="0" y="0"/>
                </a:cxn>
                <a:cxn ang="0">
                  <a:pos x="265" y="0"/>
                </a:cxn>
                <a:cxn ang="0">
                  <a:pos x="265" y="180"/>
                </a:cxn>
                <a:cxn ang="0">
                  <a:pos x="0" y="180"/>
                </a:cxn>
              </a:cxnLst>
              <a:rect l="0" t="0" r="r" b="b"/>
              <a:pathLst>
                <a:path w="266" h="181">
                  <a:moveTo>
                    <a:pt x="0" y="180"/>
                  </a:moveTo>
                  <a:lnTo>
                    <a:pt x="0" y="0"/>
                  </a:lnTo>
                  <a:lnTo>
                    <a:pt x="265" y="0"/>
                  </a:lnTo>
                  <a:lnTo>
                    <a:pt x="265" y="180"/>
                  </a:lnTo>
                  <a:lnTo>
                    <a:pt x="0" y="180"/>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516" name="Rectangle 84"/>
            <p:cNvSpPr>
              <a:spLocks noChangeArrowheads="1"/>
            </p:cNvSpPr>
            <p:nvPr/>
          </p:nvSpPr>
          <p:spPr bwMode="auto">
            <a:xfrm>
              <a:off x="2905" y="951"/>
              <a:ext cx="381" cy="152"/>
            </a:xfrm>
            <a:prstGeom prst="rect">
              <a:avLst/>
            </a:prstGeom>
            <a:noFill/>
            <a:ln w="12700">
              <a:noFill/>
              <a:miter lim="800000"/>
              <a:headEnd/>
              <a:tailEnd/>
            </a:ln>
            <a:effectLst/>
          </p:spPr>
          <p:txBody>
            <a:bodyPr wrap="none" lIns="90488" tIns="44450" rIns="90488" bIns="44450">
              <a:spAutoFit/>
            </a:bodyPr>
            <a:lstStyle/>
            <a:p>
              <a:pPr eaLnBrk="0" hangingPunct="0"/>
              <a:r>
                <a:rPr lang="en-US" sz="1000" b="1">
                  <a:solidFill>
                    <a:srgbClr val="000000"/>
                  </a:solidFill>
                </a:rPr>
                <a:t>INPUT</a:t>
              </a:r>
            </a:p>
          </p:txBody>
        </p:sp>
        <p:sp useBgFill="1">
          <p:nvSpPr>
            <p:cNvPr id="146517" name="Rectangle 85"/>
            <p:cNvSpPr>
              <a:spLocks noChangeArrowheads="1"/>
            </p:cNvSpPr>
            <p:nvPr/>
          </p:nvSpPr>
          <p:spPr bwMode="auto">
            <a:xfrm>
              <a:off x="4148" y="562"/>
              <a:ext cx="163" cy="152"/>
            </a:xfrm>
            <a:prstGeom prst="rect">
              <a:avLst/>
            </a:prstGeom>
            <a:ln w="12700">
              <a:noFill/>
              <a:miter lim="800000"/>
              <a:headEnd/>
              <a:tailEnd/>
            </a:ln>
            <a:effectLst/>
          </p:spPr>
          <p:txBody>
            <a:bodyPr wrap="none" lIns="90488" tIns="44450" rIns="90488" bIns="44450">
              <a:spAutoFit/>
            </a:bodyPr>
            <a:lstStyle/>
            <a:p>
              <a:pPr eaLnBrk="0" hangingPunct="0"/>
              <a:r>
                <a:rPr lang="en-US" sz="1000" b="1">
                  <a:solidFill>
                    <a:srgbClr val="000000"/>
                  </a:solidFill>
                </a:rPr>
                <a:t>1</a:t>
              </a:r>
            </a:p>
          </p:txBody>
        </p:sp>
        <p:sp>
          <p:nvSpPr>
            <p:cNvPr id="146518" name="Rectangle 86"/>
            <p:cNvSpPr>
              <a:spLocks noChangeArrowheads="1"/>
            </p:cNvSpPr>
            <p:nvPr/>
          </p:nvSpPr>
          <p:spPr bwMode="auto">
            <a:xfrm>
              <a:off x="3317" y="1106"/>
              <a:ext cx="424" cy="354"/>
            </a:xfrm>
            <a:prstGeom prst="rect">
              <a:avLst/>
            </a:prstGeom>
            <a:noFill/>
            <a:ln w="12700">
              <a:noFill/>
              <a:miter lim="800000"/>
              <a:headEnd/>
              <a:tailEnd/>
            </a:ln>
            <a:effectLst/>
          </p:spPr>
          <p:txBody>
            <a:bodyPr wrap="none" lIns="90488" tIns="44450" rIns="90488" bIns="44450">
              <a:spAutoFit/>
            </a:bodyPr>
            <a:lstStyle/>
            <a:p>
              <a:pPr algn="ctr" eaLnBrk="0" hangingPunct="0"/>
              <a:r>
                <a:rPr lang="en-US" sz="1000" b="1">
                  <a:solidFill>
                    <a:srgbClr val="000000"/>
                  </a:solidFill>
                </a:rPr>
                <a:t>hash</a:t>
              </a:r>
            </a:p>
            <a:p>
              <a:pPr algn="ctr" eaLnBrk="0" hangingPunct="0">
                <a:lnSpc>
                  <a:spcPct val="50000"/>
                </a:lnSpc>
              </a:pPr>
              <a:r>
                <a:rPr lang="en-US" sz="1000" b="1">
                  <a:solidFill>
                    <a:srgbClr val="000000"/>
                  </a:solidFill>
                </a:rPr>
                <a:t>function</a:t>
              </a:r>
            </a:p>
            <a:p>
              <a:pPr algn="ctr" eaLnBrk="0" hangingPunct="0"/>
              <a:r>
                <a:rPr lang="en-US" sz="1600" b="1">
                  <a:solidFill>
                    <a:schemeClr val="accent2"/>
                  </a:solidFill>
                </a:rPr>
                <a:t>h</a:t>
              </a:r>
            </a:p>
          </p:txBody>
        </p:sp>
        <p:sp>
          <p:nvSpPr>
            <p:cNvPr id="146519" name="Rectangle 87"/>
            <p:cNvSpPr>
              <a:spLocks noChangeArrowheads="1"/>
            </p:cNvSpPr>
            <p:nvPr/>
          </p:nvSpPr>
          <p:spPr bwMode="auto">
            <a:xfrm>
              <a:off x="4088" y="1402"/>
              <a:ext cx="262" cy="152"/>
            </a:xfrm>
            <a:prstGeom prst="rect">
              <a:avLst/>
            </a:prstGeom>
            <a:noFill/>
            <a:ln w="12700">
              <a:noFill/>
              <a:miter lim="800000"/>
              <a:headEnd/>
              <a:tailEnd/>
            </a:ln>
            <a:effectLst/>
          </p:spPr>
          <p:txBody>
            <a:bodyPr wrap="none" lIns="90488" tIns="44450" rIns="90488" bIns="44450">
              <a:spAutoFit/>
            </a:bodyPr>
            <a:lstStyle/>
            <a:p>
              <a:pPr eaLnBrk="0" hangingPunct="0"/>
              <a:r>
                <a:rPr lang="en-US" sz="1000" b="1">
                  <a:solidFill>
                    <a:srgbClr val="000000"/>
                  </a:solidFill>
                </a:rPr>
                <a:t>B-1</a:t>
              </a:r>
            </a:p>
          </p:txBody>
        </p:sp>
        <p:sp>
          <p:nvSpPr>
            <p:cNvPr id="146520" name="Rectangle 88"/>
            <p:cNvSpPr>
              <a:spLocks noChangeArrowheads="1"/>
            </p:cNvSpPr>
            <p:nvPr/>
          </p:nvSpPr>
          <p:spPr bwMode="auto">
            <a:xfrm>
              <a:off x="4695" y="388"/>
              <a:ext cx="631"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Partitions</a:t>
              </a:r>
            </a:p>
          </p:txBody>
        </p:sp>
        <p:sp>
          <p:nvSpPr>
            <p:cNvPr id="146521" name="Rectangle 89"/>
            <p:cNvSpPr>
              <a:spLocks noChangeArrowheads="1"/>
            </p:cNvSpPr>
            <p:nvPr/>
          </p:nvSpPr>
          <p:spPr bwMode="auto">
            <a:xfrm>
              <a:off x="5422" y="773"/>
              <a:ext cx="182"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1</a:t>
              </a:r>
            </a:p>
          </p:txBody>
        </p:sp>
        <p:sp>
          <p:nvSpPr>
            <p:cNvPr id="146522" name="Rectangle 90"/>
            <p:cNvSpPr>
              <a:spLocks noChangeArrowheads="1"/>
            </p:cNvSpPr>
            <p:nvPr/>
          </p:nvSpPr>
          <p:spPr bwMode="auto">
            <a:xfrm>
              <a:off x="5416" y="1040"/>
              <a:ext cx="182"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2</a:t>
              </a:r>
            </a:p>
          </p:txBody>
        </p:sp>
        <p:sp>
          <p:nvSpPr>
            <p:cNvPr id="146523" name="Rectangle 91"/>
            <p:cNvSpPr>
              <a:spLocks noChangeArrowheads="1"/>
            </p:cNvSpPr>
            <p:nvPr/>
          </p:nvSpPr>
          <p:spPr bwMode="auto">
            <a:xfrm>
              <a:off x="5396" y="1539"/>
              <a:ext cx="321" cy="190"/>
            </a:xfrm>
            <a:prstGeom prst="rect">
              <a:avLst/>
            </a:prstGeom>
            <a:noFill/>
            <a:ln w="12700">
              <a:noFill/>
              <a:miter lim="800000"/>
              <a:headEnd/>
              <a:tailEnd/>
            </a:ln>
            <a:effectLst/>
          </p:spPr>
          <p:txBody>
            <a:bodyPr wrap="none" lIns="90488" tIns="44450" rIns="90488" bIns="44450">
              <a:spAutoFit/>
            </a:bodyPr>
            <a:lstStyle/>
            <a:p>
              <a:pPr eaLnBrk="0" hangingPunct="0"/>
              <a:r>
                <a:rPr lang="en-US" sz="1400" b="1">
                  <a:solidFill>
                    <a:srgbClr val="000000"/>
                  </a:solidFill>
                </a:rPr>
                <a:t>B-1</a:t>
              </a:r>
            </a:p>
          </p:txBody>
        </p:sp>
        <p:grpSp>
          <p:nvGrpSpPr>
            <p:cNvPr id="146524" name="Group 92"/>
            <p:cNvGrpSpPr>
              <a:grpSpLocks/>
            </p:cNvGrpSpPr>
            <p:nvPr/>
          </p:nvGrpSpPr>
          <p:grpSpPr bwMode="auto">
            <a:xfrm>
              <a:off x="2209" y="628"/>
              <a:ext cx="575" cy="1227"/>
              <a:chOff x="2209" y="628"/>
              <a:chExt cx="575" cy="1227"/>
            </a:xfrm>
          </p:grpSpPr>
          <p:sp>
            <p:nvSpPr>
              <p:cNvPr id="146525" name="Oval 93"/>
              <p:cNvSpPr>
                <a:spLocks noChangeArrowheads="1"/>
              </p:cNvSpPr>
              <p:nvPr/>
            </p:nvSpPr>
            <p:spPr bwMode="auto">
              <a:xfrm>
                <a:off x="2213" y="628"/>
                <a:ext cx="567" cy="85"/>
              </a:xfrm>
              <a:prstGeom prst="ellipse">
                <a:avLst/>
              </a:prstGeom>
              <a:noFill/>
              <a:ln w="12700">
                <a:solidFill>
                  <a:schemeClr val="tx2"/>
                </a:solidFill>
                <a:round/>
                <a:headEnd/>
                <a:tailEnd/>
              </a:ln>
              <a:effectLst/>
            </p:spPr>
            <p:txBody>
              <a:bodyPr wrap="none" anchor="ctr"/>
              <a:lstStyle/>
              <a:p>
                <a:endParaRPr lang="en-US"/>
              </a:p>
            </p:txBody>
          </p:sp>
          <p:sp>
            <p:nvSpPr>
              <p:cNvPr id="146526" name="Line 94"/>
              <p:cNvSpPr>
                <a:spLocks noChangeShapeType="1"/>
              </p:cNvSpPr>
              <p:nvPr/>
            </p:nvSpPr>
            <p:spPr bwMode="auto">
              <a:xfrm>
                <a:off x="2209" y="674"/>
                <a:ext cx="0" cy="1101"/>
              </a:xfrm>
              <a:prstGeom prst="line">
                <a:avLst/>
              </a:prstGeom>
              <a:noFill/>
              <a:ln w="12700">
                <a:solidFill>
                  <a:schemeClr val="tx2"/>
                </a:solidFill>
                <a:round/>
                <a:headEnd/>
                <a:tailEnd/>
              </a:ln>
              <a:effectLst/>
            </p:spPr>
            <p:txBody>
              <a:bodyPr/>
              <a:lstStyle/>
              <a:p>
                <a:endParaRPr lang="en-US"/>
              </a:p>
            </p:txBody>
          </p:sp>
          <p:sp>
            <p:nvSpPr>
              <p:cNvPr id="146527" name="Line 95"/>
              <p:cNvSpPr>
                <a:spLocks noChangeShapeType="1"/>
              </p:cNvSpPr>
              <p:nvPr/>
            </p:nvSpPr>
            <p:spPr bwMode="auto">
              <a:xfrm>
                <a:off x="2784" y="674"/>
                <a:ext cx="0" cy="1101"/>
              </a:xfrm>
              <a:prstGeom prst="line">
                <a:avLst/>
              </a:prstGeom>
              <a:noFill/>
              <a:ln w="12700">
                <a:solidFill>
                  <a:schemeClr val="tx2"/>
                </a:solidFill>
                <a:round/>
                <a:headEnd/>
                <a:tailEnd/>
              </a:ln>
              <a:effectLst/>
            </p:spPr>
            <p:txBody>
              <a:bodyPr/>
              <a:lstStyle/>
              <a:p>
                <a:endParaRPr lang="en-US"/>
              </a:p>
            </p:txBody>
          </p:sp>
          <p:sp>
            <p:nvSpPr>
              <p:cNvPr id="146528" name="Arc 96"/>
              <p:cNvSpPr>
                <a:spLocks/>
              </p:cNvSpPr>
              <p:nvPr/>
            </p:nvSpPr>
            <p:spPr bwMode="auto">
              <a:xfrm>
                <a:off x="2211" y="1781"/>
                <a:ext cx="567" cy="74"/>
              </a:xfrm>
              <a:custGeom>
                <a:avLst/>
                <a:gdLst>
                  <a:gd name="G0" fmla="+- 21600 0 0"/>
                  <a:gd name="G1" fmla="+- 1230 0 0"/>
                  <a:gd name="G2" fmla="+- 21600 0 0"/>
                  <a:gd name="T0" fmla="*/ 43180 w 43200"/>
                  <a:gd name="T1" fmla="*/ 300 h 22830"/>
                  <a:gd name="T2" fmla="*/ 35 w 43200"/>
                  <a:gd name="T3" fmla="*/ 0 h 22830"/>
                  <a:gd name="T4" fmla="*/ 21600 w 43200"/>
                  <a:gd name="T5" fmla="*/ 1230 h 22830"/>
                </a:gdLst>
                <a:ahLst/>
                <a:cxnLst>
                  <a:cxn ang="0">
                    <a:pos x="T0" y="T1"/>
                  </a:cxn>
                  <a:cxn ang="0">
                    <a:pos x="T2" y="T3"/>
                  </a:cxn>
                  <a:cxn ang="0">
                    <a:pos x="T4" y="T5"/>
                  </a:cxn>
                </a:cxnLst>
                <a:rect l="0" t="0" r="r" b="b"/>
                <a:pathLst>
                  <a:path w="43200" h="22830" fill="none" extrusionOk="0">
                    <a:moveTo>
                      <a:pt x="43179" y="300"/>
                    </a:moveTo>
                    <a:cubicBezTo>
                      <a:pt x="43193" y="609"/>
                      <a:pt x="43200" y="919"/>
                      <a:pt x="43200" y="1230"/>
                    </a:cubicBezTo>
                    <a:cubicBezTo>
                      <a:pt x="43200" y="13159"/>
                      <a:pt x="33529" y="22830"/>
                      <a:pt x="21600" y="22830"/>
                    </a:cubicBezTo>
                    <a:cubicBezTo>
                      <a:pt x="9670" y="22830"/>
                      <a:pt x="0" y="13159"/>
                      <a:pt x="0" y="1230"/>
                    </a:cubicBezTo>
                    <a:cubicBezTo>
                      <a:pt x="-1" y="819"/>
                      <a:pt x="11" y="409"/>
                      <a:pt x="35" y="0"/>
                    </a:cubicBezTo>
                  </a:path>
                  <a:path w="43200" h="22830" stroke="0" extrusionOk="0">
                    <a:moveTo>
                      <a:pt x="43179" y="300"/>
                    </a:moveTo>
                    <a:cubicBezTo>
                      <a:pt x="43193" y="609"/>
                      <a:pt x="43200" y="919"/>
                      <a:pt x="43200" y="1230"/>
                    </a:cubicBezTo>
                    <a:cubicBezTo>
                      <a:pt x="43200" y="13159"/>
                      <a:pt x="33529" y="22830"/>
                      <a:pt x="21600" y="22830"/>
                    </a:cubicBezTo>
                    <a:cubicBezTo>
                      <a:pt x="9670" y="22830"/>
                      <a:pt x="0" y="13159"/>
                      <a:pt x="0" y="1230"/>
                    </a:cubicBezTo>
                    <a:cubicBezTo>
                      <a:pt x="-1" y="819"/>
                      <a:pt x="11" y="409"/>
                      <a:pt x="35" y="0"/>
                    </a:cubicBezTo>
                    <a:lnTo>
                      <a:pt x="21600" y="1230"/>
                    </a:lnTo>
                    <a:close/>
                  </a:path>
                </a:pathLst>
              </a:custGeom>
              <a:noFill/>
              <a:ln w="12700" cap="rnd">
                <a:solidFill>
                  <a:schemeClr val="tx2"/>
                </a:solidFill>
                <a:round/>
                <a:headEnd/>
                <a:tailEnd/>
              </a:ln>
              <a:effectLst/>
            </p:spPr>
            <p:txBody>
              <a:bodyPr/>
              <a:lstStyle/>
              <a:p>
                <a:endParaRPr lang="en-US"/>
              </a:p>
            </p:txBody>
          </p:sp>
        </p:grpSp>
        <p:sp>
          <p:nvSpPr>
            <p:cNvPr id="146529" name="Rectangle 97"/>
            <p:cNvSpPr>
              <a:spLocks noChangeArrowheads="1"/>
            </p:cNvSpPr>
            <p:nvPr/>
          </p:nvSpPr>
          <p:spPr bwMode="auto">
            <a:xfrm>
              <a:off x="2404" y="772"/>
              <a:ext cx="184" cy="184"/>
            </a:xfrm>
            <a:prstGeom prst="rect">
              <a:avLst/>
            </a:prstGeom>
            <a:solidFill>
              <a:srgbClr val="F6BF69"/>
            </a:solidFill>
            <a:ln w="12700">
              <a:solidFill>
                <a:schemeClr val="tx2"/>
              </a:solidFill>
              <a:miter lim="800000"/>
              <a:headEnd/>
              <a:tailEnd/>
            </a:ln>
            <a:effectLst/>
          </p:spPr>
          <p:txBody>
            <a:bodyPr wrap="none" anchor="ctr"/>
            <a:lstStyle/>
            <a:p>
              <a:endParaRPr lang="en-US"/>
            </a:p>
          </p:txBody>
        </p:sp>
        <p:sp>
          <p:nvSpPr>
            <p:cNvPr id="146530" name="Rectangle 98"/>
            <p:cNvSpPr>
              <a:spLocks noChangeArrowheads="1"/>
            </p:cNvSpPr>
            <p:nvPr/>
          </p:nvSpPr>
          <p:spPr bwMode="auto">
            <a:xfrm>
              <a:off x="2404" y="1060"/>
              <a:ext cx="184" cy="184"/>
            </a:xfrm>
            <a:prstGeom prst="rect">
              <a:avLst/>
            </a:prstGeom>
            <a:solidFill>
              <a:srgbClr val="F6BF69"/>
            </a:solidFill>
            <a:ln w="12700">
              <a:solidFill>
                <a:schemeClr val="tx2"/>
              </a:solidFill>
              <a:miter lim="800000"/>
              <a:headEnd/>
              <a:tailEnd/>
            </a:ln>
            <a:effectLst/>
          </p:spPr>
          <p:txBody>
            <a:bodyPr wrap="none" anchor="ctr"/>
            <a:lstStyle/>
            <a:p>
              <a:endParaRPr lang="en-US"/>
            </a:p>
          </p:txBody>
        </p:sp>
        <p:sp>
          <p:nvSpPr>
            <p:cNvPr id="146531" name="Rectangle 99"/>
            <p:cNvSpPr>
              <a:spLocks noChangeArrowheads="1"/>
            </p:cNvSpPr>
            <p:nvPr/>
          </p:nvSpPr>
          <p:spPr bwMode="auto">
            <a:xfrm>
              <a:off x="2404" y="1540"/>
              <a:ext cx="184" cy="184"/>
            </a:xfrm>
            <a:prstGeom prst="rect">
              <a:avLst/>
            </a:prstGeom>
            <a:solidFill>
              <a:srgbClr val="F6BF69"/>
            </a:solidFill>
            <a:ln w="12700">
              <a:solidFill>
                <a:schemeClr val="tx2"/>
              </a:solidFill>
              <a:miter lim="800000"/>
              <a:headEnd/>
              <a:tailEnd/>
            </a:ln>
            <a:effectLst/>
          </p:spPr>
          <p:txBody>
            <a:bodyPr wrap="none" anchor="ctr"/>
            <a:lstStyle/>
            <a:p>
              <a:endParaRPr lang="en-US"/>
            </a:p>
          </p:txBody>
        </p:sp>
        <p:sp>
          <p:nvSpPr>
            <p:cNvPr id="146532" name="Rectangle 100"/>
            <p:cNvSpPr>
              <a:spLocks noChangeArrowheads="1"/>
            </p:cNvSpPr>
            <p:nvPr/>
          </p:nvSpPr>
          <p:spPr bwMode="auto">
            <a:xfrm>
              <a:off x="2290" y="1178"/>
              <a:ext cx="529" cy="286"/>
            </a:xfrm>
            <a:prstGeom prst="rect">
              <a:avLst/>
            </a:prstGeom>
            <a:noFill/>
            <a:ln w="12700">
              <a:noFill/>
              <a:miter lim="800000"/>
              <a:headEnd/>
              <a:tailEnd/>
            </a:ln>
            <a:effectLst/>
          </p:spPr>
          <p:txBody>
            <a:bodyPr wrap="none" lIns="90488" tIns="44450" rIns="90488" bIns="44450">
              <a:spAutoFit/>
            </a:bodyPr>
            <a:lstStyle/>
            <a:p>
              <a:pPr eaLnBrk="0" hangingPunct="0"/>
              <a:r>
                <a:rPr lang="en-US" sz="2400" b="1">
                  <a:solidFill>
                    <a:schemeClr val="tx2"/>
                  </a:solidFill>
                </a:rPr>
                <a:t>. . .</a:t>
              </a:r>
            </a:p>
          </p:txBody>
        </p:sp>
        <p:grpSp>
          <p:nvGrpSpPr>
            <p:cNvPr id="146533" name="Group 101"/>
            <p:cNvGrpSpPr>
              <a:grpSpLocks/>
            </p:cNvGrpSpPr>
            <p:nvPr/>
          </p:nvGrpSpPr>
          <p:grpSpPr bwMode="auto">
            <a:xfrm>
              <a:off x="4753" y="628"/>
              <a:ext cx="671" cy="1240"/>
              <a:chOff x="4753" y="628"/>
              <a:chExt cx="671" cy="1240"/>
            </a:xfrm>
          </p:grpSpPr>
          <p:sp>
            <p:nvSpPr>
              <p:cNvPr id="146534" name="Oval 102"/>
              <p:cNvSpPr>
                <a:spLocks noChangeArrowheads="1"/>
              </p:cNvSpPr>
              <p:nvPr/>
            </p:nvSpPr>
            <p:spPr bwMode="auto">
              <a:xfrm>
                <a:off x="4757" y="628"/>
                <a:ext cx="663" cy="86"/>
              </a:xfrm>
              <a:prstGeom prst="ellipse">
                <a:avLst/>
              </a:prstGeom>
              <a:noFill/>
              <a:ln w="12700">
                <a:solidFill>
                  <a:schemeClr val="tx2"/>
                </a:solidFill>
                <a:round/>
                <a:headEnd/>
                <a:tailEnd/>
              </a:ln>
              <a:effectLst/>
            </p:spPr>
            <p:txBody>
              <a:bodyPr wrap="none" anchor="ctr"/>
              <a:lstStyle/>
              <a:p>
                <a:endParaRPr lang="en-US"/>
              </a:p>
            </p:txBody>
          </p:sp>
          <p:sp>
            <p:nvSpPr>
              <p:cNvPr id="146535" name="Line 103"/>
              <p:cNvSpPr>
                <a:spLocks noChangeShapeType="1"/>
              </p:cNvSpPr>
              <p:nvPr/>
            </p:nvSpPr>
            <p:spPr bwMode="auto">
              <a:xfrm>
                <a:off x="4753" y="675"/>
                <a:ext cx="0" cy="1114"/>
              </a:xfrm>
              <a:prstGeom prst="line">
                <a:avLst/>
              </a:prstGeom>
              <a:noFill/>
              <a:ln w="12700">
                <a:solidFill>
                  <a:schemeClr val="tx2"/>
                </a:solidFill>
                <a:round/>
                <a:headEnd/>
                <a:tailEnd/>
              </a:ln>
              <a:effectLst/>
            </p:spPr>
            <p:txBody>
              <a:bodyPr/>
              <a:lstStyle/>
              <a:p>
                <a:endParaRPr lang="en-US"/>
              </a:p>
            </p:txBody>
          </p:sp>
          <p:sp>
            <p:nvSpPr>
              <p:cNvPr id="146536" name="Line 104"/>
              <p:cNvSpPr>
                <a:spLocks noChangeShapeType="1"/>
              </p:cNvSpPr>
              <p:nvPr/>
            </p:nvSpPr>
            <p:spPr bwMode="auto">
              <a:xfrm>
                <a:off x="5424" y="675"/>
                <a:ext cx="0" cy="1114"/>
              </a:xfrm>
              <a:prstGeom prst="line">
                <a:avLst/>
              </a:prstGeom>
              <a:noFill/>
              <a:ln w="12700">
                <a:solidFill>
                  <a:schemeClr val="tx2"/>
                </a:solidFill>
                <a:round/>
                <a:headEnd/>
                <a:tailEnd/>
              </a:ln>
              <a:effectLst/>
            </p:spPr>
            <p:txBody>
              <a:bodyPr/>
              <a:lstStyle/>
              <a:p>
                <a:endParaRPr lang="en-US"/>
              </a:p>
            </p:txBody>
          </p:sp>
          <p:sp>
            <p:nvSpPr>
              <p:cNvPr id="146537" name="Arc 105"/>
              <p:cNvSpPr>
                <a:spLocks/>
              </p:cNvSpPr>
              <p:nvPr/>
            </p:nvSpPr>
            <p:spPr bwMode="auto">
              <a:xfrm>
                <a:off x="4755" y="1796"/>
                <a:ext cx="663" cy="72"/>
              </a:xfrm>
              <a:custGeom>
                <a:avLst/>
                <a:gdLst>
                  <a:gd name="G0" fmla="+- 21600 0 0"/>
                  <a:gd name="G1" fmla="+- 620 0 0"/>
                  <a:gd name="G2" fmla="+- 21600 0 0"/>
                  <a:gd name="T0" fmla="*/ 43191 w 43200"/>
                  <a:gd name="T1" fmla="*/ 0 h 22220"/>
                  <a:gd name="T2" fmla="*/ 0 w 43200"/>
                  <a:gd name="T3" fmla="*/ 620 h 22220"/>
                  <a:gd name="T4" fmla="*/ 21600 w 43200"/>
                  <a:gd name="T5" fmla="*/ 620 h 22220"/>
                </a:gdLst>
                <a:ahLst/>
                <a:cxnLst>
                  <a:cxn ang="0">
                    <a:pos x="T0" y="T1"/>
                  </a:cxn>
                  <a:cxn ang="0">
                    <a:pos x="T2" y="T3"/>
                  </a:cxn>
                  <a:cxn ang="0">
                    <a:pos x="T4" y="T5"/>
                  </a:cxn>
                </a:cxnLst>
                <a:rect l="0" t="0" r="r" b="b"/>
                <a:pathLst>
                  <a:path w="43200" h="22220" fill="none" extrusionOk="0">
                    <a:moveTo>
                      <a:pt x="43191" y="-1"/>
                    </a:moveTo>
                    <a:cubicBezTo>
                      <a:pt x="43197" y="206"/>
                      <a:pt x="43200" y="413"/>
                      <a:pt x="43200" y="620"/>
                    </a:cubicBezTo>
                    <a:cubicBezTo>
                      <a:pt x="43200" y="12549"/>
                      <a:pt x="33529" y="22220"/>
                      <a:pt x="21600" y="22220"/>
                    </a:cubicBezTo>
                    <a:cubicBezTo>
                      <a:pt x="9670" y="22220"/>
                      <a:pt x="0" y="12549"/>
                      <a:pt x="0" y="620"/>
                    </a:cubicBezTo>
                  </a:path>
                  <a:path w="43200" h="22220" stroke="0" extrusionOk="0">
                    <a:moveTo>
                      <a:pt x="43191" y="-1"/>
                    </a:moveTo>
                    <a:cubicBezTo>
                      <a:pt x="43197" y="206"/>
                      <a:pt x="43200" y="413"/>
                      <a:pt x="43200" y="620"/>
                    </a:cubicBezTo>
                    <a:cubicBezTo>
                      <a:pt x="43200" y="12549"/>
                      <a:pt x="33529" y="22220"/>
                      <a:pt x="21600" y="22220"/>
                    </a:cubicBezTo>
                    <a:cubicBezTo>
                      <a:pt x="9670" y="22220"/>
                      <a:pt x="0" y="12549"/>
                      <a:pt x="0" y="620"/>
                    </a:cubicBezTo>
                    <a:lnTo>
                      <a:pt x="21600" y="620"/>
                    </a:lnTo>
                    <a:close/>
                  </a:path>
                </a:pathLst>
              </a:custGeom>
              <a:noFill/>
              <a:ln w="12700" cap="rnd">
                <a:solidFill>
                  <a:schemeClr val="tx2"/>
                </a:solidFill>
                <a:round/>
                <a:headEnd/>
                <a:tailEnd/>
              </a:ln>
              <a:effectLst/>
            </p:spPr>
            <p:txBody>
              <a:bodyPr/>
              <a:lstStyle/>
              <a:p>
                <a:endParaRPr lang="en-US"/>
              </a:p>
            </p:txBody>
          </p:sp>
        </p:grpSp>
        <p:sp>
          <p:nvSpPr>
            <p:cNvPr id="146538" name="Line 106"/>
            <p:cNvSpPr>
              <a:spLocks noChangeShapeType="1"/>
            </p:cNvSpPr>
            <p:nvPr/>
          </p:nvSpPr>
          <p:spPr bwMode="auto">
            <a:xfrm>
              <a:off x="2788" y="1296"/>
              <a:ext cx="232" cy="0"/>
            </a:xfrm>
            <a:prstGeom prst="line">
              <a:avLst/>
            </a:prstGeom>
            <a:noFill/>
            <a:ln w="12700">
              <a:solidFill>
                <a:schemeClr val="tx2"/>
              </a:solidFill>
              <a:round/>
              <a:headEnd/>
              <a:tailEnd type="triangle" w="med" len="med"/>
            </a:ln>
            <a:effectLst/>
          </p:spPr>
          <p:txBody>
            <a:bodyPr/>
            <a:lstStyle/>
            <a:p>
              <a:endParaRPr lang="en-US"/>
            </a:p>
          </p:txBody>
        </p:sp>
        <p:sp>
          <p:nvSpPr>
            <p:cNvPr id="146539" name="Line 107"/>
            <p:cNvSpPr>
              <a:spLocks noChangeShapeType="1"/>
            </p:cNvSpPr>
            <p:nvPr/>
          </p:nvSpPr>
          <p:spPr bwMode="auto">
            <a:xfrm flipV="1">
              <a:off x="3796" y="908"/>
              <a:ext cx="328" cy="392"/>
            </a:xfrm>
            <a:prstGeom prst="line">
              <a:avLst/>
            </a:prstGeom>
            <a:noFill/>
            <a:ln w="12700">
              <a:solidFill>
                <a:schemeClr val="tx2"/>
              </a:solidFill>
              <a:round/>
              <a:headEnd/>
              <a:tailEnd type="triangle" w="med" len="med"/>
            </a:ln>
            <a:effectLst/>
          </p:spPr>
          <p:txBody>
            <a:bodyPr/>
            <a:lstStyle/>
            <a:p>
              <a:endParaRPr lang="en-US"/>
            </a:p>
          </p:txBody>
        </p:sp>
        <p:sp>
          <p:nvSpPr>
            <p:cNvPr id="146540" name="Line 108"/>
            <p:cNvSpPr>
              <a:spLocks noChangeShapeType="1"/>
            </p:cNvSpPr>
            <p:nvPr/>
          </p:nvSpPr>
          <p:spPr bwMode="auto">
            <a:xfrm flipV="1">
              <a:off x="3796" y="1196"/>
              <a:ext cx="328" cy="104"/>
            </a:xfrm>
            <a:prstGeom prst="line">
              <a:avLst/>
            </a:prstGeom>
            <a:noFill/>
            <a:ln w="12700">
              <a:solidFill>
                <a:schemeClr val="tx2"/>
              </a:solidFill>
              <a:round/>
              <a:headEnd/>
              <a:tailEnd type="triangle" w="med" len="med"/>
            </a:ln>
            <a:effectLst/>
          </p:spPr>
          <p:txBody>
            <a:bodyPr/>
            <a:lstStyle/>
            <a:p>
              <a:endParaRPr lang="en-US"/>
            </a:p>
          </p:txBody>
        </p:sp>
        <p:sp>
          <p:nvSpPr>
            <p:cNvPr id="146541" name="Line 109"/>
            <p:cNvSpPr>
              <a:spLocks noChangeShapeType="1"/>
            </p:cNvSpPr>
            <p:nvPr/>
          </p:nvSpPr>
          <p:spPr bwMode="auto">
            <a:xfrm>
              <a:off x="3796" y="1300"/>
              <a:ext cx="328" cy="376"/>
            </a:xfrm>
            <a:prstGeom prst="line">
              <a:avLst/>
            </a:prstGeom>
            <a:noFill/>
            <a:ln w="12700">
              <a:solidFill>
                <a:schemeClr val="tx2"/>
              </a:solidFill>
              <a:round/>
              <a:headEnd/>
              <a:tailEnd type="triangle" w="med" len="med"/>
            </a:ln>
            <a:effectLst/>
          </p:spPr>
          <p:txBody>
            <a:bodyPr/>
            <a:lstStyle/>
            <a:p>
              <a:endParaRPr lang="en-US"/>
            </a:p>
          </p:txBody>
        </p:sp>
        <p:sp>
          <p:nvSpPr>
            <p:cNvPr id="146542" name="Line 110"/>
            <p:cNvSpPr>
              <a:spLocks noChangeShapeType="1"/>
            </p:cNvSpPr>
            <p:nvPr/>
          </p:nvSpPr>
          <p:spPr bwMode="auto">
            <a:xfrm>
              <a:off x="4420" y="864"/>
              <a:ext cx="376" cy="0"/>
            </a:xfrm>
            <a:prstGeom prst="line">
              <a:avLst/>
            </a:prstGeom>
            <a:noFill/>
            <a:ln w="12700">
              <a:solidFill>
                <a:schemeClr val="tx2"/>
              </a:solidFill>
              <a:round/>
              <a:headEnd/>
              <a:tailEnd type="triangle" w="med" len="med"/>
            </a:ln>
            <a:effectLst/>
          </p:spPr>
          <p:txBody>
            <a:bodyPr/>
            <a:lstStyle/>
            <a:p>
              <a:endParaRPr lang="en-US"/>
            </a:p>
          </p:txBody>
        </p:sp>
        <p:sp>
          <p:nvSpPr>
            <p:cNvPr id="146543" name="Line 111"/>
            <p:cNvSpPr>
              <a:spLocks noChangeShapeType="1"/>
            </p:cNvSpPr>
            <p:nvPr/>
          </p:nvSpPr>
          <p:spPr bwMode="auto">
            <a:xfrm>
              <a:off x="4420" y="1152"/>
              <a:ext cx="376" cy="0"/>
            </a:xfrm>
            <a:prstGeom prst="line">
              <a:avLst/>
            </a:prstGeom>
            <a:noFill/>
            <a:ln w="12700">
              <a:solidFill>
                <a:schemeClr val="tx2"/>
              </a:solidFill>
              <a:round/>
              <a:headEnd/>
              <a:tailEnd type="triangle" w="med" len="med"/>
            </a:ln>
            <a:effectLst/>
          </p:spPr>
          <p:txBody>
            <a:bodyPr/>
            <a:lstStyle/>
            <a:p>
              <a:endParaRPr lang="en-US"/>
            </a:p>
          </p:txBody>
        </p:sp>
        <p:sp>
          <p:nvSpPr>
            <p:cNvPr id="146544" name="Line 112"/>
            <p:cNvSpPr>
              <a:spLocks noChangeShapeType="1"/>
            </p:cNvSpPr>
            <p:nvPr/>
          </p:nvSpPr>
          <p:spPr bwMode="auto">
            <a:xfrm>
              <a:off x="4420" y="1680"/>
              <a:ext cx="376" cy="0"/>
            </a:xfrm>
            <a:prstGeom prst="line">
              <a:avLst/>
            </a:prstGeom>
            <a:noFill/>
            <a:ln w="12700">
              <a:solidFill>
                <a:schemeClr val="tx2"/>
              </a:solidFill>
              <a:round/>
              <a:headEnd/>
              <a:tailEnd type="triangle" w="med" len="med"/>
            </a:ln>
            <a:effectLst/>
          </p:spPr>
          <p:txBody>
            <a:bodyPr/>
            <a:lstStyle/>
            <a:p>
              <a:endParaRPr lang="en-US"/>
            </a:p>
          </p:txBody>
        </p:sp>
        <p:sp>
          <p:nvSpPr>
            <p:cNvPr id="146545" name="Freeform 113"/>
            <p:cNvSpPr>
              <a:spLocks/>
            </p:cNvSpPr>
            <p:nvPr/>
          </p:nvSpPr>
          <p:spPr bwMode="auto">
            <a:xfrm>
              <a:off x="4128" y="1056"/>
              <a:ext cx="266" cy="181"/>
            </a:xfrm>
            <a:custGeom>
              <a:avLst/>
              <a:gdLst/>
              <a:ahLst/>
              <a:cxnLst>
                <a:cxn ang="0">
                  <a:pos x="0" y="180"/>
                </a:cxn>
                <a:cxn ang="0">
                  <a:pos x="0" y="0"/>
                </a:cxn>
                <a:cxn ang="0">
                  <a:pos x="265" y="0"/>
                </a:cxn>
                <a:cxn ang="0">
                  <a:pos x="265" y="180"/>
                </a:cxn>
                <a:cxn ang="0">
                  <a:pos x="0" y="180"/>
                </a:cxn>
              </a:cxnLst>
              <a:rect l="0" t="0" r="r" b="b"/>
              <a:pathLst>
                <a:path w="266" h="181">
                  <a:moveTo>
                    <a:pt x="0" y="180"/>
                  </a:moveTo>
                  <a:lnTo>
                    <a:pt x="0" y="0"/>
                  </a:lnTo>
                  <a:lnTo>
                    <a:pt x="265" y="0"/>
                  </a:lnTo>
                  <a:lnTo>
                    <a:pt x="265" y="180"/>
                  </a:lnTo>
                  <a:lnTo>
                    <a:pt x="0" y="180"/>
                  </a:lnTo>
                </a:path>
              </a:pathLst>
            </a:custGeom>
            <a:solidFill>
              <a:srgbClr val="F6BF69"/>
            </a:solidFill>
            <a:ln w="12700" cap="rnd" cmpd="sng">
              <a:solidFill>
                <a:srgbClr val="000000"/>
              </a:solidFill>
              <a:prstDash val="solid"/>
              <a:round/>
              <a:headEnd type="none" w="med" len="med"/>
              <a:tailEnd type="none" w="med" len="med"/>
            </a:ln>
            <a:effectLst/>
          </p:spPr>
          <p:txBody>
            <a:bodyPr/>
            <a:lstStyle/>
            <a:p>
              <a:endParaRPr lang="en-US"/>
            </a:p>
          </p:txBody>
        </p:sp>
        <p:sp>
          <p:nvSpPr>
            <p:cNvPr id="146546" name="Freeform 114"/>
            <p:cNvSpPr>
              <a:spLocks/>
            </p:cNvSpPr>
            <p:nvPr/>
          </p:nvSpPr>
          <p:spPr bwMode="auto">
            <a:xfrm>
              <a:off x="4128" y="720"/>
              <a:ext cx="266" cy="181"/>
            </a:xfrm>
            <a:custGeom>
              <a:avLst/>
              <a:gdLst/>
              <a:ahLst/>
              <a:cxnLst>
                <a:cxn ang="0">
                  <a:pos x="0" y="180"/>
                </a:cxn>
                <a:cxn ang="0">
                  <a:pos x="0" y="0"/>
                </a:cxn>
                <a:cxn ang="0">
                  <a:pos x="265" y="0"/>
                </a:cxn>
                <a:cxn ang="0">
                  <a:pos x="265" y="180"/>
                </a:cxn>
                <a:cxn ang="0">
                  <a:pos x="0" y="180"/>
                </a:cxn>
              </a:cxnLst>
              <a:rect l="0" t="0" r="r" b="b"/>
              <a:pathLst>
                <a:path w="266" h="181">
                  <a:moveTo>
                    <a:pt x="0" y="180"/>
                  </a:moveTo>
                  <a:lnTo>
                    <a:pt x="0" y="0"/>
                  </a:lnTo>
                  <a:lnTo>
                    <a:pt x="265" y="0"/>
                  </a:lnTo>
                  <a:lnTo>
                    <a:pt x="265" y="180"/>
                  </a:lnTo>
                  <a:lnTo>
                    <a:pt x="0" y="180"/>
                  </a:lnTo>
                </a:path>
              </a:pathLst>
            </a:custGeom>
            <a:solidFill>
              <a:srgbClr val="F6BF69"/>
            </a:solidFill>
            <a:ln w="12700" cap="rnd" cmpd="sng">
              <a:solidFill>
                <a:schemeClr val="tx2"/>
              </a:solidFill>
              <a:prstDash val="solid"/>
              <a:round/>
              <a:headEnd type="none" w="med" len="med"/>
              <a:tailEnd type="none" w="med" len="med"/>
            </a:ln>
            <a:effectLst/>
          </p:spPr>
          <p:txBody>
            <a:bodyPr/>
            <a:lstStyle/>
            <a:p>
              <a:endParaRPr lang="en-US"/>
            </a:p>
          </p:txBody>
        </p:sp>
      </p:grpSp>
    </p:spTree>
    <p:extLst>
      <p:ext uri="{BB962C8B-B14F-4D97-AF65-F5344CB8AC3E}">
        <p14:creationId xmlns:p14="http://schemas.microsoft.com/office/powerpoint/2010/main" val="4253901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685800" y="228600"/>
            <a:ext cx="7772400" cy="1143000"/>
          </a:xfrm>
        </p:spPr>
        <p:txBody>
          <a:bodyPr/>
          <a:lstStyle/>
          <a:p>
            <a:r>
              <a:rPr lang="en-US">
                <a:latin typeface="+mn-lt"/>
              </a:rPr>
              <a:t>Cost of Grace Join</a:t>
            </a:r>
          </a:p>
        </p:txBody>
      </p:sp>
      <p:sp>
        <p:nvSpPr>
          <p:cNvPr id="186371" name="Rectangle 3"/>
          <p:cNvSpPr>
            <a:spLocks noGrp="1" noChangeArrowheads="1"/>
          </p:cNvSpPr>
          <p:nvPr>
            <p:ph type="body" idx="1"/>
          </p:nvPr>
        </p:nvSpPr>
        <p:spPr>
          <a:xfrm>
            <a:off x="685800" y="1447800"/>
            <a:ext cx="7924800" cy="4572000"/>
          </a:xfrm>
        </p:spPr>
        <p:txBody>
          <a:bodyPr/>
          <a:lstStyle/>
          <a:p>
            <a:r>
              <a:rPr lang="en-US" sz="2400"/>
              <a:t>Assumption: </a:t>
            </a:r>
          </a:p>
          <a:p>
            <a:pPr lvl="1"/>
            <a:r>
              <a:rPr lang="en-US" sz="2000"/>
              <a:t>Each partition fits in the B-2 pages</a:t>
            </a:r>
          </a:p>
          <a:p>
            <a:pPr lvl="1"/>
            <a:r>
              <a:rPr lang="en-US" sz="2000"/>
              <a:t>I/O cost for a read and a write is the same</a:t>
            </a:r>
          </a:p>
          <a:p>
            <a:pPr lvl="1"/>
            <a:r>
              <a:rPr lang="en-US" sz="2000"/>
              <a:t>Ignore the cost of writing the join results</a:t>
            </a:r>
          </a:p>
          <a:p>
            <a:r>
              <a:rPr lang="en-US" sz="2400"/>
              <a:t>Disk I/O Cost</a:t>
            </a:r>
          </a:p>
          <a:p>
            <a:pPr lvl="1"/>
            <a:r>
              <a:rPr lang="en-US" sz="2000"/>
              <a:t>Partitioning Phase: </a:t>
            </a:r>
          </a:p>
          <a:p>
            <a:pPr lvl="2"/>
            <a:r>
              <a:rPr lang="en-US" sz="1800"/>
              <a:t>I/O Cost: 2*M+2*N</a:t>
            </a:r>
          </a:p>
          <a:p>
            <a:pPr lvl="1"/>
            <a:r>
              <a:rPr lang="en-US" sz="2000"/>
              <a:t>Probing Phase</a:t>
            </a:r>
          </a:p>
          <a:p>
            <a:pPr lvl="2"/>
            <a:r>
              <a:rPr lang="en-US" sz="1800"/>
              <a:t>I/O Cost: M+N</a:t>
            </a:r>
          </a:p>
          <a:p>
            <a:pPr lvl="1"/>
            <a:r>
              <a:rPr lang="en-US" sz="2000"/>
              <a:t>Total Cost 3*(M+N) </a:t>
            </a:r>
          </a:p>
          <a:p>
            <a:r>
              <a:rPr lang="en-US" sz="2400"/>
              <a:t>Which one to use, block-nested loop or Grace join?</a:t>
            </a:r>
          </a:p>
          <a:p>
            <a:pPr lvl="1"/>
            <a:endParaRPr lang="en-US" sz="2000"/>
          </a:p>
          <a:p>
            <a:pPr lvl="1"/>
            <a:r>
              <a:rPr lang="en-US" sz="2000"/>
              <a:t>Block-nested loop : </a:t>
            </a:r>
          </a:p>
        </p:txBody>
      </p:sp>
      <p:sp>
        <p:nvSpPr>
          <p:cNvPr id="186372" name="Text Box 4"/>
          <p:cNvSpPr txBox="1">
            <a:spLocks noChangeArrowheads="1"/>
          </p:cNvSpPr>
          <p:nvPr/>
        </p:nvSpPr>
        <p:spPr bwMode="auto">
          <a:xfrm>
            <a:off x="3810000" y="6000750"/>
            <a:ext cx="1189038" cy="396875"/>
          </a:xfrm>
          <a:prstGeom prst="rect">
            <a:avLst/>
          </a:prstGeom>
          <a:noFill/>
          <a:ln w="9525">
            <a:noFill/>
            <a:miter lim="800000"/>
            <a:headEnd/>
            <a:tailEnd/>
          </a:ln>
          <a:effectLst/>
        </p:spPr>
        <p:txBody>
          <a:bodyPr wrap="none">
            <a:spAutoFit/>
          </a:bodyPr>
          <a:lstStyle/>
          <a:p>
            <a:r>
              <a:rPr lang="en-US">
                <a:latin typeface="+mn-lt"/>
              </a:rPr>
              <a:t>Cost=M+</a:t>
            </a:r>
          </a:p>
        </p:txBody>
      </p:sp>
      <p:graphicFrame>
        <p:nvGraphicFramePr>
          <p:cNvPr id="186373" name="Object 5"/>
          <p:cNvGraphicFramePr>
            <a:graphicFrameLocks noChangeAspect="1"/>
          </p:cNvGraphicFramePr>
          <p:nvPr/>
        </p:nvGraphicFramePr>
        <p:xfrm>
          <a:off x="4953000" y="5859463"/>
          <a:ext cx="838200" cy="693737"/>
        </p:xfrm>
        <a:graphic>
          <a:graphicData uri="http://schemas.openxmlformats.org/presentationml/2006/ole">
            <mc:AlternateContent xmlns:mc="http://schemas.openxmlformats.org/markup-compatibility/2006">
              <mc:Choice xmlns:v="urn:schemas-microsoft-com:vml" Requires="v">
                <p:oleObj spid="_x0000_s186558" name="Equation" r:id="rId4" imgW="520560" imgH="431640" progId="Equation.3">
                  <p:embed/>
                </p:oleObj>
              </mc:Choice>
              <mc:Fallback>
                <p:oleObj name="Equation" r:id="rId4" imgW="520560" imgH="43164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5859463"/>
                        <a:ext cx="838200" cy="69373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86374" name="Rectangle 6"/>
          <p:cNvSpPr>
            <a:spLocks noChangeArrowheads="1"/>
          </p:cNvSpPr>
          <p:nvPr/>
        </p:nvSpPr>
        <p:spPr bwMode="auto">
          <a:xfrm>
            <a:off x="5715000" y="6064250"/>
            <a:ext cx="562975" cy="400110"/>
          </a:xfrm>
          <a:prstGeom prst="rect">
            <a:avLst/>
          </a:prstGeom>
          <a:noFill/>
          <a:ln w="9525">
            <a:noFill/>
            <a:miter lim="800000"/>
            <a:headEnd/>
            <a:tailEnd/>
          </a:ln>
          <a:effectLst/>
        </p:spPr>
        <p:txBody>
          <a:bodyPr wrap="none">
            <a:spAutoFit/>
          </a:bodyPr>
          <a:lstStyle/>
          <a:p>
            <a:r>
              <a:rPr lang="en-US">
                <a:latin typeface="+mn-lt"/>
              </a:rPr>
              <a:t>* N</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14641</TotalTime>
  <Words>2933</Words>
  <Application>Microsoft Macintosh PowerPoint</Application>
  <PresentationFormat>On-screen Show (4:3)</PresentationFormat>
  <Paragraphs>596</Paragraphs>
  <Slides>31</Slides>
  <Notes>31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40" baseType="lpstr">
      <vt:lpstr>Arial</vt:lpstr>
      <vt:lpstr>Bookman Old Style</vt:lpstr>
      <vt:lpstr>Comic Sans MS</vt:lpstr>
      <vt:lpstr>Monotype Sorts</vt:lpstr>
      <vt:lpstr>Times New Roman</vt:lpstr>
      <vt:lpstr>Wingdings</vt:lpstr>
      <vt:lpstr>Default Design</vt:lpstr>
      <vt:lpstr>Equation</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Cost of Grace Join</vt:lpstr>
      <vt:lpstr>PowerPoint Presentation</vt:lpstr>
      <vt:lpstr>PowerPoint Presentation</vt:lpstr>
      <vt:lpstr>PowerPoint Presentation</vt:lpstr>
      <vt:lpstr>If memory is not enough to store a smaller partition</vt:lpstr>
      <vt:lpstr>Exercises</vt:lpstr>
      <vt:lpstr>Answers</vt:lpstr>
      <vt:lpstr>Answers</vt:lpstr>
      <vt:lpstr>Answers</vt:lpstr>
      <vt:lpstr>Answers</vt:lpstr>
      <vt:lpstr>PowerPoint Presentation</vt:lpstr>
      <vt:lpstr>PowerPoint Presentation</vt:lpstr>
      <vt:lpstr>PowerPoint Presentation</vt:lpstr>
      <vt:lpstr>Sorting large amount of data</vt:lpstr>
      <vt:lpstr>2-Way Sort: Requires 3 Buffers</vt:lpstr>
      <vt:lpstr>Two-Way External Merge Sort</vt:lpstr>
      <vt:lpstr>PowerPoint Presentation</vt:lpstr>
      <vt:lpstr>PowerPoint Presentation</vt:lpstr>
      <vt:lpstr>PowerPoint Presentation</vt:lpstr>
      <vt:lpstr>PowerPoint Presentation</vt:lpstr>
      <vt:lpstr>Exercises</vt:lpstr>
      <vt:lpstr>Exercises</vt:lpstr>
      <vt:lpstr>PowerPoint Presentation</vt:lpstr>
    </vt:vector>
  </TitlesOfParts>
  <Company>Iowa State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Department of Computer Scienc</dc:creator>
  <cp:lastModifiedBy>Cai, Ying [COM S]</cp:lastModifiedBy>
  <cp:revision>934</cp:revision>
  <dcterms:created xsi:type="dcterms:W3CDTF">2000-02-08T07:42:55Z</dcterms:created>
  <dcterms:modified xsi:type="dcterms:W3CDTF">2020-03-10T15:28:34Z</dcterms:modified>
</cp:coreProperties>
</file>