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5" r:id="rId2"/>
    <p:sldId id="357" r:id="rId3"/>
    <p:sldId id="314" r:id="rId4"/>
    <p:sldId id="356" r:id="rId5"/>
    <p:sldId id="345" r:id="rId6"/>
    <p:sldId id="346" r:id="rId7"/>
    <p:sldId id="318" r:id="rId8"/>
    <p:sldId id="332" r:id="rId9"/>
    <p:sldId id="278" r:id="rId10"/>
    <p:sldId id="279" r:id="rId11"/>
    <p:sldId id="280" r:id="rId12"/>
    <p:sldId id="281" r:id="rId13"/>
    <p:sldId id="285" r:id="rId14"/>
    <p:sldId id="284" r:id="rId15"/>
    <p:sldId id="273" r:id="rId16"/>
    <p:sldId id="275" r:id="rId17"/>
    <p:sldId id="350" r:id="rId18"/>
    <p:sldId id="333" r:id="rId19"/>
    <p:sldId id="330" r:id="rId20"/>
    <p:sldId id="271" r:id="rId21"/>
    <p:sldId id="335" r:id="rId22"/>
    <p:sldId id="337" r:id="rId23"/>
    <p:sldId id="304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4589" autoAdjust="0"/>
  </p:normalViewPr>
  <p:slideViewPr>
    <p:cSldViewPr>
      <p:cViewPr varScale="1">
        <p:scale>
          <a:sx n="115" d="100"/>
          <a:sy n="115" d="100"/>
        </p:scale>
        <p:origin x="1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75" y="0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452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75" y="9122452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840" y="0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2313"/>
            <a:ext cx="4814888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005" y="4574343"/>
            <a:ext cx="5385352" cy="433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685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840" y="9148685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4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7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603B2-376E-4BA4-8003-8B2911F046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6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9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6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4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A025-8AAA-4737-AA1B-8EB6AA14D3E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9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603B2-376E-4BA4-8003-8B2911F046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4"/>
          <p:cNvSpPr>
            <a:spLocks noChangeArrowheads="1"/>
          </p:cNvSpPr>
          <p:nvPr/>
        </p:nvSpPr>
        <p:spPr bwMode="auto">
          <a:xfrm>
            <a:off x="304800" y="1210270"/>
            <a:ext cx="4953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What E does it have?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There are a number of Ex, each of which has attributes A1, A2, …, An, where Ai is unique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:::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What R does it have?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Ex and </a:t>
            </a:r>
            <a:r>
              <a:rPr lang="en-US" sz="2000" dirty="0" err="1">
                <a:latin typeface="Cambria"/>
                <a:cs typeface="Cambria"/>
              </a:rPr>
              <a:t>Ey</a:t>
            </a:r>
            <a:r>
              <a:rPr lang="en-US" sz="2000" dirty="0">
                <a:latin typeface="Cambria"/>
                <a:cs typeface="Cambria"/>
              </a:rPr>
              <a:t> participate in relationship R, which has attribute A1, …, An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:::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Any constraints on R?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At most and at least on an entity’s participation in a relationship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Uni-participation (at most one time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Total-participation (at least one time)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430917"/>
            <a:ext cx="4892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mbria"/>
                <a:cs typeface="Cambria"/>
              </a:rPr>
              <a:t>A quick review of E, R,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1A4B8-D2B2-8C48-8986-CB4CB51B6F2B}"/>
              </a:ext>
            </a:extLst>
          </p:cNvPr>
          <p:cNvSpPr/>
          <p:nvPr/>
        </p:nvSpPr>
        <p:spPr>
          <a:xfrm>
            <a:off x="5486400" y="1981200"/>
            <a:ext cx="2813655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Key terms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Entity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Attribute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key attribute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Constraint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Uni-participation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Total-participation</a:t>
            </a:r>
          </a:p>
          <a:p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626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0736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V="1">
            <a:off x="5181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37160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1371601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249135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Two entity sets: 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Employees with attributes SSN, name, and dob, where SSN is unique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Departments with attributes did, name, address, where did is unique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One relationship set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“works-in” between Employees and Departments, with attribute since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Constraint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An employee can participate in “works-in” one or more times, or does not participate at all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multi- and partial participation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A department can participate in “works-in” at most once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uni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- and partial participation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Semantically: a department can have at most one employee</a:t>
            </a:r>
          </a:p>
        </p:txBody>
      </p:sp>
    </p:spTree>
    <p:extLst>
      <p:ext uri="{BB962C8B-B14F-4D97-AF65-F5344CB8AC3E}">
        <p14:creationId xmlns:p14="http://schemas.microsoft.com/office/powerpoint/2010/main" val="267688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0736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V="1">
            <a:off x="5181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37160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1371601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2376098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Two entity sets: 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Employees with attributes SSN, name, and dob, where SSN is unique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Departments with attributes did, name, address, where did is unique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One relationship set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“works-in” between Employees and Departments, with attribute since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Constraint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An employee can participate in “works-in” one or more times, or does not participate at all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multi- and partial participation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Every department must participate in “works-in” once and only once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uni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- and total participation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Semantically: a department can have at most one employee and only one employee</a:t>
            </a:r>
          </a:p>
        </p:txBody>
      </p:sp>
    </p:spTree>
    <p:extLst>
      <p:ext uri="{BB962C8B-B14F-4D97-AF65-F5344CB8AC3E}">
        <p14:creationId xmlns:p14="http://schemas.microsoft.com/office/powerpoint/2010/main" val="243222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6617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53630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6971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Arial" pitchFamily="34" charset="0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70742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V="1">
            <a:off x="5181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1371601"/>
            <a:ext cx="34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1371601"/>
            <a:ext cx="34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94782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0736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V="1">
            <a:off x="5181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371601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u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1371601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" y="236220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Two entity sets: 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Employees with attributes SSN, name, and dob, where SSN is unique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Departments with attributes did, name, address, where did is unique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One relationship set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“works-in” between Employees and Departments, with attribute since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Constraint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An employee can participate in “works-in” at most one time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err="1">
                <a:solidFill>
                  <a:srgbClr val="3333CC"/>
                </a:solidFill>
                <a:latin typeface="Cambria"/>
                <a:cs typeface="Cambria"/>
              </a:rPr>
              <a:t>uni</a:t>
            </a: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- and partial participation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rgbClr val="3333CC"/>
                </a:solidFill>
                <a:latin typeface="Cambria"/>
                <a:cs typeface="Cambria"/>
              </a:rPr>
              <a:t>Semantically: an employee can work in at most one department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Every department must participate in “works-in” once and only once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err="1">
                <a:latin typeface="Cambria"/>
                <a:cs typeface="Cambria"/>
              </a:rPr>
              <a:t>uni</a:t>
            </a:r>
            <a:r>
              <a:rPr lang="en-US" sz="2000" dirty="0">
                <a:latin typeface="Cambria"/>
                <a:cs typeface="Cambria"/>
              </a:rPr>
              <a:t>- and total participation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Semantically: a department can have at most one employee and only one employee</a:t>
            </a:r>
          </a:p>
        </p:txBody>
      </p:sp>
    </p:spTree>
    <p:extLst>
      <p:ext uri="{BB962C8B-B14F-4D97-AF65-F5344CB8AC3E}">
        <p14:creationId xmlns:p14="http://schemas.microsoft.com/office/powerpoint/2010/main" val="333482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1219201"/>
            <a:ext cx="6858000" cy="511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3200" dirty="0">
                <a:latin typeface="Cambria"/>
                <a:cs typeface="Cambria"/>
              </a:rPr>
              <a:t>What entity sets? 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800" dirty="0">
                <a:latin typeface="Cambria"/>
                <a:cs typeface="Cambria"/>
              </a:rPr>
              <a:t>attributes, key attribute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3200" dirty="0">
                <a:latin typeface="Cambria"/>
                <a:cs typeface="Cambria"/>
              </a:rPr>
              <a:t>What relationship sets?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3200" dirty="0">
                <a:latin typeface="Cambria"/>
                <a:cs typeface="Cambria"/>
              </a:rPr>
              <a:t>attributes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3200" dirty="0">
                <a:latin typeface="Cambria"/>
                <a:cs typeface="Cambria"/>
              </a:rPr>
              <a:t>ISA? 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3200" dirty="0">
                <a:latin typeface="Cambria"/>
                <a:cs typeface="Cambria"/>
              </a:rPr>
              <a:t>What constraints? 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800" dirty="0">
                <a:latin typeface="Cambria"/>
                <a:cs typeface="Cambria"/>
              </a:rPr>
              <a:t>uni- vs. multi-participation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800" dirty="0">
                <a:latin typeface="Cambria"/>
                <a:cs typeface="Cambria"/>
              </a:rPr>
              <a:t>total vs. partial participation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Drawing ER diagram</a:t>
            </a:r>
          </a:p>
        </p:txBody>
      </p:sp>
    </p:spTree>
    <p:extLst>
      <p:ext uri="{BB962C8B-B14F-4D97-AF65-F5344CB8AC3E}">
        <p14:creationId xmlns:p14="http://schemas.microsoft.com/office/powerpoint/2010/main" val="365412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9600" y="838200"/>
            <a:ext cx="8097749" cy="556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company has a number of employees. The attributes of EMPLOYEE include </a:t>
            </a:r>
            <a:r>
              <a:rPr lang="en-US" dirty="0" err="1">
                <a:latin typeface="Cambria"/>
                <a:cs typeface="Cambria"/>
              </a:rPr>
              <a:t>Employee_ID</a:t>
            </a:r>
            <a:r>
              <a:rPr lang="en-US" dirty="0">
                <a:latin typeface="Cambria"/>
                <a:cs typeface="Cambria"/>
              </a:rPr>
              <a:t> (identifier), Name, Address, and Birthdate.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The company also has several projects. Attributes of PROJECT include </a:t>
            </a:r>
            <a:r>
              <a:rPr lang="en-US" dirty="0" err="1">
                <a:latin typeface="Cambria"/>
                <a:cs typeface="Cambria"/>
              </a:rPr>
              <a:t>Project_ID</a:t>
            </a:r>
            <a:r>
              <a:rPr lang="en-US" dirty="0">
                <a:latin typeface="Cambria"/>
                <a:cs typeface="Cambria"/>
              </a:rPr>
              <a:t> (identifier), </a:t>
            </a:r>
            <a:r>
              <a:rPr lang="en-US" dirty="0" err="1">
                <a:latin typeface="Cambria"/>
                <a:cs typeface="Cambria"/>
              </a:rPr>
              <a:t>Project_Name</a:t>
            </a:r>
            <a:r>
              <a:rPr lang="en-US" dirty="0">
                <a:latin typeface="Cambria"/>
                <a:cs typeface="Cambria"/>
              </a:rPr>
              <a:t>, and </a:t>
            </a:r>
            <a:r>
              <a:rPr lang="en-US" dirty="0" err="1">
                <a:latin typeface="Cambria"/>
                <a:cs typeface="Cambria"/>
              </a:rPr>
              <a:t>Start_Date</a:t>
            </a:r>
            <a:r>
              <a:rPr lang="en-US" dirty="0">
                <a:latin typeface="Cambria"/>
                <a:cs typeface="Cambria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Each Employee may be assigned to one or more projects, or may not be assigned to a project.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project must have at least one employee assigned, and may have any number of employees assigned.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An employee’s billing rate may vary by project, and the company wishes to record the applicable billing rate (</a:t>
            </a:r>
            <a:r>
              <a:rPr lang="en-US" dirty="0" err="1">
                <a:latin typeface="Cambria"/>
                <a:cs typeface="Cambria"/>
              </a:rPr>
              <a:t>Billing_Rate</a:t>
            </a:r>
            <a:r>
              <a:rPr lang="en-US" dirty="0">
                <a:latin typeface="Cambria"/>
                <a:cs typeface="Cambria"/>
              </a:rPr>
              <a:t>) for each employee when assigned to a particular project. </a:t>
            </a:r>
          </a:p>
        </p:txBody>
      </p:sp>
    </p:spTree>
    <p:extLst>
      <p:ext uri="{BB962C8B-B14F-4D97-AF65-F5344CB8AC3E}">
        <p14:creationId xmlns:p14="http://schemas.microsoft.com/office/powerpoint/2010/main" val="204563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2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9600" y="838200"/>
            <a:ext cx="8097749" cy="556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university has a large number of courses in its catalog. Attributes of COURSE include </a:t>
            </a:r>
            <a:r>
              <a:rPr lang="en-US" dirty="0" err="1">
                <a:latin typeface="Cambria"/>
                <a:cs typeface="Cambria"/>
              </a:rPr>
              <a:t>Course_number</a:t>
            </a:r>
            <a:r>
              <a:rPr lang="en-US" dirty="0">
                <a:latin typeface="Cambria"/>
                <a:cs typeface="Cambria"/>
              </a:rPr>
              <a:t> (identifier), </a:t>
            </a:r>
            <a:r>
              <a:rPr lang="en-US" dirty="0" err="1">
                <a:latin typeface="Cambria"/>
                <a:cs typeface="Cambria"/>
              </a:rPr>
              <a:t>Course_name</a:t>
            </a:r>
            <a:r>
              <a:rPr lang="en-US" dirty="0">
                <a:latin typeface="Cambria"/>
                <a:cs typeface="Cambria"/>
              </a:rPr>
              <a:t>, and Units.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Each course may have one or more different courses as prerequisites, or may have no prerequisites. Similarly, a particular course may be a prerequisite for any number of courses, or may not be prerequisite for any other course. </a:t>
            </a:r>
          </a:p>
        </p:txBody>
      </p:sp>
    </p:spTree>
    <p:extLst>
      <p:ext uri="{BB962C8B-B14F-4D97-AF65-F5344CB8AC3E}">
        <p14:creationId xmlns:p14="http://schemas.microsoft.com/office/powerpoint/2010/main" val="343364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152400"/>
            <a:ext cx="77724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2’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9600" y="838200"/>
            <a:ext cx="8097749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There are a number of people, attributes of which include SSN, name, and gender.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person may have to do with another person, e.g., sharing common interests such as fishing, soccer, and so 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68347-5716-F243-825B-2D0E09B3BC07}"/>
              </a:ext>
            </a:extLst>
          </p:cNvPr>
          <p:cNvSpPr/>
          <p:nvPr/>
        </p:nvSpPr>
        <p:spPr>
          <a:xfrm>
            <a:off x="1371600" y="2895600"/>
            <a:ext cx="6771526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Is this ER-diagram efficient to implement? How about searching of all persons who have to do with a given person?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An alternative solution: using each person’s id as a table name and let the table store the people s/he has to do with and the relationship.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Yet this is no longer an ER diagram 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Another solution is Graph model (e.g., Neo4J)</a:t>
            </a:r>
          </a:p>
        </p:txBody>
      </p:sp>
    </p:spTree>
    <p:extLst>
      <p:ext uri="{BB962C8B-B14F-4D97-AF65-F5344CB8AC3E}">
        <p14:creationId xmlns:p14="http://schemas.microsoft.com/office/powerpoint/2010/main" val="202459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3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533400" y="685800"/>
            <a:ext cx="81534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 hospital has a large number of registered physicians and patients.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Attributes of PHYSICIAN include </a:t>
            </a:r>
            <a:r>
              <a:rPr lang="en-US" sz="2200" dirty="0" err="1">
                <a:latin typeface="Cambria"/>
                <a:cs typeface="Cambria"/>
              </a:rPr>
              <a:t>Physician_ID</a:t>
            </a:r>
            <a:r>
              <a:rPr lang="en-US" sz="2200" dirty="0">
                <a:latin typeface="Cambria"/>
                <a:cs typeface="Cambria"/>
              </a:rPr>
              <a:t> (identifier) and Specialty.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Attributes of Patients include </a:t>
            </a:r>
            <a:r>
              <a:rPr lang="en-US" sz="2200" dirty="0" err="1">
                <a:latin typeface="Cambria"/>
                <a:cs typeface="Cambria"/>
              </a:rPr>
              <a:t>Patient_ID</a:t>
            </a:r>
            <a:r>
              <a:rPr lang="en-US" sz="2200" dirty="0">
                <a:latin typeface="Cambria"/>
                <a:cs typeface="Cambria"/>
              </a:rPr>
              <a:t> (identifier) and </a:t>
            </a:r>
            <a:r>
              <a:rPr lang="en-US" sz="2200" dirty="0" err="1">
                <a:latin typeface="Cambria"/>
                <a:cs typeface="Cambria"/>
              </a:rPr>
              <a:t>Patient_Name</a:t>
            </a:r>
            <a:r>
              <a:rPr lang="en-US" sz="2200" dirty="0">
                <a:latin typeface="Cambria"/>
                <a:cs typeface="Cambria"/>
              </a:rPr>
              <a:t>. 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Any patient who is admitted must have exactly one admitting physician. A physician may optionally admit any number of patients.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Once admitted, a given patient must be treated by at least one physician. A particular physician may treat any number of patients, or may not treat any patients.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Whenever a patient is treated by a physician, the hospital wishes to record the details of the treatment (</a:t>
            </a:r>
            <a:r>
              <a:rPr lang="en-US" sz="2200" dirty="0" err="1">
                <a:latin typeface="Cambria"/>
                <a:cs typeface="Cambria"/>
              </a:rPr>
              <a:t>Treatment_Detail</a:t>
            </a:r>
            <a:r>
              <a:rPr lang="en-US" sz="2200" dirty="0">
                <a:latin typeface="Cambria"/>
                <a:cs typeface="Cambria"/>
              </a:rPr>
              <a:t>). Components of </a:t>
            </a:r>
            <a:r>
              <a:rPr lang="en-US" sz="2200" dirty="0" err="1">
                <a:latin typeface="Cambria"/>
                <a:cs typeface="Cambria"/>
              </a:rPr>
              <a:t>Treatment_Detail</a:t>
            </a:r>
            <a:r>
              <a:rPr lang="en-US" sz="2200" dirty="0">
                <a:latin typeface="Cambria"/>
                <a:cs typeface="Cambria"/>
              </a:rPr>
              <a:t> include Date, Time, and Results. </a:t>
            </a:r>
          </a:p>
        </p:txBody>
      </p:sp>
    </p:spTree>
    <p:extLst>
      <p:ext uri="{BB962C8B-B14F-4D97-AF65-F5344CB8AC3E}">
        <p14:creationId xmlns:p14="http://schemas.microsoft.com/office/powerpoint/2010/main" val="313849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4"/>
          <p:cNvSpPr>
            <a:spLocks noChangeArrowheads="1"/>
          </p:cNvSpPr>
          <p:nvPr/>
        </p:nvSpPr>
        <p:spPr bwMode="auto">
          <a:xfrm>
            <a:off x="609600" y="1600200"/>
            <a:ext cx="8077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Q1: What E does it have?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Q2: What R does it have?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Q3: Any constraints on R?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latin typeface="Cambria"/>
                <a:cs typeface="Cambria"/>
              </a:rPr>
              <a:t>Uni</a:t>
            </a:r>
            <a:r>
              <a:rPr lang="en-US" dirty="0">
                <a:latin typeface="Cambria"/>
                <a:cs typeface="Cambria"/>
              </a:rPr>
              <a:t>-participation vs. multi-participation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mbria"/>
                <a:cs typeface="Cambria"/>
              </a:rPr>
              <a:t>Total-participation vs. partial-participation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609600"/>
            <a:ext cx="3121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mbria"/>
                <a:cs typeface="Cambria"/>
              </a:rPr>
              <a:t>A quick review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343400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One more question, a special kind of relationship :</a:t>
            </a:r>
          </a:p>
          <a:p>
            <a:endParaRPr lang="en-US" sz="2800" dirty="0">
              <a:latin typeface="Cambria"/>
              <a:cs typeface="Cambria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ambria"/>
                <a:cs typeface="Cambria"/>
              </a:rPr>
              <a:t>Q4: Is there any relationship that is ISA? </a:t>
            </a:r>
            <a:endParaRPr lang="en-US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237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4"/>
          <p:cNvSpPr>
            <a:spLocks noChangeArrowheads="1"/>
          </p:cNvSpPr>
          <p:nvPr/>
        </p:nvSpPr>
        <p:spPr bwMode="auto">
          <a:xfrm>
            <a:off x="342900" y="1828800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latin typeface="Cambria"/>
                <a:cs typeface="Cambria"/>
              </a:rPr>
              <a:t>What E does it have?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There are a number of Ex, each of which has attributes A1, A2, …, An, where Ai is unique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:::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Cambria"/>
                <a:cs typeface="Cambria"/>
              </a:rPr>
              <a:t>What R does it have?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Ex and </a:t>
            </a:r>
            <a:r>
              <a:rPr lang="en-US" sz="2000" dirty="0" err="1">
                <a:solidFill>
                  <a:schemeClr val="accent2"/>
                </a:solidFill>
                <a:latin typeface="Cambria"/>
                <a:cs typeface="Cambria"/>
              </a:rPr>
              <a:t>Ey</a:t>
            </a: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 participate in relationship R, which has attribute A1, …, An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Cambria"/>
                <a:cs typeface="Cambria"/>
              </a:rPr>
              <a:t>:::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Cambria"/>
                <a:cs typeface="Cambria"/>
              </a:rPr>
              <a:t>Any constraints on R?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Ex can participate in a relationship R at most one time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Ex must participate in a relationship R at least one time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Ex must participate in a relationship R at least one time and only one 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305086"/>
            <a:ext cx="64669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mbria"/>
                <a:cs typeface="Cambria"/>
              </a:rPr>
              <a:t>Three grammars for describing a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22150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152400"/>
            <a:ext cx="48768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CC0066"/>
                </a:solidFill>
                <a:latin typeface="Cambria"/>
                <a:cs typeface="Cambria"/>
              </a:rPr>
              <a:t>ISA (`is a’) Hierarchies</a:t>
            </a:r>
          </a:p>
        </p:txBody>
      </p:sp>
      <p:sp>
        <p:nvSpPr>
          <p:cNvPr id="24579" name="Rectangle 31"/>
          <p:cNvSpPr>
            <a:spLocks noChangeArrowheads="1"/>
          </p:cNvSpPr>
          <p:nvPr/>
        </p:nvSpPr>
        <p:spPr bwMode="auto">
          <a:xfrm>
            <a:off x="381000" y="838200"/>
            <a:ext cx="4038600" cy="30690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If we declare A </a:t>
            </a:r>
            <a:r>
              <a:rPr lang="en-US" sz="1800" b="1">
                <a:solidFill>
                  <a:schemeClr val="accent2"/>
                </a:solidFill>
                <a:latin typeface="Cambria"/>
                <a:cs typeface="Cambria"/>
              </a:rPr>
              <a:t>ISA</a:t>
            </a:r>
            <a:r>
              <a:rPr lang="en-US" sz="2000">
                <a:latin typeface="Cambria"/>
                <a:cs typeface="Cambria"/>
              </a:rPr>
              <a:t> B, every A entity is also considered to be a B entity. </a:t>
            </a:r>
          </a:p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Reasons for using ISA: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To add attributes specific to a subclass.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To identify entities that participate in a relationship.</a:t>
            </a:r>
          </a:p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endParaRPr lang="en-US" sz="1800">
              <a:latin typeface="Cambria"/>
              <a:cs typeface="Cambria"/>
            </a:endParaRPr>
          </a:p>
        </p:txBody>
      </p:sp>
      <p:sp>
        <p:nvSpPr>
          <p:cNvPr id="24580" name="Rectangle 32"/>
          <p:cNvSpPr>
            <a:spLocks noChangeArrowheads="1"/>
          </p:cNvSpPr>
          <p:nvPr/>
        </p:nvSpPr>
        <p:spPr bwMode="auto">
          <a:xfrm>
            <a:off x="381000" y="3581400"/>
            <a:ext cx="82677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Overlap constraints: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Can Joe be an Hourly_Emps as well as a Contract_Emps entity?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(Allowed/disallowed)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Default value: no overlap;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Otherwise, write Hourly_Emps OVERLAPS Contract_emps</a:t>
            </a:r>
            <a:endParaRPr lang="en-US" sz="2000">
              <a:solidFill>
                <a:srgbClr val="FF0000"/>
              </a:solidFill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Covering constraints: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Does every Employees entity also have to be an Hourly_Emps or a Contract_Emps entity?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(Yes/no)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Default value: no;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Otherwise write Hourly_Emps and Contract_Emps COVER Employees</a:t>
            </a:r>
          </a:p>
        </p:txBody>
      </p: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4343400" y="914400"/>
            <a:ext cx="4648200" cy="2514600"/>
            <a:chOff x="2208" y="156"/>
            <a:chExt cx="3372" cy="1748"/>
          </a:xfrm>
        </p:grpSpPr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</a:p>
          </p:txBody>
        </p:sp>
        <p:sp>
          <p:nvSpPr>
            <p:cNvPr id="24583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4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5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6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24589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4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5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7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8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9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0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1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2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4603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</a:p>
          </p:txBody>
        </p:sp>
        <p:sp>
          <p:nvSpPr>
            <p:cNvPr id="24604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</a:p>
          </p:txBody>
        </p:sp>
        <p:sp>
          <p:nvSpPr>
            <p:cNvPr id="24605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4606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8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9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26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2286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4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152400" y="1371600"/>
            <a:ext cx="89154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university has a number of people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attributes: SSN, name, address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person can be a faculty, a student, a staff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faculty attributes: rank, salary, research areas, grants 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student attributes: first enrollment date, gpa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staff attributes: rank, salary, specialty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person must be either a faculty, a student, and/or a staff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A student can be a staff and vice versa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A facutly can be a student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5351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8"/>
          <p:cNvSpPr txBox="1">
            <a:spLocks noChangeArrowheads="1"/>
          </p:cNvSpPr>
          <p:nvPr/>
        </p:nvSpPr>
        <p:spPr bwMode="auto">
          <a:xfrm>
            <a:off x="280686" y="856357"/>
            <a:ext cx="863471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buFont typeface="Times New Roman" charset="0"/>
              <a:buAutoNum type="arabicPeriod"/>
              <a:defRPr/>
            </a:pPr>
            <a:r>
              <a:rPr lang="en-US" dirty="0">
                <a:latin typeface="Cambria"/>
                <a:cs typeface="Cambria"/>
              </a:rPr>
              <a:t> Construct an E-R diagram for the instructor of the COMS DB course to record the following information. 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The instructor has a number of students and a number of teaching assistants (TAs)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Each student has SSN, </a:t>
            </a:r>
            <a:r>
              <a:rPr lang="en-US" dirty="0" err="1">
                <a:latin typeface="Cambria"/>
                <a:cs typeface="Cambria"/>
              </a:rPr>
              <a:t>CName</a:t>
            </a:r>
            <a:r>
              <a:rPr lang="en-US" dirty="0">
                <a:latin typeface="Cambria"/>
                <a:cs typeface="Cambria"/>
              </a:rPr>
              <a:t>, and Email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Each TA has a </a:t>
            </a:r>
            <a:r>
              <a:rPr lang="en-US" dirty="0" err="1">
                <a:latin typeface="Cambria"/>
                <a:cs typeface="Cambria"/>
              </a:rPr>
              <a:t>TName</a:t>
            </a:r>
            <a:r>
              <a:rPr lang="en-US" dirty="0">
                <a:latin typeface="Cambria"/>
                <a:cs typeface="Cambria"/>
              </a:rPr>
              <a:t> and Email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Each student is assigned with one and only one TA as his/her primary TA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A TA may or may not have any student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The course has a number of tasks (e.g., homework, project, exam), each of which has a </a:t>
            </a:r>
            <a:r>
              <a:rPr lang="en-US" dirty="0" err="1">
                <a:latin typeface="Cambria"/>
                <a:cs typeface="Cambria"/>
              </a:rPr>
              <a:t>TaskName</a:t>
            </a:r>
            <a:r>
              <a:rPr lang="en-US" dirty="0">
                <a:latin typeface="Cambria"/>
                <a:cs typeface="Cambria"/>
              </a:rPr>
              <a:t>, </a:t>
            </a:r>
            <a:r>
              <a:rPr lang="en-US" dirty="0" err="1">
                <a:latin typeface="Cambria"/>
                <a:cs typeface="Cambria"/>
              </a:rPr>
              <a:t>DueDate</a:t>
            </a:r>
            <a:r>
              <a:rPr lang="en-US" dirty="0">
                <a:latin typeface="Cambria"/>
                <a:cs typeface="Cambria"/>
              </a:rPr>
              <a:t>, and Points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A student may take several tasks and each task must be graded by at least one TA. The date that a student submits a task and the points they receive must be recorded.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CC0066"/>
                </a:solidFill>
                <a:latin typeface="Cambria"/>
                <a:cs typeface="Cambria"/>
              </a:rPr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72716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3400" y="228600"/>
            <a:ext cx="8077200" cy="50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800" dirty="0">
                <a:latin typeface="Cambria"/>
                <a:cs typeface="Cambria"/>
              </a:rPr>
              <a:t>ER design is </a:t>
            </a:r>
            <a:r>
              <a:rPr lang="en-US" sz="2800" i="1" dirty="0">
                <a:latin typeface="Cambria"/>
                <a:cs typeface="Cambria"/>
              </a:rPr>
              <a:t>subjective</a:t>
            </a:r>
            <a:r>
              <a:rPr lang="en-US" sz="2800" dirty="0">
                <a:latin typeface="Cambria"/>
                <a:cs typeface="Cambria"/>
              </a:rPr>
              <a:t>.  There are often many ways to model a given scenario! 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800" dirty="0">
                <a:latin typeface="Cambria"/>
                <a:cs typeface="Cambria"/>
              </a:rPr>
              <a:t>Analyzing alternatives can be tricky, especially for a large enterprise.  Common choices include:</a:t>
            </a:r>
          </a:p>
          <a:p>
            <a:pPr marL="684213" lvl="1" indent="-227013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dirty="0">
                <a:latin typeface="Cambria"/>
                <a:cs typeface="Cambria"/>
              </a:rPr>
              <a:t>Entity vs. attribute, entity vs. relationship, binary or n-</a:t>
            </a:r>
            <a:r>
              <a:rPr lang="en-US" dirty="0" err="1">
                <a:latin typeface="Cambria"/>
                <a:cs typeface="Cambria"/>
              </a:rPr>
              <a:t>ary</a:t>
            </a:r>
            <a:r>
              <a:rPr lang="en-US" dirty="0">
                <a:latin typeface="Cambria"/>
                <a:cs typeface="Cambria"/>
              </a:rPr>
              <a:t> relationship, whether or not to use ISA hierarchies, and whether or not to use aggregation.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ER diagrams can use different notations, but use the same concept.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Several software tools are available for creating ER diagrams: IBM Rational Rose, Microsoft Visio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DAA43-41B5-1E47-8C9D-765618B7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86400"/>
            <a:ext cx="7543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i="1" dirty="0">
                <a:solidFill>
                  <a:srgbClr val="FF0000"/>
                </a:solidFill>
                <a:latin typeface="Cambria"/>
                <a:cs typeface="Cambria"/>
              </a:rPr>
              <a:t>Question to think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i="1" dirty="0">
                <a:latin typeface="Cambria"/>
                <a:cs typeface="Cambria"/>
              </a:rPr>
              <a:t>Is there anything that cannot be described by ER model?</a:t>
            </a:r>
          </a:p>
        </p:txBody>
      </p:sp>
    </p:spTree>
    <p:extLst>
      <p:ext uri="{BB962C8B-B14F-4D97-AF65-F5344CB8AC3E}">
        <p14:creationId xmlns:p14="http://schemas.microsoft.com/office/powerpoint/2010/main" val="7239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7543800" cy="4756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609600"/>
            <a:ext cx="7543800" cy="1255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D6F4B-302C-4030-AE18-441E4DFEF994}"/>
              </a:ext>
            </a:extLst>
          </p:cNvPr>
          <p:cNvSpPr txBox="1"/>
          <p:nvPr/>
        </p:nvSpPr>
        <p:spPr>
          <a:xfrm>
            <a:off x="2572093" y="152400"/>
            <a:ext cx="399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Notations used in this class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5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CBC0C-D0A5-2D4B-93DA-5A8D883C43FC}"/>
              </a:ext>
            </a:extLst>
          </p:cNvPr>
          <p:cNvSpPr txBox="1"/>
          <p:nvPr/>
        </p:nvSpPr>
        <p:spPr>
          <a:xfrm>
            <a:off x="381000" y="1302603"/>
            <a:ext cx="8577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Partial vs. total participation: shown by a thin line vs a thick line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 vs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participation: shown by a line without vs with an arrow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164A5-C3D8-6840-9C2E-C65F2866C39B}"/>
              </a:ext>
            </a:extLst>
          </p:cNvPr>
          <p:cNvSpPr txBox="1"/>
          <p:nvPr/>
        </p:nvSpPr>
        <p:spPr>
          <a:xfrm>
            <a:off x="1905000" y="2427348"/>
            <a:ext cx="232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Partial ( thin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7C69A-0DCE-2043-8FB0-7650879519F8}"/>
              </a:ext>
            </a:extLst>
          </p:cNvPr>
          <p:cNvSpPr txBox="1"/>
          <p:nvPr/>
        </p:nvSpPr>
        <p:spPr>
          <a:xfrm>
            <a:off x="4768157" y="2427348"/>
            <a:ext cx="224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( thick 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D9B68-8966-F042-BC49-B547744A2577}"/>
              </a:ext>
            </a:extLst>
          </p:cNvPr>
          <p:cNvSpPr txBox="1"/>
          <p:nvPr/>
        </p:nvSpPr>
        <p:spPr>
          <a:xfrm rot="16200000">
            <a:off x="-12266" y="3454645"/>
            <a:ext cx="230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 ( no arrow)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59F2-1FF5-3A4B-836E-727D654FC5FF}"/>
              </a:ext>
            </a:extLst>
          </p:cNvPr>
          <p:cNvSpPr txBox="1"/>
          <p:nvPr/>
        </p:nvSpPr>
        <p:spPr>
          <a:xfrm rot="16200000">
            <a:off x="326905" y="5671374"/>
            <a:ext cx="160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 (arrow)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E0614-CFAB-9940-834B-5F1584C1B09A}"/>
              </a:ext>
            </a:extLst>
          </p:cNvPr>
          <p:cNvSpPr/>
          <p:nvPr/>
        </p:nvSpPr>
        <p:spPr>
          <a:xfrm>
            <a:off x="1867794" y="3489668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CCC8CA7E-7466-7C4D-A528-19A088888308}"/>
              </a:ext>
            </a:extLst>
          </p:cNvPr>
          <p:cNvSpPr/>
          <p:nvPr/>
        </p:nvSpPr>
        <p:spPr>
          <a:xfrm>
            <a:off x="2969505" y="3422413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" name="Line 100">
            <a:extLst>
              <a:ext uri="{FF2B5EF4-FFF2-40B4-BE49-F238E27FC236}">
                <a16:creationId xmlns:a16="http://schemas.microsoft.com/office/drawing/2014/main" id="{9BD51AC8-D4D2-B442-B09A-605A2289F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1919" y="3689111"/>
            <a:ext cx="45195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DFDB0-0424-7E40-923C-35A2B21F7614}"/>
              </a:ext>
            </a:extLst>
          </p:cNvPr>
          <p:cNvSpPr/>
          <p:nvPr/>
        </p:nvSpPr>
        <p:spPr>
          <a:xfrm>
            <a:off x="4961846" y="3430986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1D4BEE33-1B83-E346-8971-9D39DBD7504A}"/>
              </a:ext>
            </a:extLst>
          </p:cNvPr>
          <p:cNvSpPr/>
          <p:nvPr/>
        </p:nvSpPr>
        <p:spPr>
          <a:xfrm>
            <a:off x="6063557" y="3363731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5" name="Line 100">
            <a:extLst>
              <a:ext uri="{FF2B5EF4-FFF2-40B4-BE49-F238E27FC236}">
                <a16:creationId xmlns:a16="http://schemas.microsoft.com/office/drawing/2014/main" id="{B24F52FE-F504-104A-A0C7-2CDE2462B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5971" y="3630429"/>
            <a:ext cx="45195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EA0AF-D389-7C4E-851A-5853B59A8C52}"/>
              </a:ext>
            </a:extLst>
          </p:cNvPr>
          <p:cNvSpPr/>
          <p:nvPr/>
        </p:nvSpPr>
        <p:spPr>
          <a:xfrm>
            <a:off x="1828800" y="5623268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FCFE5E6-3341-AD42-8C55-F671057D54C7}"/>
              </a:ext>
            </a:extLst>
          </p:cNvPr>
          <p:cNvSpPr/>
          <p:nvPr/>
        </p:nvSpPr>
        <p:spPr>
          <a:xfrm>
            <a:off x="2930511" y="5556013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8" name="Line 100">
            <a:extLst>
              <a:ext uri="{FF2B5EF4-FFF2-40B4-BE49-F238E27FC236}">
                <a16:creationId xmlns:a16="http://schemas.microsoft.com/office/drawing/2014/main" id="{5CCF632A-0F62-EE49-B05F-3E636649F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2925" y="5822711"/>
            <a:ext cx="45195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triangle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CF45F-2210-494D-A49D-388DF1F9685D}"/>
              </a:ext>
            </a:extLst>
          </p:cNvPr>
          <p:cNvSpPr/>
          <p:nvPr/>
        </p:nvSpPr>
        <p:spPr>
          <a:xfrm>
            <a:off x="4961846" y="5623268"/>
            <a:ext cx="658847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FEE227E3-01F3-1841-A2CC-A43D27805F89}"/>
              </a:ext>
            </a:extLst>
          </p:cNvPr>
          <p:cNvSpPr/>
          <p:nvPr/>
        </p:nvSpPr>
        <p:spPr>
          <a:xfrm>
            <a:off x="6063557" y="5556013"/>
            <a:ext cx="1069095" cy="53339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130EB54-D95F-C243-9677-40620D7E9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5971" y="5822711"/>
            <a:ext cx="45195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olid"/>
            <a:round/>
            <a:headEnd type="triangle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12B76-D678-CD47-8A65-6A3849528A8E}"/>
              </a:ext>
            </a:extLst>
          </p:cNvPr>
          <p:cNvSpPr txBox="1"/>
          <p:nvPr/>
        </p:nvSpPr>
        <p:spPr>
          <a:xfrm>
            <a:off x="1711054" y="4093568"/>
            <a:ext cx="2397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E may not occur in 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7369C-86E2-8D4B-9926-F5FF1435C8D5}"/>
              </a:ext>
            </a:extLst>
          </p:cNvPr>
          <p:cNvSpPr txBox="1"/>
          <p:nvPr/>
        </p:nvSpPr>
        <p:spPr>
          <a:xfrm>
            <a:off x="4724400" y="4096569"/>
            <a:ext cx="173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Every E occurs in 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35D79-0C9B-4941-9212-03E561DC33DB}"/>
              </a:ext>
            </a:extLst>
          </p:cNvPr>
          <p:cNvSpPr txBox="1"/>
          <p:nvPr/>
        </p:nvSpPr>
        <p:spPr>
          <a:xfrm>
            <a:off x="1607882" y="6245352"/>
            <a:ext cx="272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 E may occur in R only once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6F9B3B-FABD-E143-9AD8-F90CECBF366C}"/>
              </a:ext>
            </a:extLst>
          </p:cNvPr>
          <p:cNvSpPr txBox="1"/>
          <p:nvPr/>
        </p:nvSpPr>
        <p:spPr>
          <a:xfrm>
            <a:off x="4724400" y="6177889"/>
            <a:ext cx="388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Every E must occur in R and occur only once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52742-6217-48E2-81ED-81DBC3CD4C63}"/>
              </a:ext>
            </a:extLst>
          </p:cNvPr>
          <p:cNvSpPr txBox="1"/>
          <p:nvPr/>
        </p:nvSpPr>
        <p:spPr>
          <a:xfrm>
            <a:off x="838200" y="178712"/>
            <a:ext cx="762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standards on notations: Different notations may be used by different books, companies, or tools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1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7"/>
          <p:cNvSpPr>
            <a:spLocks/>
          </p:cNvSpPr>
          <p:nvPr/>
        </p:nvSpPr>
        <p:spPr bwMode="auto">
          <a:xfrm>
            <a:off x="719464" y="2875760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85800" y="2972597"/>
            <a:ext cx="125445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instructors</a:t>
            </a: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4391744" y="2824165"/>
            <a:ext cx="918301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00821" y="2890047"/>
            <a:ext cx="9092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courses</a:t>
            </a: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2440960" y="2661447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633736" y="3004347"/>
            <a:ext cx="18274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6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552085" y="2966247"/>
            <a:ext cx="136936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teach/enroll</a:t>
            </a:r>
          </a:p>
        </p:txBody>
      </p:sp>
      <p:sp>
        <p:nvSpPr>
          <p:cNvPr id="70" name="Freeform 7"/>
          <p:cNvSpPr>
            <a:spLocks/>
          </p:cNvSpPr>
          <p:nvPr/>
        </p:nvSpPr>
        <p:spPr bwMode="auto">
          <a:xfrm>
            <a:off x="2520860" y="1569761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591743" y="1668770"/>
            <a:ext cx="103774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3916" y="413519"/>
            <a:ext cx="457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Multiple entity sets participate </a:t>
            </a:r>
          </a:p>
          <a:p>
            <a:r>
              <a:rPr lang="en-US" b="1" dirty="0">
                <a:solidFill>
                  <a:srgbClr val="FF0000"/>
                </a:solidFill>
                <a:latin typeface="Cambria"/>
                <a:cs typeface="Cambria"/>
              </a:rPr>
              <a:t>in a same relationship set </a:t>
            </a:r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>
            <a:off x="1898976" y="3098008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3921451" y="3106455"/>
            <a:ext cx="539456" cy="12192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 flipV="1">
            <a:off x="3172355" y="2121136"/>
            <a:ext cx="0" cy="54031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3F93B5AF-119E-174B-9D82-7D633EB10BB2}"/>
              </a:ext>
            </a:extLst>
          </p:cNvPr>
          <p:cNvSpPr>
            <a:spLocks/>
          </p:cNvSpPr>
          <p:nvPr/>
        </p:nvSpPr>
        <p:spPr bwMode="auto">
          <a:xfrm>
            <a:off x="723901" y="4269185"/>
            <a:ext cx="1179512" cy="602456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60CDD8-ECB3-EC4C-8CD4-DEEC3A2A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7" y="4376607"/>
            <a:ext cx="1254451" cy="36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instructors</a:t>
            </a: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65BADAD4-D92B-6542-9FE2-D74E3375099A}"/>
              </a:ext>
            </a:extLst>
          </p:cNvPr>
          <p:cNvSpPr>
            <a:spLocks/>
          </p:cNvSpPr>
          <p:nvPr/>
        </p:nvSpPr>
        <p:spPr bwMode="auto">
          <a:xfrm>
            <a:off x="4396181" y="4217590"/>
            <a:ext cx="798513" cy="602456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DABB2A-345A-B249-90F8-08445935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258" y="4294057"/>
            <a:ext cx="816030" cy="36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course</a:t>
            </a: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7BBA1A21-6A05-194B-BE85-62214CB884DC}"/>
              </a:ext>
            </a:extLst>
          </p:cNvPr>
          <p:cNvSpPr>
            <a:spLocks/>
          </p:cNvSpPr>
          <p:nvPr/>
        </p:nvSpPr>
        <p:spPr bwMode="auto">
          <a:xfrm>
            <a:off x="2445397" y="4038600"/>
            <a:ext cx="1477963" cy="960438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C511B5-2E3D-074C-BC07-CE1FEDEC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173" y="4408357"/>
            <a:ext cx="182743" cy="36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6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19776C-4D60-1D4D-BF19-DC40F312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005" y="4370257"/>
            <a:ext cx="69288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teach</a:t>
            </a:r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3A41003D-F3DA-9B41-864B-67015414EBEE}"/>
              </a:ext>
            </a:extLst>
          </p:cNvPr>
          <p:cNvSpPr>
            <a:spLocks/>
          </p:cNvSpPr>
          <p:nvPr/>
        </p:nvSpPr>
        <p:spPr bwMode="auto">
          <a:xfrm>
            <a:off x="7431088" y="4238839"/>
            <a:ext cx="1179512" cy="602456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E295E2-8412-2D44-B4AC-145570C5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327" y="4370257"/>
            <a:ext cx="1037745" cy="36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students</a:t>
            </a:r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15E61F8D-D840-8741-A8EB-45B1355A2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13" y="4518818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4" name="Line 18">
            <a:extLst>
              <a:ext uri="{FF2B5EF4-FFF2-40B4-BE49-F238E27FC236}">
                <a16:creationId xmlns:a16="http://schemas.microsoft.com/office/drawing/2014/main" id="{F6E2E589-328D-254E-AEA6-C31372AC6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4526656"/>
            <a:ext cx="539456" cy="1341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5" name="Line 18">
            <a:extLst>
              <a:ext uri="{FF2B5EF4-FFF2-40B4-BE49-F238E27FC236}">
                <a16:creationId xmlns:a16="http://schemas.microsoft.com/office/drawing/2014/main" id="{13246E13-2B38-804D-8D99-0C328C2B2A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11324" y="4518818"/>
            <a:ext cx="375881" cy="7838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6" name="Freeform 8">
            <a:extLst>
              <a:ext uri="{FF2B5EF4-FFF2-40B4-BE49-F238E27FC236}">
                <a16:creationId xmlns:a16="http://schemas.microsoft.com/office/drawing/2014/main" id="{237464BB-DA4C-984C-9C28-DF7ECA1A6704}"/>
              </a:ext>
            </a:extLst>
          </p:cNvPr>
          <p:cNvSpPr>
            <a:spLocks/>
          </p:cNvSpPr>
          <p:nvPr/>
        </p:nvSpPr>
        <p:spPr bwMode="auto">
          <a:xfrm>
            <a:off x="5560612" y="4060745"/>
            <a:ext cx="1477963" cy="960438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id="{F139E1FA-69B7-AB4E-9700-121DEC8EE2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46891" y="4536148"/>
            <a:ext cx="375881" cy="7838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8C211-0C74-D948-904F-97E201926091}"/>
              </a:ext>
            </a:extLst>
          </p:cNvPr>
          <p:cNvSpPr/>
          <p:nvPr/>
        </p:nvSpPr>
        <p:spPr>
          <a:xfrm>
            <a:off x="5898641" y="4318763"/>
            <a:ext cx="7507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enroll</a:t>
            </a:r>
            <a:endParaRPr lang="en-US" sz="16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BBFA42-AD50-D34C-BDF5-0E58B90988D8}"/>
              </a:ext>
            </a:extLst>
          </p:cNvPr>
          <p:cNvSpPr/>
          <p:nvPr/>
        </p:nvSpPr>
        <p:spPr>
          <a:xfrm>
            <a:off x="869533" y="450310"/>
            <a:ext cx="2220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"/>
                <a:cs typeface="Cambria"/>
              </a:rPr>
              <a:t>Problem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501E9-113A-0C4A-85C7-22F9E66B59CC}"/>
              </a:ext>
            </a:extLst>
          </p:cNvPr>
          <p:cNvSpPr txBox="1"/>
          <p:nvPr/>
        </p:nvSpPr>
        <p:spPr>
          <a:xfrm>
            <a:off x="4158053" y="1369073"/>
            <a:ext cx="386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It records the relationships among students, instructors, and courses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F922F-0323-6A4B-9715-C57F20FFDEFA}"/>
              </a:ext>
            </a:extLst>
          </p:cNvPr>
          <p:cNvSpPr txBox="1"/>
          <p:nvPr/>
        </p:nvSpPr>
        <p:spPr>
          <a:xfrm>
            <a:off x="719464" y="524154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It records the relationships between instructors and courses, and the relationships between course and students, BUT not the relationships between instructors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5140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7"/>
          <p:cNvSpPr>
            <a:spLocks/>
          </p:cNvSpPr>
          <p:nvPr/>
        </p:nvSpPr>
        <p:spPr bwMode="auto">
          <a:xfrm>
            <a:off x="578972" y="1984243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45308" y="2081080"/>
            <a:ext cx="125445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instructors</a:t>
            </a: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4251252" y="1932648"/>
            <a:ext cx="918301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260329" y="1998530"/>
            <a:ext cx="9092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courses</a:t>
            </a: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2300468" y="1769930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493244" y="2112830"/>
            <a:ext cx="18274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6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91215" y="2038496"/>
            <a:ext cx="69288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teach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457090" y="950778"/>
            <a:ext cx="11495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classroom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4098" y="224268"/>
            <a:ext cx="440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/>
                <a:cs typeface="Cambria"/>
              </a:rPr>
              <a:t>Entity set or attribute</a:t>
            </a:r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>
            <a:off x="1758484" y="2206491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3780959" y="2214938"/>
            <a:ext cx="539456" cy="12192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 flipH="1" flipV="1">
            <a:off x="3015824" y="1370755"/>
            <a:ext cx="16039" cy="399174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BBFA42-AD50-D34C-BDF5-0E58B90988D8}"/>
              </a:ext>
            </a:extLst>
          </p:cNvPr>
          <p:cNvSpPr/>
          <p:nvPr/>
        </p:nvSpPr>
        <p:spPr>
          <a:xfrm>
            <a:off x="795664" y="140837"/>
            <a:ext cx="2220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"/>
                <a:cs typeface="Cambria"/>
              </a:rPr>
              <a:t>Problem 2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16AC86FF-5493-0B48-B09A-3A7D4CCFA7FE}"/>
              </a:ext>
            </a:extLst>
          </p:cNvPr>
          <p:cNvSpPr>
            <a:spLocks/>
          </p:cNvSpPr>
          <p:nvPr/>
        </p:nvSpPr>
        <p:spPr bwMode="auto">
          <a:xfrm>
            <a:off x="2438523" y="853529"/>
            <a:ext cx="1154602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F10D657F-D92B-B44B-9B73-4B288AD10D5F}"/>
              </a:ext>
            </a:extLst>
          </p:cNvPr>
          <p:cNvSpPr>
            <a:spLocks/>
          </p:cNvSpPr>
          <p:nvPr/>
        </p:nvSpPr>
        <p:spPr bwMode="auto">
          <a:xfrm>
            <a:off x="338464" y="5154474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5B8C6A-A7DA-7142-9EFE-EC179384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1311"/>
            <a:ext cx="125445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instructors</a:t>
            </a: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C9C6C0D-2E53-CD4D-A3E3-34E576A95B78}"/>
              </a:ext>
            </a:extLst>
          </p:cNvPr>
          <p:cNvSpPr>
            <a:spLocks/>
          </p:cNvSpPr>
          <p:nvPr/>
        </p:nvSpPr>
        <p:spPr bwMode="auto">
          <a:xfrm>
            <a:off x="4010744" y="5102879"/>
            <a:ext cx="918301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436E4E-901E-BC48-AAF0-A3338261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821" y="5168761"/>
            <a:ext cx="9092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courses</a:t>
            </a:r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36DAEE4D-6113-B04F-A9F1-EF656A843045}"/>
              </a:ext>
            </a:extLst>
          </p:cNvPr>
          <p:cNvSpPr>
            <a:spLocks/>
          </p:cNvSpPr>
          <p:nvPr/>
        </p:nvSpPr>
        <p:spPr bwMode="auto">
          <a:xfrm>
            <a:off x="2059960" y="4940161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9D187E-3FD6-9448-9B31-286132BB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736" y="5283061"/>
            <a:ext cx="18274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6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DBF4B9-243A-2345-B0D1-65CB3BB6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707" y="5208727"/>
            <a:ext cx="69288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teach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FA0E1E-4374-0B41-B799-5450C93B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224" y="4010762"/>
            <a:ext cx="11495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classroom</a:t>
            </a:r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C9D7E0DC-7647-0445-83E1-7FF04E026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7976" y="5376722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BC0A41EF-E1DB-5C41-8B5B-30119373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451" y="5385169"/>
            <a:ext cx="539456" cy="12192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4C3B757F-7DD1-A344-BEE8-8EF591E774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1355" y="4399850"/>
            <a:ext cx="0" cy="54031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F60DAD3C-4267-064C-B01D-2C9064EE5EB1}"/>
              </a:ext>
            </a:extLst>
          </p:cNvPr>
          <p:cNvSpPr>
            <a:spLocks/>
          </p:cNvSpPr>
          <p:nvPr/>
        </p:nvSpPr>
        <p:spPr bwMode="auto">
          <a:xfrm>
            <a:off x="2225289" y="3939911"/>
            <a:ext cx="1140481" cy="439862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E993B-7709-974A-A341-AD9A751FD3A1}"/>
              </a:ext>
            </a:extLst>
          </p:cNvPr>
          <p:cNvSpPr/>
          <p:nvPr/>
        </p:nvSpPr>
        <p:spPr>
          <a:xfrm>
            <a:off x="5639846" y="950778"/>
            <a:ext cx="34529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Here classroom is an attribute for relationship teach. It can have any value.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0A8FB-73F5-CC43-AEC3-0EF135084EEC}"/>
              </a:ext>
            </a:extLst>
          </p:cNvPr>
          <p:cNvSpPr txBox="1"/>
          <p:nvPr/>
        </p:nvSpPr>
        <p:spPr>
          <a:xfrm>
            <a:off x="944320" y="2644914"/>
            <a:ext cx="3978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i1</a:t>
            </a:r>
          </a:p>
          <a:p>
            <a:r>
              <a:rPr lang="en-US" sz="2000" dirty="0">
                <a:latin typeface="Cambria"/>
                <a:cs typeface="Cambria"/>
              </a:rPr>
              <a:t>i2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AED0E-CA32-5148-A040-52A9FE4F66A4}"/>
              </a:ext>
            </a:extLst>
          </p:cNvPr>
          <p:cNvSpPr txBox="1"/>
          <p:nvPr/>
        </p:nvSpPr>
        <p:spPr>
          <a:xfrm>
            <a:off x="3314905" y="2603357"/>
            <a:ext cx="16588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mbria"/>
                <a:cs typeface="Cambria"/>
              </a:rPr>
              <a:t>i1, c1, room1</a:t>
            </a:r>
          </a:p>
          <a:p>
            <a:r>
              <a:rPr lang="en-US" sz="2000" dirty="0">
                <a:solidFill>
                  <a:srgbClr val="C00000"/>
                </a:solidFill>
                <a:latin typeface="Cambria"/>
                <a:cs typeface="Cambria"/>
              </a:rPr>
              <a:t>i1, c2, </a:t>
            </a:r>
            <a:r>
              <a:rPr lang="en-US" sz="2000" dirty="0" err="1">
                <a:solidFill>
                  <a:srgbClr val="C00000"/>
                </a:solidFill>
                <a:latin typeface="Cambria"/>
                <a:cs typeface="Cambria"/>
              </a:rPr>
              <a:t>roomX</a:t>
            </a:r>
            <a:endParaRPr lang="en-US" sz="2000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70112-19B9-BF4A-A892-68947BE59DE4}"/>
              </a:ext>
            </a:extLst>
          </p:cNvPr>
          <p:cNvSpPr txBox="1"/>
          <p:nvPr/>
        </p:nvSpPr>
        <p:spPr>
          <a:xfrm>
            <a:off x="5121454" y="2600146"/>
            <a:ext cx="44114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c1</a:t>
            </a:r>
          </a:p>
          <a:p>
            <a:r>
              <a:rPr lang="en-US" sz="2000" dirty="0">
                <a:latin typeface="Cambria"/>
                <a:cs typeface="Cambria"/>
              </a:rPr>
              <a:t>c2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8E36A-1B9F-F547-B940-884B74357058}"/>
              </a:ext>
            </a:extLst>
          </p:cNvPr>
          <p:cNvSpPr txBox="1"/>
          <p:nvPr/>
        </p:nvSpPr>
        <p:spPr>
          <a:xfrm>
            <a:off x="639520" y="4343400"/>
            <a:ext cx="3978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i1</a:t>
            </a:r>
          </a:p>
          <a:p>
            <a:r>
              <a:rPr lang="en-US" sz="2000" dirty="0">
                <a:latin typeface="Cambria"/>
                <a:cs typeface="Cambria"/>
              </a:rPr>
              <a:t>i2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76E84D-C4E0-3349-BCB1-D8BEB56ED827}"/>
              </a:ext>
            </a:extLst>
          </p:cNvPr>
          <p:cNvSpPr txBox="1"/>
          <p:nvPr/>
        </p:nvSpPr>
        <p:spPr>
          <a:xfrm>
            <a:off x="5121454" y="5029200"/>
            <a:ext cx="44114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c1</a:t>
            </a:r>
          </a:p>
          <a:p>
            <a:r>
              <a:rPr lang="en-US" sz="2000" dirty="0">
                <a:latin typeface="Cambria"/>
                <a:cs typeface="Cambria"/>
              </a:rPr>
              <a:t>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F7D5B2-E8BE-744A-BB5D-678A6066106F}"/>
              </a:ext>
            </a:extLst>
          </p:cNvPr>
          <p:cNvSpPr txBox="1"/>
          <p:nvPr/>
        </p:nvSpPr>
        <p:spPr>
          <a:xfrm>
            <a:off x="3537923" y="3778498"/>
            <a:ext cx="4331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r1</a:t>
            </a:r>
          </a:p>
          <a:p>
            <a:r>
              <a:rPr lang="en-US" sz="2000" dirty="0">
                <a:latin typeface="Cambria"/>
                <a:cs typeface="Cambria"/>
              </a:rPr>
              <a:t>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783AF8-38F7-DD44-A6DB-6CC70F75B1FB}"/>
              </a:ext>
            </a:extLst>
          </p:cNvPr>
          <p:cNvSpPr txBox="1"/>
          <p:nvPr/>
        </p:nvSpPr>
        <p:spPr>
          <a:xfrm>
            <a:off x="2989348" y="5867400"/>
            <a:ext cx="11208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mbria"/>
                <a:cs typeface="Cambria"/>
              </a:rPr>
              <a:t>i1, c1, r1</a:t>
            </a:r>
          </a:p>
          <a:p>
            <a:r>
              <a:rPr lang="en-US" sz="2000" dirty="0">
                <a:solidFill>
                  <a:srgbClr val="C00000"/>
                </a:solidFill>
                <a:latin typeface="Cambria"/>
                <a:cs typeface="Cambria"/>
              </a:rPr>
              <a:t>i1, c2, r2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DC51FA-EA0E-BF4F-BB99-CCC3A9FF72B2}"/>
              </a:ext>
            </a:extLst>
          </p:cNvPr>
          <p:cNvSpPr/>
          <p:nvPr/>
        </p:nvSpPr>
        <p:spPr>
          <a:xfrm>
            <a:off x="5639845" y="3832086"/>
            <a:ext cx="3452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Here classroom is an entity set, which has a number of members. Only these members can participate in relationship teach.</a:t>
            </a:r>
          </a:p>
        </p:txBody>
      </p:sp>
    </p:spTree>
    <p:extLst>
      <p:ext uri="{BB962C8B-B14F-4D97-AF65-F5344CB8AC3E}">
        <p14:creationId xmlns:p14="http://schemas.microsoft.com/office/powerpoint/2010/main" val="33488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3" name="Group 92"/>
          <p:cNvGrpSpPr>
            <a:grpSpLocks/>
          </p:cNvGrpSpPr>
          <p:nvPr/>
        </p:nvGrpSpPr>
        <p:grpSpPr bwMode="auto">
          <a:xfrm>
            <a:off x="3666711" y="1371600"/>
            <a:ext cx="1512715" cy="977067"/>
            <a:chOff x="3456" y="1053"/>
            <a:chExt cx="769" cy="580"/>
          </a:xfrm>
        </p:grpSpPr>
        <p:sp>
          <p:nvSpPr>
            <p:cNvPr id="22558" name="Rectangle 93"/>
            <p:cNvSpPr>
              <a:spLocks noChangeArrowheads="1"/>
            </p:cNvSpPr>
            <p:nvPr/>
          </p:nvSpPr>
          <p:spPr bwMode="auto">
            <a:xfrm>
              <a:off x="3652" y="1226"/>
              <a:ext cx="47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register</a:t>
              </a:r>
            </a:p>
          </p:txBody>
        </p:sp>
        <p:sp>
          <p:nvSpPr>
            <p:cNvPr id="22559" name="Freeform 94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22544" name="Freeform 95"/>
          <p:cNvSpPr>
            <a:spLocks/>
          </p:cNvSpPr>
          <p:nvPr/>
        </p:nvSpPr>
        <p:spPr bwMode="auto">
          <a:xfrm>
            <a:off x="5869885" y="1679881"/>
            <a:ext cx="1605170" cy="508749"/>
          </a:xfrm>
          <a:custGeom>
            <a:avLst/>
            <a:gdLst>
              <a:gd name="T0" fmla="*/ 815 w 816"/>
              <a:gd name="T1" fmla="*/ 301 h 302"/>
              <a:gd name="T2" fmla="*/ 815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815 w 816"/>
              <a:gd name="T9" fmla="*/ 301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22545" name="Group 96"/>
          <p:cNvGrpSpPr>
            <a:grpSpLocks/>
          </p:cNvGrpSpPr>
          <p:nvPr/>
        </p:nvGrpSpPr>
        <p:grpSpPr bwMode="auto">
          <a:xfrm>
            <a:off x="1447800" y="1663035"/>
            <a:ext cx="1601235" cy="496957"/>
            <a:chOff x="2328" y="1226"/>
            <a:chExt cx="814" cy="295"/>
          </a:xfrm>
        </p:grpSpPr>
        <p:sp>
          <p:nvSpPr>
            <p:cNvPr id="22556" name="Freeform 97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557" name="Rectangle 98"/>
            <p:cNvSpPr>
              <a:spLocks noChangeArrowheads="1"/>
            </p:cNvSpPr>
            <p:nvPr/>
          </p:nvSpPr>
          <p:spPr bwMode="auto">
            <a:xfrm>
              <a:off x="2405" y="1264"/>
              <a:ext cx="46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student</a:t>
              </a:r>
            </a:p>
          </p:txBody>
        </p:sp>
      </p:grpSp>
      <p:sp>
        <p:nvSpPr>
          <p:cNvPr id="22546" name="Rectangle 99"/>
          <p:cNvSpPr>
            <a:spLocks noChangeArrowheads="1"/>
          </p:cNvSpPr>
          <p:nvPr/>
        </p:nvSpPr>
        <p:spPr bwMode="auto">
          <a:xfrm>
            <a:off x="5987912" y="1747265"/>
            <a:ext cx="1502879" cy="3352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club</a:t>
            </a:r>
          </a:p>
        </p:txBody>
      </p:sp>
      <p:sp>
        <p:nvSpPr>
          <p:cNvPr id="22547" name="Line 100"/>
          <p:cNvSpPr>
            <a:spLocks noChangeShapeType="1"/>
          </p:cNvSpPr>
          <p:nvPr/>
        </p:nvSpPr>
        <p:spPr bwMode="auto">
          <a:xfrm flipH="1">
            <a:off x="2997890" y="1861818"/>
            <a:ext cx="67668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8116" y="14342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281716" y="14342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7395" y="543412"/>
            <a:ext cx="243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/>
                <a:cs typeface="Cambria"/>
              </a:rPr>
              <a:t>Constrains</a:t>
            </a:r>
          </a:p>
        </p:txBody>
      </p:sp>
      <p:sp>
        <p:nvSpPr>
          <p:cNvPr id="40" name="Line 100"/>
          <p:cNvSpPr>
            <a:spLocks noChangeShapeType="1"/>
          </p:cNvSpPr>
          <p:nvPr/>
        </p:nvSpPr>
        <p:spPr bwMode="auto">
          <a:xfrm flipH="1">
            <a:off x="5214627" y="1891467"/>
            <a:ext cx="67668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3" name="Group 92"/>
          <p:cNvGrpSpPr>
            <a:grpSpLocks/>
          </p:cNvGrpSpPr>
          <p:nvPr/>
        </p:nvGrpSpPr>
        <p:grpSpPr bwMode="auto">
          <a:xfrm>
            <a:off x="3666711" y="2667000"/>
            <a:ext cx="1512715" cy="977067"/>
            <a:chOff x="3456" y="1053"/>
            <a:chExt cx="769" cy="580"/>
          </a:xfrm>
        </p:grpSpPr>
        <p:sp>
          <p:nvSpPr>
            <p:cNvPr id="54" name="Rectangle 93"/>
            <p:cNvSpPr>
              <a:spLocks noChangeArrowheads="1"/>
            </p:cNvSpPr>
            <p:nvPr/>
          </p:nvSpPr>
          <p:spPr bwMode="auto">
            <a:xfrm>
              <a:off x="3652" y="1226"/>
              <a:ext cx="47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register</a:t>
              </a:r>
            </a:p>
          </p:txBody>
        </p:sp>
        <p:sp>
          <p:nvSpPr>
            <p:cNvPr id="55" name="Freeform 94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6" name="Freeform 95"/>
          <p:cNvSpPr>
            <a:spLocks/>
          </p:cNvSpPr>
          <p:nvPr/>
        </p:nvSpPr>
        <p:spPr bwMode="auto">
          <a:xfrm>
            <a:off x="5869885" y="2975281"/>
            <a:ext cx="1605170" cy="508749"/>
          </a:xfrm>
          <a:custGeom>
            <a:avLst/>
            <a:gdLst>
              <a:gd name="T0" fmla="*/ 815 w 816"/>
              <a:gd name="T1" fmla="*/ 301 h 302"/>
              <a:gd name="T2" fmla="*/ 815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815 w 816"/>
              <a:gd name="T9" fmla="*/ 301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7" name="Group 96"/>
          <p:cNvGrpSpPr>
            <a:grpSpLocks/>
          </p:cNvGrpSpPr>
          <p:nvPr/>
        </p:nvGrpSpPr>
        <p:grpSpPr bwMode="auto">
          <a:xfrm>
            <a:off x="1447800" y="2958435"/>
            <a:ext cx="1601235" cy="496957"/>
            <a:chOff x="2328" y="1226"/>
            <a:chExt cx="814" cy="295"/>
          </a:xfrm>
        </p:grpSpPr>
        <p:sp>
          <p:nvSpPr>
            <p:cNvPr id="58" name="Freeform 97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9" name="Rectangle 98"/>
            <p:cNvSpPr>
              <a:spLocks noChangeArrowheads="1"/>
            </p:cNvSpPr>
            <p:nvPr/>
          </p:nvSpPr>
          <p:spPr bwMode="auto">
            <a:xfrm>
              <a:off x="2405" y="1264"/>
              <a:ext cx="46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student</a:t>
              </a:r>
            </a:p>
          </p:txBody>
        </p:sp>
      </p:grpSp>
      <p:sp>
        <p:nvSpPr>
          <p:cNvPr id="60" name="Rectangle 99"/>
          <p:cNvSpPr>
            <a:spLocks noChangeArrowheads="1"/>
          </p:cNvSpPr>
          <p:nvPr/>
        </p:nvSpPr>
        <p:spPr bwMode="auto">
          <a:xfrm>
            <a:off x="5987912" y="3042665"/>
            <a:ext cx="1502879" cy="3352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club</a:t>
            </a:r>
          </a:p>
        </p:txBody>
      </p:sp>
      <p:sp>
        <p:nvSpPr>
          <p:cNvPr id="61" name="Line 100"/>
          <p:cNvSpPr>
            <a:spLocks noChangeShapeType="1"/>
          </p:cNvSpPr>
          <p:nvPr/>
        </p:nvSpPr>
        <p:spPr bwMode="auto">
          <a:xfrm flipH="1">
            <a:off x="2997890" y="3157218"/>
            <a:ext cx="67668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48116" y="27296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81716" y="27296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m</a:t>
            </a:r>
          </a:p>
        </p:txBody>
      </p:sp>
      <p:sp>
        <p:nvSpPr>
          <p:cNvPr id="64" name="Line 100"/>
          <p:cNvSpPr>
            <a:spLocks noChangeShapeType="1"/>
          </p:cNvSpPr>
          <p:nvPr/>
        </p:nvSpPr>
        <p:spPr bwMode="auto">
          <a:xfrm flipH="1">
            <a:off x="5214627" y="3186867"/>
            <a:ext cx="67668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65" name="Group 92"/>
          <p:cNvGrpSpPr>
            <a:grpSpLocks/>
          </p:cNvGrpSpPr>
          <p:nvPr/>
        </p:nvGrpSpPr>
        <p:grpSpPr bwMode="auto">
          <a:xfrm>
            <a:off x="3666711" y="4114800"/>
            <a:ext cx="1512715" cy="977067"/>
            <a:chOff x="3456" y="1053"/>
            <a:chExt cx="769" cy="580"/>
          </a:xfrm>
        </p:grpSpPr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652" y="1226"/>
              <a:ext cx="47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register</a:t>
              </a:r>
            </a:p>
          </p:txBody>
        </p:sp>
        <p:sp>
          <p:nvSpPr>
            <p:cNvPr id="67" name="Freeform 94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68" name="Freeform 95"/>
          <p:cNvSpPr>
            <a:spLocks/>
          </p:cNvSpPr>
          <p:nvPr/>
        </p:nvSpPr>
        <p:spPr bwMode="auto">
          <a:xfrm>
            <a:off x="5869885" y="4423081"/>
            <a:ext cx="1605170" cy="508749"/>
          </a:xfrm>
          <a:custGeom>
            <a:avLst/>
            <a:gdLst>
              <a:gd name="T0" fmla="*/ 815 w 816"/>
              <a:gd name="T1" fmla="*/ 301 h 302"/>
              <a:gd name="T2" fmla="*/ 815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815 w 816"/>
              <a:gd name="T9" fmla="*/ 301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69" name="Group 96"/>
          <p:cNvGrpSpPr>
            <a:grpSpLocks/>
          </p:cNvGrpSpPr>
          <p:nvPr/>
        </p:nvGrpSpPr>
        <p:grpSpPr bwMode="auto">
          <a:xfrm>
            <a:off x="1447800" y="4406235"/>
            <a:ext cx="1601235" cy="496957"/>
            <a:chOff x="2328" y="1226"/>
            <a:chExt cx="814" cy="295"/>
          </a:xfrm>
        </p:grpSpPr>
        <p:sp>
          <p:nvSpPr>
            <p:cNvPr id="70" name="Freeform 97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71" name="Rectangle 98"/>
            <p:cNvSpPr>
              <a:spLocks noChangeArrowheads="1"/>
            </p:cNvSpPr>
            <p:nvPr/>
          </p:nvSpPr>
          <p:spPr bwMode="auto">
            <a:xfrm>
              <a:off x="2405" y="1264"/>
              <a:ext cx="460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Cambria"/>
                  <a:cs typeface="Cambria"/>
                </a:rPr>
                <a:t>student</a:t>
              </a:r>
            </a:p>
          </p:txBody>
        </p:sp>
      </p:grpSp>
      <p:sp>
        <p:nvSpPr>
          <p:cNvPr id="72" name="Rectangle 99"/>
          <p:cNvSpPr>
            <a:spLocks noChangeArrowheads="1"/>
          </p:cNvSpPr>
          <p:nvPr/>
        </p:nvSpPr>
        <p:spPr bwMode="auto">
          <a:xfrm>
            <a:off x="5987912" y="4490465"/>
            <a:ext cx="1502879" cy="3352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club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81716" y="41774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m</a:t>
            </a:r>
          </a:p>
        </p:txBody>
      </p:sp>
      <p:sp>
        <p:nvSpPr>
          <p:cNvPr id="77" name="Line 100"/>
          <p:cNvSpPr>
            <a:spLocks noChangeShapeType="1"/>
          </p:cNvSpPr>
          <p:nvPr/>
        </p:nvSpPr>
        <p:spPr bwMode="auto">
          <a:xfrm flipH="1">
            <a:off x="5214627" y="4634667"/>
            <a:ext cx="67668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90" name="Line 100"/>
          <p:cNvSpPr>
            <a:spLocks noChangeShapeType="1"/>
          </p:cNvSpPr>
          <p:nvPr/>
        </p:nvSpPr>
        <p:spPr bwMode="auto">
          <a:xfrm flipH="1">
            <a:off x="3048000" y="4614086"/>
            <a:ext cx="67668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98226" y="4186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724DDA-E374-F947-AE83-2C7E0FABBF4F}"/>
              </a:ext>
            </a:extLst>
          </p:cNvPr>
          <p:cNvSpPr/>
          <p:nvPr/>
        </p:nvSpPr>
        <p:spPr>
          <a:xfrm>
            <a:off x="869533" y="450310"/>
            <a:ext cx="22201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"/>
                <a:cs typeface="Cambria"/>
              </a:rPr>
              <a:t>Problem 3</a:t>
            </a:r>
          </a:p>
        </p:txBody>
      </p:sp>
    </p:spTree>
    <p:extLst>
      <p:ext uri="{BB962C8B-B14F-4D97-AF65-F5344CB8AC3E}">
        <p14:creationId xmlns:p14="http://schemas.microsoft.com/office/powerpoint/2010/main" val="202573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1676400"/>
            <a:ext cx="64008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CC0066"/>
                </a:solidFill>
                <a:latin typeface="Cambria"/>
                <a:cs typeface="Cambria"/>
              </a:rPr>
              <a:t>E-R Model Exercises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Read an ER diagram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Draw an ER diagram</a:t>
            </a:r>
          </a:p>
        </p:txBody>
      </p:sp>
    </p:spTree>
    <p:extLst>
      <p:ext uri="{BB962C8B-B14F-4D97-AF65-F5344CB8AC3E}">
        <p14:creationId xmlns:p14="http://schemas.microsoft.com/office/powerpoint/2010/main" val="89362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0736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V="1">
            <a:off x="5181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37160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137160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652471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Two entity sets: 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Employees with attributes SSN, name, and dob, where SSN is unique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Departments with attributes did, name, address, where did is unique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One relationship set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“works-in” between Employees and Departments, with attribute since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/>
                <a:cs typeface="Cambria"/>
              </a:rPr>
              <a:t>Constraint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An employee can participate in “works-in” one or more times, or does not participate at all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multi- and partial participation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A department can participate in “works-in” one or more times, or does not participate at all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Cambria"/>
                <a:cs typeface="Cambria"/>
              </a:rPr>
              <a:t>multi- and partial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0140462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1975</Words>
  <Application>Microsoft Macintosh PowerPoint</Application>
  <PresentationFormat>On-screen Show (4:3)</PresentationFormat>
  <Paragraphs>326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Comic Sans MS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Cai, Ying [COM S]</cp:lastModifiedBy>
  <cp:revision>656</cp:revision>
  <cp:lastPrinted>2020-01-21T15:30:35Z</cp:lastPrinted>
  <dcterms:created xsi:type="dcterms:W3CDTF">2000-01-05T21:16:51Z</dcterms:created>
  <dcterms:modified xsi:type="dcterms:W3CDTF">2021-02-02T18:08:55Z</dcterms:modified>
</cp:coreProperties>
</file>