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21" r:id="rId2"/>
    <p:sldId id="507" r:id="rId3"/>
    <p:sldId id="509" r:id="rId4"/>
    <p:sldId id="508" r:id="rId5"/>
    <p:sldId id="511" r:id="rId6"/>
    <p:sldId id="512" r:id="rId7"/>
    <p:sldId id="513" r:id="rId8"/>
    <p:sldId id="514" r:id="rId9"/>
    <p:sldId id="468" r:id="rId10"/>
    <p:sldId id="516" r:id="rId11"/>
    <p:sldId id="515" r:id="rId12"/>
    <p:sldId id="517" r:id="rId13"/>
    <p:sldId id="518" r:id="rId14"/>
    <p:sldId id="470" r:id="rId15"/>
    <p:sldId id="519" r:id="rId16"/>
    <p:sldId id="506" r:id="rId17"/>
    <p:sldId id="473" r:id="rId18"/>
    <p:sldId id="476" r:id="rId19"/>
    <p:sldId id="520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660066"/>
    <a:srgbClr val="FFCC00"/>
    <a:srgbClr val="FFFF00"/>
    <a:srgbClr val="CC0099"/>
    <a:srgbClr val="FFFFCC"/>
    <a:srgbClr val="FF0000"/>
    <a:srgbClr val="FFD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6" autoAdjust="0"/>
    <p:restoredTop sz="86385" autoAdjust="0"/>
  </p:normalViewPr>
  <p:slideViewPr>
    <p:cSldViewPr>
      <p:cViewPr varScale="1">
        <p:scale>
          <a:sx n="112" d="100"/>
          <a:sy n="112" d="100"/>
        </p:scale>
        <p:origin x="784" y="192"/>
      </p:cViewPr>
      <p:guideLst>
        <p:guide orient="horz" pos="2160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fld id="{952853A2-50DE-4B62-A701-F7E3FABE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385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4600" y="708025"/>
            <a:ext cx="4827588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564063"/>
            <a:ext cx="5407025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385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6FC4DE18-8089-46CC-807A-FA67B697B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1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59123-8EDB-4F30-878A-E6E6CE4A257B}" type="slidenum">
              <a:rPr lang="en-US"/>
              <a:pPr/>
              <a:t>1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10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11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658FD-F2B8-4159-A090-00D2C6AC8929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/>
              <a:t>This exercise comes from Chapter 4</a:t>
            </a:r>
          </a:p>
        </p:txBody>
      </p:sp>
    </p:spTree>
    <p:extLst>
      <p:ext uri="{BB962C8B-B14F-4D97-AF65-F5344CB8AC3E}">
        <p14:creationId xmlns:p14="http://schemas.microsoft.com/office/powerpoint/2010/main" val="3416794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658FD-F2B8-4159-A090-00D2C6AC8929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/>
              <a:t>This exercise comes from Chapter 4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E2726-3292-4CE6-AAE1-918B420AB8D7}" type="slidenum">
              <a:rPr lang="en-US"/>
              <a:pPr/>
              <a:t>15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2D26F-8E73-42F9-90FA-5C9F9C17631F}" type="slidenum">
              <a:rPr lang="en-US"/>
              <a:pPr/>
              <a:t>16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B0B4B-EAD5-4E4C-87A5-492393855D65}" type="slidenum">
              <a:rPr lang="en-US"/>
              <a:pPr/>
              <a:t>17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F7402-DD39-4432-8188-7220E8AB6228}" type="slidenum">
              <a:rPr lang="en-US"/>
              <a:pPr/>
              <a:t>18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F7402-DD39-4432-8188-7220E8AB6228}" type="slidenum">
              <a:rPr lang="en-US"/>
              <a:pPr/>
              <a:t>19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2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3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4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6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8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9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8D4FE-4A6D-4D5D-8397-D8BE38861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3702-9513-4D92-9AEC-0A719A9D2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C0FB4-BFE9-4C9D-AD73-01B766F12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1E1A93-D47C-4DCB-8A33-D1E7EEADE8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4DBEC2-225A-4FE0-8A24-0CECC808E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64ECC-E2D4-479E-9283-C9FA0E7C3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57175-7011-446F-AA99-A38B5EB6D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8C92-56FE-438A-830E-A8BD0D3CE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5F1A0-00B0-4D2E-911A-316A6067B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A8F49-1D62-4080-A4DE-A9BA13EFF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ADE7E-E2C8-4934-A7CD-DBF51C40C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54F59-556B-421E-9BCC-EF3FB59A0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8C3B8-7B5D-42B6-B6B0-9FF75FB60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935863C-B6DD-40F6-BC4B-22EC722ADE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algebra#Projection_(%CE%A0)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33400" y="228600"/>
            <a:ext cx="8229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+mn-lt"/>
              </a:rPr>
              <a:t>Overview of Query Evaluation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495300" y="1114425"/>
            <a:ext cx="4267200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A user query is expressed using SQL or other languages, ideally natural languages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A parsed query is essentially treated as a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relational algebra</a:t>
            </a:r>
            <a:r>
              <a:rPr lang="en-US" dirty="0">
                <a:latin typeface="+mn-lt"/>
              </a:rPr>
              <a:t> expression with a set of basic operators whose operands are tables/relations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800" dirty="0">
                <a:latin typeface="+mn-lt"/>
              </a:rPr>
              <a:t>Selection (</a:t>
            </a:r>
            <a:r>
              <a:rPr lang="ru-RU" sz="1800" dirty="0">
                <a:latin typeface="+mn-lt"/>
              </a:rPr>
              <a:t>б</a:t>
            </a:r>
            <a:r>
              <a:rPr lang="en-US" sz="1800" dirty="0">
                <a:latin typeface="+mn-lt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800" dirty="0">
                <a:latin typeface="+mn-lt"/>
              </a:rPr>
              <a:t>Join (</a:t>
            </a:r>
            <a:r>
              <a:rPr lang="en-US" sz="1800" b="1" dirty="0"/>
              <a:t>⋈</a:t>
            </a:r>
            <a:r>
              <a:rPr lang="en-US" sz="1800" dirty="0">
                <a:latin typeface="+mn-lt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800" dirty="0">
                <a:latin typeface="+mn-lt"/>
              </a:rPr>
              <a:t>Project(</a:t>
            </a:r>
            <a:r>
              <a:rPr lang="el-GR" sz="1800" dirty="0">
                <a:latin typeface="+mn-lt"/>
              </a:rPr>
              <a:t>Π</a:t>
            </a:r>
            <a:r>
              <a:rPr lang="en-US" sz="1800" dirty="0">
                <a:latin typeface="+mn-lt"/>
              </a:rPr>
              <a:t>) 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800" dirty="0">
                <a:latin typeface="+mn-lt"/>
              </a:rPr>
              <a:t>Union, intersection and difference, cross product, </a:t>
            </a:r>
            <a:r>
              <a:rPr lang="en-US" sz="1800" dirty="0">
                <a:solidFill>
                  <a:schemeClr val="bg2"/>
                </a:solidFill>
                <a:latin typeface="+mn-lt"/>
              </a:rPr>
              <a:t>division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800" dirty="0">
                <a:latin typeface="+mn-lt"/>
              </a:rPr>
              <a:t>Query optimizer 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800" dirty="0">
                <a:latin typeface="+mn-lt"/>
              </a:rPr>
              <a:t>Enumerates the possible plans to evaluate expression,</a:t>
            </a:r>
          </a:p>
          <a:p>
            <a:pPr marL="742950" lvl="1" indent="-285750">
              <a:spcBef>
                <a:spcPct val="20000"/>
              </a:spcBef>
              <a:buFont typeface="Wingdings" charset="2"/>
              <a:buChar char="§"/>
            </a:pPr>
            <a:r>
              <a:rPr lang="en-US" sz="1800" dirty="0">
                <a:latin typeface="+mn-lt"/>
              </a:rPr>
              <a:t>Select a small subset of these plans and estimate their cost</a:t>
            </a:r>
            <a:endParaRPr lang="el-GR" sz="1800" dirty="0">
              <a:latin typeface="+mn-lt"/>
            </a:endParaRPr>
          </a:p>
        </p:txBody>
      </p:sp>
      <p:sp>
        <p:nvSpPr>
          <p:cNvPr id="357406" name="Rectangle 30"/>
          <p:cNvSpPr>
            <a:spLocks noChangeArrowheads="1"/>
          </p:cNvSpPr>
          <p:nvPr/>
        </p:nvSpPr>
        <p:spPr bwMode="auto">
          <a:xfrm>
            <a:off x="5334000" y="2133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Query Parser</a:t>
            </a:r>
          </a:p>
        </p:txBody>
      </p:sp>
      <p:sp>
        <p:nvSpPr>
          <p:cNvPr id="357407" name="Rectangle 31"/>
          <p:cNvSpPr>
            <a:spLocks noChangeArrowheads="1"/>
          </p:cNvSpPr>
          <p:nvPr/>
        </p:nvSpPr>
        <p:spPr bwMode="auto">
          <a:xfrm>
            <a:off x="4800600" y="3429000"/>
            <a:ext cx="2895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2879725" y="5608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57409" name="Rectangle 33"/>
          <p:cNvSpPr>
            <a:spLocks noChangeArrowheads="1"/>
          </p:cNvSpPr>
          <p:nvPr/>
        </p:nvSpPr>
        <p:spPr bwMode="auto">
          <a:xfrm>
            <a:off x="4953000" y="3962400"/>
            <a:ext cx="990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Plan </a:t>
            </a:r>
          </a:p>
          <a:p>
            <a:pPr algn="ctr"/>
            <a:r>
              <a:rPr lang="en-US" sz="1400"/>
              <a:t>Generator</a:t>
            </a:r>
          </a:p>
        </p:txBody>
      </p:sp>
      <p:sp>
        <p:nvSpPr>
          <p:cNvPr id="357410" name="Rectangle 34"/>
          <p:cNvSpPr>
            <a:spLocks noChangeArrowheads="1"/>
          </p:cNvSpPr>
          <p:nvPr/>
        </p:nvSpPr>
        <p:spPr bwMode="auto">
          <a:xfrm>
            <a:off x="6553200" y="3962400"/>
            <a:ext cx="990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Plan Cost </a:t>
            </a:r>
          </a:p>
          <a:p>
            <a:pPr algn="ctr"/>
            <a:r>
              <a:rPr lang="en-US" sz="1400"/>
              <a:t>Estimator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5257800" y="3452813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Query Optimizer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5632450" y="1447800"/>
            <a:ext cx="130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User Query</a:t>
            </a:r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5029200" y="51054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Query Plan Evaluator</a:t>
            </a:r>
          </a:p>
        </p:txBody>
      </p:sp>
      <p:sp>
        <p:nvSpPr>
          <p:cNvPr id="357414" name="Rectangle 38"/>
          <p:cNvSpPr>
            <a:spLocks noChangeArrowheads="1"/>
          </p:cNvSpPr>
          <p:nvPr/>
        </p:nvSpPr>
        <p:spPr bwMode="auto">
          <a:xfrm>
            <a:off x="8001000" y="3886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Catalog</a:t>
            </a:r>
          </a:p>
          <a:p>
            <a:pPr algn="ctr"/>
            <a:r>
              <a:rPr lang="en-US" sz="1400"/>
              <a:t>Manager</a:t>
            </a:r>
          </a:p>
        </p:txBody>
      </p:sp>
      <p:sp>
        <p:nvSpPr>
          <p:cNvPr id="357415" name="Line 39"/>
          <p:cNvSpPr>
            <a:spLocks noChangeShapeType="1"/>
          </p:cNvSpPr>
          <p:nvPr/>
        </p:nvSpPr>
        <p:spPr bwMode="auto">
          <a:xfrm>
            <a:off x="6248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6324600" y="2971800"/>
            <a:ext cx="1316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Parsed Query</a:t>
            </a:r>
          </a:p>
        </p:txBody>
      </p:sp>
      <p:sp>
        <p:nvSpPr>
          <p:cNvPr id="357417" name="Line 41"/>
          <p:cNvSpPr>
            <a:spLocks noChangeShapeType="1"/>
          </p:cNvSpPr>
          <p:nvPr/>
        </p:nvSpPr>
        <p:spPr bwMode="auto">
          <a:xfrm>
            <a:off x="75438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418" name="Line 42"/>
          <p:cNvSpPr>
            <a:spLocks noChangeShapeType="1"/>
          </p:cNvSpPr>
          <p:nvPr/>
        </p:nvSpPr>
        <p:spPr bwMode="auto">
          <a:xfrm>
            <a:off x="62484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419" name="Line 43"/>
          <p:cNvSpPr>
            <a:spLocks noChangeShapeType="1"/>
          </p:cNvSpPr>
          <p:nvPr/>
        </p:nvSpPr>
        <p:spPr bwMode="auto">
          <a:xfrm>
            <a:off x="6248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57420" name="Object 44"/>
          <p:cNvGraphicFramePr>
            <a:graphicFrameLocks noChangeAspect="1"/>
          </p:cNvGraphicFramePr>
          <p:nvPr/>
        </p:nvGraphicFramePr>
        <p:xfrm>
          <a:off x="45910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3574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52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r>
              <a:rPr lang="en-US" sz="3200" dirty="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19200"/>
            <a:ext cx="5410200" cy="16679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76600"/>
            <a:ext cx="6781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dirty="0">
                <a:latin typeface="+mn-lt"/>
              </a:rPr>
              <a:t>Exercise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153400" cy="1600200"/>
          </a:xfrm>
        </p:spPr>
        <p:txBody>
          <a:bodyPr/>
          <a:lstStyle/>
          <a:p>
            <a:r>
              <a:rPr lang="en-US" sz="2800" dirty="0">
                <a:cs typeface="Comic Sans MS"/>
              </a:rPr>
              <a:t>Find the names of sailors who have reserved boat 103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0100" y="1250602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4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dirty="0">
                <a:latin typeface="+mn-lt"/>
              </a:rPr>
              <a:t>Exercise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153400" cy="1600200"/>
          </a:xfrm>
        </p:spPr>
        <p:txBody>
          <a:bodyPr/>
          <a:lstStyle/>
          <a:p>
            <a:r>
              <a:rPr lang="en-US" sz="2800" dirty="0">
                <a:cs typeface="Comic Sans MS"/>
              </a:rPr>
              <a:t>Find the names of sailors who have reserved boat 103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0100" y="1250602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96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>
                <a:cs typeface="Comic Sans MS"/>
              </a:rPr>
              <a:t>Find the names of sailors who have reserved a red boat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DED993B-446F-3044-9928-D1D73D07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1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>
                <a:cs typeface="Comic Sans MS"/>
              </a:rPr>
              <a:t>Find the names of sailors who have reserved a red boat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DED993B-446F-3044-9928-D1D73D07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A71D4D9-7D8D-6041-84BD-B9DCF152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D6E6E67-FC16-8042-AF92-696B6BF9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77724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>
                <a:cs typeface="Comic Sans MS"/>
              </a:rPr>
              <a:t>Find the colors of boats reserved by Lubber</a:t>
            </a:r>
            <a:endParaRPr lang="en-US" sz="2800" kern="0" dirty="0"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9311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3200400"/>
          </a:xfrm>
        </p:spPr>
        <p:txBody>
          <a:bodyPr/>
          <a:lstStyle/>
          <a:p>
            <a:r>
              <a:rPr lang="en-US" sz="2800" dirty="0">
                <a:cs typeface="Comic Sans MS"/>
              </a:rPr>
              <a:t>Find the names of sailors who have reserved a red or a green boat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B7D2AD0-7BE9-0C4C-A2F7-EE261A80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250602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895600"/>
            <a:ext cx="8001000" cy="3511897"/>
          </a:xfrm>
        </p:spPr>
        <p:txBody>
          <a:bodyPr/>
          <a:lstStyle/>
          <a:p>
            <a:r>
              <a:rPr lang="en-US" sz="2800" dirty="0"/>
              <a:t>Find the names of sailors who have reserved at least one boat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811B5CA-8216-BD40-BC80-4481EC79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250602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0"/>
            <a:ext cx="8001000" cy="3810000"/>
          </a:xfrm>
        </p:spPr>
        <p:txBody>
          <a:bodyPr/>
          <a:lstStyle/>
          <a:p>
            <a:r>
              <a:rPr lang="en-US" sz="2800" dirty="0"/>
              <a:t>Find the </a:t>
            </a:r>
            <a:r>
              <a:rPr lang="en-US" sz="2800" dirty="0" err="1"/>
              <a:t>sids</a:t>
            </a:r>
            <a:r>
              <a:rPr lang="en-US" sz="2800" dirty="0"/>
              <a:t> of sailors with age over 20 who have not reserved a red boat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4A1F347-A71C-5D4E-8576-EF6DE01D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634305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Sailors(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sname</a:t>
            </a:r>
            <a:r>
              <a:rPr lang="en-US" sz="2800" dirty="0">
                <a:latin typeface="+mn-lt"/>
              </a:rPr>
              <a:t>, rating, age)</a:t>
            </a:r>
          </a:p>
          <a:p>
            <a:r>
              <a:rPr lang="en-US" sz="2800" dirty="0">
                <a:latin typeface="+mn-lt"/>
              </a:rPr>
              <a:t>Boats(</a:t>
            </a:r>
            <a:r>
              <a:rPr lang="en-US" sz="2800" u="sng" dirty="0">
                <a:latin typeface="+mn-lt"/>
              </a:rPr>
              <a:t>bid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bname</a:t>
            </a:r>
            <a:r>
              <a:rPr lang="en-US" sz="2800" dirty="0">
                <a:latin typeface="+mn-lt"/>
              </a:rPr>
              <a:t>, color)</a:t>
            </a:r>
          </a:p>
          <a:p>
            <a:r>
              <a:rPr lang="en-US" sz="2800" dirty="0">
                <a:latin typeface="+mn-lt"/>
              </a:rPr>
              <a:t>Reserve(</a:t>
            </a:r>
            <a:r>
              <a:rPr lang="en-US" sz="2800" u="sng" dirty="0" err="1">
                <a:latin typeface="+mn-lt"/>
              </a:rPr>
              <a:t>sid</a:t>
            </a:r>
            <a:r>
              <a:rPr lang="en-US" sz="2800" u="sng" dirty="0">
                <a:latin typeface="+mn-lt"/>
              </a:rPr>
              <a:t>, bid, day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34A1F347-A71C-5D4E-8576-EF6DE01D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7772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+mn-lt"/>
                <a:hlinkClick r:id="rId3"/>
              </a:rPr>
              <a:t>Relational Algebra on Wikipedia</a:t>
            </a:r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644C-2776-824E-924D-F1CD4D807B43}"/>
              </a:ext>
            </a:extLst>
          </p:cNvPr>
          <p:cNvSpPr txBox="1"/>
          <p:nvPr/>
        </p:nvSpPr>
        <p:spPr>
          <a:xfrm>
            <a:off x="2895600" y="914400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Reading Materials</a:t>
            </a:r>
          </a:p>
        </p:txBody>
      </p:sp>
    </p:spTree>
    <p:extLst>
      <p:ext uri="{BB962C8B-B14F-4D97-AF65-F5344CB8AC3E}">
        <p14:creationId xmlns:p14="http://schemas.microsoft.com/office/powerpoint/2010/main" val="362641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85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Union, Intersection and Difference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7467600" cy="195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3769688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657600"/>
            <a:ext cx="4408334" cy="21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5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Select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8200"/>
            <a:ext cx="6400800" cy="1772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971800"/>
            <a:ext cx="5154420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Project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62000"/>
            <a:ext cx="7086600" cy="2311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76600"/>
            <a:ext cx="6096000" cy="30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Natural Join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5800"/>
            <a:ext cx="7031846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10000"/>
            <a:ext cx="1447800" cy="562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038600"/>
            <a:ext cx="6052285" cy="24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Renaming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600"/>
            <a:ext cx="6858000" cy="2174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0"/>
            <a:ext cx="5580845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571999"/>
            <a:ext cx="5585750" cy="21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Cross Product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85800"/>
            <a:ext cx="6553200" cy="60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Additional Join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320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5800"/>
            <a:ext cx="5410200" cy="166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648200"/>
            <a:ext cx="6553200" cy="1190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352800"/>
            <a:ext cx="1948808" cy="1038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590800"/>
            <a:ext cx="6324600" cy="622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6019800"/>
            <a:ext cx="6553200" cy="474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15058</TotalTime>
  <Words>477</Words>
  <Application>Microsoft Macintosh PowerPoint</Application>
  <PresentationFormat>On-screen Show (4:3)</PresentationFormat>
  <Paragraphs>94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Comic Sans MS</vt:lpstr>
      <vt:lpstr>Times New Roman</vt:lpstr>
      <vt:lpstr>Wingdings</vt:lpstr>
      <vt:lpstr>Default Design</vt:lpstr>
      <vt:lpstr>Equation</vt:lpstr>
      <vt:lpstr>PowerPoint Presentation</vt:lpstr>
      <vt:lpstr>Union, Intersection and Difference Operators</vt:lpstr>
      <vt:lpstr>Select Operator</vt:lpstr>
      <vt:lpstr>Project Operator</vt:lpstr>
      <vt:lpstr>Natural Join Operator</vt:lpstr>
      <vt:lpstr>Renaming Operator</vt:lpstr>
      <vt:lpstr>Cross Product Operator</vt:lpstr>
      <vt:lpstr>Additional Join Operators</vt:lpstr>
      <vt:lpstr>Relational Algebra as a Query Language</vt:lpstr>
      <vt:lpstr>Relational Algebra as a Query Language</vt:lpstr>
      <vt:lpstr>Exercise</vt:lpstr>
      <vt:lpstr>Exercise</vt:lpstr>
      <vt:lpstr>Exercise</vt:lpstr>
      <vt:lpstr>Exercise</vt:lpstr>
      <vt:lpstr>Exercise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Cai, Ying [COM S]</cp:lastModifiedBy>
  <cp:revision>853</cp:revision>
  <dcterms:created xsi:type="dcterms:W3CDTF">2000-02-08T07:42:55Z</dcterms:created>
  <dcterms:modified xsi:type="dcterms:W3CDTF">2021-02-16T17:14:26Z</dcterms:modified>
</cp:coreProperties>
</file>