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18" r:id="rId2"/>
    <p:sldId id="499" r:id="rId3"/>
    <p:sldId id="500" r:id="rId4"/>
    <p:sldId id="501" r:id="rId5"/>
    <p:sldId id="506" r:id="rId6"/>
    <p:sldId id="507" r:id="rId7"/>
    <p:sldId id="508" r:id="rId8"/>
    <p:sldId id="273" r:id="rId9"/>
    <p:sldId id="502" r:id="rId10"/>
    <p:sldId id="504" r:id="rId11"/>
    <p:sldId id="510" r:id="rId12"/>
    <p:sldId id="282" r:id="rId13"/>
    <p:sldId id="281" r:id="rId14"/>
    <p:sldId id="284" r:id="rId15"/>
    <p:sldId id="511" r:id="rId16"/>
    <p:sldId id="283" r:id="rId17"/>
    <p:sldId id="287" r:id="rId18"/>
    <p:sldId id="503" r:id="rId19"/>
    <p:sldId id="288" r:id="rId20"/>
    <p:sldId id="280" r:id="rId21"/>
    <p:sldId id="435" r:id="rId22"/>
    <p:sldId id="289" r:id="rId23"/>
    <p:sldId id="290" r:id="rId24"/>
    <p:sldId id="436" r:id="rId25"/>
    <p:sldId id="420" r:id="rId26"/>
    <p:sldId id="421" r:id="rId27"/>
    <p:sldId id="437" r:id="rId28"/>
    <p:sldId id="434" r:id="rId29"/>
    <p:sldId id="438" r:id="rId30"/>
    <p:sldId id="296" r:id="rId31"/>
    <p:sldId id="505" r:id="rId32"/>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Comic Sans MS" pitchFamily="66" charset="0"/>
        <a:ea typeface="+mn-ea"/>
        <a:cs typeface="+mn-cs"/>
      </a:defRPr>
    </a:lvl1pPr>
    <a:lvl2pPr marL="457200" algn="l" rtl="0" fontAlgn="base">
      <a:spcBef>
        <a:spcPct val="0"/>
      </a:spcBef>
      <a:spcAft>
        <a:spcPct val="0"/>
      </a:spcAft>
      <a:defRPr sz="2000" kern="1200">
        <a:solidFill>
          <a:schemeClr val="tx1"/>
        </a:solidFill>
        <a:latin typeface="Comic Sans MS" pitchFamily="66" charset="0"/>
        <a:ea typeface="+mn-ea"/>
        <a:cs typeface="+mn-cs"/>
      </a:defRPr>
    </a:lvl2pPr>
    <a:lvl3pPr marL="914400" algn="l" rtl="0" fontAlgn="base">
      <a:spcBef>
        <a:spcPct val="0"/>
      </a:spcBef>
      <a:spcAft>
        <a:spcPct val="0"/>
      </a:spcAft>
      <a:defRPr sz="2000" kern="1200">
        <a:solidFill>
          <a:schemeClr val="tx1"/>
        </a:solidFill>
        <a:latin typeface="Comic Sans MS" pitchFamily="66" charset="0"/>
        <a:ea typeface="+mn-ea"/>
        <a:cs typeface="+mn-cs"/>
      </a:defRPr>
    </a:lvl3pPr>
    <a:lvl4pPr marL="1371600" algn="l" rtl="0" fontAlgn="base">
      <a:spcBef>
        <a:spcPct val="0"/>
      </a:spcBef>
      <a:spcAft>
        <a:spcPct val="0"/>
      </a:spcAft>
      <a:defRPr sz="2000" kern="1200">
        <a:solidFill>
          <a:schemeClr val="tx1"/>
        </a:solidFill>
        <a:latin typeface="Comic Sans MS" pitchFamily="66" charset="0"/>
        <a:ea typeface="+mn-ea"/>
        <a:cs typeface="+mn-cs"/>
      </a:defRPr>
    </a:lvl4pPr>
    <a:lvl5pPr marL="1828800" algn="l" rtl="0" fontAlgn="base">
      <a:spcBef>
        <a:spcPct val="0"/>
      </a:spcBef>
      <a:spcAft>
        <a:spcPct val="0"/>
      </a:spcAft>
      <a:defRPr sz="2000" kern="1200">
        <a:solidFill>
          <a:schemeClr val="tx1"/>
        </a:solidFill>
        <a:latin typeface="Comic Sans MS" pitchFamily="66" charset="0"/>
        <a:ea typeface="+mn-ea"/>
        <a:cs typeface="+mn-cs"/>
      </a:defRPr>
    </a:lvl5pPr>
    <a:lvl6pPr marL="2286000" algn="l" defTabSz="914400" rtl="0" eaLnBrk="1" latinLnBrk="0" hangingPunct="1">
      <a:defRPr sz="2000" kern="1200">
        <a:solidFill>
          <a:schemeClr val="tx1"/>
        </a:solidFill>
        <a:latin typeface="Comic Sans MS" pitchFamily="66" charset="0"/>
        <a:ea typeface="+mn-ea"/>
        <a:cs typeface="+mn-cs"/>
      </a:defRPr>
    </a:lvl6pPr>
    <a:lvl7pPr marL="2743200" algn="l" defTabSz="914400" rtl="0" eaLnBrk="1" latinLnBrk="0" hangingPunct="1">
      <a:defRPr sz="2000" kern="1200">
        <a:solidFill>
          <a:schemeClr val="tx1"/>
        </a:solidFill>
        <a:latin typeface="Comic Sans MS" pitchFamily="66" charset="0"/>
        <a:ea typeface="+mn-ea"/>
        <a:cs typeface="+mn-cs"/>
      </a:defRPr>
    </a:lvl7pPr>
    <a:lvl8pPr marL="3200400" algn="l" defTabSz="914400" rtl="0" eaLnBrk="1" latinLnBrk="0" hangingPunct="1">
      <a:defRPr sz="2000" kern="1200">
        <a:solidFill>
          <a:schemeClr val="tx1"/>
        </a:solidFill>
        <a:latin typeface="Comic Sans MS" pitchFamily="66" charset="0"/>
        <a:ea typeface="+mn-ea"/>
        <a:cs typeface="+mn-cs"/>
      </a:defRPr>
    </a:lvl8pPr>
    <a:lvl9pPr marL="3657600" algn="l" defTabSz="914400" rtl="0" eaLnBrk="1" latinLnBrk="0" hangingPunct="1">
      <a:defRPr sz="2000"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660066"/>
    <a:srgbClr val="FFCC00"/>
    <a:srgbClr val="FFFF00"/>
    <a:srgbClr val="CC0099"/>
    <a:srgbClr val="FFFFCC"/>
    <a:srgbClr val="FF0000"/>
    <a:srgbClr val="FFD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84" autoAdjust="0"/>
    <p:restoredTop sz="88956" autoAdjust="0"/>
  </p:normalViewPr>
  <p:slideViewPr>
    <p:cSldViewPr>
      <p:cViewPr varScale="1">
        <p:scale>
          <a:sx n="101" d="100"/>
          <a:sy n="101" d="100"/>
        </p:scale>
        <p:origin x="1376" y="192"/>
      </p:cViewPr>
      <p:guideLst>
        <p:guide orient="horz" pos="2160"/>
        <p:guide pos="2592"/>
      </p:guideLst>
    </p:cSldViewPr>
  </p:slideViewPr>
  <p:outlineViewPr>
    <p:cViewPr>
      <p:scale>
        <a:sx n="33" d="100"/>
        <a:sy n="33" d="100"/>
      </p:scale>
      <p:origin x="0" y="-6232"/>
    </p:cViewPr>
  </p:outlineViewPr>
  <p:notesTextViewPr>
    <p:cViewPr>
      <p:scale>
        <a:sx n="100" d="100"/>
        <a:sy n="100" d="100"/>
      </p:scale>
      <p:origin x="0" y="0"/>
    </p:cViewPr>
  </p:notesTextViewPr>
  <p:sorterViewPr>
    <p:cViewPr>
      <p:scale>
        <a:sx n="66" d="100"/>
        <a:sy n="66" d="100"/>
      </p:scale>
      <p:origin x="0" y="39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945" tIns="48472" rIns="96945" bIns="48472" numCol="1" anchor="t" anchorCtr="0" compatLnSpc="1">
            <a:prstTxWarp prst="textNoShape">
              <a:avLst/>
            </a:prstTxWarp>
          </a:bodyPr>
          <a:lstStyle>
            <a:lvl1pPr defTabSz="969963">
              <a:defRPr sz="1300">
                <a:latin typeface="Times New Roman" pitchFamily="18" charset="0"/>
              </a:defRPr>
            </a:lvl1pPr>
          </a:lstStyle>
          <a:p>
            <a:endParaRPr lang="en-US"/>
          </a:p>
        </p:txBody>
      </p:sp>
      <p:sp>
        <p:nvSpPr>
          <p:cNvPr id="20483"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945" tIns="48472" rIns="96945" bIns="48472" numCol="1" anchor="t" anchorCtr="0" compatLnSpc="1">
            <a:prstTxWarp prst="textNoShape">
              <a:avLst/>
            </a:prstTxWarp>
          </a:bodyPr>
          <a:lstStyle>
            <a:lvl1pPr algn="r" defTabSz="969963">
              <a:defRPr sz="1300">
                <a:latin typeface="Times New Roman" pitchFamily="18" charset="0"/>
              </a:defRPr>
            </a:lvl1pPr>
          </a:lstStyle>
          <a:p>
            <a:endParaRPr lang="en-US"/>
          </a:p>
        </p:txBody>
      </p:sp>
      <p:sp>
        <p:nvSpPr>
          <p:cNvPr id="20484"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945" tIns="48472" rIns="96945" bIns="48472" numCol="1" anchor="b" anchorCtr="0" compatLnSpc="1">
            <a:prstTxWarp prst="textNoShape">
              <a:avLst/>
            </a:prstTxWarp>
          </a:bodyPr>
          <a:lstStyle>
            <a:lvl1pPr defTabSz="969963">
              <a:defRPr sz="1300">
                <a:latin typeface="Times New Roman" pitchFamily="18" charset="0"/>
              </a:defRPr>
            </a:lvl1pPr>
          </a:lstStyle>
          <a:p>
            <a:endParaRPr lang="en-US"/>
          </a:p>
        </p:txBody>
      </p:sp>
      <p:sp>
        <p:nvSpPr>
          <p:cNvPr id="20485"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945" tIns="48472" rIns="96945" bIns="48472" numCol="1" anchor="b" anchorCtr="0" compatLnSpc="1">
            <a:prstTxWarp prst="textNoShape">
              <a:avLst/>
            </a:prstTxWarp>
          </a:bodyPr>
          <a:lstStyle>
            <a:lvl1pPr algn="r" defTabSz="969963">
              <a:defRPr sz="1300">
                <a:latin typeface="Times New Roman" pitchFamily="18" charset="0"/>
              </a:defRPr>
            </a:lvl1pPr>
          </a:lstStyle>
          <a:p>
            <a:fld id="{952853A2-50DE-4B62-A701-F7E3FABE44CE}" type="slidenum">
              <a:rPr lang="en-US"/>
              <a:pPr/>
              <a:t>‹#›</a:t>
            </a:fld>
            <a:endParaRPr lang="en-US"/>
          </a:p>
        </p:txBody>
      </p:sp>
    </p:spTree>
    <p:extLst>
      <p:ext uri="{BB962C8B-B14F-4D97-AF65-F5344CB8AC3E}">
        <p14:creationId xmlns:p14="http://schemas.microsoft.com/office/powerpoint/2010/main" val="942801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81350" cy="473075"/>
          </a:xfrm>
          <a:prstGeom prst="rect">
            <a:avLst/>
          </a:prstGeom>
          <a:noFill/>
          <a:ln w="9525">
            <a:noFill/>
            <a:miter lim="800000"/>
            <a:headEnd/>
            <a:tailEnd/>
          </a:ln>
          <a:effectLst/>
        </p:spPr>
        <p:txBody>
          <a:bodyPr vert="horz" wrap="square" lIns="94830" tIns="47416" rIns="94830" bIns="47416" numCol="1" anchor="t" anchorCtr="0" compatLnSpc="1">
            <a:prstTxWarp prst="textNoShape">
              <a:avLst/>
            </a:prstTxWarp>
          </a:bodyPr>
          <a:lstStyle>
            <a:lvl1pPr defTabSz="947738">
              <a:defRPr sz="1300"/>
            </a:lvl1pPr>
          </a:lstStyle>
          <a:p>
            <a:endParaRPr lang="en-US"/>
          </a:p>
        </p:txBody>
      </p:sp>
      <p:sp>
        <p:nvSpPr>
          <p:cNvPr id="126979" name="Rectangle 3"/>
          <p:cNvSpPr>
            <a:spLocks noGrp="1" noChangeArrowheads="1"/>
          </p:cNvSpPr>
          <p:nvPr>
            <p:ph type="dt" idx="1"/>
          </p:nvPr>
        </p:nvSpPr>
        <p:spPr bwMode="auto">
          <a:xfrm>
            <a:off x="4133850" y="0"/>
            <a:ext cx="3181350" cy="473075"/>
          </a:xfrm>
          <a:prstGeom prst="rect">
            <a:avLst/>
          </a:prstGeom>
          <a:noFill/>
          <a:ln w="9525">
            <a:noFill/>
            <a:miter lim="800000"/>
            <a:headEnd/>
            <a:tailEnd/>
          </a:ln>
          <a:effectLst/>
        </p:spPr>
        <p:txBody>
          <a:bodyPr vert="horz" wrap="square" lIns="94830" tIns="47416" rIns="94830" bIns="47416" numCol="1" anchor="t" anchorCtr="0" compatLnSpc="1">
            <a:prstTxWarp prst="textNoShape">
              <a:avLst/>
            </a:prstTxWarp>
          </a:bodyPr>
          <a:lstStyle>
            <a:lvl1pPr algn="r" defTabSz="947738">
              <a:defRPr sz="1300"/>
            </a:lvl1pPr>
          </a:lstStyle>
          <a:p>
            <a:endParaRPr lang="en-US"/>
          </a:p>
        </p:txBody>
      </p:sp>
      <p:sp>
        <p:nvSpPr>
          <p:cNvPr id="126980" name="Rectangle 4"/>
          <p:cNvSpPr>
            <a:spLocks noGrp="1" noRot="1" noChangeAspect="1" noChangeArrowheads="1" noTextEdit="1"/>
          </p:cNvSpPr>
          <p:nvPr>
            <p:ph type="sldImg" idx="2"/>
          </p:nvPr>
        </p:nvSpPr>
        <p:spPr bwMode="auto">
          <a:xfrm>
            <a:off x="1244600" y="708025"/>
            <a:ext cx="4827588" cy="3621088"/>
          </a:xfrm>
          <a:prstGeom prst="rect">
            <a:avLst/>
          </a:prstGeom>
          <a:noFill/>
          <a:ln w="9525">
            <a:solidFill>
              <a:srgbClr val="000000"/>
            </a:solidFill>
            <a:miter lim="800000"/>
            <a:headEnd/>
            <a:tailEnd/>
          </a:ln>
          <a:effectLst/>
        </p:spPr>
      </p:sp>
      <p:sp>
        <p:nvSpPr>
          <p:cNvPr id="126981" name="Rectangle 5"/>
          <p:cNvSpPr>
            <a:spLocks noGrp="1" noChangeArrowheads="1"/>
          </p:cNvSpPr>
          <p:nvPr>
            <p:ph type="body" sz="quarter" idx="3"/>
          </p:nvPr>
        </p:nvSpPr>
        <p:spPr bwMode="auto">
          <a:xfrm>
            <a:off x="954088" y="4564063"/>
            <a:ext cx="5407025" cy="4329112"/>
          </a:xfrm>
          <a:prstGeom prst="rect">
            <a:avLst/>
          </a:prstGeom>
          <a:noFill/>
          <a:ln w="9525">
            <a:noFill/>
            <a:miter lim="800000"/>
            <a:headEnd/>
            <a:tailEnd/>
          </a:ln>
          <a:effectLst/>
        </p:spPr>
        <p:txBody>
          <a:bodyPr vert="horz" wrap="square" lIns="94830" tIns="47416" rIns="94830" bIns="474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6982" name="Rectangle 6"/>
          <p:cNvSpPr>
            <a:spLocks noGrp="1" noChangeArrowheads="1"/>
          </p:cNvSpPr>
          <p:nvPr>
            <p:ph type="ftr" sz="quarter" idx="4"/>
          </p:nvPr>
        </p:nvSpPr>
        <p:spPr bwMode="auto">
          <a:xfrm>
            <a:off x="0" y="9128125"/>
            <a:ext cx="3181350" cy="473075"/>
          </a:xfrm>
          <a:prstGeom prst="rect">
            <a:avLst/>
          </a:prstGeom>
          <a:noFill/>
          <a:ln w="9525">
            <a:noFill/>
            <a:miter lim="800000"/>
            <a:headEnd/>
            <a:tailEnd/>
          </a:ln>
          <a:effectLst/>
        </p:spPr>
        <p:txBody>
          <a:bodyPr vert="horz" wrap="square" lIns="94830" tIns="47416" rIns="94830" bIns="47416" numCol="1" anchor="b" anchorCtr="0" compatLnSpc="1">
            <a:prstTxWarp prst="textNoShape">
              <a:avLst/>
            </a:prstTxWarp>
          </a:bodyPr>
          <a:lstStyle>
            <a:lvl1pPr defTabSz="947738">
              <a:defRPr sz="1300"/>
            </a:lvl1pPr>
          </a:lstStyle>
          <a:p>
            <a:endParaRPr lang="en-US"/>
          </a:p>
        </p:txBody>
      </p:sp>
      <p:sp>
        <p:nvSpPr>
          <p:cNvPr id="126983" name="Rectangle 7"/>
          <p:cNvSpPr>
            <a:spLocks noGrp="1" noChangeArrowheads="1"/>
          </p:cNvSpPr>
          <p:nvPr>
            <p:ph type="sldNum" sz="quarter" idx="5"/>
          </p:nvPr>
        </p:nvSpPr>
        <p:spPr bwMode="auto">
          <a:xfrm>
            <a:off x="4133850" y="9128125"/>
            <a:ext cx="3181350" cy="473075"/>
          </a:xfrm>
          <a:prstGeom prst="rect">
            <a:avLst/>
          </a:prstGeom>
          <a:noFill/>
          <a:ln w="9525">
            <a:noFill/>
            <a:miter lim="800000"/>
            <a:headEnd/>
            <a:tailEnd/>
          </a:ln>
          <a:effectLst/>
        </p:spPr>
        <p:txBody>
          <a:bodyPr vert="horz" wrap="square" lIns="94830" tIns="47416" rIns="94830" bIns="47416" numCol="1" anchor="b" anchorCtr="0" compatLnSpc="1">
            <a:prstTxWarp prst="textNoShape">
              <a:avLst/>
            </a:prstTxWarp>
          </a:bodyPr>
          <a:lstStyle>
            <a:lvl1pPr algn="r" defTabSz="947738">
              <a:defRPr sz="1300"/>
            </a:lvl1pPr>
          </a:lstStyle>
          <a:p>
            <a:fld id="{6FC4DE18-8089-46CC-807A-FA67B697BA4F}" type="slidenum">
              <a:rPr lang="en-US"/>
              <a:pPr/>
              <a:t>‹#›</a:t>
            </a:fld>
            <a:endParaRPr lang="en-US"/>
          </a:p>
        </p:txBody>
      </p:sp>
    </p:spTree>
    <p:extLst>
      <p:ext uri="{BB962C8B-B14F-4D97-AF65-F5344CB8AC3E}">
        <p14:creationId xmlns:p14="http://schemas.microsoft.com/office/powerpoint/2010/main" val="24586346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D3B0D-FBAC-4F0E-982C-A7FB08CF2D29}" type="slidenum">
              <a:rPr lang="en-US"/>
              <a:pPr/>
              <a:t>1</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C2B55-DABF-47D0-9E97-7F19D928315F}" type="slidenum">
              <a:rPr lang="en-US"/>
              <a:pPr/>
              <a:t>10</a:t>
            </a:fld>
            <a:endParaRPr 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C2B55-DABF-47D0-9E97-7F19D928315F}" type="slidenum">
              <a:rPr lang="en-US"/>
              <a:pPr/>
              <a:t>11</a:t>
            </a:fld>
            <a:endParaRPr 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1920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232FA-0AA4-4E07-9275-7F98A2AA9E05}" type="slidenum">
              <a:rPr lang="en-US"/>
              <a:pPr/>
              <a:t>12</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r>
              <a:rPr lang="en-US"/>
              <a:t>Developer who does this really need to know OS well to support raw devices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6C9866-1F45-42AD-94D5-C1943809A017}" type="slidenum">
              <a:rPr lang="en-US"/>
              <a:pPr/>
              <a:t>13</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7988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E1170-0727-4E6A-A51A-8F5FB2B9AF35}" type="slidenum">
              <a:rPr lang="en-US"/>
              <a:pPr/>
              <a:t>14</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56826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C2B55-DABF-47D0-9E97-7F19D928315F}" type="slidenum">
              <a:rPr lang="en-US"/>
              <a:pPr/>
              <a:t>15</a:t>
            </a:fld>
            <a:endParaRPr 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0011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ECCFF-3C24-427C-B6FA-F8746BBDACA3}" type="slidenum">
              <a:rPr lang="en-US"/>
              <a:pPr/>
              <a:t>16</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dirty="0"/>
              <a:t>Which one do you prefer?</a:t>
            </a:r>
            <a:r>
              <a:rPr lang="en-US" baseline="0" dirty="0"/>
              <a:t> In terms of searching complexity</a:t>
            </a:r>
          </a:p>
          <a:p>
            <a:r>
              <a:rPr lang="en-US" dirty="0"/>
              <a:t>How many bits are needed for each pointer? Why we want to minimize this</a:t>
            </a:r>
            <a:r>
              <a:rPr lang="en-US" baseline="0" dirty="0"/>
              <a:t> cost? </a:t>
            </a:r>
          </a:p>
          <a:p>
            <a:r>
              <a:rPr lang="en-US" baseline="0" dirty="0"/>
              <a:t>At this level, we need supper super efficient solutions!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44811F-4A62-4A7C-BD33-F9B3E20B1ABC}" type="slidenum">
              <a:rPr lang="en-US"/>
              <a:pPr/>
              <a:t>17</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dirty="0"/>
              <a:t>The cost of insert, find,</a:t>
            </a:r>
            <a:r>
              <a:rPr lang="en-US" baseline="0" dirty="0"/>
              <a:t> delete a record? Space cost? </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44811F-4A62-4A7C-BD33-F9B3E20B1ABC}" type="slidenum">
              <a:rPr lang="en-US"/>
              <a:pPr/>
              <a:t>18</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1B749-EC9D-4062-BD99-D57F7FB3B8D9}" type="slidenum">
              <a:rPr lang="en-US"/>
              <a:pPr/>
              <a:t>19</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35AC28-FB98-4343-B05F-CF9498E91537}" type="slidenum">
              <a:rPr lang="en-US"/>
              <a:pPr/>
              <a:t>2</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80086-E97C-4271-887A-1338FFDA75A2}" type="slidenum">
              <a:rPr lang="en-US"/>
              <a:pPr/>
              <a:t>20</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1D1C02-879F-494E-A308-BC49D1B8D85E}" type="slidenum">
              <a:rPr lang="en-US"/>
              <a:pPr/>
              <a:t>21</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DBBC8F-36B4-4064-8830-27A6C17E3B24}" type="slidenum">
              <a:rPr lang="en-US"/>
              <a:pPr/>
              <a:t>22</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993C5-DF66-4BE1-AEF5-AFB7A34C6B62}" type="slidenum">
              <a:rPr lang="en-US"/>
              <a:pPr/>
              <a:t>23</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CA12-74EE-43B1-9725-7BD2DCE082D2}" type="slidenum">
              <a:rPr lang="en-US"/>
              <a:pPr/>
              <a:t>24</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80E07-BAE5-43B5-8039-818FEE8DA7A6}" type="slidenum">
              <a:rPr lang="en-US"/>
              <a:pPr/>
              <a:t>25</a:t>
            </a:fld>
            <a:endParaRPr lang="en-US"/>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B869B-B66A-421D-A2CE-BC6CB122D955}" type="slidenum">
              <a:rPr lang="en-US"/>
              <a:pPr/>
              <a:t>26</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C30B7-50FB-47AC-B4E5-68B6EC6A132C}" type="slidenum">
              <a:rPr lang="en-US"/>
              <a:pPr/>
              <a:t>27</a:t>
            </a:fld>
            <a:endParaRPr lang="en-US"/>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7C421E-20BB-47FD-AC13-780AD8350401}" type="slidenum">
              <a:rPr lang="en-US"/>
              <a:pPr/>
              <a:t>28</a:t>
            </a:fld>
            <a:endParaRPr lang="en-US"/>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DD01D-54F3-44D4-A3AF-602D3F72D06F}" type="slidenum">
              <a:rPr lang="en-US"/>
              <a:pPr/>
              <a:t>29</a:t>
            </a:fld>
            <a:endParaRPr lang="en-US"/>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E3997C-CC0F-456D-8799-A0F5944ACE25}" type="slidenum">
              <a:rPr lang="en-US"/>
              <a:pPr/>
              <a:t>3</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167644-0891-4BA9-8351-40D431580D6E}" type="slidenum">
              <a:rPr lang="en-US"/>
              <a:pPr/>
              <a:t>30</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C30B7-50FB-47AC-B4E5-68B6EC6A132C}" type="slidenum">
              <a:rPr lang="en-US"/>
              <a:pPr/>
              <a:t>31</a:t>
            </a:fld>
            <a:endParaRPr lang="en-US"/>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A26F33-1361-4F75-B6E6-6F8193883A06}" type="slidenum">
              <a:rPr lang="en-US"/>
              <a:pPr/>
              <a:t>4</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5E53A-18E9-4AFB-B14A-FAF14369AE30}" type="slidenum">
              <a:rPr lang="en-US"/>
              <a:pPr/>
              <a:t>5</a:t>
            </a:fld>
            <a:endParaRPr 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854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0B0FF-5410-4F2E-A439-8B562367CB09}" type="slidenum">
              <a:rPr lang="en-US"/>
              <a:pPr/>
              <a:t>6</a:t>
            </a:fld>
            <a:endParaRPr 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5821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40E40D-AF6B-4366-B49A-2E4FA9E1ABB8}" type="slidenum">
              <a:rPr lang="en-US"/>
              <a:pPr/>
              <a:t>7</a:t>
            </a:fld>
            <a:endParaRPr lang="en-US"/>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879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DDA9DF-A5F9-4722-B0AE-190A9640EA58}" type="slidenum">
              <a:rPr lang="en-US"/>
              <a:pPr/>
              <a:t>8</a:t>
            </a:fld>
            <a:endParaRPr 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232FA-0AA4-4E07-9275-7F98A2AA9E05}" type="slidenum">
              <a:rPr lang="en-US"/>
              <a:pPr/>
              <a:t>9</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r>
              <a:rPr lang="en-US"/>
              <a:t>Developer who does this really need to know OS well to support raw devices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A38D4FE-4A6D-4D5D-8397-D8BE38861C8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B33702-9513-4D92-9AEC-0A719A9D27C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5C0FB4-BFE9-4C9D-AD73-01B766F122A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EF1E1A93-D47C-4DCB-8A33-D1E7EEADE88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0F4DBEC2-225A-4FE0-8A24-0CECC808E7F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8D64ECC-E2D4-479E-9283-C9FA0E7C301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9157175-7011-446F-AA99-A38B5EB6D93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3AB8C92-56FE-438A-830E-A8BD0D3CE4D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7C5F1A0-00B0-4D2E-911A-316A6067BD9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EBA8F49-1D62-4080-A4DE-A9BA13EFF89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8DADE7E-E2C8-4934-A7CD-DBF51C40CE2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ED54F59-556B-421E-9BCC-EF3FB59A07D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648C3B8-7B5D-42B6-B6B0-9FF75FB605F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E935863C-B6DD-40F6-BC4B-22EC722ADE7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447800" y="457200"/>
            <a:ext cx="5715000" cy="1104900"/>
          </a:xfrm>
          <a:prstGeom prst="rect">
            <a:avLst/>
          </a:prstGeom>
          <a:noFill/>
          <a:ln w="12700">
            <a:noFill/>
            <a:miter lim="800000"/>
            <a:headEnd/>
            <a:tailEnd/>
          </a:ln>
          <a:effectLst/>
        </p:spPr>
        <p:txBody>
          <a:bodyPr lIns="90488" tIns="44450" rIns="90488" bIns="44450" anchor="ctr"/>
          <a:lstStyle/>
          <a:p>
            <a:pPr algn="ctr"/>
            <a:r>
              <a:rPr lang="en-US" sz="3600">
                <a:solidFill>
                  <a:srgbClr val="CC0066"/>
                </a:solidFill>
                <a:latin typeface="+mn-lt"/>
              </a:rPr>
              <a:t>Structure of a DBMS</a:t>
            </a:r>
          </a:p>
        </p:txBody>
      </p:sp>
      <p:sp>
        <p:nvSpPr>
          <p:cNvPr id="69635" name="Rectangle 3"/>
          <p:cNvSpPr>
            <a:spLocks noChangeArrowheads="1"/>
          </p:cNvSpPr>
          <p:nvPr/>
        </p:nvSpPr>
        <p:spPr bwMode="auto">
          <a:xfrm>
            <a:off x="421805" y="2140408"/>
            <a:ext cx="3810000" cy="3062958"/>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dirty="0">
                <a:latin typeface="+mn-lt"/>
              </a:rPr>
              <a:t>A typical DBMS has a layered architecture</a:t>
            </a:r>
          </a:p>
          <a:p>
            <a:pPr marL="342900" indent="-342900">
              <a:spcBef>
                <a:spcPct val="20000"/>
              </a:spcBef>
              <a:buFontTx/>
              <a:buChar char="•"/>
            </a:pPr>
            <a:r>
              <a:rPr lang="en-US" dirty="0">
                <a:latin typeface="+mn-lt"/>
              </a:rPr>
              <a:t>The figure does not show the concurrency control and recovery components</a:t>
            </a:r>
          </a:p>
          <a:p>
            <a:pPr marL="342900" indent="-342900">
              <a:spcBef>
                <a:spcPct val="20000"/>
              </a:spcBef>
              <a:buFontTx/>
              <a:buChar char="•"/>
            </a:pPr>
            <a:r>
              <a:rPr lang="en-US" dirty="0">
                <a:latin typeface="+mn-lt"/>
              </a:rPr>
              <a:t>This is one of several possible architectures; each system has its own variations</a:t>
            </a:r>
          </a:p>
        </p:txBody>
      </p:sp>
      <p:sp>
        <p:nvSpPr>
          <p:cNvPr id="69636" name="Rectangle 4"/>
          <p:cNvSpPr>
            <a:spLocks noChangeArrowheads="1"/>
          </p:cNvSpPr>
          <p:nvPr/>
        </p:nvSpPr>
        <p:spPr bwMode="auto">
          <a:xfrm>
            <a:off x="509081" y="5335083"/>
            <a:ext cx="4656138" cy="822325"/>
          </a:xfrm>
          <a:prstGeom prst="rect">
            <a:avLst/>
          </a:prstGeom>
          <a:noFill/>
          <a:ln w="12700">
            <a:noFill/>
            <a:miter lim="800000"/>
            <a:headEnd/>
            <a:tailEnd/>
          </a:ln>
          <a:effectLst/>
        </p:spPr>
        <p:txBody>
          <a:bodyPr wrap="none" anchor="ctr"/>
          <a:lstStyle/>
          <a:p>
            <a:endParaRPr lang="en-US">
              <a:latin typeface="+mn-lt"/>
            </a:endParaRPr>
          </a:p>
        </p:txBody>
      </p:sp>
      <p:sp>
        <p:nvSpPr>
          <p:cNvPr id="69638" name="Rectangle 6"/>
          <p:cNvSpPr>
            <a:spLocks noChangeArrowheads="1"/>
          </p:cNvSpPr>
          <p:nvPr/>
        </p:nvSpPr>
        <p:spPr bwMode="auto">
          <a:xfrm>
            <a:off x="5015204" y="2667000"/>
            <a:ext cx="2237793" cy="705321"/>
          </a:xfrm>
          <a:prstGeom prst="rect">
            <a:avLst/>
          </a:prstGeom>
          <a:noFill/>
          <a:ln w="12700">
            <a:noFill/>
            <a:miter lim="800000"/>
            <a:headEnd/>
            <a:tailEnd/>
          </a:ln>
          <a:effectLst/>
        </p:spPr>
        <p:txBody>
          <a:bodyPr wrap="none" lIns="90488" tIns="44450" rIns="90488" bIns="44450">
            <a:spAutoFit/>
          </a:bodyPr>
          <a:lstStyle/>
          <a:p>
            <a:pPr algn="ctr" eaLnBrk="0" hangingPunct="0"/>
            <a:r>
              <a:rPr lang="en-US" dirty="0">
                <a:solidFill>
                  <a:schemeClr val="tx2"/>
                </a:solidFill>
                <a:latin typeface="+mn-lt"/>
                <a:cs typeface="Comic Sans MS"/>
              </a:rPr>
              <a:t>Query Optimization</a:t>
            </a:r>
          </a:p>
          <a:p>
            <a:pPr algn="ctr" eaLnBrk="0" hangingPunct="0"/>
            <a:r>
              <a:rPr lang="en-US" dirty="0">
                <a:solidFill>
                  <a:schemeClr val="tx2"/>
                </a:solidFill>
                <a:latin typeface="+mn-lt"/>
                <a:cs typeface="Comic Sans MS"/>
              </a:rPr>
              <a:t>and Execution</a:t>
            </a:r>
          </a:p>
        </p:txBody>
      </p:sp>
      <p:sp>
        <p:nvSpPr>
          <p:cNvPr id="69639" name="Rectangle 7"/>
          <p:cNvSpPr>
            <a:spLocks noChangeArrowheads="1"/>
          </p:cNvSpPr>
          <p:nvPr/>
        </p:nvSpPr>
        <p:spPr bwMode="auto">
          <a:xfrm>
            <a:off x="4867722" y="3422650"/>
            <a:ext cx="2534348" cy="397545"/>
          </a:xfrm>
          <a:prstGeom prst="rect">
            <a:avLst/>
          </a:prstGeom>
          <a:noFill/>
          <a:ln w="12700">
            <a:noFill/>
            <a:miter lim="800000"/>
            <a:headEnd/>
            <a:tailEnd/>
          </a:ln>
          <a:effectLst/>
        </p:spPr>
        <p:txBody>
          <a:bodyPr wrap="none" lIns="90488" tIns="44450" rIns="90488" bIns="44450">
            <a:spAutoFit/>
          </a:bodyPr>
          <a:lstStyle/>
          <a:p>
            <a:pPr algn="ctr" eaLnBrk="0" hangingPunct="0"/>
            <a:r>
              <a:rPr lang="en-US" dirty="0">
                <a:solidFill>
                  <a:schemeClr val="tx2"/>
                </a:solidFill>
                <a:latin typeface="+mn-lt"/>
                <a:cs typeface="Comic Sans MS"/>
              </a:rPr>
              <a:t>Relational Operators</a:t>
            </a:r>
          </a:p>
        </p:txBody>
      </p:sp>
      <p:sp>
        <p:nvSpPr>
          <p:cNvPr id="69640" name="Rectangle 8"/>
          <p:cNvSpPr>
            <a:spLocks noChangeArrowheads="1"/>
          </p:cNvSpPr>
          <p:nvPr/>
        </p:nvSpPr>
        <p:spPr bwMode="auto">
          <a:xfrm>
            <a:off x="4711283" y="3887788"/>
            <a:ext cx="2850397" cy="397545"/>
          </a:xfrm>
          <a:prstGeom prst="rect">
            <a:avLst/>
          </a:prstGeom>
          <a:noFill/>
          <a:ln w="12700">
            <a:noFill/>
            <a:miter lim="800000"/>
            <a:headEnd/>
            <a:tailEnd/>
          </a:ln>
          <a:effectLst/>
        </p:spPr>
        <p:txBody>
          <a:bodyPr wrap="none" lIns="90488" tIns="44450" rIns="90488" bIns="44450">
            <a:spAutoFit/>
          </a:bodyPr>
          <a:lstStyle/>
          <a:p>
            <a:pPr algn="ctr" eaLnBrk="0" hangingPunct="0"/>
            <a:r>
              <a:rPr lang="en-US">
                <a:solidFill>
                  <a:schemeClr val="tx2"/>
                </a:solidFill>
                <a:latin typeface="+mn-lt"/>
                <a:cs typeface="Comic Sans MS"/>
              </a:rPr>
              <a:t>Files and Access Methods</a:t>
            </a:r>
          </a:p>
        </p:txBody>
      </p:sp>
      <p:sp>
        <p:nvSpPr>
          <p:cNvPr id="69641" name="Rectangle 9"/>
          <p:cNvSpPr>
            <a:spLocks noChangeArrowheads="1"/>
          </p:cNvSpPr>
          <p:nvPr/>
        </p:nvSpPr>
        <p:spPr bwMode="auto">
          <a:xfrm>
            <a:off x="5011092" y="4418013"/>
            <a:ext cx="2247604" cy="397545"/>
          </a:xfrm>
          <a:prstGeom prst="rect">
            <a:avLst/>
          </a:prstGeom>
          <a:noFill/>
          <a:ln w="12700">
            <a:noFill/>
            <a:miter lim="800000"/>
            <a:headEnd/>
            <a:tailEnd/>
          </a:ln>
          <a:effectLst/>
        </p:spPr>
        <p:txBody>
          <a:bodyPr wrap="none" lIns="90488" tIns="44450" rIns="90488" bIns="44450">
            <a:spAutoFit/>
          </a:bodyPr>
          <a:lstStyle/>
          <a:p>
            <a:pPr algn="ctr" eaLnBrk="0" hangingPunct="0"/>
            <a:r>
              <a:rPr lang="en-US">
                <a:solidFill>
                  <a:schemeClr val="accent2"/>
                </a:solidFill>
                <a:latin typeface="+mn-lt"/>
                <a:cs typeface="Comic Sans MS"/>
              </a:rPr>
              <a:t>Buffer Management</a:t>
            </a:r>
          </a:p>
        </p:txBody>
      </p:sp>
      <p:sp>
        <p:nvSpPr>
          <p:cNvPr id="69642" name="Rectangle 10"/>
          <p:cNvSpPr>
            <a:spLocks noChangeArrowheads="1"/>
          </p:cNvSpPr>
          <p:nvPr/>
        </p:nvSpPr>
        <p:spPr bwMode="auto">
          <a:xfrm>
            <a:off x="4764311" y="4895850"/>
            <a:ext cx="2744342" cy="397545"/>
          </a:xfrm>
          <a:prstGeom prst="rect">
            <a:avLst/>
          </a:prstGeom>
          <a:noFill/>
          <a:ln w="12700">
            <a:noFill/>
            <a:miter lim="800000"/>
            <a:headEnd/>
            <a:tailEnd/>
          </a:ln>
          <a:effectLst/>
        </p:spPr>
        <p:txBody>
          <a:bodyPr wrap="none" lIns="90488" tIns="44450" rIns="90488" bIns="44450">
            <a:spAutoFit/>
          </a:bodyPr>
          <a:lstStyle/>
          <a:p>
            <a:pPr algn="ctr" eaLnBrk="0" hangingPunct="0"/>
            <a:r>
              <a:rPr lang="en-US">
                <a:solidFill>
                  <a:schemeClr val="accent2"/>
                </a:solidFill>
                <a:latin typeface="+mn-lt"/>
                <a:cs typeface="Comic Sans MS"/>
              </a:rPr>
              <a:t>Disk Space Management</a:t>
            </a:r>
          </a:p>
        </p:txBody>
      </p:sp>
      <p:sp>
        <p:nvSpPr>
          <p:cNvPr id="69643" name="Rectangle 11"/>
          <p:cNvSpPr>
            <a:spLocks noChangeArrowheads="1"/>
          </p:cNvSpPr>
          <p:nvPr/>
        </p:nvSpPr>
        <p:spPr bwMode="auto">
          <a:xfrm>
            <a:off x="4521200" y="2057400"/>
            <a:ext cx="3222625" cy="3228975"/>
          </a:xfrm>
          <a:prstGeom prst="rect">
            <a:avLst/>
          </a:prstGeom>
          <a:noFill/>
          <a:ln w="50800">
            <a:solidFill>
              <a:schemeClr val="tx2"/>
            </a:solidFill>
            <a:miter lim="800000"/>
            <a:headEnd/>
            <a:tailEnd/>
          </a:ln>
          <a:effectLst/>
        </p:spPr>
        <p:txBody>
          <a:bodyPr wrap="none" anchor="ctr"/>
          <a:lstStyle/>
          <a:p>
            <a:endParaRPr lang="en-US">
              <a:latin typeface="+mn-lt"/>
              <a:cs typeface="Comic Sans MS"/>
            </a:endParaRPr>
          </a:p>
        </p:txBody>
      </p:sp>
      <p:sp>
        <p:nvSpPr>
          <p:cNvPr id="69644" name="Line 12"/>
          <p:cNvSpPr>
            <a:spLocks noChangeShapeType="1"/>
          </p:cNvSpPr>
          <p:nvPr/>
        </p:nvSpPr>
        <p:spPr bwMode="auto">
          <a:xfrm>
            <a:off x="4495800" y="3367088"/>
            <a:ext cx="3276600" cy="0"/>
          </a:xfrm>
          <a:prstGeom prst="line">
            <a:avLst/>
          </a:prstGeom>
          <a:noFill/>
          <a:ln w="12700">
            <a:solidFill>
              <a:schemeClr val="tx1"/>
            </a:solidFill>
            <a:round/>
            <a:headEnd/>
            <a:tailEnd/>
          </a:ln>
          <a:effectLst/>
        </p:spPr>
        <p:txBody>
          <a:bodyPr/>
          <a:lstStyle/>
          <a:p>
            <a:endParaRPr lang="en-US">
              <a:latin typeface="+mn-lt"/>
              <a:cs typeface="Comic Sans MS"/>
            </a:endParaRPr>
          </a:p>
        </p:txBody>
      </p:sp>
      <p:sp>
        <p:nvSpPr>
          <p:cNvPr id="69645" name="Line 13"/>
          <p:cNvSpPr>
            <a:spLocks noChangeShapeType="1"/>
          </p:cNvSpPr>
          <p:nvPr/>
        </p:nvSpPr>
        <p:spPr bwMode="auto">
          <a:xfrm>
            <a:off x="4495800" y="3852863"/>
            <a:ext cx="3276600" cy="0"/>
          </a:xfrm>
          <a:prstGeom prst="line">
            <a:avLst/>
          </a:prstGeom>
          <a:noFill/>
          <a:ln w="12700">
            <a:solidFill>
              <a:schemeClr val="tx1"/>
            </a:solidFill>
            <a:round/>
            <a:headEnd/>
            <a:tailEnd/>
          </a:ln>
          <a:effectLst/>
        </p:spPr>
        <p:txBody>
          <a:bodyPr/>
          <a:lstStyle/>
          <a:p>
            <a:endParaRPr lang="en-US">
              <a:latin typeface="+mn-lt"/>
              <a:cs typeface="Comic Sans MS"/>
            </a:endParaRPr>
          </a:p>
        </p:txBody>
      </p:sp>
      <p:sp>
        <p:nvSpPr>
          <p:cNvPr id="69646" name="Line 14"/>
          <p:cNvSpPr>
            <a:spLocks noChangeShapeType="1"/>
          </p:cNvSpPr>
          <p:nvPr/>
        </p:nvSpPr>
        <p:spPr bwMode="auto">
          <a:xfrm>
            <a:off x="4495800" y="4268788"/>
            <a:ext cx="3276600" cy="0"/>
          </a:xfrm>
          <a:prstGeom prst="line">
            <a:avLst/>
          </a:prstGeom>
          <a:noFill/>
          <a:ln w="12700">
            <a:solidFill>
              <a:schemeClr val="tx1"/>
            </a:solidFill>
            <a:round/>
            <a:headEnd/>
            <a:tailEnd/>
          </a:ln>
          <a:effectLst/>
        </p:spPr>
        <p:txBody>
          <a:bodyPr/>
          <a:lstStyle/>
          <a:p>
            <a:endParaRPr lang="en-US">
              <a:latin typeface="+mn-lt"/>
              <a:cs typeface="Comic Sans MS"/>
            </a:endParaRPr>
          </a:p>
        </p:txBody>
      </p:sp>
      <p:sp>
        <p:nvSpPr>
          <p:cNvPr id="69647" name="Line 15"/>
          <p:cNvSpPr>
            <a:spLocks noChangeShapeType="1"/>
          </p:cNvSpPr>
          <p:nvPr/>
        </p:nvSpPr>
        <p:spPr bwMode="auto">
          <a:xfrm>
            <a:off x="4495800" y="4824413"/>
            <a:ext cx="3276600" cy="0"/>
          </a:xfrm>
          <a:prstGeom prst="line">
            <a:avLst/>
          </a:prstGeom>
          <a:noFill/>
          <a:ln w="12700">
            <a:solidFill>
              <a:schemeClr val="tx1"/>
            </a:solidFill>
            <a:round/>
            <a:headEnd/>
            <a:tailEnd/>
          </a:ln>
          <a:effectLst/>
        </p:spPr>
        <p:txBody>
          <a:bodyPr/>
          <a:lstStyle/>
          <a:p>
            <a:endParaRPr lang="en-US">
              <a:latin typeface="+mn-lt"/>
              <a:cs typeface="Comic Sans MS"/>
            </a:endParaRPr>
          </a:p>
        </p:txBody>
      </p:sp>
      <p:sp>
        <p:nvSpPr>
          <p:cNvPr id="69648" name="Oval 16"/>
          <p:cNvSpPr>
            <a:spLocks noChangeArrowheads="1"/>
          </p:cNvSpPr>
          <p:nvPr/>
        </p:nvSpPr>
        <p:spPr bwMode="auto">
          <a:xfrm>
            <a:off x="5575300" y="5737225"/>
            <a:ext cx="1041400" cy="101600"/>
          </a:xfrm>
          <a:prstGeom prst="ellipse">
            <a:avLst/>
          </a:prstGeom>
          <a:noFill/>
          <a:ln w="25400">
            <a:solidFill>
              <a:schemeClr val="tx2"/>
            </a:solidFill>
            <a:round/>
            <a:headEnd/>
            <a:tailEnd/>
          </a:ln>
          <a:effectLst/>
        </p:spPr>
        <p:txBody>
          <a:bodyPr wrap="none" anchor="ctr"/>
          <a:lstStyle/>
          <a:p>
            <a:endParaRPr lang="en-US">
              <a:latin typeface="+mn-lt"/>
              <a:cs typeface="Comic Sans MS"/>
            </a:endParaRPr>
          </a:p>
        </p:txBody>
      </p:sp>
      <p:sp>
        <p:nvSpPr>
          <p:cNvPr id="69649" name="Line 17"/>
          <p:cNvSpPr>
            <a:spLocks noChangeShapeType="1"/>
          </p:cNvSpPr>
          <p:nvPr/>
        </p:nvSpPr>
        <p:spPr bwMode="auto">
          <a:xfrm>
            <a:off x="5559425" y="5784850"/>
            <a:ext cx="3175" cy="523875"/>
          </a:xfrm>
          <a:prstGeom prst="line">
            <a:avLst/>
          </a:prstGeom>
          <a:noFill/>
          <a:ln w="25400">
            <a:solidFill>
              <a:schemeClr val="tx2"/>
            </a:solidFill>
            <a:round/>
            <a:headEnd/>
            <a:tailEnd/>
          </a:ln>
          <a:effectLst/>
        </p:spPr>
        <p:txBody>
          <a:bodyPr/>
          <a:lstStyle/>
          <a:p>
            <a:endParaRPr lang="en-US">
              <a:latin typeface="+mn-lt"/>
              <a:cs typeface="Comic Sans MS"/>
            </a:endParaRPr>
          </a:p>
        </p:txBody>
      </p:sp>
      <p:sp>
        <p:nvSpPr>
          <p:cNvPr id="69650" name="Line 18"/>
          <p:cNvSpPr>
            <a:spLocks noChangeShapeType="1"/>
          </p:cNvSpPr>
          <p:nvPr/>
        </p:nvSpPr>
        <p:spPr bwMode="auto">
          <a:xfrm>
            <a:off x="6629400" y="5810250"/>
            <a:ext cx="0" cy="471488"/>
          </a:xfrm>
          <a:prstGeom prst="line">
            <a:avLst/>
          </a:prstGeom>
          <a:noFill/>
          <a:ln w="25400">
            <a:solidFill>
              <a:schemeClr val="tx2"/>
            </a:solidFill>
            <a:round/>
            <a:headEnd/>
            <a:tailEnd/>
          </a:ln>
          <a:effectLst/>
        </p:spPr>
        <p:txBody>
          <a:bodyPr/>
          <a:lstStyle/>
          <a:p>
            <a:endParaRPr lang="en-US">
              <a:latin typeface="+mn-lt"/>
              <a:cs typeface="Comic Sans MS"/>
            </a:endParaRPr>
          </a:p>
        </p:txBody>
      </p:sp>
      <p:sp>
        <p:nvSpPr>
          <p:cNvPr id="69651" name="Oval 19"/>
          <p:cNvSpPr>
            <a:spLocks noChangeArrowheads="1"/>
          </p:cNvSpPr>
          <p:nvPr/>
        </p:nvSpPr>
        <p:spPr bwMode="auto">
          <a:xfrm>
            <a:off x="5575300" y="6223000"/>
            <a:ext cx="1041400" cy="101600"/>
          </a:xfrm>
          <a:prstGeom prst="ellipse">
            <a:avLst/>
          </a:prstGeom>
          <a:noFill/>
          <a:ln w="25400">
            <a:solidFill>
              <a:schemeClr val="tx2"/>
            </a:solidFill>
            <a:round/>
            <a:headEnd/>
            <a:tailEnd/>
          </a:ln>
          <a:effectLst/>
        </p:spPr>
        <p:txBody>
          <a:bodyPr wrap="none" anchor="ctr"/>
          <a:lstStyle/>
          <a:p>
            <a:endParaRPr lang="en-US">
              <a:latin typeface="+mn-lt"/>
            </a:endParaRPr>
          </a:p>
        </p:txBody>
      </p:sp>
      <p:sp>
        <p:nvSpPr>
          <p:cNvPr id="69652" name="Rectangle 20"/>
          <p:cNvSpPr>
            <a:spLocks noChangeArrowheads="1"/>
          </p:cNvSpPr>
          <p:nvPr/>
        </p:nvSpPr>
        <p:spPr bwMode="auto">
          <a:xfrm>
            <a:off x="5851525" y="5913438"/>
            <a:ext cx="503344"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rgbClr val="280049"/>
                </a:solidFill>
                <a:latin typeface="+mn-lt"/>
                <a:cs typeface="Comic Sans MS"/>
              </a:rPr>
              <a:t>DB</a:t>
            </a:r>
          </a:p>
        </p:txBody>
      </p:sp>
      <p:sp>
        <p:nvSpPr>
          <p:cNvPr id="69653" name="Line 21"/>
          <p:cNvSpPr>
            <a:spLocks noChangeShapeType="1"/>
          </p:cNvSpPr>
          <p:nvPr/>
        </p:nvSpPr>
        <p:spPr bwMode="auto">
          <a:xfrm>
            <a:off x="6019800" y="5310188"/>
            <a:ext cx="0" cy="415925"/>
          </a:xfrm>
          <a:prstGeom prst="line">
            <a:avLst/>
          </a:prstGeom>
          <a:noFill/>
          <a:ln w="25400">
            <a:solidFill>
              <a:schemeClr val="tx2"/>
            </a:solidFill>
            <a:round/>
            <a:headEnd/>
            <a:tailEnd/>
          </a:ln>
          <a:effectLst/>
        </p:spPr>
        <p:txBody>
          <a:bodyPr/>
          <a:lstStyle/>
          <a:p>
            <a:endParaRPr lang="en-US">
              <a:latin typeface="+mn-lt"/>
              <a:cs typeface="Comic Sans MS"/>
            </a:endParaRPr>
          </a:p>
        </p:txBody>
      </p:sp>
      <p:sp>
        <p:nvSpPr>
          <p:cNvPr id="69654" name="Line 22"/>
          <p:cNvSpPr>
            <a:spLocks noChangeShapeType="1"/>
          </p:cNvSpPr>
          <p:nvPr/>
        </p:nvSpPr>
        <p:spPr bwMode="auto">
          <a:xfrm>
            <a:off x="7848600" y="3381375"/>
            <a:ext cx="228600" cy="0"/>
          </a:xfrm>
          <a:prstGeom prst="line">
            <a:avLst/>
          </a:prstGeom>
          <a:noFill/>
          <a:ln w="12700">
            <a:solidFill>
              <a:schemeClr val="tx2"/>
            </a:solidFill>
            <a:round/>
            <a:headEnd/>
            <a:tailEnd/>
          </a:ln>
          <a:effectLst/>
        </p:spPr>
        <p:txBody>
          <a:bodyPr/>
          <a:lstStyle/>
          <a:p>
            <a:endParaRPr lang="en-US">
              <a:latin typeface="+mn-lt"/>
              <a:cs typeface="Comic Sans MS"/>
            </a:endParaRPr>
          </a:p>
        </p:txBody>
      </p:sp>
      <p:sp>
        <p:nvSpPr>
          <p:cNvPr id="69655" name="Line 23"/>
          <p:cNvSpPr>
            <a:spLocks noChangeShapeType="1"/>
          </p:cNvSpPr>
          <p:nvPr/>
        </p:nvSpPr>
        <p:spPr bwMode="auto">
          <a:xfrm>
            <a:off x="8077200" y="3381375"/>
            <a:ext cx="0" cy="1600200"/>
          </a:xfrm>
          <a:prstGeom prst="line">
            <a:avLst/>
          </a:prstGeom>
          <a:noFill/>
          <a:ln w="12700">
            <a:solidFill>
              <a:schemeClr val="tx2"/>
            </a:solidFill>
            <a:round/>
            <a:headEnd/>
            <a:tailEnd/>
          </a:ln>
          <a:effectLst/>
        </p:spPr>
        <p:txBody>
          <a:bodyPr/>
          <a:lstStyle/>
          <a:p>
            <a:endParaRPr lang="en-US">
              <a:latin typeface="+mn-lt"/>
              <a:cs typeface="Comic Sans MS"/>
            </a:endParaRPr>
          </a:p>
        </p:txBody>
      </p:sp>
      <p:sp>
        <p:nvSpPr>
          <p:cNvPr id="69656" name="Line 24"/>
          <p:cNvSpPr>
            <a:spLocks noChangeShapeType="1"/>
          </p:cNvSpPr>
          <p:nvPr/>
        </p:nvSpPr>
        <p:spPr bwMode="auto">
          <a:xfrm>
            <a:off x="7848600" y="4981575"/>
            <a:ext cx="228600" cy="0"/>
          </a:xfrm>
          <a:prstGeom prst="line">
            <a:avLst/>
          </a:prstGeom>
          <a:noFill/>
          <a:ln w="12700">
            <a:solidFill>
              <a:schemeClr val="tx2"/>
            </a:solidFill>
            <a:round/>
            <a:headEnd/>
            <a:tailEnd/>
          </a:ln>
          <a:effectLst/>
        </p:spPr>
        <p:txBody>
          <a:bodyPr/>
          <a:lstStyle/>
          <a:p>
            <a:endParaRPr lang="en-US">
              <a:latin typeface="+mn-lt"/>
              <a:cs typeface="Comic Sans MS"/>
            </a:endParaRPr>
          </a:p>
        </p:txBody>
      </p:sp>
      <p:sp>
        <p:nvSpPr>
          <p:cNvPr id="69657" name="Rectangle 25"/>
          <p:cNvSpPr>
            <a:spLocks noChangeArrowheads="1"/>
          </p:cNvSpPr>
          <p:nvPr/>
        </p:nvSpPr>
        <p:spPr bwMode="auto">
          <a:xfrm>
            <a:off x="7305675" y="457200"/>
            <a:ext cx="1471558" cy="1474763"/>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n-lt"/>
                <a:cs typeface="Comic Sans MS"/>
              </a:rPr>
              <a:t>These layers</a:t>
            </a:r>
          </a:p>
          <a:p>
            <a:pPr eaLnBrk="0" hangingPunct="0"/>
            <a:r>
              <a:rPr lang="en-US" sz="1800">
                <a:latin typeface="+mn-lt"/>
                <a:cs typeface="Comic Sans MS"/>
              </a:rPr>
              <a:t>must consider</a:t>
            </a:r>
          </a:p>
          <a:p>
            <a:pPr eaLnBrk="0" hangingPunct="0"/>
            <a:r>
              <a:rPr lang="en-US" sz="1800">
                <a:latin typeface="+mn-lt"/>
                <a:cs typeface="Comic Sans MS"/>
              </a:rPr>
              <a:t>concurrency</a:t>
            </a:r>
          </a:p>
          <a:p>
            <a:pPr eaLnBrk="0" hangingPunct="0"/>
            <a:r>
              <a:rPr lang="en-US" sz="1800">
                <a:latin typeface="+mn-lt"/>
                <a:cs typeface="Comic Sans MS"/>
              </a:rPr>
              <a:t>control and</a:t>
            </a:r>
          </a:p>
          <a:p>
            <a:pPr eaLnBrk="0" hangingPunct="0"/>
            <a:r>
              <a:rPr lang="en-US" sz="1800">
                <a:latin typeface="+mn-lt"/>
                <a:cs typeface="Comic Sans MS"/>
              </a:rPr>
              <a:t>recovery</a:t>
            </a:r>
          </a:p>
        </p:txBody>
      </p:sp>
      <p:sp>
        <p:nvSpPr>
          <p:cNvPr id="69658" name="Arc 26"/>
          <p:cNvSpPr>
            <a:spLocks/>
          </p:cNvSpPr>
          <p:nvPr/>
        </p:nvSpPr>
        <p:spPr bwMode="auto">
          <a:xfrm>
            <a:off x="8458200" y="1638300"/>
            <a:ext cx="457200" cy="1447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2"/>
            </a:solidFill>
            <a:round/>
            <a:headEnd/>
            <a:tailEnd/>
          </a:ln>
          <a:effectLst/>
        </p:spPr>
        <p:txBody>
          <a:bodyPr/>
          <a:lstStyle/>
          <a:p>
            <a:endParaRPr lang="en-US">
              <a:latin typeface="+mn-lt"/>
              <a:cs typeface="Comic Sans MS"/>
            </a:endParaRPr>
          </a:p>
        </p:txBody>
      </p:sp>
      <p:sp>
        <p:nvSpPr>
          <p:cNvPr id="69659" name="Arc 27"/>
          <p:cNvSpPr>
            <a:spLocks/>
          </p:cNvSpPr>
          <p:nvPr/>
        </p:nvSpPr>
        <p:spPr bwMode="auto">
          <a:xfrm rot="10800000">
            <a:off x="8467725" y="3087688"/>
            <a:ext cx="457200" cy="1436687"/>
          </a:xfrm>
          <a:custGeom>
            <a:avLst/>
            <a:gdLst>
              <a:gd name="G0" fmla="+- 21600 0 0"/>
              <a:gd name="G1" fmla="+- 21600 0 0"/>
              <a:gd name="G2" fmla="+- 21600 0 0"/>
              <a:gd name="T0" fmla="*/ 0 w 21600"/>
              <a:gd name="T1" fmla="*/ 21458 h 21600"/>
              <a:gd name="T2" fmla="*/ 2152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458"/>
                </a:moveTo>
                <a:cubicBezTo>
                  <a:pt x="78" y="9613"/>
                  <a:pt x="9680" y="41"/>
                  <a:pt x="21525" y="0"/>
                </a:cubicBezTo>
              </a:path>
              <a:path w="21600" h="21600" stroke="0" extrusionOk="0">
                <a:moveTo>
                  <a:pt x="0" y="21458"/>
                </a:moveTo>
                <a:cubicBezTo>
                  <a:pt x="78" y="9613"/>
                  <a:pt x="9680" y="41"/>
                  <a:pt x="21525" y="0"/>
                </a:cubicBezTo>
                <a:lnTo>
                  <a:pt x="21600" y="21600"/>
                </a:lnTo>
                <a:close/>
              </a:path>
            </a:pathLst>
          </a:custGeom>
          <a:noFill/>
          <a:ln w="12700" cap="rnd">
            <a:solidFill>
              <a:schemeClr val="tx2"/>
            </a:solidFill>
            <a:round/>
            <a:headEnd/>
            <a:tailEnd/>
          </a:ln>
          <a:effectLst/>
        </p:spPr>
        <p:txBody>
          <a:bodyPr/>
          <a:lstStyle/>
          <a:p>
            <a:endParaRPr lang="en-US">
              <a:latin typeface="+mn-lt"/>
              <a:cs typeface="Comic Sans MS"/>
            </a:endParaRPr>
          </a:p>
        </p:txBody>
      </p:sp>
      <p:sp>
        <p:nvSpPr>
          <p:cNvPr id="69660" name="Line 28"/>
          <p:cNvSpPr>
            <a:spLocks noChangeShapeType="1"/>
          </p:cNvSpPr>
          <p:nvPr/>
        </p:nvSpPr>
        <p:spPr bwMode="auto">
          <a:xfrm flipH="1">
            <a:off x="8229600" y="4524375"/>
            <a:ext cx="228600" cy="0"/>
          </a:xfrm>
          <a:prstGeom prst="line">
            <a:avLst/>
          </a:prstGeom>
          <a:noFill/>
          <a:ln w="12700">
            <a:solidFill>
              <a:schemeClr val="tx2"/>
            </a:solidFill>
            <a:round/>
            <a:headEnd/>
            <a:tailEnd type="triangle" w="med" len="med"/>
          </a:ln>
          <a:effectLst/>
        </p:spPr>
        <p:txBody>
          <a:bodyPr/>
          <a:lstStyle/>
          <a:p>
            <a:endParaRPr lang="en-US">
              <a:latin typeface="+mn-lt"/>
              <a:cs typeface="Comic Sans MS"/>
            </a:endParaRPr>
          </a:p>
        </p:txBody>
      </p:sp>
      <p:sp>
        <p:nvSpPr>
          <p:cNvPr id="69661" name="Line 29"/>
          <p:cNvSpPr>
            <a:spLocks noChangeShapeType="1"/>
          </p:cNvSpPr>
          <p:nvPr/>
        </p:nvSpPr>
        <p:spPr bwMode="auto">
          <a:xfrm>
            <a:off x="4495800" y="2743200"/>
            <a:ext cx="3276600" cy="0"/>
          </a:xfrm>
          <a:prstGeom prst="line">
            <a:avLst/>
          </a:prstGeom>
          <a:noFill/>
          <a:ln w="12700">
            <a:solidFill>
              <a:schemeClr val="tx1"/>
            </a:solidFill>
            <a:round/>
            <a:headEnd/>
            <a:tailEnd/>
          </a:ln>
          <a:effectLst/>
        </p:spPr>
        <p:txBody>
          <a:bodyPr/>
          <a:lstStyle/>
          <a:p>
            <a:endParaRPr lang="en-US">
              <a:latin typeface="+mn-lt"/>
              <a:cs typeface="Comic Sans MS"/>
            </a:endParaRPr>
          </a:p>
        </p:txBody>
      </p:sp>
      <p:sp>
        <p:nvSpPr>
          <p:cNvPr id="69662" name="Rectangle 30"/>
          <p:cNvSpPr>
            <a:spLocks noChangeArrowheads="1"/>
          </p:cNvSpPr>
          <p:nvPr/>
        </p:nvSpPr>
        <p:spPr bwMode="auto">
          <a:xfrm>
            <a:off x="5105400" y="2209800"/>
            <a:ext cx="1529586" cy="400110"/>
          </a:xfrm>
          <a:prstGeom prst="rect">
            <a:avLst/>
          </a:prstGeom>
          <a:noFill/>
          <a:ln w="9525">
            <a:noFill/>
            <a:miter lim="800000"/>
            <a:headEnd/>
            <a:tailEnd/>
          </a:ln>
          <a:effectLst/>
        </p:spPr>
        <p:txBody>
          <a:bodyPr wrap="none">
            <a:spAutoFit/>
          </a:bodyPr>
          <a:lstStyle/>
          <a:p>
            <a:r>
              <a:rPr lang="en-US" dirty="0">
                <a:solidFill>
                  <a:schemeClr val="tx2"/>
                </a:solidFill>
                <a:latin typeface="+mn-lt"/>
                <a:cs typeface="Comic Sans MS"/>
              </a:rPr>
              <a:t>Query Parser</a:t>
            </a:r>
          </a:p>
        </p:txBody>
      </p:sp>
      <p:sp>
        <p:nvSpPr>
          <p:cNvPr id="2" name="TextBox 1">
            <a:extLst>
              <a:ext uri="{FF2B5EF4-FFF2-40B4-BE49-F238E27FC236}">
                <a16:creationId xmlns:a16="http://schemas.microsoft.com/office/drawing/2014/main" id="{7C99A40D-4245-C34A-AA4F-D9C700FBE0E9}"/>
              </a:ext>
            </a:extLst>
          </p:cNvPr>
          <p:cNvSpPr txBox="1"/>
          <p:nvPr/>
        </p:nvSpPr>
        <p:spPr>
          <a:xfrm>
            <a:off x="2545648" y="5587970"/>
            <a:ext cx="1821332" cy="400110"/>
          </a:xfrm>
          <a:prstGeom prst="rect">
            <a:avLst/>
          </a:prstGeom>
          <a:noFill/>
        </p:spPr>
        <p:txBody>
          <a:bodyPr wrap="none" rtlCol="0">
            <a:spAutoFit/>
          </a:bodyPr>
          <a:lstStyle/>
          <a:p>
            <a:r>
              <a:rPr lang="en-US" dirty="0"/>
              <a:t>6-layer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066800" y="228600"/>
            <a:ext cx="7331110" cy="628099"/>
          </a:xfrm>
        </p:spPr>
        <p:txBody>
          <a:bodyPr/>
          <a:lstStyle/>
          <a:p>
            <a:r>
              <a:rPr lang="en-US" sz="3200" dirty="0"/>
              <a:t>Access Manager</a:t>
            </a:r>
          </a:p>
        </p:txBody>
      </p:sp>
      <p:sp>
        <p:nvSpPr>
          <p:cNvPr id="154627" name="Rectangle 3"/>
          <p:cNvSpPr>
            <a:spLocks noGrp="1" noChangeArrowheads="1"/>
          </p:cNvSpPr>
          <p:nvPr>
            <p:ph type="body" idx="1"/>
          </p:nvPr>
        </p:nvSpPr>
        <p:spPr>
          <a:xfrm>
            <a:off x="740125" y="983522"/>
            <a:ext cx="4630658" cy="1603981"/>
          </a:xfrm>
        </p:spPr>
        <p:txBody>
          <a:bodyPr/>
          <a:lstStyle/>
          <a:p>
            <a:r>
              <a:rPr lang="en-US" sz="2400" dirty="0">
                <a:latin typeface="+mj-lt"/>
              </a:rPr>
              <a:t>Mapping between record id (</a:t>
            </a:r>
            <a:r>
              <a:rPr lang="en-US" sz="2400" dirty="0" err="1">
                <a:latin typeface="+mj-lt"/>
              </a:rPr>
              <a:t>db:table:rid</a:t>
            </a:r>
            <a:r>
              <a:rPr lang="en-US" sz="2400" dirty="0">
                <a:latin typeface="+mj-lt"/>
              </a:rPr>
              <a:t>) and page id</a:t>
            </a:r>
          </a:p>
          <a:p>
            <a:pPr lvl="1"/>
            <a:r>
              <a:rPr lang="en-US" sz="2000" dirty="0">
                <a:latin typeface="+mj-lt"/>
              </a:rPr>
              <a:t>Given a rid, find the id of the page where this record is stored</a:t>
            </a:r>
          </a:p>
        </p:txBody>
      </p:sp>
      <p:sp>
        <p:nvSpPr>
          <p:cNvPr id="4" name="Rectangle 3"/>
          <p:cNvSpPr/>
          <p:nvPr/>
        </p:nvSpPr>
        <p:spPr>
          <a:xfrm>
            <a:off x="5994897" y="4714086"/>
            <a:ext cx="2743200" cy="13471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4"/>
          <p:cNvSpPr/>
          <p:nvPr/>
        </p:nvSpPr>
        <p:spPr>
          <a:xfrm>
            <a:off x="5994897" y="1447800"/>
            <a:ext cx="2743200" cy="160398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ectangle 5"/>
          <p:cNvSpPr/>
          <p:nvPr/>
        </p:nvSpPr>
        <p:spPr>
          <a:xfrm>
            <a:off x="6223497" y="1846870"/>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1</a:t>
            </a:r>
          </a:p>
        </p:txBody>
      </p:sp>
      <p:sp>
        <p:nvSpPr>
          <p:cNvPr id="7" name="Rectangle 6"/>
          <p:cNvSpPr/>
          <p:nvPr/>
        </p:nvSpPr>
        <p:spPr>
          <a:xfrm>
            <a:off x="6223497" y="2106426"/>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2</a:t>
            </a:r>
          </a:p>
        </p:txBody>
      </p:sp>
      <p:sp>
        <p:nvSpPr>
          <p:cNvPr id="8" name="Rectangle 7"/>
          <p:cNvSpPr/>
          <p:nvPr/>
        </p:nvSpPr>
        <p:spPr>
          <a:xfrm>
            <a:off x="6223497" y="2363570"/>
            <a:ext cx="923273" cy="321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mj-lt"/>
              </a:rPr>
              <a:t>:::::</a:t>
            </a:r>
          </a:p>
        </p:txBody>
      </p:sp>
      <p:sp>
        <p:nvSpPr>
          <p:cNvPr id="9" name="Rectangle 8"/>
          <p:cNvSpPr/>
          <p:nvPr/>
        </p:nvSpPr>
        <p:spPr>
          <a:xfrm>
            <a:off x="6223497" y="2685070"/>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n1</a:t>
            </a:r>
            <a:endParaRPr lang="en-US" sz="1800" dirty="0">
              <a:solidFill>
                <a:schemeClr val="tx1"/>
              </a:solidFill>
              <a:latin typeface="+mj-lt"/>
            </a:endParaRPr>
          </a:p>
        </p:txBody>
      </p:sp>
      <p:sp>
        <p:nvSpPr>
          <p:cNvPr id="10" name="Rectangle 9"/>
          <p:cNvSpPr/>
          <p:nvPr/>
        </p:nvSpPr>
        <p:spPr>
          <a:xfrm>
            <a:off x="6680697" y="4792668"/>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1</a:t>
            </a:r>
          </a:p>
        </p:txBody>
      </p:sp>
      <p:sp>
        <p:nvSpPr>
          <p:cNvPr id="11" name="Rectangle 10"/>
          <p:cNvSpPr/>
          <p:nvPr/>
        </p:nvSpPr>
        <p:spPr>
          <a:xfrm>
            <a:off x="6680697" y="5052224"/>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2</a:t>
            </a:r>
          </a:p>
        </p:txBody>
      </p:sp>
      <p:sp>
        <p:nvSpPr>
          <p:cNvPr id="12" name="Rectangle 11"/>
          <p:cNvSpPr/>
          <p:nvPr/>
        </p:nvSpPr>
        <p:spPr>
          <a:xfrm>
            <a:off x="6680697" y="5326068"/>
            <a:ext cx="1371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sp>
        <p:nvSpPr>
          <p:cNvPr id="13" name="Rectangle 12"/>
          <p:cNvSpPr/>
          <p:nvPr/>
        </p:nvSpPr>
        <p:spPr>
          <a:xfrm>
            <a:off x="6680697" y="5707068"/>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m</a:t>
            </a:r>
            <a:endParaRPr lang="en-US" dirty="0">
              <a:solidFill>
                <a:schemeClr val="tx1"/>
              </a:solidFill>
              <a:latin typeface="+mj-lt"/>
            </a:endParaRPr>
          </a:p>
        </p:txBody>
      </p:sp>
      <p:sp>
        <p:nvSpPr>
          <p:cNvPr id="14" name="Oval 13"/>
          <p:cNvSpPr/>
          <p:nvPr/>
        </p:nvSpPr>
        <p:spPr>
          <a:xfrm>
            <a:off x="5842497" y="3521602"/>
            <a:ext cx="3072903" cy="8368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solidFill>
                <a:latin typeface="+mj-lt"/>
              </a:rPr>
              <a:t>Insert/delete/retrieve a record from/to a page</a:t>
            </a:r>
          </a:p>
        </p:txBody>
      </p:sp>
      <p:sp>
        <p:nvSpPr>
          <p:cNvPr id="15" name="TextBox 14"/>
          <p:cNvSpPr txBox="1"/>
          <p:nvPr/>
        </p:nvSpPr>
        <p:spPr>
          <a:xfrm>
            <a:off x="6290332" y="1539093"/>
            <a:ext cx="755335" cy="307777"/>
          </a:xfrm>
          <a:prstGeom prst="rect">
            <a:avLst/>
          </a:prstGeom>
          <a:noFill/>
        </p:spPr>
        <p:txBody>
          <a:bodyPr wrap="none" rtlCol="0">
            <a:spAutoFit/>
          </a:bodyPr>
          <a:lstStyle/>
          <a:p>
            <a:r>
              <a:rPr lang="en-US" sz="1400" i="1" dirty="0">
                <a:latin typeface="+mj-lt"/>
              </a:rPr>
              <a:t>Db1:T1</a:t>
            </a:r>
          </a:p>
        </p:txBody>
      </p:sp>
      <p:sp>
        <p:nvSpPr>
          <p:cNvPr id="16" name="Rectangle 15"/>
          <p:cNvSpPr/>
          <p:nvPr/>
        </p:nvSpPr>
        <p:spPr>
          <a:xfrm>
            <a:off x="7586224" y="1846870"/>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1</a:t>
            </a:r>
          </a:p>
        </p:txBody>
      </p:sp>
      <p:sp>
        <p:nvSpPr>
          <p:cNvPr id="17" name="Rectangle 16"/>
          <p:cNvSpPr/>
          <p:nvPr/>
        </p:nvSpPr>
        <p:spPr>
          <a:xfrm>
            <a:off x="7586224" y="2106426"/>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2</a:t>
            </a:r>
          </a:p>
        </p:txBody>
      </p:sp>
      <p:sp>
        <p:nvSpPr>
          <p:cNvPr id="18" name="Rectangle 17"/>
          <p:cNvSpPr/>
          <p:nvPr/>
        </p:nvSpPr>
        <p:spPr>
          <a:xfrm>
            <a:off x="7586224" y="2716026"/>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n2</a:t>
            </a:r>
            <a:endParaRPr lang="en-US" sz="1800" dirty="0">
              <a:solidFill>
                <a:schemeClr val="tx1"/>
              </a:solidFill>
              <a:latin typeface="+mj-lt"/>
            </a:endParaRPr>
          </a:p>
        </p:txBody>
      </p:sp>
      <p:sp>
        <p:nvSpPr>
          <p:cNvPr id="19" name="TextBox 18"/>
          <p:cNvSpPr txBox="1"/>
          <p:nvPr/>
        </p:nvSpPr>
        <p:spPr>
          <a:xfrm>
            <a:off x="7671297" y="1539093"/>
            <a:ext cx="662361" cy="307777"/>
          </a:xfrm>
          <a:prstGeom prst="rect">
            <a:avLst/>
          </a:prstGeom>
          <a:noFill/>
        </p:spPr>
        <p:txBody>
          <a:bodyPr wrap="none" rtlCol="0">
            <a:spAutoFit/>
          </a:bodyPr>
          <a:lstStyle/>
          <a:p>
            <a:r>
              <a:rPr lang="en-US" sz="1400" i="1" dirty="0" err="1">
                <a:latin typeface="+mj-lt"/>
              </a:rPr>
              <a:t>Dbi:Tj</a:t>
            </a:r>
            <a:endParaRPr lang="en-US" sz="1400" i="1" dirty="0">
              <a:latin typeface="+mj-lt"/>
            </a:endParaRPr>
          </a:p>
        </p:txBody>
      </p:sp>
      <p:sp>
        <p:nvSpPr>
          <p:cNvPr id="20" name="TextBox 19"/>
          <p:cNvSpPr txBox="1"/>
          <p:nvPr/>
        </p:nvSpPr>
        <p:spPr>
          <a:xfrm>
            <a:off x="7180343" y="2392116"/>
            <a:ext cx="338554" cy="400110"/>
          </a:xfrm>
          <a:prstGeom prst="rect">
            <a:avLst/>
          </a:prstGeom>
          <a:noFill/>
        </p:spPr>
        <p:txBody>
          <a:bodyPr wrap="none" rtlCol="0">
            <a:spAutoFit/>
          </a:bodyPr>
          <a:lstStyle/>
          <a:p>
            <a:r>
              <a:rPr lang="en-US" dirty="0">
                <a:latin typeface="+mj-lt"/>
              </a:rPr>
              <a:t>::</a:t>
            </a:r>
          </a:p>
        </p:txBody>
      </p:sp>
      <p:sp>
        <p:nvSpPr>
          <p:cNvPr id="21" name="Rectangle 20"/>
          <p:cNvSpPr/>
          <p:nvPr/>
        </p:nvSpPr>
        <p:spPr>
          <a:xfrm>
            <a:off x="7586224" y="2363571"/>
            <a:ext cx="923273" cy="352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mj-lt"/>
              </a:rPr>
              <a:t>:::::</a:t>
            </a:r>
          </a:p>
        </p:txBody>
      </p:sp>
      <p:sp>
        <p:nvSpPr>
          <p:cNvPr id="22" name="Line 18"/>
          <p:cNvSpPr>
            <a:spLocks noChangeShapeType="1"/>
          </p:cNvSpPr>
          <p:nvPr/>
        </p:nvSpPr>
        <p:spPr bwMode="auto">
          <a:xfrm>
            <a:off x="7366497" y="3190086"/>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23" name="Line 18"/>
          <p:cNvSpPr>
            <a:spLocks noChangeShapeType="1"/>
          </p:cNvSpPr>
          <p:nvPr/>
        </p:nvSpPr>
        <p:spPr bwMode="auto">
          <a:xfrm>
            <a:off x="7366497" y="4409286"/>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24" name="TextBox 23">
            <a:extLst>
              <a:ext uri="{FF2B5EF4-FFF2-40B4-BE49-F238E27FC236}">
                <a16:creationId xmlns:a16="http://schemas.microsoft.com/office/drawing/2014/main" id="{3E5C8DD8-1BD0-6244-934A-EE090909A8F3}"/>
              </a:ext>
            </a:extLst>
          </p:cNvPr>
          <p:cNvSpPr txBox="1"/>
          <p:nvPr/>
        </p:nvSpPr>
        <p:spPr>
          <a:xfrm>
            <a:off x="691363" y="3450979"/>
            <a:ext cx="998166" cy="400110"/>
          </a:xfrm>
          <a:prstGeom prst="rect">
            <a:avLst/>
          </a:prstGeom>
          <a:solidFill>
            <a:schemeClr val="accent1"/>
          </a:solidFill>
          <a:ln>
            <a:solidFill>
              <a:schemeClr val="accent1"/>
            </a:solidFill>
          </a:ln>
        </p:spPr>
        <p:txBody>
          <a:bodyPr wrap="square" rtlCol="0">
            <a:spAutoFit/>
          </a:bodyPr>
          <a:lstStyle/>
          <a:p>
            <a:pPr algn="ctr"/>
            <a:r>
              <a:rPr lang="en-US" dirty="0">
                <a:latin typeface="+mj-lt"/>
              </a:rPr>
              <a:t>DB</a:t>
            </a:r>
          </a:p>
        </p:txBody>
      </p:sp>
      <p:sp>
        <p:nvSpPr>
          <p:cNvPr id="25" name="TextBox 24">
            <a:extLst>
              <a:ext uri="{FF2B5EF4-FFF2-40B4-BE49-F238E27FC236}">
                <a16:creationId xmlns:a16="http://schemas.microsoft.com/office/drawing/2014/main" id="{65E188B6-854A-A048-A37F-37F35E6F1BF3}"/>
              </a:ext>
            </a:extLst>
          </p:cNvPr>
          <p:cNvSpPr txBox="1"/>
          <p:nvPr/>
        </p:nvSpPr>
        <p:spPr>
          <a:xfrm>
            <a:off x="2475630" y="2555689"/>
            <a:ext cx="998165" cy="400110"/>
          </a:xfrm>
          <a:prstGeom prst="rect">
            <a:avLst/>
          </a:prstGeom>
          <a:solidFill>
            <a:schemeClr val="accent1"/>
          </a:solidFill>
          <a:ln>
            <a:solidFill>
              <a:schemeClr val="accent1"/>
            </a:solidFill>
          </a:ln>
        </p:spPr>
        <p:txBody>
          <a:bodyPr wrap="square" rtlCol="0">
            <a:spAutoFit/>
          </a:bodyPr>
          <a:lstStyle/>
          <a:p>
            <a:pPr algn="ctr"/>
            <a:r>
              <a:rPr lang="en-US" dirty="0">
                <a:latin typeface="+mj-lt"/>
              </a:rPr>
              <a:t>Table</a:t>
            </a:r>
          </a:p>
        </p:txBody>
      </p:sp>
      <p:sp>
        <p:nvSpPr>
          <p:cNvPr id="26" name="TextBox 25">
            <a:extLst>
              <a:ext uri="{FF2B5EF4-FFF2-40B4-BE49-F238E27FC236}">
                <a16:creationId xmlns:a16="http://schemas.microsoft.com/office/drawing/2014/main" id="{0D91787F-452A-E349-8F50-DE00E0468546}"/>
              </a:ext>
            </a:extLst>
          </p:cNvPr>
          <p:cNvSpPr txBox="1"/>
          <p:nvPr/>
        </p:nvSpPr>
        <p:spPr>
          <a:xfrm>
            <a:off x="4053880" y="2683117"/>
            <a:ext cx="794732" cy="400110"/>
          </a:xfrm>
          <a:prstGeom prst="rect">
            <a:avLst/>
          </a:prstGeom>
          <a:solidFill>
            <a:schemeClr val="accent1"/>
          </a:solidFill>
          <a:ln>
            <a:solidFill>
              <a:schemeClr val="accent1"/>
            </a:solidFill>
          </a:ln>
        </p:spPr>
        <p:txBody>
          <a:bodyPr wrap="square" rtlCol="0">
            <a:spAutoFit/>
          </a:bodyPr>
          <a:lstStyle/>
          <a:p>
            <a:pPr algn="ctr"/>
            <a:r>
              <a:rPr lang="en-US" dirty="0">
                <a:latin typeface="+mj-lt"/>
              </a:rPr>
              <a:t>Page</a:t>
            </a:r>
          </a:p>
        </p:txBody>
      </p:sp>
      <p:sp>
        <p:nvSpPr>
          <p:cNvPr id="27" name="TextBox 26">
            <a:extLst>
              <a:ext uri="{FF2B5EF4-FFF2-40B4-BE49-F238E27FC236}">
                <a16:creationId xmlns:a16="http://schemas.microsoft.com/office/drawing/2014/main" id="{B8B4EEC8-8680-D349-B7D5-5A5A743773E6}"/>
              </a:ext>
            </a:extLst>
          </p:cNvPr>
          <p:cNvSpPr txBox="1"/>
          <p:nvPr/>
        </p:nvSpPr>
        <p:spPr>
          <a:xfrm>
            <a:off x="2094630" y="4718935"/>
            <a:ext cx="998165" cy="400110"/>
          </a:xfrm>
          <a:prstGeom prst="rect">
            <a:avLst/>
          </a:prstGeom>
          <a:solidFill>
            <a:schemeClr val="accent1"/>
          </a:solidFill>
          <a:ln>
            <a:solidFill>
              <a:schemeClr val="accent1"/>
            </a:solidFill>
          </a:ln>
        </p:spPr>
        <p:txBody>
          <a:bodyPr wrap="square" rtlCol="0">
            <a:spAutoFit/>
          </a:bodyPr>
          <a:lstStyle/>
          <a:p>
            <a:pPr algn="ctr"/>
            <a:r>
              <a:rPr lang="en-US" dirty="0">
                <a:latin typeface="+mj-lt"/>
              </a:rPr>
              <a:t>Table</a:t>
            </a:r>
          </a:p>
        </p:txBody>
      </p:sp>
      <p:cxnSp>
        <p:nvCxnSpPr>
          <p:cNvPr id="28" name="Straight Arrow Connector 27">
            <a:extLst>
              <a:ext uri="{FF2B5EF4-FFF2-40B4-BE49-F238E27FC236}">
                <a16:creationId xmlns:a16="http://schemas.microsoft.com/office/drawing/2014/main" id="{FF5FA1C9-4663-BD44-8B6B-2AE757BCFE93}"/>
              </a:ext>
            </a:extLst>
          </p:cNvPr>
          <p:cNvCxnSpPr>
            <a:cxnSpLocks/>
            <a:endCxn id="26" idx="1"/>
          </p:cNvCxnSpPr>
          <p:nvPr/>
        </p:nvCxnSpPr>
        <p:spPr>
          <a:xfrm flipV="1">
            <a:off x="3353187" y="2883172"/>
            <a:ext cx="700693" cy="297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4">
            <a:extLst>
              <a:ext uri="{FF2B5EF4-FFF2-40B4-BE49-F238E27FC236}">
                <a16:creationId xmlns:a16="http://schemas.microsoft.com/office/drawing/2014/main" id="{0A69CACE-25A8-1142-9E85-277EE1E2A642}"/>
              </a:ext>
            </a:extLst>
          </p:cNvPr>
          <p:cNvSpPr>
            <a:spLocks noChangeArrowheads="1"/>
          </p:cNvSpPr>
          <p:nvPr/>
        </p:nvSpPr>
        <p:spPr bwMode="auto">
          <a:xfrm>
            <a:off x="4218669" y="4828738"/>
            <a:ext cx="452048"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dirty="0">
                <a:solidFill>
                  <a:schemeClr val="tx2"/>
                </a:solidFill>
                <a:latin typeface="+mj-lt"/>
              </a:rPr>
              <a:t>R1</a:t>
            </a:r>
          </a:p>
        </p:txBody>
      </p:sp>
      <p:sp>
        <p:nvSpPr>
          <p:cNvPr id="30" name="Rectangle 25">
            <a:extLst>
              <a:ext uri="{FF2B5EF4-FFF2-40B4-BE49-F238E27FC236}">
                <a16:creationId xmlns:a16="http://schemas.microsoft.com/office/drawing/2014/main" id="{811AFB0C-0875-BD4C-B843-7E4C09F3D2BF}"/>
              </a:ext>
            </a:extLst>
          </p:cNvPr>
          <p:cNvSpPr>
            <a:spLocks noChangeArrowheads="1"/>
          </p:cNvSpPr>
          <p:nvPr/>
        </p:nvSpPr>
        <p:spPr bwMode="auto">
          <a:xfrm>
            <a:off x="4218669" y="5057338"/>
            <a:ext cx="468078"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dirty="0">
                <a:solidFill>
                  <a:schemeClr val="tx2"/>
                </a:solidFill>
                <a:latin typeface="+mj-lt"/>
              </a:rPr>
              <a:t>R2</a:t>
            </a:r>
          </a:p>
        </p:txBody>
      </p:sp>
      <p:sp>
        <p:nvSpPr>
          <p:cNvPr id="31" name="Rectangle 26">
            <a:extLst>
              <a:ext uri="{FF2B5EF4-FFF2-40B4-BE49-F238E27FC236}">
                <a16:creationId xmlns:a16="http://schemas.microsoft.com/office/drawing/2014/main" id="{53DB4326-4DAC-FE4B-8A78-B33880AD73E7}"/>
              </a:ext>
            </a:extLst>
          </p:cNvPr>
          <p:cNvSpPr>
            <a:spLocks noChangeArrowheads="1"/>
          </p:cNvSpPr>
          <p:nvPr/>
        </p:nvSpPr>
        <p:spPr bwMode="auto">
          <a:xfrm>
            <a:off x="4218669" y="5246015"/>
            <a:ext cx="468078"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dirty="0">
                <a:solidFill>
                  <a:schemeClr val="tx2"/>
                </a:solidFill>
                <a:latin typeface="+mj-lt"/>
              </a:rPr>
              <a:t>R3</a:t>
            </a:r>
          </a:p>
        </p:txBody>
      </p:sp>
      <p:sp>
        <p:nvSpPr>
          <p:cNvPr id="32" name="Rectangle 3">
            <a:extLst>
              <a:ext uri="{FF2B5EF4-FFF2-40B4-BE49-F238E27FC236}">
                <a16:creationId xmlns:a16="http://schemas.microsoft.com/office/drawing/2014/main" id="{2A53E04F-9526-E34F-BDAB-E833232BCBCF}"/>
              </a:ext>
            </a:extLst>
          </p:cNvPr>
          <p:cNvSpPr>
            <a:spLocks noChangeArrowheads="1"/>
          </p:cNvSpPr>
          <p:nvPr/>
        </p:nvSpPr>
        <p:spPr bwMode="auto">
          <a:xfrm>
            <a:off x="4686688" y="4867089"/>
            <a:ext cx="1020763"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3" name="Rectangle 4">
            <a:extLst>
              <a:ext uri="{FF2B5EF4-FFF2-40B4-BE49-F238E27FC236}">
                <a16:creationId xmlns:a16="http://schemas.microsoft.com/office/drawing/2014/main" id="{2E81D6AD-D535-F042-BEC0-E07353F7E63C}"/>
              </a:ext>
            </a:extLst>
          </p:cNvPr>
          <p:cNvSpPr>
            <a:spLocks noChangeArrowheads="1"/>
          </p:cNvSpPr>
          <p:nvPr/>
        </p:nvSpPr>
        <p:spPr bwMode="auto">
          <a:xfrm>
            <a:off x="4686688" y="5082989"/>
            <a:ext cx="1020763"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4" name="Rectangle 7">
            <a:extLst>
              <a:ext uri="{FF2B5EF4-FFF2-40B4-BE49-F238E27FC236}">
                <a16:creationId xmlns:a16="http://schemas.microsoft.com/office/drawing/2014/main" id="{8B4D6AC8-9087-5142-AB75-48C02D0A28AA}"/>
              </a:ext>
            </a:extLst>
          </p:cNvPr>
          <p:cNvSpPr>
            <a:spLocks noChangeArrowheads="1"/>
          </p:cNvSpPr>
          <p:nvPr/>
        </p:nvSpPr>
        <p:spPr bwMode="auto">
          <a:xfrm>
            <a:off x="4686688" y="5298889"/>
            <a:ext cx="1020763"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 name="Rectangle 8">
            <a:extLst>
              <a:ext uri="{FF2B5EF4-FFF2-40B4-BE49-F238E27FC236}">
                <a16:creationId xmlns:a16="http://schemas.microsoft.com/office/drawing/2014/main" id="{606F3ED6-909F-6A49-B8B9-1661220DEC2F}"/>
              </a:ext>
            </a:extLst>
          </p:cNvPr>
          <p:cNvSpPr>
            <a:spLocks noChangeArrowheads="1"/>
          </p:cNvSpPr>
          <p:nvPr/>
        </p:nvSpPr>
        <p:spPr bwMode="auto">
          <a:xfrm>
            <a:off x="4686688" y="5484391"/>
            <a:ext cx="1020763" cy="520700"/>
          </a:xfrm>
          <a:prstGeom prst="rect">
            <a:avLst/>
          </a:prstGeom>
          <a:solidFill>
            <a:schemeClr val="tx1"/>
          </a:solidFill>
          <a:ln w="12700">
            <a:solidFill>
              <a:schemeClr val="tx2"/>
            </a:solidFill>
            <a:miter lim="800000"/>
            <a:headEnd/>
            <a:tailEnd/>
          </a:ln>
          <a:effectLst/>
        </p:spPr>
        <p:txBody>
          <a:bodyPr wrap="none" anchor="ctr"/>
          <a:lstStyle/>
          <a:p>
            <a:endParaRPr lang="en-US">
              <a:latin typeface="+mj-lt"/>
            </a:endParaRPr>
          </a:p>
        </p:txBody>
      </p:sp>
      <p:sp>
        <p:nvSpPr>
          <p:cNvPr id="36" name="Rectangle 9">
            <a:extLst>
              <a:ext uri="{FF2B5EF4-FFF2-40B4-BE49-F238E27FC236}">
                <a16:creationId xmlns:a16="http://schemas.microsoft.com/office/drawing/2014/main" id="{5256E16D-1951-574E-A61B-E06015156608}"/>
              </a:ext>
            </a:extLst>
          </p:cNvPr>
          <p:cNvSpPr>
            <a:spLocks noChangeArrowheads="1"/>
          </p:cNvSpPr>
          <p:nvPr/>
        </p:nvSpPr>
        <p:spPr bwMode="auto">
          <a:xfrm>
            <a:off x="4686688" y="6011441"/>
            <a:ext cx="1020763" cy="5207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7" name="Line 10">
            <a:extLst>
              <a:ext uri="{FF2B5EF4-FFF2-40B4-BE49-F238E27FC236}">
                <a16:creationId xmlns:a16="http://schemas.microsoft.com/office/drawing/2014/main" id="{3754DF2E-EEC1-804A-9C4F-85FE08BDBAD7}"/>
              </a:ext>
            </a:extLst>
          </p:cNvPr>
          <p:cNvSpPr>
            <a:spLocks noChangeShapeType="1"/>
          </p:cNvSpPr>
          <p:nvPr/>
        </p:nvSpPr>
        <p:spPr bwMode="auto">
          <a:xfrm>
            <a:off x="5366698" y="6005091"/>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8" name="Rectangle 27">
            <a:extLst>
              <a:ext uri="{FF2B5EF4-FFF2-40B4-BE49-F238E27FC236}">
                <a16:creationId xmlns:a16="http://schemas.microsoft.com/office/drawing/2014/main" id="{6D3AD300-7B3C-5D47-9B31-B58A5BB5D185}"/>
              </a:ext>
            </a:extLst>
          </p:cNvPr>
          <p:cNvSpPr>
            <a:spLocks noChangeArrowheads="1"/>
          </p:cNvSpPr>
          <p:nvPr/>
        </p:nvSpPr>
        <p:spPr bwMode="auto">
          <a:xfrm>
            <a:off x="5031288" y="5451289"/>
            <a:ext cx="541816" cy="520655"/>
          </a:xfrm>
          <a:prstGeom prst="rect">
            <a:avLst/>
          </a:prstGeom>
          <a:noFill/>
          <a:ln w="12700">
            <a:noFill/>
            <a:miter lim="800000"/>
            <a:headEnd/>
            <a:tailEnd/>
          </a:ln>
          <a:effectLst/>
        </p:spPr>
        <p:txBody>
          <a:bodyPr wrap="none" lIns="90488" tIns="44450" rIns="90488" bIns="44450">
            <a:spAutoFit/>
          </a:bodyPr>
          <a:lstStyle/>
          <a:p>
            <a:pPr eaLnBrk="0" hangingPunct="0"/>
            <a:r>
              <a:rPr lang="en-US" sz="2800" b="1" dirty="0">
                <a:solidFill>
                  <a:schemeClr val="tx2"/>
                </a:solidFill>
                <a:latin typeface="+mj-lt"/>
              </a:rPr>
              <a:t>. . </a:t>
            </a:r>
          </a:p>
        </p:txBody>
      </p:sp>
      <p:sp>
        <p:nvSpPr>
          <p:cNvPr id="39" name="Rectangle 29">
            <a:extLst>
              <a:ext uri="{FF2B5EF4-FFF2-40B4-BE49-F238E27FC236}">
                <a16:creationId xmlns:a16="http://schemas.microsoft.com/office/drawing/2014/main" id="{09B2586B-CA8A-594B-8210-A3B928873D64}"/>
              </a:ext>
            </a:extLst>
          </p:cNvPr>
          <p:cNvSpPr>
            <a:spLocks noChangeArrowheads="1"/>
          </p:cNvSpPr>
          <p:nvPr/>
        </p:nvSpPr>
        <p:spPr bwMode="auto">
          <a:xfrm>
            <a:off x="5334000" y="6135266"/>
            <a:ext cx="349456" cy="366767"/>
          </a:xfrm>
          <a:prstGeom prst="rect">
            <a:avLst/>
          </a:prstGeom>
          <a:noFill/>
          <a:ln w="12700">
            <a:noFill/>
            <a:miter lim="800000"/>
            <a:headEnd/>
            <a:tailEnd/>
          </a:ln>
          <a:effectLst/>
        </p:spPr>
        <p:txBody>
          <a:bodyPr wrap="none" lIns="90488" tIns="44450" rIns="90488" bIns="44450">
            <a:spAutoFit/>
          </a:bodyPr>
          <a:lstStyle/>
          <a:p>
            <a:pPr algn="ctr" eaLnBrk="0" hangingPunct="0"/>
            <a:r>
              <a:rPr lang="en-US" sz="1800" dirty="0">
                <a:solidFill>
                  <a:schemeClr val="tx2"/>
                </a:solidFill>
                <a:latin typeface="+mj-lt"/>
              </a:rPr>
              <a:t>N</a:t>
            </a:r>
          </a:p>
        </p:txBody>
      </p:sp>
      <p:graphicFrame>
        <p:nvGraphicFramePr>
          <p:cNvPr id="40" name="Table 39">
            <a:extLst>
              <a:ext uri="{FF2B5EF4-FFF2-40B4-BE49-F238E27FC236}">
                <a16:creationId xmlns:a16="http://schemas.microsoft.com/office/drawing/2014/main" id="{6B917431-DBB3-744F-AE87-5BBC4ADE7FE5}"/>
              </a:ext>
            </a:extLst>
          </p:cNvPr>
          <p:cNvGraphicFramePr>
            <a:graphicFrameLocks noGrp="1"/>
          </p:cNvGraphicFramePr>
          <p:nvPr>
            <p:extLst>
              <p:ext uri="{D42A27DB-BD31-4B8C-83A1-F6EECF244321}">
                <p14:modId xmlns:p14="http://schemas.microsoft.com/office/powerpoint/2010/main" val="4132897713"/>
              </p:ext>
            </p:extLst>
          </p:nvPr>
        </p:nvGraphicFramePr>
        <p:xfrm>
          <a:off x="691364" y="3876621"/>
          <a:ext cx="998165" cy="1484036"/>
        </p:xfrm>
        <a:graphic>
          <a:graphicData uri="http://schemas.openxmlformats.org/drawingml/2006/table">
            <a:tbl>
              <a:tblPr firstRow="1" bandRow="1">
                <a:tableStyleId>{0505E3EF-67EA-436B-97B2-0124C06EBD24}</a:tableStyleId>
              </a:tblPr>
              <a:tblGrid>
                <a:gridCol w="730839">
                  <a:extLst>
                    <a:ext uri="{9D8B030D-6E8A-4147-A177-3AD203B41FA5}">
                      <a16:colId xmlns:a16="http://schemas.microsoft.com/office/drawing/2014/main" val="213601976"/>
                    </a:ext>
                  </a:extLst>
                </a:gridCol>
                <a:gridCol w="267326">
                  <a:extLst>
                    <a:ext uri="{9D8B030D-6E8A-4147-A177-3AD203B41FA5}">
                      <a16:colId xmlns:a16="http://schemas.microsoft.com/office/drawing/2014/main" val="4040327336"/>
                    </a:ext>
                  </a:extLst>
                </a:gridCol>
              </a:tblGrid>
              <a:tr h="371516">
                <a:tc>
                  <a:txBody>
                    <a:bodyPr/>
                    <a:lstStyle/>
                    <a:p>
                      <a:r>
                        <a:rPr lang="en-US" b="0" dirty="0"/>
                        <a:t>db1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586773"/>
                  </a:ext>
                </a:extLst>
              </a:tr>
              <a:tr h="370840">
                <a:tc>
                  <a:txBody>
                    <a:bodyPr/>
                    <a:lstStyle/>
                    <a:p>
                      <a:r>
                        <a:rPr lang="en-US" b="0" dirty="0"/>
                        <a:t>db2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186596"/>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211369"/>
                  </a:ext>
                </a:extLst>
              </a:tr>
              <a:tr h="370840">
                <a:tc>
                  <a:txBody>
                    <a:bodyPr/>
                    <a:lstStyle/>
                    <a:p>
                      <a:r>
                        <a:rPr lang="en-US" b="0" dirty="0" err="1"/>
                        <a:t>dbn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861089"/>
                  </a:ext>
                </a:extLst>
              </a:tr>
            </a:tbl>
          </a:graphicData>
        </a:graphic>
      </p:graphicFrame>
      <p:graphicFrame>
        <p:nvGraphicFramePr>
          <p:cNvPr id="41" name="Table 40">
            <a:extLst>
              <a:ext uri="{FF2B5EF4-FFF2-40B4-BE49-F238E27FC236}">
                <a16:creationId xmlns:a16="http://schemas.microsoft.com/office/drawing/2014/main" id="{C762B9CB-2945-3140-A82F-034BA9B951F3}"/>
              </a:ext>
            </a:extLst>
          </p:cNvPr>
          <p:cNvGraphicFramePr>
            <a:graphicFrameLocks noGrp="1"/>
          </p:cNvGraphicFramePr>
          <p:nvPr>
            <p:extLst>
              <p:ext uri="{D42A27DB-BD31-4B8C-83A1-F6EECF244321}">
                <p14:modId xmlns:p14="http://schemas.microsoft.com/office/powerpoint/2010/main" val="2073662039"/>
              </p:ext>
            </p:extLst>
          </p:nvPr>
        </p:nvGraphicFramePr>
        <p:xfrm>
          <a:off x="2475630" y="2936689"/>
          <a:ext cx="998165" cy="1484036"/>
        </p:xfrm>
        <a:graphic>
          <a:graphicData uri="http://schemas.openxmlformats.org/drawingml/2006/table">
            <a:tbl>
              <a:tblPr firstRow="1" bandRow="1">
                <a:tableStyleId>{0505E3EF-67EA-436B-97B2-0124C06EBD24}</a:tableStyleId>
              </a:tblPr>
              <a:tblGrid>
                <a:gridCol w="730839">
                  <a:extLst>
                    <a:ext uri="{9D8B030D-6E8A-4147-A177-3AD203B41FA5}">
                      <a16:colId xmlns:a16="http://schemas.microsoft.com/office/drawing/2014/main" val="213601976"/>
                    </a:ext>
                  </a:extLst>
                </a:gridCol>
                <a:gridCol w="267326">
                  <a:extLst>
                    <a:ext uri="{9D8B030D-6E8A-4147-A177-3AD203B41FA5}">
                      <a16:colId xmlns:a16="http://schemas.microsoft.com/office/drawing/2014/main" val="4040327336"/>
                    </a:ext>
                  </a:extLst>
                </a:gridCol>
              </a:tblGrid>
              <a:tr h="371516">
                <a:tc>
                  <a:txBody>
                    <a:bodyPr/>
                    <a:lstStyle/>
                    <a:p>
                      <a:r>
                        <a:rPr lang="en-US" b="0" dirty="0"/>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586773"/>
                  </a:ext>
                </a:extLst>
              </a:tr>
              <a:tr h="370840">
                <a:tc>
                  <a:txBody>
                    <a:bodyPr/>
                    <a:lstStyle/>
                    <a:p>
                      <a:r>
                        <a:rPr lang="en-US" b="0" dirty="0"/>
                        <a:t>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186596"/>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211369"/>
                  </a:ext>
                </a:extLst>
              </a:tr>
              <a:tr h="370840">
                <a:tc>
                  <a:txBody>
                    <a:bodyPr/>
                    <a:lstStyle/>
                    <a:p>
                      <a:r>
                        <a:rPr lang="en-US" b="0" dirty="0" err="1"/>
                        <a:t>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861089"/>
                  </a:ext>
                </a:extLst>
              </a:tr>
            </a:tbl>
          </a:graphicData>
        </a:graphic>
      </p:graphicFrame>
      <p:graphicFrame>
        <p:nvGraphicFramePr>
          <p:cNvPr id="42" name="Table 41">
            <a:extLst>
              <a:ext uri="{FF2B5EF4-FFF2-40B4-BE49-F238E27FC236}">
                <a16:creationId xmlns:a16="http://schemas.microsoft.com/office/drawing/2014/main" id="{ECAE2A47-73CD-A14C-BA66-5A651DBF53BC}"/>
              </a:ext>
            </a:extLst>
          </p:cNvPr>
          <p:cNvGraphicFramePr>
            <a:graphicFrameLocks noGrp="1"/>
          </p:cNvGraphicFramePr>
          <p:nvPr>
            <p:extLst>
              <p:ext uri="{D42A27DB-BD31-4B8C-83A1-F6EECF244321}">
                <p14:modId xmlns:p14="http://schemas.microsoft.com/office/powerpoint/2010/main" val="1112062516"/>
              </p:ext>
            </p:extLst>
          </p:nvPr>
        </p:nvGraphicFramePr>
        <p:xfrm>
          <a:off x="2094630" y="5145364"/>
          <a:ext cx="998165" cy="1484036"/>
        </p:xfrm>
        <a:graphic>
          <a:graphicData uri="http://schemas.openxmlformats.org/drawingml/2006/table">
            <a:tbl>
              <a:tblPr firstRow="1" bandRow="1">
                <a:tableStyleId>{0505E3EF-67EA-436B-97B2-0124C06EBD24}</a:tableStyleId>
              </a:tblPr>
              <a:tblGrid>
                <a:gridCol w="730839">
                  <a:extLst>
                    <a:ext uri="{9D8B030D-6E8A-4147-A177-3AD203B41FA5}">
                      <a16:colId xmlns:a16="http://schemas.microsoft.com/office/drawing/2014/main" val="213601976"/>
                    </a:ext>
                  </a:extLst>
                </a:gridCol>
                <a:gridCol w="267326">
                  <a:extLst>
                    <a:ext uri="{9D8B030D-6E8A-4147-A177-3AD203B41FA5}">
                      <a16:colId xmlns:a16="http://schemas.microsoft.com/office/drawing/2014/main" val="4040327336"/>
                    </a:ext>
                  </a:extLst>
                </a:gridCol>
              </a:tblGrid>
              <a:tr h="371516">
                <a:tc>
                  <a:txBody>
                    <a:bodyPr/>
                    <a:lstStyle/>
                    <a:p>
                      <a:r>
                        <a:rPr lang="en-US" b="0" dirty="0"/>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586773"/>
                  </a:ext>
                </a:extLst>
              </a:tr>
              <a:tr h="370840">
                <a:tc>
                  <a:txBody>
                    <a:bodyPr/>
                    <a:lstStyle/>
                    <a:p>
                      <a:r>
                        <a:rPr lang="en-US" b="0" dirty="0"/>
                        <a:t>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186596"/>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211369"/>
                  </a:ext>
                </a:extLst>
              </a:tr>
              <a:tr h="370840">
                <a:tc>
                  <a:txBody>
                    <a:bodyPr/>
                    <a:lstStyle/>
                    <a:p>
                      <a:r>
                        <a:rPr lang="en-US" b="0" dirty="0"/>
                        <a:t>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861089"/>
                  </a:ext>
                </a:extLst>
              </a:tr>
            </a:tbl>
          </a:graphicData>
        </a:graphic>
      </p:graphicFrame>
      <p:graphicFrame>
        <p:nvGraphicFramePr>
          <p:cNvPr id="43" name="Table 42">
            <a:extLst>
              <a:ext uri="{FF2B5EF4-FFF2-40B4-BE49-F238E27FC236}">
                <a16:creationId xmlns:a16="http://schemas.microsoft.com/office/drawing/2014/main" id="{8D415622-A3FF-2647-AE8B-A140905BF7E5}"/>
              </a:ext>
            </a:extLst>
          </p:cNvPr>
          <p:cNvGraphicFramePr>
            <a:graphicFrameLocks noGrp="1"/>
          </p:cNvGraphicFramePr>
          <p:nvPr>
            <p:extLst>
              <p:ext uri="{D42A27DB-BD31-4B8C-83A1-F6EECF244321}">
                <p14:modId xmlns:p14="http://schemas.microsoft.com/office/powerpoint/2010/main" val="3622770789"/>
              </p:ext>
            </p:extLst>
          </p:nvPr>
        </p:nvGraphicFramePr>
        <p:xfrm>
          <a:off x="4053880" y="3083227"/>
          <a:ext cx="791515" cy="1529862"/>
        </p:xfrm>
        <a:graphic>
          <a:graphicData uri="http://schemas.openxmlformats.org/drawingml/2006/table">
            <a:tbl>
              <a:tblPr firstRow="1" bandRow="1">
                <a:tableStyleId>{0505E3EF-67EA-436B-97B2-0124C06EBD24}</a:tableStyleId>
              </a:tblPr>
              <a:tblGrid>
                <a:gridCol w="579533">
                  <a:extLst>
                    <a:ext uri="{9D8B030D-6E8A-4147-A177-3AD203B41FA5}">
                      <a16:colId xmlns:a16="http://schemas.microsoft.com/office/drawing/2014/main" val="213601976"/>
                    </a:ext>
                  </a:extLst>
                </a:gridCol>
                <a:gridCol w="211982">
                  <a:extLst>
                    <a:ext uri="{9D8B030D-6E8A-4147-A177-3AD203B41FA5}">
                      <a16:colId xmlns:a16="http://schemas.microsoft.com/office/drawing/2014/main" val="4040327336"/>
                    </a:ext>
                  </a:extLst>
                </a:gridCol>
              </a:tblGrid>
              <a:tr h="371516">
                <a:tc>
                  <a:txBody>
                    <a:bodyPr/>
                    <a:lstStyle/>
                    <a:p>
                      <a:r>
                        <a:rPr lang="en-US" b="0"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586773"/>
                  </a:ext>
                </a:extLst>
              </a:tr>
              <a:tr h="370840">
                <a:tc>
                  <a:txBody>
                    <a:bodyPr/>
                    <a:lstStyle/>
                    <a:p>
                      <a:r>
                        <a:rPr lang="en-US" b="0" dirty="0"/>
                        <a:t>p2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186596"/>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211369"/>
                  </a:ext>
                </a:extLst>
              </a:tr>
              <a:tr h="416666">
                <a:tc>
                  <a:txBody>
                    <a:bodyPr/>
                    <a:lstStyle/>
                    <a:p>
                      <a:r>
                        <a:rPr lang="en-US" b="0" dirty="0" err="1"/>
                        <a:t>pj</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861089"/>
                  </a:ext>
                </a:extLst>
              </a:tr>
            </a:tbl>
          </a:graphicData>
        </a:graphic>
      </p:graphicFrame>
      <p:cxnSp>
        <p:nvCxnSpPr>
          <p:cNvPr id="44" name="Straight Arrow Connector 43">
            <a:extLst>
              <a:ext uri="{FF2B5EF4-FFF2-40B4-BE49-F238E27FC236}">
                <a16:creationId xmlns:a16="http://schemas.microsoft.com/office/drawing/2014/main" id="{AFED641E-7ED6-C64F-A891-2E89CF0A12BB}"/>
              </a:ext>
            </a:extLst>
          </p:cNvPr>
          <p:cNvCxnSpPr/>
          <p:nvPr/>
        </p:nvCxnSpPr>
        <p:spPr>
          <a:xfrm>
            <a:off x="4744034" y="4397648"/>
            <a:ext cx="171450" cy="658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DD2673F-A3D5-2E43-A0DC-D45C1F2C9548}"/>
              </a:ext>
            </a:extLst>
          </p:cNvPr>
          <p:cNvCxnSpPr>
            <a:cxnSpLocks/>
          </p:cNvCxnSpPr>
          <p:nvPr/>
        </p:nvCxnSpPr>
        <p:spPr>
          <a:xfrm flipV="1">
            <a:off x="1600587" y="3155855"/>
            <a:ext cx="819150" cy="923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A01D3D3-C24B-9B4B-92D2-EE109816CF88}"/>
              </a:ext>
            </a:extLst>
          </p:cNvPr>
          <p:cNvCxnSpPr>
            <a:cxnSpLocks/>
            <a:endCxn id="27" idx="1"/>
          </p:cNvCxnSpPr>
          <p:nvPr/>
        </p:nvCxnSpPr>
        <p:spPr>
          <a:xfrm flipV="1">
            <a:off x="1600587" y="4918990"/>
            <a:ext cx="494043" cy="237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18BC87-B55C-944E-8C6C-4DD97A290B63}"/>
              </a:ext>
            </a:extLst>
          </p:cNvPr>
          <p:cNvSpPr txBox="1"/>
          <p:nvPr/>
        </p:nvSpPr>
        <p:spPr>
          <a:xfrm>
            <a:off x="316308" y="5768801"/>
            <a:ext cx="1284279" cy="523220"/>
          </a:xfrm>
          <a:prstGeom prst="rect">
            <a:avLst/>
          </a:prstGeom>
          <a:noFill/>
        </p:spPr>
        <p:txBody>
          <a:bodyPr wrap="square" rtlCol="0">
            <a:spAutoFit/>
          </a:bodyPr>
          <a:lstStyle/>
          <a:p>
            <a:r>
              <a:rPr lang="en-US" sz="1400" dirty="0">
                <a:solidFill>
                  <a:srgbClr val="FF0000"/>
                </a:solidFill>
              </a:rPr>
              <a:t>All these are in pages </a:t>
            </a:r>
          </a:p>
        </p:txBody>
      </p:sp>
      <p:cxnSp>
        <p:nvCxnSpPr>
          <p:cNvPr id="48" name="Straight Arrow Connector 47">
            <a:extLst>
              <a:ext uri="{FF2B5EF4-FFF2-40B4-BE49-F238E27FC236}">
                <a16:creationId xmlns:a16="http://schemas.microsoft.com/office/drawing/2014/main" id="{F629B512-4979-B44F-BADF-8548B6B28BA6}"/>
              </a:ext>
            </a:extLst>
          </p:cNvPr>
          <p:cNvCxnSpPr>
            <a:cxnSpLocks/>
            <a:endCxn id="40" idx="2"/>
          </p:cNvCxnSpPr>
          <p:nvPr/>
        </p:nvCxnSpPr>
        <p:spPr>
          <a:xfrm flipV="1">
            <a:off x="1106409" y="5360657"/>
            <a:ext cx="84037" cy="4181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E51CE5D-E534-C143-9B23-913D39794DE0}"/>
              </a:ext>
            </a:extLst>
          </p:cNvPr>
          <p:cNvCxnSpPr>
            <a:cxnSpLocks/>
          </p:cNvCxnSpPr>
          <p:nvPr/>
        </p:nvCxnSpPr>
        <p:spPr>
          <a:xfrm flipV="1">
            <a:off x="1594930" y="5683751"/>
            <a:ext cx="385617" cy="2187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66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066800" y="228601"/>
            <a:ext cx="7331110" cy="656746"/>
          </a:xfrm>
        </p:spPr>
        <p:txBody>
          <a:bodyPr/>
          <a:lstStyle/>
          <a:p>
            <a:r>
              <a:rPr lang="en-US" sz="3200" dirty="0"/>
              <a:t>Access Manager</a:t>
            </a:r>
          </a:p>
        </p:txBody>
      </p:sp>
      <p:sp>
        <p:nvSpPr>
          <p:cNvPr id="154627" name="Rectangle 3"/>
          <p:cNvSpPr>
            <a:spLocks noGrp="1" noChangeArrowheads="1"/>
          </p:cNvSpPr>
          <p:nvPr>
            <p:ph type="body" idx="1"/>
          </p:nvPr>
        </p:nvSpPr>
        <p:spPr>
          <a:xfrm>
            <a:off x="482534" y="992501"/>
            <a:ext cx="4869190" cy="5332818"/>
          </a:xfrm>
        </p:spPr>
        <p:txBody>
          <a:bodyPr/>
          <a:lstStyle/>
          <a:p>
            <a:r>
              <a:rPr lang="en-US" sz="2400" dirty="0">
                <a:latin typeface="+mj-lt"/>
              </a:rPr>
              <a:t>Mapping between record id (</a:t>
            </a:r>
            <a:r>
              <a:rPr lang="en-US" sz="2400" dirty="0" err="1">
                <a:latin typeface="+mj-lt"/>
              </a:rPr>
              <a:t>db:table:rid</a:t>
            </a:r>
            <a:r>
              <a:rPr lang="en-US" sz="2400" dirty="0">
                <a:latin typeface="+mj-lt"/>
              </a:rPr>
              <a:t>) and page id</a:t>
            </a:r>
          </a:p>
          <a:p>
            <a:pPr lvl="1">
              <a:buFont typeface="Wingdings" pitchFamily="2" charset="2"/>
              <a:buChar char="§"/>
            </a:pPr>
            <a:r>
              <a:rPr lang="en-US" sz="2000" dirty="0">
                <a:latin typeface="+mj-lt"/>
              </a:rPr>
              <a:t>Given a rid, find the id of the page where this record is stored</a:t>
            </a:r>
          </a:p>
          <a:p>
            <a:r>
              <a:rPr lang="en-US" sz="2400" dirty="0">
                <a:latin typeface="+mj-lt"/>
              </a:rPr>
              <a:t>Record management</a:t>
            </a:r>
          </a:p>
          <a:p>
            <a:pPr lvl="1">
              <a:buFont typeface="Wingdings" pitchFamily="2" charset="2"/>
              <a:buChar char="§"/>
            </a:pPr>
            <a:r>
              <a:rPr lang="en-US" sz="2000" dirty="0">
                <a:latin typeface="+mj-lt"/>
              </a:rPr>
              <a:t>Arrange records into a page</a:t>
            </a:r>
          </a:p>
          <a:p>
            <a:pPr lvl="1">
              <a:buFont typeface="Wingdings" pitchFamily="2" charset="2"/>
              <a:buChar char="§"/>
            </a:pPr>
            <a:r>
              <a:rPr lang="en-US" sz="2000" dirty="0">
                <a:latin typeface="+mj-lt"/>
              </a:rPr>
              <a:t>Retrieve records from a page</a:t>
            </a:r>
          </a:p>
          <a:p>
            <a:r>
              <a:rPr lang="en-US" sz="2400" dirty="0">
                <a:latin typeface="+mj-lt"/>
              </a:rPr>
              <a:t>Typical APIs</a:t>
            </a:r>
          </a:p>
          <a:p>
            <a:pPr lvl="1">
              <a:buFont typeface="Wingdings" pitchFamily="2" charset="2"/>
              <a:buChar char="§"/>
            </a:pPr>
            <a:r>
              <a:rPr lang="en-US" sz="2000" dirty="0" err="1">
                <a:latin typeface="+mj-lt"/>
              </a:rPr>
              <a:t>CreateDB</a:t>
            </a:r>
            <a:r>
              <a:rPr lang="en-US" sz="2000" dirty="0">
                <a:latin typeface="+mj-lt"/>
              </a:rPr>
              <a:t>(name)</a:t>
            </a:r>
          </a:p>
          <a:p>
            <a:pPr lvl="1">
              <a:buFont typeface="Wingdings" pitchFamily="2" charset="2"/>
              <a:buChar char="§"/>
            </a:pPr>
            <a:r>
              <a:rPr lang="en-US" sz="2000" dirty="0" err="1">
                <a:latin typeface="+mj-lt"/>
              </a:rPr>
              <a:t>CreateTable</a:t>
            </a:r>
            <a:r>
              <a:rPr lang="en-US" sz="2000" dirty="0">
                <a:latin typeface="+mj-lt"/>
              </a:rPr>
              <a:t>(DB, </a:t>
            </a:r>
            <a:r>
              <a:rPr lang="en-US" sz="2000" dirty="0" err="1">
                <a:latin typeface="+mj-lt"/>
              </a:rPr>
              <a:t>tName</a:t>
            </a:r>
            <a:r>
              <a:rPr lang="en-US" sz="2000" dirty="0">
                <a:latin typeface="+mj-lt"/>
              </a:rPr>
              <a:t>, field[])</a:t>
            </a:r>
          </a:p>
          <a:p>
            <a:pPr lvl="1">
              <a:buFont typeface="Wingdings" pitchFamily="2" charset="2"/>
              <a:buChar char="§"/>
            </a:pPr>
            <a:r>
              <a:rPr lang="en-US" sz="2000" dirty="0" err="1">
                <a:latin typeface="+mj-lt"/>
              </a:rPr>
              <a:t>ReadRecord</a:t>
            </a:r>
            <a:r>
              <a:rPr lang="en-US" sz="2000" dirty="0">
                <a:latin typeface="+mj-lt"/>
              </a:rPr>
              <a:t>(DB, </a:t>
            </a:r>
            <a:r>
              <a:rPr lang="en-US" sz="2000" dirty="0" err="1">
                <a:latin typeface="+mj-lt"/>
              </a:rPr>
              <a:t>tName</a:t>
            </a:r>
            <a:r>
              <a:rPr lang="en-US" sz="2000" dirty="0">
                <a:latin typeface="+mj-lt"/>
              </a:rPr>
              <a:t>, </a:t>
            </a:r>
            <a:r>
              <a:rPr lang="en-US" sz="2000" dirty="0" err="1">
                <a:latin typeface="+mj-lt"/>
              </a:rPr>
              <a:t>rID</a:t>
            </a:r>
            <a:r>
              <a:rPr lang="en-US" sz="2000" dirty="0">
                <a:latin typeface="+mj-lt"/>
              </a:rPr>
              <a:t>)</a:t>
            </a:r>
          </a:p>
          <a:p>
            <a:pPr lvl="1">
              <a:buFont typeface="Wingdings" pitchFamily="2" charset="2"/>
              <a:buChar char="§"/>
            </a:pPr>
            <a:r>
              <a:rPr lang="en-US" sz="2000" dirty="0" err="1">
                <a:latin typeface="+mj-lt"/>
              </a:rPr>
              <a:t>WriteRecord</a:t>
            </a:r>
            <a:r>
              <a:rPr lang="en-US" sz="2000" dirty="0">
                <a:latin typeface="+mj-lt"/>
              </a:rPr>
              <a:t>(DB, </a:t>
            </a:r>
            <a:r>
              <a:rPr lang="en-US" sz="2000" dirty="0" err="1">
                <a:latin typeface="+mj-lt"/>
              </a:rPr>
              <a:t>tName</a:t>
            </a:r>
            <a:r>
              <a:rPr lang="en-US" sz="2000" dirty="0">
                <a:latin typeface="+mj-lt"/>
              </a:rPr>
              <a:t>, </a:t>
            </a:r>
            <a:r>
              <a:rPr lang="en-US" sz="2000" dirty="0" err="1">
                <a:latin typeface="+mj-lt"/>
              </a:rPr>
              <a:t>rID</a:t>
            </a:r>
            <a:r>
              <a:rPr lang="en-US" sz="2000" dirty="0">
                <a:latin typeface="+mj-lt"/>
              </a:rPr>
              <a:t>, r)</a:t>
            </a:r>
          </a:p>
          <a:p>
            <a:pPr lvl="1">
              <a:buFont typeface="Wingdings" pitchFamily="2" charset="2"/>
              <a:buChar char="§"/>
            </a:pPr>
            <a:r>
              <a:rPr lang="en-US" sz="2000" dirty="0" err="1">
                <a:latin typeface="+mj-lt"/>
              </a:rPr>
              <a:t>DeleteRecord</a:t>
            </a:r>
            <a:r>
              <a:rPr lang="en-US" sz="2000" dirty="0">
                <a:latin typeface="+mj-lt"/>
              </a:rPr>
              <a:t>(DB, </a:t>
            </a:r>
            <a:r>
              <a:rPr lang="en-US" sz="2000" dirty="0" err="1">
                <a:latin typeface="+mj-lt"/>
              </a:rPr>
              <a:t>tName</a:t>
            </a:r>
            <a:r>
              <a:rPr lang="en-US" sz="2000" dirty="0">
                <a:latin typeface="+mj-lt"/>
              </a:rPr>
              <a:t>, </a:t>
            </a:r>
            <a:r>
              <a:rPr lang="en-US" sz="2000" dirty="0" err="1">
                <a:latin typeface="+mj-lt"/>
              </a:rPr>
              <a:t>rID</a:t>
            </a:r>
            <a:r>
              <a:rPr lang="en-US" sz="2000" dirty="0">
                <a:latin typeface="+mj-lt"/>
              </a:rPr>
              <a:t>)</a:t>
            </a:r>
          </a:p>
          <a:p>
            <a:pPr lvl="1">
              <a:buFont typeface="Wingdings" pitchFamily="2" charset="2"/>
              <a:buChar char="§"/>
            </a:pPr>
            <a:r>
              <a:rPr lang="en-US" sz="2000" dirty="0">
                <a:latin typeface="+mj-lt"/>
              </a:rPr>
              <a:t>Append(DB, </a:t>
            </a:r>
            <a:r>
              <a:rPr lang="en-US" sz="2000" dirty="0" err="1">
                <a:latin typeface="+mj-lt"/>
              </a:rPr>
              <a:t>tName</a:t>
            </a:r>
            <a:r>
              <a:rPr lang="en-US" sz="2000" dirty="0">
                <a:latin typeface="+mj-lt"/>
              </a:rPr>
              <a:t>, record) </a:t>
            </a:r>
          </a:p>
          <a:p>
            <a:pPr lvl="1">
              <a:buFont typeface="Wingdings" pitchFamily="2" charset="2"/>
              <a:buChar char="§"/>
            </a:pPr>
            <a:r>
              <a:rPr lang="en-US" sz="2000" dirty="0">
                <a:latin typeface="+mj-lt"/>
              </a:rPr>
              <a:t>Indexing …..</a:t>
            </a:r>
          </a:p>
        </p:txBody>
      </p:sp>
      <p:sp>
        <p:nvSpPr>
          <p:cNvPr id="4" name="Rectangle 3"/>
          <p:cNvSpPr/>
          <p:nvPr/>
        </p:nvSpPr>
        <p:spPr>
          <a:xfrm>
            <a:off x="5537697" y="4851394"/>
            <a:ext cx="2743200" cy="13471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4"/>
          <p:cNvSpPr/>
          <p:nvPr/>
        </p:nvSpPr>
        <p:spPr>
          <a:xfrm>
            <a:off x="5537697" y="1585108"/>
            <a:ext cx="2743200" cy="160398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ectangle 5"/>
          <p:cNvSpPr/>
          <p:nvPr/>
        </p:nvSpPr>
        <p:spPr>
          <a:xfrm>
            <a:off x="5766297" y="19841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1</a:t>
            </a:r>
          </a:p>
        </p:txBody>
      </p:sp>
      <p:sp>
        <p:nvSpPr>
          <p:cNvPr id="7" name="Rectangle 6"/>
          <p:cNvSpPr/>
          <p:nvPr/>
        </p:nvSpPr>
        <p:spPr>
          <a:xfrm>
            <a:off x="5766297" y="22437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2</a:t>
            </a:r>
          </a:p>
        </p:txBody>
      </p:sp>
      <p:sp>
        <p:nvSpPr>
          <p:cNvPr id="8" name="Rectangle 7"/>
          <p:cNvSpPr/>
          <p:nvPr/>
        </p:nvSpPr>
        <p:spPr>
          <a:xfrm>
            <a:off x="5766297" y="2500878"/>
            <a:ext cx="923273" cy="321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mj-lt"/>
              </a:rPr>
              <a:t>:::::</a:t>
            </a:r>
          </a:p>
        </p:txBody>
      </p:sp>
      <p:sp>
        <p:nvSpPr>
          <p:cNvPr id="9" name="Rectangle 8"/>
          <p:cNvSpPr/>
          <p:nvPr/>
        </p:nvSpPr>
        <p:spPr>
          <a:xfrm>
            <a:off x="5766297" y="28223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n1</a:t>
            </a:r>
            <a:endParaRPr lang="en-US" sz="1800" dirty="0">
              <a:solidFill>
                <a:schemeClr val="tx1"/>
              </a:solidFill>
              <a:latin typeface="+mj-lt"/>
            </a:endParaRPr>
          </a:p>
        </p:txBody>
      </p:sp>
      <p:sp>
        <p:nvSpPr>
          <p:cNvPr id="10" name="Rectangle 9"/>
          <p:cNvSpPr/>
          <p:nvPr/>
        </p:nvSpPr>
        <p:spPr>
          <a:xfrm>
            <a:off x="6223497" y="4929976"/>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1</a:t>
            </a:r>
          </a:p>
        </p:txBody>
      </p:sp>
      <p:sp>
        <p:nvSpPr>
          <p:cNvPr id="11" name="Rectangle 10"/>
          <p:cNvSpPr/>
          <p:nvPr/>
        </p:nvSpPr>
        <p:spPr>
          <a:xfrm>
            <a:off x="6223497" y="5189532"/>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2</a:t>
            </a:r>
          </a:p>
        </p:txBody>
      </p:sp>
      <p:sp>
        <p:nvSpPr>
          <p:cNvPr id="12" name="Rectangle 11"/>
          <p:cNvSpPr/>
          <p:nvPr/>
        </p:nvSpPr>
        <p:spPr>
          <a:xfrm>
            <a:off x="6223497" y="5463376"/>
            <a:ext cx="1371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sp>
        <p:nvSpPr>
          <p:cNvPr id="13" name="Rectangle 12"/>
          <p:cNvSpPr/>
          <p:nvPr/>
        </p:nvSpPr>
        <p:spPr>
          <a:xfrm>
            <a:off x="6223497" y="5844376"/>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m</a:t>
            </a:r>
            <a:endParaRPr lang="en-US" dirty="0">
              <a:solidFill>
                <a:schemeClr val="tx1"/>
              </a:solidFill>
              <a:latin typeface="+mj-lt"/>
            </a:endParaRPr>
          </a:p>
        </p:txBody>
      </p:sp>
      <p:sp>
        <p:nvSpPr>
          <p:cNvPr id="14" name="Oval 13"/>
          <p:cNvSpPr/>
          <p:nvPr/>
        </p:nvSpPr>
        <p:spPr>
          <a:xfrm>
            <a:off x="5385297" y="3658910"/>
            <a:ext cx="3072903" cy="8368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solidFill>
                <a:latin typeface="+mj-lt"/>
              </a:rPr>
              <a:t>Insert/delete/retrieve a record from/to a page</a:t>
            </a:r>
          </a:p>
        </p:txBody>
      </p:sp>
      <p:sp>
        <p:nvSpPr>
          <p:cNvPr id="15" name="TextBox 14"/>
          <p:cNvSpPr txBox="1"/>
          <p:nvPr/>
        </p:nvSpPr>
        <p:spPr>
          <a:xfrm>
            <a:off x="5833132" y="1676401"/>
            <a:ext cx="755335" cy="307777"/>
          </a:xfrm>
          <a:prstGeom prst="rect">
            <a:avLst/>
          </a:prstGeom>
          <a:noFill/>
        </p:spPr>
        <p:txBody>
          <a:bodyPr wrap="none" rtlCol="0">
            <a:spAutoFit/>
          </a:bodyPr>
          <a:lstStyle/>
          <a:p>
            <a:r>
              <a:rPr lang="en-US" sz="1400" i="1" dirty="0">
                <a:latin typeface="+mj-lt"/>
              </a:rPr>
              <a:t>Db1:T1</a:t>
            </a:r>
          </a:p>
        </p:txBody>
      </p:sp>
      <p:sp>
        <p:nvSpPr>
          <p:cNvPr id="16" name="Rectangle 15"/>
          <p:cNvSpPr/>
          <p:nvPr/>
        </p:nvSpPr>
        <p:spPr>
          <a:xfrm>
            <a:off x="7129024" y="19841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1</a:t>
            </a:r>
          </a:p>
        </p:txBody>
      </p:sp>
      <p:sp>
        <p:nvSpPr>
          <p:cNvPr id="17" name="Rectangle 16"/>
          <p:cNvSpPr/>
          <p:nvPr/>
        </p:nvSpPr>
        <p:spPr>
          <a:xfrm>
            <a:off x="7129024" y="22437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2</a:t>
            </a:r>
          </a:p>
        </p:txBody>
      </p:sp>
      <p:sp>
        <p:nvSpPr>
          <p:cNvPr id="18" name="Rectangle 17"/>
          <p:cNvSpPr/>
          <p:nvPr/>
        </p:nvSpPr>
        <p:spPr>
          <a:xfrm>
            <a:off x="7129024" y="28533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n2</a:t>
            </a:r>
            <a:endParaRPr lang="en-US" sz="1800" dirty="0">
              <a:solidFill>
                <a:schemeClr val="tx1"/>
              </a:solidFill>
              <a:latin typeface="+mj-lt"/>
            </a:endParaRPr>
          </a:p>
        </p:txBody>
      </p:sp>
      <p:sp>
        <p:nvSpPr>
          <p:cNvPr id="19" name="TextBox 18"/>
          <p:cNvSpPr txBox="1"/>
          <p:nvPr/>
        </p:nvSpPr>
        <p:spPr>
          <a:xfrm>
            <a:off x="7214097" y="1676401"/>
            <a:ext cx="662361" cy="307777"/>
          </a:xfrm>
          <a:prstGeom prst="rect">
            <a:avLst/>
          </a:prstGeom>
          <a:noFill/>
        </p:spPr>
        <p:txBody>
          <a:bodyPr wrap="none" rtlCol="0">
            <a:spAutoFit/>
          </a:bodyPr>
          <a:lstStyle/>
          <a:p>
            <a:r>
              <a:rPr lang="en-US" sz="1400" i="1" dirty="0" err="1">
                <a:latin typeface="+mj-lt"/>
              </a:rPr>
              <a:t>Dbi:Tj</a:t>
            </a:r>
            <a:endParaRPr lang="en-US" sz="1400" i="1" dirty="0">
              <a:latin typeface="+mj-lt"/>
            </a:endParaRPr>
          </a:p>
        </p:txBody>
      </p:sp>
      <p:sp>
        <p:nvSpPr>
          <p:cNvPr id="20" name="TextBox 19"/>
          <p:cNvSpPr txBox="1"/>
          <p:nvPr/>
        </p:nvSpPr>
        <p:spPr>
          <a:xfrm>
            <a:off x="6723143" y="2529424"/>
            <a:ext cx="338554" cy="400110"/>
          </a:xfrm>
          <a:prstGeom prst="rect">
            <a:avLst/>
          </a:prstGeom>
          <a:noFill/>
        </p:spPr>
        <p:txBody>
          <a:bodyPr wrap="none" rtlCol="0">
            <a:spAutoFit/>
          </a:bodyPr>
          <a:lstStyle/>
          <a:p>
            <a:r>
              <a:rPr lang="en-US" dirty="0">
                <a:latin typeface="+mj-lt"/>
              </a:rPr>
              <a:t>::</a:t>
            </a:r>
          </a:p>
        </p:txBody>
      </p:sp>
      <p:sp>
        <p:nvSpPr>
          <p:cNvPr id="21" name="Rectangle 20"/>
          <p:cNvSpPr/>
          <p:nvPr/>
        </p:nvSpPr>
        <p:spPr>
          <a:xfrm>
            <a:off x="7129024" y="2500879"/>
            <a:ext cx="923273" cy="352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mj-lt"/>
              </a:rPr>
              <a:t>:::::</a:t>
            </a:r>
          </a:p>
        </p:txBody>
      </p:sp>
      <p:sp>
        <p:nvSpPr>
          <p:cNvPr id="22" name="Line 18"/>
          <p:cNvSpPr>
            <a:spLocks noChangeShapeType="1"/>
          </p:cNvSpPr>
          <p:nvPr/>
        </p:nvSpPr>
        <p:spPr bwMode="auto">
          <a:xfrm>
            <a:off x="6909297" y="3327394"/>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23" name="Line 18"/>
          <p:cNvSpPr>
            <a:spLocks noChangeShapeType="1"/>
          </p:cNvSpPr>
          <p:nvPr/>
        </p:nvSpPr>
        <p:spPr bwMode="auto">
          <a:xfrm>
            <a:off x="6909297" y="4546594"/>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Tree>
    <p:extLst>
      <p:ext uri="{BB962C8B-B14F-4D97-AF65-F5344CB8AC3E}">
        <p14:creationId xmlns:p14="http://schemas.microsoft.com/office/powerpoint/2010/main" val="378071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791200" y="76200"/>
            <a:ext cx="3048000" cy="670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4" name="Rectangle 73"/>
          <p:cNvSpPr/>
          <p:nvPr/>
        </p:nvSpPr>
        <p:spPr>
          <a:xfrm>
            <a:off x="5791200" y="6057901"/>
            <a:ext cx="3048000" cy="647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4" name="Line Callout 2 63"/>
          <p:cNvSpPr/>
          <p:nvPr/>
        </p:nvSpPr>
        <p:spPr>
          <a:xfrm>
            <a:off x="2454357" y="3362329"/>
            <a:ext cx="3108243" cy="1624425"/>
          </a:xfrm>
          <a:prstGeom prst="borderCallout2">
            <a:avLst>
              <a:gd name="adj1" fmla="val 49601"/>
              <a:gd name="adj2" fmla="val 945"/>
              <a:gd name="adj3" fmla="val 52049"/>
              <a:gd name="adj4" fmla="val -2170"/>
              <a:gd name="adj5" fmla="val -2579"/>
              <a:gd name="adj6" fmla="val -11073"/>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Line Callout 2 8"/>
          <p:cNvSpPr/>
          <p:nvPr/>
        </p:nvSpPr>
        <p:spPr>
          <a:xfrm>
            <a:off x="2438400" y="1143000"/>
            <a:ext cx="3124200" cy="1810816"/>
          </a:xfrm>
          <a:prstGeom prst="borderCallout2">
            <a:avLst>
              <a:gd name="adj1" fmla="val 49601"/>
              <a:gd name="adj2" fmla="val 945"/>
              <a:gd name="adj3" fmla="val 52049"/>
              <a:gd name="adj4" fmla="val -2170"/>
              <a:gd name="adj5" fmla="val 63530"/>
              <a:gd name="adj6" fmla="val -7526"/>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2" name="Rectangle 61"/>
          <p:cNvSpPr/>
          <p:nvPr/>
        </p:nvSpPr>
        <p:spPr>
          <a:xfrm>
            <a:off x="5943600" y="3200400"/>
            <a:ext cx="2743200" cy="13471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Rectangle 7"/>
          <p:cNvSpPr/>
          <p:nvPr/>
        </p:nvSpPr>
        <p:spPr>
          <a:xfrm>
            <a:off x="5943600" y="152400"/>
            <a:ext cx="2743200" cy="15126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722" name="Rectangle 2"/>
          <p:cNvSpPr>
            <a:spLocks noChangeArrowheads="1"/>
          </p:cNvSpPr>
          <p:nvPr/>
        </p:nvSpPr>
        <p:spPr bwMode="auto">
          <a:xfrm>
            <a:off x="221443" y="58370"/>
            <a:ext cx="5181600" cy="838200"/>
          </a:xfrm>
          <a:prstGeom prst="rect">
            <a:avLst/>
          </a:prstGeom>
          <a:noFill/>
          <a:ln w="12700">
            <a:noFill/>
            <a:miter lim="800000"/>
            <a:headEnd/>
            <a:tailEnd/>
          </a:ln>
          <a:effectLst/>
        </p:spPr>
        <p:txBody>
          <a:bodyPr lIns="90488" tIns="44450" rIns="90488" bIns="44450" anchor="ctr"/>
          <a:lstStyle/>
          <a:p>
            <a:pPr algn="ctr"/>
            <a:r>
              <a:rPr lang="en-US" sz="2800" dirty="0">
                <a:solidFill>
                  <a:schemeClr val="tx2"/>
                </a:solidFill>
                <a:latin typeface="+mj-lt"/>
              </a:rPr>
              <a:t>Quick Review</a:t>
            </a:r>
          </a:p>
        </p:txBody>
      </p:sp>
      <p:sp>
        <p:nvSpPr>
          <p:cNvPr id="30724" name="Text Box 4"/>
          <p:cNvSpPr txBox="1">
            <a:spLocks noChangeArrowheads="1"/>
          </p:cNvSpPr>
          <p:nvPr/>
        </p:nvSpPr>
        <p:spPr bwMode="auto">
          <a:xfrm>
            <a:off x="407988" y="3277016"/>
            <a:ext cx="1499128" cy="369332"/>
          </a:xfrm>
          <a:prstGeom prst="rect">
            <a:avLst/>
          </a:prstGeom>
          <a:noFill/>
          <a:ln w="9525">
            <a:noFill/>
            <a:miter lim="800000"/>
            <a:headEnd/>
            <a:tailEnd/>
          </a:ln>
          <a:effectLst/>
        </p:spPr>
        <p:txBody>
          <a:bodyPr wrap="none">
            <a:spAutoFit/>
          </a:bodyPr>
          <a:lstStyle/>
          <a:p>
            <a:r>
              <a:rPr lang="en-US" sz="1800" dirty="0">
                <a:latin typeface="+mj-lt"/>
              </a:rPr>
              <a:t>Disk Manager</a:t>
            </a:r>
          </a:p>
        </p:txBody>
      </p:sp>
      <p:sp>
        <p:nvSpPr>
          <p:cNvPr id="30725" name="Rectangle 5"/>
          <p:cNvSpPr>
            <a:spLocks noChangeArrowheads="1"/>
          </p:cNvSpPr>
          <p:nvPr/>
        </p:nvSpPr>
        <p:spPr bwMode="auto">
          <a:xfrm>
            <a:off x="255588" y="3277016"/>
            <a:ext cx="1905000" cy="3810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0726" name="Text Box 6"/>
          <p:cNvSpPr txBox="1">
            <a:spLocks noChangeArrowheads="1"/>
          </p:cNvSpPr>
          <p:nvPr/>
        </p:nvSpPr>
        <p:spPr bwMode="auto">
          <a:xfrm>
            <a:off x="255588" y="2591216"/>
            <a:ext cx="1661673" cy="369332"/>
          </a:xfrm>
          <a:prstGeom prst="rect">
            <a:avLst/>
          </a:prstGeom>
          <a:noFill/>
          <a:ln w="9525">
            <a:noFill/>
            <a:miter lim="800000"/>
            <a:headEnd/>
            <a:tailEnd/>
          </a:ln>
          <a:effectLst/>
        </p:spPr>
        <p:txBody>
          <a:bodyPr wrap="none">
            <a:spAutoFit/>
          </a:bodyPr>
          <a:lstStyle/>
          <a:p>
            <a:r>
              <a:rPr lang="en-US" sz="1800" dirty="0">
                <a:latin typeface="+mj-lt"/>
              </a:rPr>
              <a:t>Buffer Manager</a:t>
            </a:r>
          </a:p>
        </p:txBody>
      </p:sp>
      <p:sp>
        <p:nvSpPr>
          <p:cNvPr id="30727" name="Rectangle 7"/>
          <p:cNvSpPr>
            <a:spLocks noChangeArrowheads="1"/>
          </p:cNvSpPr>
          <p:nvPr/>
        </p:nvSpPr>
        <p:spPr bwMode="auto">
          <a:xfrm>
            <a:off x="255588" y="2591216"/>
            <a:ext cx="1905000" cy="3810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0728" name="Line 8"/>
          <p:cNvSpPr>
            <a:spLocks noChangeShapeType="1"/>
          </p:cNvSpPr>
          <p:nvPr/>
        </p:nvSpPr>
        <p:spPr bwMode="auto">
          <a:xfrm>
            <a:off x="1169988" y="2972216"/>
            <a:ext cx="0" cy="304800"/>
          </a:xfrm>
          <a:prstGeom prst="line">
            <a:avLst/>
          </a:prstGeom>
          <a:noFill/>
          <a:ln w="9525">
            <a:solidFill>
              <a:schemeClr val="tx1"/>
            </a:solidFill>
            <a:round/>
            <a:headEnd type="triangle" w="med" len="med"/>
            <a:tailEnd type="triangle" w="med" len="med"/>
          </a:ln>
          <a:effectLst/>
        </p:spPr>
        <p:txBody>
          <a:bodyPr/>
          <a:lstStyle/>
          <a:p>
            <a:endParaRPr lang="en-US">
              <a:latin typeface="+mj-lt"/>
            </a:endParaRPr>
          </a:p>
        </p:txBody>
      </p:sp>
      <p:sp>
        <p:nvSpPr>
          <p:cNvPr id="30729" name="Text Box 9"/>
          <p:cNvSpPr txBox="1">
            <a:spLocks noChangeArrowheads="1"/>
          </p:cNvSpPr>
          <p:nvPr/>
        </p:nvSpPr>
        <p:spPr bwMode="auto">
          <a:xfrm>
            <a:off x="508000" y="1448216"/>
            <a:ext cx="1422184" cy="369332"/>
          </a:xfrm>
          <a:prstGeom prst="rect">
            <a:avLst/>
          </a:prstGeom>
          <a:noFill/>
          <a:ln w="9525">
            <a:noFill/>
            <a:miter lim="800000"/>
            <a:headEnd/>
            <a:tailEnd/>
          </a:ln>
          <a:effectLst/>
        </p:spPr>
        <p:txBody>
          <a:bodyPr wrap="none">
            <a:spAutoFit/>
          </a:bodyPr>
          <a:lstStyle/>
          <a:p>
            <a:r>
              <a:rPr lang="en-US" sz="1800" dirty="0">
                <a:latin typeface="+mj-lt"/>
              </a:rPr>
              <a:t>Higher Layer</a:t>
            </a:r>
          </a:p>
        </p:txBody>
      </p:sp>
      <p:sp>
        <p:nvSpPr>
          <p:cNvPr id="30730" name="Line 10"/>
          <p:cNvSpPr>
            <a:spLocks noChangeShapeType="1"/>
          </p:cNvSpPr>
          <p:nvPr/>
        </p:nvSpPr>
        <p:spPr bwMode="auto">
          <a:xfrm>
            <a:off x="1193800" y="1829216"/>
            <a:ext cx="0" cy="1524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0731" name="Line 11"/>
          <p:cNvSpPr>
            <a:spLocks noChangeShapeType="1"/>
          </p:cNvSpPr>
          <p:nvPr/>
        </p:nvSpPr>
        <p:spPr bwMode="auto">
          <a:xfrm flipH="1">
            <a:off x="609599" y="3658016"/>
            <a:ext cx="396874" cy="414338"/>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0732" name="Text Box 12"/>
          <p:cNvSpPr txBox="1">
            <a:spLocks noChangeArrowheads="1"/>
          </p:cNvSpPr>
          <p:nvPr/>
        </p:nvSpPr>
        <p:spPr bwMode="auto">
          <a:xfrm>
            <a:off x="112063" y="4056479"/>
            <a:ext cx="853119" cy="338554"/>
          </a:xfrm>
          <a:prstGeom prst="rect">
            <a:avLst/>
          </a:prstGeom>
          <a:noFill/>
          <a:ln w="9525">
            <a:noFill/>
            <a:miter lim="800000"/>
            <a:headEnd/>
            <a:tailEnd/>
          </a:ln>
          <a:effectLst/>
        </p:spPr>
        <p:txBody>
          <a:bodyPr wrap="none">
            <a:spAutoFit/>
          </a:bodyPr>
          <a:lstStyle/>
          <a:p>
            <a:r>
              <a:rPr lang="en-US" sz="1600" dirty="0">
                <a:latin typeface="+mj-lt"/>
              </a:rPr>
              <a:t>OS files</a:t>
            </a:r>
          </a:p>
        </p:txBody>
      </p:sp>
      <p:sp>
        <p:nvSpPr>
          <p:cNvPr id="30734" name="Text Box 14"/>
          <p:cNvSpPr txBox="1">
            <a:spLocks noChangeArrowheads="1"/>
          </p:cNvSpPr>
          <p:nvPr/>
        </p:nvSpPr>
        <p:spPr bwMode="auto">
          <a:xfrm>
            <a:off x="1371600" y="4056479"/>
            <a:ext cx="659155" cy="369332"/>
          </a:xfrm>
          <a:prstGeom prst="rect">
            <a:avLst/>
          </a:prstGeom>
          <a:noFill/>
          <a:ln w="9525">
            <a:noFill/>
            <a:miter lim="800000"/>
            <a:headEnd/>
            <a:tailEnd/>
          </a:ln>
          <a:effectLst/>
        </p:spPr>
        <p:txBody>
          <a:bodyPr wrap="none">
            <a:spAutoFit/>
          </a:bodyPr>
          <a:lstStyle/>
          <a:p>
            <a:r>
              <a:rPr lang="en-US" sz="1800">
                <a:latin typeface="+mj-lt"/>
              </a:rPr>
              <a:t>disks</a:t>
            </a:r>
          </a:p>
        </p:txBody>
      </p:sp>
      <p:sp>
        <p:nvSpPr>
          <p:cNvPr id="30735" name="Text Box 15"/>
          <p:cNvSpPr txBox="1">
            <a:spLocks noChangeArrowheads="1"/>
          </p:cNvSpPr>
          <p:nvPr/>
        </p:nvSpPr>
        <p:spPr bwMode="auto">
          <a:xfrm>
            <a:off x="990600" y="3691354"/>
            <a:ext cx="377026" cy="369332"/>
          </a:xfrm>
          <a:prstGeom prst="rect">
            <a:avLst/>
          </a:prstGeom>
          <a:noFill/>
          <a:ln w="9525">
            <a:noFill/>
            <a:miter lim="800000"/>
            <a:headEnd/>
            <a:tailEnd/>
          </a:ln>
          <a:effectLst/>
        </p:spPr>
        <p:txBody>
          <a:bodyPr wrap="none">
            <a:spAutoFit/>
          </a:bodyPr>
          <a:lstStyle/>
          <a:p>
            <a:r>
              <a:rPr lang="en-US" sz="1800">
                <a:latin typeface="+mj-lt"/>
              </a:rPr>
              <a:t>or</a:t>
            </a:r>
          </a:p>
        </p:txBody>
      </p:sp>
      <p:sp>
        <p:nvSpPr>
          <p:cNvPr id="30736" name="Text Box 16"/>
          <p:cNvSpPr txBox="1">
            <a:spLocks noChangeArrowheads="1"/>
          </p:cNvSpPr>
          <p:nvPr/>
        </p:nvSpPr>
        <p:spPr bwMode="auto">
          <a:xfrm>
            <a:off x="271463" y="1981616"/>
            <a:ext cx="1717137" cy="369332"/>
          </a:xfrm>
          <a:prstGeom prst="rect">
            <a:avLst/>
          </a:prstGeom>
          <a:noFill/>
          <a:ln w="9525">
            <a:noFill/>
            <a:miter lim="800000"/>
            <a:headEnd/>
            <a:tailEnd/>
          </a:ln>
          <a:effectLst/>
        </p:spPr>
        <p:txBody>
          <a:bodyPr wrap="none">
            <a:spAutoFit/>
          </a:bodyPr>
          <a:lstStyle/>
          <a:p>
            <a:r>
              <a:rPr lang="en-US" sz="1800">
                <a:latin typeface="+mj-lt"/>
              </a:rPr>
              <a:t>Access Manager</a:t>
            </a:r>
          </a:p>
        </p:txBody>
      </p:sp>
      <p:sp>
        <p:nvSpPr>
          <p:cNvPr id="30737" name="Rectangle 17"/>
          <p:cNvSpPr>
            <a:spLocks noChangeArrowheads="1"/>
          </p:cNvSpPr>
          <p:nvPr/>
        </p:nvSpPr>
        <p:spPr bwMode="auto">
          <a:xfrm>
            <a:off x="271463" y="1981616"/>
            <a:ext cx="1905000" cy="3810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0738" name="Line 18"/>
          <p:cNvSpPr>
            <a:spLocks noChangeShapeType="1"/>
          </p:cNvSpPr>
          <p:nvPr/>
        </p:nvSpPr>
        <p:spPr bwMode="auto">
          <a:xfrm>
            <a:off x="1169988" y="2362616"/>
            <a:ext cx="0" cy="228600"/>
          </a:xfrm>
          <a:prstGeom prst="line">
            <a:avLst/>
          </a:prstGeom>
          <a:noFill/>
          <a:ln w="9525">
            <a:solidFill>
              <a:schemeClr val="tx1"/>
            </a:solidFill>
            <a:round/>
            <a:headEnd type="triangle" w="med" len="med"/>
            <a:tailEnd type="triangle" w="med" len="med"/>
          </a:ln>
          <a:effectLst/>
        </p:spPr>
        <p:txBody>
          <a:bodyPr/>
          <a:lstStyle/>
          <a:p>
            <a:endParaRPr lang="en-US">
              <a:latin typeface="+mj-lt"/>
            </a:endParaRPr>
          </a:p>
        </p:txBody>
      </p:sp>
      <p:sp>
        <p:nvSpPr>
          <p:cNvPr id="30741" name="Line 21"/>
          <p:cNvSpPr>
            <a:spLocks noChangeShapeType="1"/>
          </p:cNvSpPr>
          <p:nvPr/>
        </p:nvSpPr>
        <p:spPr bwMode="auto">
          <a:xfrm>
            <a:off x="1447800" y="3691354"/>
            <a:ext cx="304800" cy="3810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3" name="Rectangle 32"/>
          <p:cNvSpPr/>
          <p:nvPr/>
        </p:nvSpPr>
        <p:spPr>
          <a:xfrm>
            <a:off x="6172200" y="4601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1</a:t>
            </a:r>
          </a:p>
        </p:txBody>
      </p:sp>
      <p:sp>
        <p:nvSpPr>
          <p:cNvPr id="34" name="Rectangle 33"/>
          <p:cNvSpPr/>
          <p:nvPr/>
        </p:nvSpPr>
        <p:spPr>
          <a:xfrm>
            <a:off x="6172200" y="7197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2</a:t>
            </a:r>
          </a:p>
        </p:txBody>
      </p:sp>
      <p:sp>
        <p:nvSpPr>
          <p:cNvPr id="37" name="Rectangle 36"/>
          <p:cNvSpPr/>
          <p:nvPr/>
        </p:nvSpPr>
        <p:spPr>
          <a:xfrm>
            <a:off x="6172200" y="976878"/>
            <a:ext cx="923273" cy="321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mj-lt"/>
              </a:rPr>
              <a:t>:::::</a:t>
            </a:r>
          </a:p>
        </p:txBody>
      </p:sp>
      <p:sp>
        <p:nvSpPr>
          <p:cNvPr id="38" name="Rectangle 37"/>
          <p:cNvSpPr/>
          <p:nvPr/>
        </p:nvSpPr>
        <p:spPr>
          <a:xfrm>
            <a:off x="6172200" y="12983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n1</a:t>
            </a:r>
            <a:endParaRPr lang="en-US" sz="1800" dirty="0">
              <a:solidFill>
                <a:schemeClr val="tx1"/>
              </a:solidFill>
              <a:latin typeface="+mj-lt"/>
            </a:endParaRPr>
          </a:p>
        </p:txBody>
      </p:sp>
      <p:sp>
        <p:nvSpPr>
          <p:cNvPr id="39" name="TextBox 38"/>
          <p:cNvSpPr txBox="1"/>
          <p:nvPr/>
        </p:nvSpPr>
        <p:spPr>
          <a:xfrm>
            <a:off x="2567011" y="1683603"/>
            <a:ext cx="2530693" cy="1169551"/>
          </a:xfrm>
          <a:prstGeom prst="rect">
            <a:avLst/>
          </a:prstGeom>
          <a:noFill/>
        </p:spPr>
        <p:txBody>
          <a:bodyPr wrap="none" rtlCol="0">
            <a:spAutoFit/>
          </a:bodyPr>
          <a:lstStyle/>
          <a:p>
            <a:r>
              <a:rPr lang="en-US" sz="1400" dirty="0" err="1">
                <a:latin typeface="+mj-lt"/>
              </a:rPr>
              <a:t>CreateTable</a:t>
            </a:r>
            <a:r>
              <a:rPr lang="en-US" sz="1400" dirty="0">
                <a:latin typeface="+mj-lt"/>
              </a:rPr>
              <a:t>(DB, </a:t>
            </a:r>
            <a:r>
              <a:rPr lang="en-US" sz="1400" dirty="0" err="1">
                <a:latin typeface="+mj-lt"/>
              </a:rPr>
              <a:t>tName</a:t>
            </a:r>
            <a:r>
              <a:rPr lang="en-US" sz="1400" dirty="0">
                <a:latin typeface="+mj-lt"/>
              </a:rPr>
              <a:t>, field[])</a:t>
            </a:r>
          </a:p>
          <a:p>
            <a:r>
              <a:rPr lang="en-US" sz="1400" dirty="0" err="1">
                <a:latin typeface="+mj-lt"/>
              </a:rPr>
              <a:t>ReadRecord</a:t>
            </a:r>
            <a:r>
              <a:rPr lang="en-US" sz="1400" dirty="0">
                <a:latin typeface="+mj-lt"/>
              </a:rPr>
              <a:t>(DB, </a:t>
            </a:r>
            <a:r>
              <a:rPr lang="en-US" sz="1400" dirty="0" err="1">
                <a:latin typeface="+mj-lt"/>
              </a:rPr>
              <a:t>tName</a:t>
            </a:r>
            <a:r>
              <a:rPr lang="en-US" sz="1400" dirty="0">
                <a:latin typeface="+mj-lt"/>
              </a:rPr>
              <a:t>, </a:t>
            </a:r>
            <a:r>
              <a:rPr lang="en-US" sz="1400" dirty="0" err="1">
                <a:latin typeface="+mj-lt"/>
              </a:rPr>
              <a:t>rID</a:t>
            </a:r>
            <a:r>
              <a:rPr lang="en-US" sz="1400" dirty="0">
                <a:latin typeface="+mj-lt"/>
              </a:rPr>
              <a:t>)</a:t>
            </a:r>
          </a:p>
          <a:p>
            <a:r>
              <a:rPr lang="en-US" sz="1400" dirty="0" err="1">
                <a:latin typeface="+mj-lt"/>
              </a:rPr>
              <a:t>WriteRecord</a:t>
            </a:r>
            <a:r>
              <a:rPr lang="en-US" sz="1400" dirty="0">
                <a:latin typeface="+mj-lt"/>
              </a:rPr>
              <a:t>(DB, </a:t>
            </a:r>
            <a:r>
              <a:rPr lang="en-US" sz="1400" dirty="0" err="1">
                <a:latin typeface="+mj-lt"/>
              </a:rPr>
              <a:t>tName</a:t>
            </a:r>
            <a:r>
              <a:rPr lang="en-US" sz="1400" dirty="0">
                <a:latin typeface="+mj-lt"/>
              </a:rPr>
              <a:t>, </a:t>
            </a:r>
            <a:r>
              <a:rPr lang="en-US" sz="1400" dirty="0" err="1">
                <a:latin typeface="+mj-lt"/>
              </a:rPr>
              <a:t>rID</a:t>
            </a:r>
            <a:r>
              <a:rPr lang="en-US" sz="1400" dirty="0">
                <a:latin typeface="+mj-lt"/>
              </a:rPr>
              <a:t>, r)</a:t>
            </a:r>
          </a:p>
          <a:p>
            <a:r>
              <a:rPr lang="en-US" sz="1400" dirty="0" err="1">
                <a:latin typeface="+mj-lt"/>
              </a:rPr>
              <a:t>DeleteRecord</a:t>
            </a:r>
            <a:r>
              <a:rPr lang="en-US" sz="1400" dirty="0">
                <a:latin typeface="+mj-lt"/>
              </a:rPr>
              <a:t>(DB, </a:t>
            </a:r>
            <a:r>
              <a:rPr lang="en-US" sz="1400" dirty="0" err="1">
                <a:latin typeface="+mj-lt"/>
              </a:rPr>
              <a:t>tName</a:t>
            </a:r>
            <a:r>
              <a:rPr lang="en-US" sz="1400" dirty="0">
                <a:latin typeface="+mj-lt"/>
              </a:rPr>
              <a:t>, </a:t>
            </a:r>
            <a:r>
              <a:rPr lang="en-US" sz="1400" dirty="0" err="1">
                <a:latin typeface="+mj-lt"/>
              </a:rPr>
              <a:t>rID</a:t>
            </a:r>
            <a:r>
              <a:rPr lang="en-US" sz="1400" dirty="0">
                <a:latin typeface="+mj-lt"/>
              </a:rPr>
              <a:t>)</a:t>
            </a:r>
          </a:p>
          <a:p>
            <a:r>
              <a:rPr lang="en-US" sz="1400" dirty="0">
                <a:latin typeface="+mj-lt"/>
              </a:rPr>
              <a:t>Append(DB, </a:t>
            </a:r>
            <a:r>
              <a:rPr lang="en-US" sz="1400" dirty="0" err="1">
                <a:latin typeface="+mj-lt"/>
              </a:rPr>
              <a:t>tName</a:t>
            </a:r>
            <a:r>
              <a:rPr lang="en-US" sz="1400" dirty="0">
                <a:latin typeface="+mj-lt"/>
              </a:rPr>
              <a:t>, record) </a:t>
            </a:r>
          </a:p>
        </p:txBody>
      </p:sp>
      <p:sp>
        <p:nvSpPr>
          <p:cNvPr id="40" name="Text Box 20"/>
          <p:cNvSpPr txBox="1">
            <a:spLocks noChangeArrowheads="1"/>
          </p:cNvSpPr>
          <p:nvPr/>
        </p:nvSpPr>
        <p:spPr bwMode="auto">
          <a:xfrm>
            <a:off x="2743200" y="1252954"/>
            <a:ext cx="2514599" cy="338554"/>
          </a:xfrm>
          <a:prstGeom prst="rect">
            <a:avLst/>
          </a:prstGeom>
          <a:solidFill>
            <a:schemeClr val="bg1"/>
          </a:solidFill>
          <a:ln w="9525">
            <a:noFill/>
            <a:miter lim="800000"/>
            <a:headEnd/>
            <a:tailEnd/>
          </a:ln>
          <a:effectLst/>
        </p:spPr>
        <p:txBody>
          <a:bodyPr wrap="square">
            <a:spAutoFit/>
          </a:bodyPr>
          <a:lstStyle/>
          <a:p>
            <a:r>
              <a:rPr lang="en-US" sz="1600" b="1" dirty="0">
                <a:solidFill>
                  <a:schemeClr val="accent2"/>
                </a:solidFill>
                <a:latin typeface="+mj-lt"/>
              </a:rPr>
              <a:t>record-level operations</a:t>
            </a:r>
          </a:p>
        </p:txBody>
      </p:sp>
      <p:sp>
        <p:nvSpPr>
          <p:cNvPr id="41" name="Rectangle 40"/>
          <p:cNvSpPr/>
          <p:nvPr/>
        </p:nvSpPr>
        <p:spPr>
          <a:xfrm>
            <a:off x="6629400" y="3278982"/>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1</a:t>
            </a:r>
          </a:p>
        </p:txBody>
      </p:sp>
      <p:sp>
        <p:nvSpPr>
          <p:cNvPr id="42" name="Rectangle 41"/>
          <p:cNvSpPr/>
          <p:nvPr/>
        </p:nvSpPr>
        <p:spPr>
          <a:xfrm>
            <a:off x="6629400" y="3538538"/>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2</a:t>
            </a:r>
          </a:p>
        </p:txBody>
      </p:sp>
      <p:sp>
        <p:nvSpPr>
          <p:cNvPr id="43" name="Rectangle 42"/>
          <p:cNvSpPr/>
          <p:nvPr/>
        </p:nvSpPr>
        <p:spPr>
          <a:xfrm>
            <a:off x="6629400" y="3812382"/>
            <a:ext cx="1371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sp>
        <p:nvSpPr>
          <p:cNvPr id="44" name="Rectangle 43"/>
          <p:cNvSpPr/>
          <p:nvPr/>
        </p:nvSpPr>
        <p:spPr>
          <a:xfrm>
            <a:off x="6629400" y="4193382"/>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m</a:t>
            </a:r>
            <a:endParaRPr lang="en-US" dirty="0">
              <a:solidFill>
                <a:schemeClr val="tx1"/>
              </a:solidFill>
              <a:latin typeface="+mj-lt"/>
            </a:endParaRPr>
          </a:p>
        </p:txBody>
      </p:sp>
      <p:sp>
        <p:nvSpPr>
          <p:cNvPr id="45" name="TextBox 44"/>
          <p:cNvSpPr txBox="1"/>
          <p:nvPr/>
        </p:nvSpPr>
        <p:spPr>
          <a:xfrm>
            <a:off x="2972227" y="3956447"/>
            <a:ext cx="1762855" cy="954107"/>
          </a:xfrm>
          <a:prstGeom prst="rect">
            <a:avLst/>
          </a:prstGeom>
          <a:noFill/>
        </p:spPr>
        <p:txBody>
          <a:bodyPr wrap="none" rtlCol="0">
            <a:spAutoFit/>
          </a:bodyPr>
          <a:lstStyle/>
          <a:p>
            <a:r>
              <a:rPr lang="en-US" sz="1400" dirty="0" err="1">
                <a:latin typeface="+mj-lt"/>
              </a:rPr>
              <a:t>AllocatePage</a:t>
            </a:r>
            <a:r>
              <a:rPr lang="en-US" sz="1400" dirty="0">
                <a:latin typeface="+mj-lt"/>
              </a:rPr>
              <a:t>()</a:t>
            </a:r>
          </a:p>
          <a:p>
            <a:r>
              <a:rPr lang="en-US" sz="1400" dirty="0" err="1">
                <a:latin typeface="+mj-lt"/>
              </a:rPr>
              <a:t>FreePage</a:t>
            </a:r>
            <a:r>
              <a:rPr lang="en-US" sz="1400" dirty="0">
                <a:latin typeface="+mj-lt"/>
              </a:rPr>
              <a:t>(</a:t>
            </a:r>
            <a:r>
              <a:rPr lang="en-US" sz="1400" dirty="0" err="1">
                <a:latin typeface="+mj-lt"/>
              </a:rPr>
              <a:t>pID</a:t>
            </a:r>
            <a:r>
              <a:rPr lang="en-US" sz="1400" dirty="0">
                <a:latin typeface="+mj-lt"/>
              </a:rPr>
              <a:t>)</a:t>
            </a:r>
          </a:p>
          <a:p>
            <a:r>
              <a:rPr lang="en-US" sz="1400" dirty="0" err="1">
                <a:latin typeface="+mj-lt"/>
              </a:rPr>
              <a:t>WritePage</a:t>
            </a:r>
            <a:r>
              <a:rPr lang="en-US" sz="1400" dirty="0">
                <a:latin typeface="+mj-lt"/>
              </a:rPr>
              <a:t>(</a:t>
            </a:r>
            <a:r>
              <a:rPr lang="en-US" sz="1400" dirty="0" err="1">
                <a:latin typeface="+mj-lt"/>
              </a:rPr>
              <a:t>pID</a:t>
            </a:r>
            <a:r>
              <a:rPr lang="en-US" sz="1400" dirty="0">
                <a:latin typeface="+mj-lt"/>
              </a:rPr>
              <a:t>, page)</a:t>
            </a:r>
          </a:p>
          <a:p>
            <a:r>
              <a:rPr lang="en-US" sz="1400" dirty="0" err="1">
                <a:latin typeface="+mj-lt"/>
              </a:rPr>
              <a:t>ReadPage</a:t>
            </a:r>
            <a:r>
              <a:rPr lang="en-US" sz="1400" dirty="0">
                <a:latin typeface="+mj-lt"/>
              </a:rPr>
              <a:t>(</a:t>
            </a:r>
            <a:r>
              <a:rPr lang="en-US" sz="1400" dirty="0" err="1">
                <a:latin typeface="+mj-lt"/>
              </a:rPr>
              <a:t>pID</a:t>
            </a:r>
            <a:r>
              <a:rPr lang="en-US" sz="1400" dirty="0">
                <a:latin typeface="+mj-lt"/>
              </a:rPr>
              <a:t>)</a:t>
            </a:r>
          </a:p>
        </p:txBody>
      </p:sp>
      <p:sp>
        <p:nvSpPr>
          <p:cNvPr id="46" name="Text Box 20"/>
          <p:cNvSpPr txBox="1">
            <a:spLocks noChangeArrowheads="1"/>
          </p:cNvSpPr>
          <p:nvPr/>
        </p:nvSpPr>
        <p:spPr bwMode="auto">
          <a:xfrm>
            <a:off x="2743627" y="3505200"/>
            <a:ext cx="2590373" cy="338554"/>
          </a:xfrm>
          <a:prstGeom prst="rect">
            <a:avLst/>
          </a:prstGeom>
          <a:solidFill>
            <a:schemeClr val="bg1"/>
          </a:solidFill>
          <a:ln w="9525">
            <a:noFill/>
            <a:miter lim="800000"/>
            <a:headEnd/>
            <a:tailEnd/>
          </a:ln>
          <a:effectLst/>
        </p:spPr>
        <p:txBody>
          <a:bodyPr wrap="square">
            <a:spAutoFit/>
          </a:bodyPr>
          <a:lstStyle/>
          <a:p>
            <a:r>
              <a:rPr lang="en-US" sz="1600" b="1" dirty="0">
                <a:solidFill>
                  <a:schemeClr val="accent2"/>
                </a:solidFill>
                <a:latin typeface="+mj-lt"/>
              </a:rPr>
              <a:t> page-level operations</a:t>
            </a:r>
          </a:p>
        </p:txBody>
      </p:sp>
      <p:sp>
        <p:nvSpPr>
          <p:cNvPr id="5" name="Oval 4"/>
          <p:cNvSpPr/>
          <p:nvPr/>
        </p:nvSpPr>
        <p:spPr>
          <a:xfrm>
            <a:off x="5867400" y="1981200"/>
            <a:ext cx="2819400" cy="8368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mj-lt"/>
              </a:rPr>
              <a:t>Mapping between database-table-record and page</a:t>
            </a:r>
          </a:p>
        </p:txBody>
      </p:sp>
      <p:sp>
        <p:nvSpPr>
          <p:cNvPr id="6" name="TextBox 5"/>
          <p:cNvSpPr txBox="1"/>
          <p:nvPr/>
        </p:nvSpPr>
        <p:spPr>
          <a:xfrm>
            <a:off x="6239035" y="152401"/>
            <a:ext cx="755335" cy="307777"/>
          </a:xfrm>
          <a:prstGeom prst="rect">
            <a:avLst/>
          </a:prstGeom>
          <a:noFill/>
        </p:spPr>
        <p:txBody>
          <a:bodyPr wrap="none" rtlCol="0">
            <a:spAutoFit/>
          </a:bodyPr>
          <a:lstStyle/>
          <a:p>
            <a:r>
              <a:rPr lang="en-US" sz="1400" i="1" dirty="0">
                <a:latin typeface="+mj-lt"/>
              </a:rPr>
              <a:t>Db1:T1</a:t>
            </a:r>
          </a:p>
        </p:txBody>
      </p:sp>
      <p:sp>
        <p:nvSpPr>
          <p:cNvPr id="49" name="Rectangle 48"/>
          <p:cNvSpPr/>
          <p:nvPr/>
        </p:nvSpPr>
        <p:spPr>
          <a:xfrm>
            <a:off x="7534927" y="4601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1</a:t>
            </a:r>
          </a:p>
        </p:txBody>
      </p:sp>
      <p:sp>
        <p:nvSpPr>
          <p:cNvPr id="50" name="Rectangle 49"/>
          <p:cNvSpPr/>
          <p:nvPr/>
        </p:nvSpPr>
        <p:spPr>
          <a:xfrm>
            <a:off x="7534927" y="7197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2</a:t>
            </a:r>
          </a:p>
        </p:txBody>
      </p:sp>
      <p:sp>
        <p:nvSpPr>
          <p:cNvPr id="52" name="Rectangle 51"/>
          <p:cNvSpPr/>
          <p:nvPr/>
        </p:nvSpPr>
        <p:spPr>
          <a:xfrm>
            <a:off x="7534927" y="13293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n2</a:t>
            </a:r>
            <a:endParaRPr lang="en-US" sz="1800" dirty="0">
              <a:solidFill>
                <a:schemeClr val="tx1"/>
              </a:solidFill>
              <a:latin typeface="+mj-lt"/>
            </a:endParaRPr>
          </a:p>
        </p:txBody>
      </p:sp>
      <p:sp>
        <p:nvSpPr>
          <p:cNvPr id="53" name="TextBox 52"/>
          <p:cNvSpPr txBox="1"/>
          <p:nvPr/>
        </p:nvSpPr>
        <p:spPr>
          <a:xfrm>
            <a:off x="7620000" y="152401"/>
            <a:ext cx="662361" cy="307777"/>
          </a:xfrm>
          <a:prstGeom prst="rect">
            <a:avLst/>
          </a:prstGeom>
          <a:noFill/>
        </p:spPr>
        <p:txBody>
          <a:bodyPr wrap="none" rtlCol="0">
            <a:spAutoFit/>
          </a:bodyPr>
          <a:lstStyle/>
          <a:p>
            <a:r>
              <a:rPr lang="en-US" sz="1400" i="1" dirty="0" err="1">
                <a:latin typeface="+mj-lt"/>
              </a:rPr>
              <a:t>Dbi:Tj</a:t>
            </a:r>
            <a:endParaRPr lang="en-US" sz="1400" i="1" dirty="0">
              <a:latin typeface="+mj-lt"/>
            </a:endParaRPr>
          </a:p>
        </p:txBody>
      </p:sp>
      <p:sp>
        <p:nvSpPr>
          <p:cNvPr id="7" name="TextBox 6"/>
          <p:cNvSpPr txBox="1"/>
          <p:nvPr/>
        </p:nvSpPr>
        <p:spPr>
          <a:xfrm>
            <a:off x="7129046" y="1005424"/>
            <a:ext cx="338554" cy="400110"/>
          </a:xfrm>
          <a:prstGeom prst="rect">
            <a:avLst/>
          </a:prstGeom>
          <a:noFill/>
        </p:spPr>
        <p:txBody>
          <a:bodyPr wrap="none" rtlCol="0">
            <a:spAutoFit/>
          </a:bodyPr>
          <a:lstStyle/>
          <a:p>
            <a:r>
              <a:rPr lang="en-US" dirty="0">
                <a:latin typeface="+mj-lt"/>
              </a:rPr>
              <a:t>::</a:t>
            </a:r>
          </a:p>
        </p:txBody>
      </p:sp>
      <p:sp>
        <p:nvSpPr>
          <p:cNvPr id="59" name="Rectangle 58"/>
          <p:cNvSpPr/>
          <p:nvPr/>
        </p:nvSpPr>
        <p:spPr>
          <a:xfrm>
            <a:off x="7534927" y="976879"/>
            <a:ext cx="923273" cy="352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mj-lt"/>
              </a:rPr>
              <a:t>:::::</a:t>
            </a:r>
          </a:p>
        </p:txBody>
      </p:sp>
      <p:sp>
        <p:nvSpPr>
          <p:cNvPr id="60" name="Oval 59"/>
          <p:cNvSpPr/>
          <p:nvPr/>
        </p:nvSpPr>
        <p:spPr>
          <a:xfrm>
            <a:off x="5867400" y="4800600"/>
            <a:ext cx="2819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mj-lt"/>
              </a:rPr>
              <a:t>Mapping between page and physical storages</a:t>
            </a:r>
          </a:p>
        </p:txBody>
      </p:sp>
      <p:sp>
        <p:nvSpPr>
          <p:cNvPr id="10" name="Rectangle 9"/>
          <p:cNvSpPr/>
          <p:nvPr/>
        </p:nvSpPr>
        <p:spPr>
          <a:xfrm>
            <a:off x="5867400" y="6248400"/>
            <a:ext cx="8382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mj-lt"/>
              </a:rPr>
              <a:t>HD</a:t>
            </a:r>
          </a:p>
        </p:txBody>
      </p:sp>
      <p:sp>
        <p:nvSpPr>
          <p:cNvPr id="66" name="Rectangle 65"/>
          <p:cNvSpPr/>
          <p:nvPr/>
        </p:nvSpPr>
        <p:spPr>
          <a:xfrm>
            <a:off x="6858000" y="6248400"/>
            <a:ext cx="8382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mj-lt"/>
              </a:rPr>
              <a:t>Optical</a:t>
            </a:r>
          </a:p>
        </p:txBody>
      </p:sp>
      <p:sp>
        <p:nvSpPr>
          <p:cNvPr id="67" name="Rectangle 66"/>
          <p:cNvSpPr/>
          <p:nvPr/>
        </p:nvSpPr>
        <p:spPr>
          <a:xfrm>
            <a:off x="7924800" y="6248400"/>
            <a:ext cx="8382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mj-lt"/>
              </a:rPr>
              <a:t>Tape</a:t>
            </a:r>
          </a:p>
        </p:txBody>
      </p:sp>
      <p:sp>
        <p:nvSpPr>
          <p:cNvPr id="70" name="Line 18"/>
          <p:cNvSpPr>
            <a:spLocks noChangeShapeType="1"/>
          </p:cNvSpPr>
          <p:nvPr/>
        </p:nvSpPr>
        <p:spPr bwMode="auto">
          <a:xfrm>
            <a:off x="7315200" y="1676400"/>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71" name="Line 18"/>
          <p:cNvSpPr>
            <a:spLocks noChangeShapeType="1"/>
          </p:cNvSpPr>
          <p:nvPr/>
        </p:nvSpPr>
        <p:spPr bwMode="auto">
          <a:xfrm>
            <a:off x="7315200" y="2895600"/>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72" name="Line 18"/>
          <p:cNvSpPr>
            <a:spLocks noChangeShapeType="1"/>
          </p:cNvSpPr>
          <p:nvPr/>
        </p:nvSpPr>
        <p:spPr bwMode="auto">
          <a:xfrm>
            <a:off x="7315200" y="4572000"/>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73" name="Line 18"/>
          <p:cNvSpPr>
            <a:spLocks noChangeShapeType="1"/>
          </p:cNvSpPr>
          <p:nvPr/>
        </p:nvSpPr>
        <p:spPr bwMode="auto">
          <a:xfrm>
            <a:off x="7315200" y="5791200"/>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cxnSp>
        <p:nvCxnSpPr>
          <p:cNvPr id="3" name="Straight Arrow Connector 2"/>
          <p:cNvCxnSpPr>
            <a:cxnSpLocks/>
            <a:stCxn id="9" idx="0"/>
          </p:cNvCxnSpPr>
          <p:nvPr/>
        </p:nvCxnSpPr>
        <p:spPr>
          <a:xfrm>
            <a:off x="5562600" y="2048408"/>
            <a:ext cx="304800" cy="232591"/>
          </a:xfrm>
          <a:prstGeom prst="straightConnector1">
            <a:avLst/>
          </a:prstGeom>
          <a:ln>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cxnSpLocks/>
            <a:stCxn id="64" idx="0"/>
          </p:cNvCxnSpPr>
          <p:nvPr/>
        </p:nvCxnSpPr>
        <p:spPr>
          <a:xfrm>
            <a:off x="5562600" y="4174542"/>
            <a:ext cx="381000" cy="736012"/>
          </a:xfrm>
          <a:prstGeom prst="straightConnector1">
            <a:avLst/>
          </a:prstGeom>
          <a:ln>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C4CADFF-6371-CD43-8F00-DCD4F1CB91BC}"/>
              </a:ext>
            </a:extLst>
          </p:cNvPr>
          <p:cNvSpPr txBox="1"/>
          <p:nvPr/>
        </p:nvSpPr>
        <p:spPr>
          <a:xfrm>
            <a:off x="423864" y="5029200"/>
            <a:ext cx="4986336" cy="1754326"/>
          </a:xfrm>
          <a:prstGeom prst="rect">
            <a:avLst/>
          </a:prstGeom>
          <a:noFill/>
        </p:spPr>
        <p:txBody>
          <a:bodyPr wrap="square" rtlCol="0">
            <a:spAutoFit/>
          </a:bodyPr>
          <a:lstStyle/>
          <a:p>
            <a:pPr marL="342900" indent="-342900">
              <a:buFont typeface="+mj-lt"/>
              <a:buAutoNum type="arabicPeriod"/>
            </a:pPr>
            <a:r>
              <a:rPr lang="en-US" sz="1800" dirty="0">
                <a:latin typeface="+mj-lt"/>
              </a:rPr>
              <a:t>A user sees storage at record level, he can create/modify/delete a record</a:t>
            </a:r>
          </a:p>
          <a:p>
            <a:pPr marL="342900" indent="-342900">
              <a:buFont typeface="+mj-lt"/>
              <a:buAutoNum type="arabicPeriod"/>
            </a:pPr>
            <a:r>
              <a:rPr lang="en-US" sz="1800" dirty="0">
                <a:latin typeface="+mj-lt"/>
              </a:rPr>
              <a:t>Access Manager sees storage at page level, it can allocate/read/write/deallocate a page</a:t>
            </a:r>
          </a:p>
          <a:p>
            <a:pPr marL="342900" indent="-342900">
              <a:buFont typeface="+mj-lt"/>
              <a:buAutoNum type="arabicPeriod"/>
            </a:pPr>
            <a:r>
              <a:rPr lang="en-US" sz="1800" dirty="0">
                <a:latin typeface="+mj-lt"/>
              </a:rPr>
              <a:t>Disk Manager sees storage at device level (e.g., disk/cylinder/sector)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838200" y="152400"/>
            <a:ext cx="7772400" cy="685800"/>
          </a:xfrm>
          <a:prstGeom prst="rect">
            <a:avLst/>
          </a:prstGeom>
          <a:noFill/>
          <a:ln w="12700">
            <a:noFill/>
            <a:miter lim="800000"/>
            <a:headEnd/>
            <a:tailEnd/>
          </a:ln>
          <a:effectLst/>
        </p:spPr>
        <p:txBody>
          <a:bodyPr lIns="90488" tIns="44450" rIns="90488" bIns="44450" anchor="ctr"/>
          <a:lstStyle/>
          <a:p>
            <a:pPr algn="ctr"/>
            <a:r>
              <a:rPr lang="en-US" sz="3200" dirty="0">
                <a:solidFill>
                  <a:schemeClr val="tx2"/>
                </a:solidFill>
                <a:latin typeface="+mj-lt"/>
              </a:rPr>
              <a:t>Buffer Manager</a:t>
            </a:r>
          </a:p>
        </p:txBody>
      </p:sp>
      <p:grpSp>
        <p:nvGrpSpPr>
          <p:cNvPr id="29711" name="Group 15"/>
          <p:cNvGrpSpPr>
            <a:grpSpLocks/>
          </p:cNvGrpSpPr>
          <p:nvPr/>
        </p:nvGrpSpPr>
        <p:grpSpPr bwMode="auto">
          <a:xfrm>
            <a:off x="3778250" y="3695700"/>
            <a:ext cx="1317625" cy="688975"/>
            <a:chOff x="2472" y="2966"/>
            <a:chExt cx="830" cy="434"/>
          </a:xfrm>
        </p:grpSpPr>
        <p:grpSp>
          <p:nvGrpSpPr>
            <p:cNvPr id="29712" name="Group 16"/>
            <p:cNvGrpSpPr>
              <a:grpSpLocks/>
            </p:cNvGrpSpPr>
            <p:nvPr/>
          </p:nvGrpSpPr>
          <p:grpSpPr bwMode="auto">
            <a:xfrm>
              <a:off x="2472" y="2966"/>
              <a:ext cx="830" cy="434"/>
              <a:chOff x="2472" y="2966"/>
              <a:chExt cx="830" cy="434"/>
            </a:xfrm>
          </p:grpSpPr>
          <p:sp>
            <p:nvSpPr>
              <p:cNvPr id="29713" name="Oval 17"/>
              <p:cNvSpPr>
                <a:spLocks noChangeArrowheads="1"/>
              </p:cNvSpPr>
              <p:nvPr/>
            </p:nvSpPr>
            <p:spPr bwMode="auto">
              <a:xfrm>
                <a:off x="2480" y="2966"/>
                <a:ext cx="814" cy="97"/>
              </a:xfrm>
              <a:prstGeom prst="ellipse">
                <a:avLst/>
              </a:prstGeom>
              <a:noFill/>
              <a:ln w="25400">
                <a:solidFill>
                  <a:schemeClr val="tx2"/>
                </a:solidFill>
                <a:round/>
                <a:headEnd/>
                <a:tailEnd/>
              </a:ln>
              <a:effectLst/>
            </p:spPr>
            <p:txBody>
              <a:bodyPr wrap="none" anchor="ctr"/>
              <a:lstStyle/>
              <a:p>
                <a:endParaRPr lang="en-US">
                  <a:latin typeface="+mj-lt"/>
                </a:endParaRPr>
              </a:p>
            </p:txBody>
          </p:sp>
          <p:sp>
            <p:nvSpPr>
              <p:cNvPr id="29714" name="Oval 18"/>
              <p:cNvSpPr>
                <a:spLocks noChangeArrowheads="1"/>
              </p:cNvSpPr>
              <p:nvPr/>
            </p:nvSpPr>
            <p:spPr bwMode="auto">
              <a:xfrm>
                <a:off x="2480" y="3303"/>
                <a:ext cx="814" cy="97"/>
              </a:xfrm>
              <a:prstGeom prst="ellipse">
                <a:avLst/>
              </a:prstGeom>
              <a:noFill/>
              <a:ln w="25400">
                <a:solidFill>
                  <a:schemeClr val="tx2"/>
                </a:solidFill>
                <a:round/>
                <a:headEnd/>
                <a:tailEnd/>
              </a:ln>
              <a:effectLst/>
            </p:spPr>
            <p:txBody>
              <a:bodyPr wrap="none" anchor="ctr"/>
              <a:lstStyle/>
              <a:p>
                <a:endParaRPr lang="en-US">
                  <a:latin typeface="+mj-lt"/>
                </a:endParaRPr>
              </a:p>
            </p:txBody>
          </p:sp>
          <p:sp>
            <p:nvSpPr>
              <p:cNvPr id="29715" name="Line 19"/>
              <p:cNvSpPr>
                <a:spLocks noChangeShapeType="1"/>
              </p:cNvSpPr>
              <p:nvPr/>
            </p:nvSpPr>
            <p:spPr bwMode="auto">
              <a:xfrm>
                <a:off x="2472" y="3015"/>
                <a:ext cx="0" cy="337"/>
              </a:xfrm>
              <a:prstGeom prst="line">
                <a:avLst/>
              </a:prstGeom>
              <a:noFill/>
              <a:ln w="25400">
                <a:solidFill>
                  <a:schemeClr val="tx2"/>
                </a:solidFill>
                <a:round/>
                <a:headEnd/>
                <a:tailEnd/>
              </a:ln>
              <a:effectLst/>
            </p:spPr>
            <p:txBody>
              <a:bodyPr/>
              <a:lstStyle/>
              <a:p>
                <a:endParaRPr lang="en-US">
                  <a:latin typeface="+mj-lt"/>
                </a:endParaRPr>
              </a:p>
            </p:txBody>
          </p:sp>
          <p:sp>
            <p:nvSpPr>
              <p:cNvPr id="29716" name="Line 20"/>
              <p:cNvSpPr>
                <a:spLocks noChangeShapeType="1"/>
              </p:cNvSpPr>
              <p:nvPr/>
            </p:nvSpPr>
            <p:spPr bwMode="auto">
              <a:xfrm>
                <a:off x="3302" y="3015"/>
                <a:ext cx="0" cy="337"/>
              </a:xfrm>
              <a:prstGeom prst="line">
                <a:avLst/>
              </a:prstGeom>
              <a:noFill/>
              <a:ln w="25400">
                <a:solidFill>
                  <a:schemeClr val="tx2"/>
                </a:solidFill>
                <a:round/>
                <a:headEnd/>
                <a:tailEnd/>
              </a:ln>
              <a:effectLst/>
            </p:spPr>
            <p:txBody>
              <a:bodyPr/>
              <a:lstStyle/>
              <a:p>
                <a:endParaRPr lang="en-US">
                  <a:latin typeface="+mj-lt"/>
                </a:endParaRPr>
              </a:p>
            </p:txBody>
          </p:sp>
        </p:grpSp>
        <p:sp>
          <p:nvSpPr>
            <p:cNvPr id="29717" name="Rectangle 21"/>
            <p:cNvSpPr>
              <a:spLocks noChangeArrowheads="1"/>
            </p:cNvSpPr>
            <p:nvPr/>
          </p:nvSpPr>
          <p:spPr bwMode="auto">
            <a:xfrm>
              <a:off x="2672" y="3034"/>
              <a:ext cx="399" cy="289"/>
            </a:xfrm>
            <a:prstGeom prst="rect">
              <a:avLst/>
            </a:prstGeom>
            <a:noFill/>
            <a:ln w="12700">
              <a:noFill/>
              <a:miter lim="800000"/>
              <a:headEnd/>
              <a:tailEnd/>
            </a:ln>
            <a:effectLst/>
          </p:spPr>
          <p:txBody>
            <a:bodyPr lIns="90488" tIns="44450" rIns="90488" bIns="44450">
              <a:spAutoFit/>
            </a:bodyPr>
            <a:lstStyle/>
            <a:p>
              <a:pPr eaLnBrk="0" hangingPunct="0"/>
              <a:r>
                <a:rPr lang="en-US" sz="2400">
                  <a:latin typeface="+mj-lt"/>
                </a:rPr>
                <a:t>DB</a:t>
              </a:r>
            </a:p>
          </p:txBody>
        </p:sp>
      </p:grpSp>
      <p:sp>
        <p:nvSpPr>
          <p:cNvPr id="29718" name="Line 22"/>
          <p:cNvSpPr>
            <a:spLocks noChangeShapeType="1"/>
          </p:cNvSpPr>
          <p:nvPr/>
        </p:nvSpPr>
        <p:spPr bwMode="auto">
          <a:xfrm>
            <a:off x="6705600" y="3124200"/>
            <a:ext cx="1914525" cy="0"/>
          </a:xfrm>
          <a:prstGeom prst="line">
            <a:avLst/>
          </a:prstGeom>
          <a:noFill/>
          <a:ln w="12700">
            <a:solidFill>
              <a:srgbClr val="B760F9"/>
            </a:solidFill>
            <a:round/>
            <a:headEnd/>
            <a:tailEnd/>
          </a:ln>
          <a:effectLst/>
        </p:spPr>
        <p:txBody>
          <a:bodyPr/>
          <a:lstStyle/>
          <a:p>
            <a:endParaRPr lang="en-US">
              <a:latin typeface="+mj-lt"/>
            </a:endParaRPr>
          </a:p>
        </p:txBody>
      </p:sp>
      <p:sp>
        <p:nvSpPr>
          <p:cNvPr id="29719" name="Rectangle 23"/>
          <p:cNvSpPr>
            <a:spLocks noChangeArrowheads="1"/>
          </p:cNvSpPr>
          <p:nvPr/>
        </p:nvSpPr>
        <p:spPr bwMode="auto">
          <a:xfrm>
            <a:off x="6673850" y="2552700"/>
            <a:ext cx="1941513"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dirty="0">
                <a:solidFill>
                  <a:schemeClr val="accent6"/>
                </a:solidFill>
                <a:latin typeface="+mj-lt"/>
              </a:rPr>
              <a:t>MAIN MEMORY</a:t>
            </a:r>
          </a:p>
        </p:txBody>
      </p:sp>
      <p:sp>
        <p:nvSpPr>
          <p:cNvPr id="29720" name="Rectangle 24"/>
          <p:cNvSpPr>
            <a:spLocks noChangeArrowheads="1"/>
          </p:cNvSpPr>
          <p:nvPr/>
        </p:nvSpPr>
        <p:spPr bwMode="auto">
          <a:xfrm>
            <a:off x="7207250" y="3314700"/>
            <a:ext cx="721352"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dirty="0">
                <a:solidFill>
                  <a:schemeClr val="accent6"/>
                </a:solidFill>
                <a:latin typeface="+mj-lt"/>
              </a:rPr>
              <a:t>DISK</a:t>
            </a:r>
          </a:p>
        </p:txBody>
      </p:sp>
      <p:sp>
        <p:nvSpPr>
          <p:cNvPr id="29726" name="Rectangle 30"/>
          <p:cNvSpPr>
            <a:spLocks noChangeArrowheads="1"/>
          </p:cNvSpPr>
          <p:nvPr/>
        </p:nvSpPr>
        <p:spPr bwMode="auto">
          <a:xfrm>
            <a:off x="2232025" y="904875"/>
            <a:ext cx="3754234" cy="397545"/>
          </a:xfrm>
          <a:prstGeom prst="rect">
            <a:avLst/>
          </a:prstGeom>
          <a:noFill/>
          <a:ln w="12700">
            <a:noFill/>
            <a:miter lim="800000"/>
            <a:headEnd/>
            <a:tailEnd/>
          </a:ln>
          <a:effectLst/>
        </p:spPr>
        <p:txBody>
          <a:bodyPr wrap="none" lIns="90488" tIns="44450" rIns="90488" bIns="44450">
            <a:spAutoFit/>
          </a:bodyPr>
          <a:lstStyle/>
          <a:p>
            <a:pPr eaLnBrk="0" hangingPunct="0"/>
            <a:r>
              <a:rPr lang="en-US">
                <a:latin typeface="+mj-lt"/>
              </a:rPr>
              <a:t>Page Requests from Higher Levels</a:t>
            </a:r>
          </a:p>
        </p:txBody>
      </p:sp>
      <p:sp>
        <p:nvSpPr>
          <p:cNvPr id="29728" name="Freeform 32"/>
          <p:cNvSpPr>
            <a:spLocks/>
          </p:cNvSpPr>
          <p:nvPr/>
        </p:nvSpPr>
        <p:spPr bwMode="auto">
          <a:xfrm>
            <a:off x="4640263" y="3952875"/>
            <a:ext cx="1022350" cy="153988"/>
          </a:xfrm>
          <a:custGeom>
            <a:avLst/>
            <a:gdLst/>
            <a:ahLst/>
            <a:cxnLst>
              <a:cxn ang="0">
                <a:pos x="643" y="96"/>
              </a:cxn>
              <a:cxn ang="0">
                <a:pos x="640" y="79"/>
              </a:cxn>
              <a:cxn ang="0">
                <a:pos x="627" y="69"/>
              </a:cxn>
              <a:cxn ang="0">
                <a:pos x="621" y="58"/>
              </a:cxn>
              <a:cxn ang="0">
                <a:pos x="594" y="41"/>
              </a:cxn>
              <a:cxn ang="0">
                <a:pos x="573" y="27"/>
              </a:cxn>
              <a:cxn ang="0">
                <a:pos x="547" y="17"/>
              </a:cxn>
              <a:cxn ang="0">
                <a:pos x="520" y="3"/>
              </a:cxn>
              <a:cxn ang="0">
                <a:pos x="500" y="0"/>
              </a:cxn>
              <a:cxn ang="0">
                <a:pos x="480" y="0"/>
              </a:cxn>
              <a:cxn ang="0">
                <a:pos x="460" y="3"/>
              </a:cxn>
              <a:cxn ang="0">
                <a:pos x="439" y="10"/>
              </a:cxn>
              <a:cxn ang="0">
                <a:pos x="420" y="17"/>
              </a:cxn>
              <a:cxn ang="0">
                <a:pos x="399" y="27"/>
              </a:cxn>
              <a:cxn ang="0">
                <a:pos x="380" y="34"/>
              </a:cxn>
              <a:cxn ang="0">
                <a:pos x="359" y="44"/>
              </a:cxn>
              <a:cxn ang="0">
                <a:pos x="332" y="51"/>
              </a:cxn>
              <a:cxn ang="0">
                <a:pos x="305" y="58"/>
              </a:cxn>
              <a:cxn ang="0">
                <a:pos x="286" y="58"/>
              </a:cxn>
              <a:cxn ang="0">
                <a:pos x="259" y="58"/>
              </a:cxn>
              <a:cxn ang="0">
                <a:pos x="238" y="58"/>
              </a:cxn>
              <a:cxn ang="0">
                <a:pos x="212" y="58"/>
              </a:cxn>
              <a:cxn ang="0">
                <a:pos x="185" y="58"/>
              </a:cxn>
              <a:cxn ang="0">
                <a:pos x="158" y="55"/>
              </a:cxn>
              <a:cxn ang="0">
                <a:pos x="138" y="51"/>
              </a:cxn>
              <a:cxn ang="0">
                <a:pos x="104" y="48"/>
              </a:cxn>
              <a:cxn ang="0">
                <a:pos x="78" y="41"/>
              </a:cxn>
              <a:cxn ang="0">
                <a:pos x="58" y="34"/>
              </a:cxn>
              <a:cxn ang="0">
                <a:pos x="38" y="27"/>
              </a:cxn>
              <a:cxn ang="0">
                <a:pos x="18" y="21"/>
              </a:cxn>
              <a:cxn ang="0">
                <a:pos x="0" y="8"/>
              </a:cxn>
            </a:cxnLst>
            <a:rect l="0" t="0" r="r" b="b"/>
            <a:pathLst>
              <a:path w="644" h="97">
                <a:moveTo>
                  <a:pt x="643" y="96"/>
                </a:moveTo>
                <a:lnTo>
                  <a:pt x="640" y="79"/>
                </a:lnTo>
                <a:lnTo>
                  <a:pt x="627" y="69"/>
                </a:lnTo>
                <a:lnTo>
                  <a:pt x="621" y="58"/>
                </a:lnTo>
                <a:lnTo>
                  <a:pt x="594" y="41"/>
                </a:lnTo>
                <a:lnTo>
                  <a:pt x="573" y="27"/>
                </a:lnTo>
                <a:lnTo>
                  <a:pt x="547" y="17"/>
                </a:lnTo>
                <a:lnTo>
                  <a:pt x="520" y="3"/>
                </a:lnTo>
                <a:lnTo>
                  <a:pt x="500" y="0"/>
                </a:lnTo>
                <a:lnTo>
                  <a:pt x="480" y="0"/>
                </a:lnTo>
                <a:lnTo>
                  <a:pt x="460" y="3"/>
                </a:lnTo>
                <a:lnTo>
                  <a:pt x="439" y="10"/>
                </a:lnTo>
                <a:lnTo>
                  <a:pt x="420" y="17"/>
                </a:lnTo>
                <a:lnTo>
                  <a:pt x="399" y="27"/>
                </a:lnTo>
                <a:lnTo>
                  <a:pt x="380" y="34"/>
                </a:lnTo>
                <a:lnTo>
                  <a:pt x="359" y="44"/>
                </a:lnTo>
                <a:lnTo>
                  <a:pt x="332" y="51"/>
                </a:lnTo>
                <a:lnTo>
                  <a:pt x="305" y="58"/>
                </a:lnTo>
                <a:lnTo>
                  <a:pt x="286" y="58"/>
                </a:lnTo>
                <a:lnTo>
                  <a:pt x="259" y="58"/>
                </a:lnTo>
                <a:lnTo>
                  <a:pt x="238" y="58"/>
                </a:lnTo>
                <a:lnTo>
                  <a:pt x="212" y="58"/>
                </a:lnTo>
                <a:lnTo>
                  <a:pt x="185" y="58"/>
                </a:lnTo>
                <a:lnTo>
                  <a:pt x="158" y="55"/>
                </a:lnTo>
                <a:lnTo>
                  <a:pt x="138" y="51"/>
                </a:lnTo>
                <a:lnTo>
                  <a:pt x="104" y="48"/>
                </a:lnTo>
                <a:lnTo>
                  <a:pt x="78" y="41"/>
                </a:lnTo>
                <a:lnTo>
                  <a:pt x="58" y="34"/>
                </a:lnTo>
                <a:lnTo>
                  <a:pt x="38" y="27"/>
                </a:lnTo>
                <a:lnTo>
                  <a:pt x="18" y="21"/>
                </a:lnTo>
                <a:lnTo>
                  <a:pt x="0" y="8"/>
                </a:lnTo>
              </a:path>
            </a:pathLst>
          </a:custGeom>
          <a:noFill/>
          <a:ln w="12700" cap="rnd" cmpd="sng">
            <a:solidFill>
              <a:schemeClr val="folHlink"/>
            </a:solidFill>
            <a:prstDash val="solid"/>
            <a:round/>
            <a:headEnd type="none" w="med" len="med"/>
            <a:tailEnd type="triangle" w="med" len="med"/>
          </a:ln>
          <a:effectLst/>
        </p:spPr>
        <p:txBody>
          <a:bodyPr/>
          <a:lstStyle/>
          <a:p>
            <a:endParaRPr lang="en-US">
              <a:latin typeface="+mj-lt"/>
            </a:endParaRPr>
          </a:p>
        </p:txBody>
      </p:sp>
      <p:sp>
        <p:nvSpPr>
          <p:cNvPr id="29729" name="Rectangle 33"/>
          <p:cNvSpPr>
            <a:spLocks noChangeArrowheads="1"/>
          </p:cNvSpPr>
          <p:nvPr/>
        </p:nvSpPr>
        <p:spPr bwMode="auto">
          <a:xfrm>
            <a:off x="5759450" y="3848100"/>
            <a:ext cx="2420535" cy="643766"/>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j-lt"/>
              </a:rPr>
              <a:t>choice of frame dictated</a:t>
            </a:r>
          </a:p>
          <a:p>
            <a:pPr eaLnBrk="0" hangingPunct="0"/>
            <a:r>
              <a:rPr lang="en-US" sz="1800">
                <a:latin typeface="+mj-lt"/>
              </a:rPr>
              <a:t>by </a:t>
            </a:r>
            <a:r>
              <a:rPr lang="en-US" sz="1800" b="1">
                <a:latin typeface="+mj-lt"/>
              </a:rPr>
              <a:t>replacement policy</a:t>
            </a:r>
          </a:p>
        </p:txBody>
      </p:sp>
      <p:grpSp>
        <p:nvGrpSpPr>
          <p:cNvPr id="2" name="Group 1"/>
          <p:cNvGrpSpPr/>
          <p:nvPr/>
        </p:nvGrpSpPr>
        <p:grpSpPr>
          <a:xfrm>
            <a:off x="1066800" y="1257300"/>
            <a:ext cx="5378450" cy="2433638"/>
            <a:chOff x="1174750" y="1257300"/>
            <a:chExt cx="5378450" cy="2433638"/>
          </a:xfrm>
        </p:grpSpPr>
        <p:grpSp>
          <p:nvGrpSpPr>
            <p:cNvPr id="29699" name="Group 3"/>
            <p:cNvGrpSpPr>
              <a:grpSpLocks/>
            </p:cNvGrpSpPr>
            <p:nvPr/>
          </p:nvGrpSpPr>
          <p:grpSpPr bwMode="auto">
            <a:xfrm>
              <a:off x="2514600" y="1790700"/>
              <a:ext cx="4038600" cy="1371600"/>
              <a:chOff x="1598" y="1518"/>
              <a:chExt cx="2665" cy="1084"/>
            </a:xfrm>
          </p:grpSpPr>
          <p:sp>
            <p:nvSpPr>
              <p:cNvPr id="29700" name="Rectangle 4"/>
              <p:cNvSpPr>
                <a:spLocks noChangeArrowheads="1"/>
              </p:cNvSpPr>
              <p:nvPr/>
            </p:nvSpPr>
            <p:spPr bwMode="auto">
              <a:xfrm>
                <a:off x="1606" y="1526"/>
                <a:ext cx="2649" cy="1068"/>
              </a:xfrm>
              <a:prstGeom prst="rect">
                <a:avLst/>
              </a:prstGeom>
              <a:noFill/>
              <a:ln w="25400">
                <a:solidFill>
                  <a:schemeClr val="tx2"/>
                </a:solidFill>
                <a:miter lim="800000"/>
                <a:headEnd/>
                <a:tailEnd/>
              </a:ln>
              <a:effectLst/>
            </p:spPr>
            <p:txBody>
              <a:bodyPr wrap="none" anchor="ctr"/>
              <a:lstStyle/>
              <a:p>
                <a:endParaRPr lang="en-US">
                  <a:latin typeface="+mj-lt"/>
                </a:endParaRPr>
              </a:p>
            </p:txBody>
          </p:sp>
          <p:sp>
            <p:nvSpPr>
              <p:cNvPr id="29701" name="Rectangle 5"/>
              <p:cNvSpPr>
                <a:spLocks noChangeArrowheads="1"/>
              </p:cNvSpPr>
              <p:nvPr/>
            </p:nvSpPr>
            <p:spPr bwMode="auto">
              <a:xfrm>
                <a:off x="1602" y="1522"/>
                <a:ext cx="428" cy="10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9702" name="Rectangle 6"/>
              <p:cNvSpPr>
                <a:spLocks noChangeArrowheads="1"/>
              </p:cNvSpPr>
              <p:nvPr/>
            </p:nvSpPr>
            <p:spPr bwMode="auto">
              <a:xfrm>
                <a:off x="2038" y="1522"/>
                <a:ext cx="430" cy="10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9703" name="Rectangle 7"/>
              <p:cNvSpPr>
                <a:spLocks noChangeArrowheads="1"/>
              </p:cNvSpPr>
              <p:nvPr/>
            </p:nvSpPr>
            <p:spPr bwMode="auto">
              <a:xfrm>
                <a:off x="2476" y="1522"/>
                <a:ext cx="429" cy="10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9704" name="Rectangle 8"/>
              <p:cNvSpPr>
                <a:spLocks noChangeArrowheads="1"/>
              </p:cNvSpPr>
              <p:nvPr/>
            </p:nvSpPr>
            <p:spPr bwMode="auto">
              <a:xfrm>
                <a:off x="2913" y="1522"/>
                <a:ext cx="428" cy="10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9705" name="Rectangle 9"/>
              <p:cNvSpPr>
                <a:spLocks noChangeArrowheads="1"/>
              </p:cNvSpPr>
              <p:nvPr/>
            </p:nvSpPr>
            <p:spPr bwMode="auto">
              <a:xfrm>
                <a:off x="3349" y="1522"/>
                <a:ext cx="429" cy="10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9706" name="Line 10"/>
              <p:cNvSpPr>
                <a:spLocks noChangeShapeType="1"/>
              </p:cNvSpPr>
              <p:nvPr/>
            </p:nvSpPr>
            <p:spPr bwMode="auto">
              <a:xfrm>
                <a:off x="1598" y="1865"/>
                <a:ext cx="2665" cy="0"/>
              </a:xfrm>
              <a:prstGeom prst="line">
                <a:avLst/>
              </a:prstGeom>
              <a:noFill/>
              <a:ln w="12700">
                <a:solidFill>
                  <a:schemeClr val="tx1"/>
                </a:solidFill>
                <a:round/>
                <a:headEnd/>
                <a:tailEnd/>
              </a:ln>
              <a:effectLst/>
            </p:spPr>
            <p:txBody>
              <a:bodyPr/>
              <a:lstStyle/>
              <a:p>
                <a:endParaRPr lang="en-US">
                  <a:latin typeface="+mj-lt"/>
                </a:endParaRPr>
              </a:p>
            </p:txBody>
          </p:sp>
          <p:sp>
            <p:nvSpPr>
              <p:cNvPr id="29707" name="Line 11"/>
              <p:cNvSpPr>
                <a:spLocks noChangeShapeType="1"/>
              </p:cNvSpPr>
              <p:nvPr/>
            </p:nvSpPr>
            <p:spPr bwMode="auto">
              <a:xfrm>
                <a:off x="1598" y="2255"/>
                <a:ext cx="2665" cy="0"/>
              </a:xfrm>
              <a:prstGeom prst="line">
                <a:avLst/>
              </a:prstGeom>
              <a:noFill/>
              <a:ln w="12700">
                <a:solidFill>
                  <a:schemeClr val="tx1"/>
                </a:solidFill>
                <a:round/>
                <a:headEnd/>
                <a:tailEnd/>
              </a:ln>
              <a:effectLst/>
            </p:spPr>
            <p:txBody>
              <a:bodyPr/>
              <a:lstStyle/>
              <a:p>
                <a:endParaRPr lang="en-US">
                  <a:latin typeface="+mj-lt"/>
                </a:endParaRPr>
              </a:p>
            </p:txBody>
          </p:sp>
          <p:sp>
            <p:nvSpPr>
              <p:cNvPr id="29708" name="Rectangle 12"/>
              <p:cNvSpPr>
                <a:spLocks noChangeArrowheads="1"/>
              </p:cNvSpPr>
              <p:nvPr/>
            </p:nvSpPr>
            <p:spPr bwMode="auto">
              <a:xfrm>
                <a:off x="1598" y="1518"/>
                <a:ext cx="436" cy="347"/>
              </a:xfrm>
              <a:prstGeom prst="rect">
                <a:avLst/>
              </a:prstGeom>
              <a:solidFill>
                <a:schemeClr val="tx2"/>
              </a:solidFill>
              <a:ln w="12700">
                <a:noFill/>
                <a:miter lim="800000"/>
                <a:headEnd/>
                <a:tailEnd/>
              </a:ln>
              <a:effectLst/>
            </p:spPr>
            <p:txBody>
              <a:bodyPr wrap="none" anchor="ctr"/>
              <a:lstStyle/>
              <a:p>
                <a:endParaRPr lang="en-US">
                  <a:latin typeface="+mj-lt"/>
                </a:endParaRPr>
              </a:p>
            </p:txBody>
          </p:sp>
          <p:sp>
            <p:nvSpPr>
              <p:cNvPr id="29709" name="Rectangle 13"/>
              <p:cNvSpPr>
                <a:spLocks noChangeArrowheads="1"/>
              </p:cNvSpPr>
              <p:nvPr/>
            </p:nvSpPr>
            <p:spPr bwMode="auto">
              <a:xfrm>
                <a:off x="2472" y="1518"/>
                <a:ext cx="437" cy="347"/>
              </a:xfrm>
              <a:prstGeom prst="rect">
                <a:avLst/>
              </a:prstGeom>
              <a:solidFill>
                <a:schemeClr val="tx2"/>
              </a:solidFill>
              <a:ln w="12700">
                <a:noFill/>
                <a:miter lim="800000"/>
                <a:headEnd/>
                <a:tailEnd/>
              </a:ln>
              <a:effectLst/>
            </p:spPr>
            <p:txBody>
              <a:bodyPr wrap="none" anchor="ctr"/>
              <a:lstStyle/>
              <a:p>
                <a:endParaRPr lang="en-US">
                  <a:latin typeface="+mj-lt"/>
                </a:endParaRPr>
              </a:p>
            </p:txBody>
          </p:sp>
          <p:sp>
            <p:nvSpPr>
              <p:cNvPr id="29710" name="Rectangle 14"/>
              <p:cNvSpPr>
                <a:spLocks noChangeArrowheads="1"/>
              </p:cNvSpPr>
              <p:nvPr/>
            </p:nvSpPr>
            <p:spPr bwMode="auto">
              <a:xfrm>
                <a:off x="2909" y="2255"/>
                <a:ext cx="436" cy="347"/>
              </a:xfrm>
              <a:prstGeom prst="rect">
                <a:avLst/>
              </a:prstGeom>
              <a:solidFill>
                <a:schemeClr val="tx2"/>
              </a:solidFill>
              <a:ln w="12700">
                <a:noFill/>
                <a:miter lim="800000"/>
                <a:headEnd/>
                <a:tailEnd/>
              </a:ln>
              <a:effectLst/>
            </p:spPr>
            <p:txBody>
              <a:bodyPr wrap="none" anchor="ctr"/>
              <a:lstStyle/>
              <a:p>
                <a:endParaRPr lang="en-US">
                  <a:latin typeface="+mj-lt"/>
                </a:endParaRPr>
              </a:p>
            </p:txBody>
          </p:sp>
        </p:grpSp>
        <p:sp>
          <p:nvSpPr>
            <p:cNvPr id="29721" name="Freeform 25"/>
            <p:cNvSpPr>
              <a:spLocks/>
            </p:cNvSpPr>
            <p:nvPr/>
          </p:nvSpPr>
          <p:spPr bwMode="auto">
            <a:xfrm>
              <a:off x="1439863" y="2117725"/>
              <a:ext cx="1041400" cy="301625"/>
            </a:xfrm>
            <a:custGeom>
              <a:avLst/>
              <a:gdLst/>
              <a:ahLst/>
              <a:cxnLst>
                <a:cxn ang="0">
                  <a:pos x="0" y="189"/>
                </a:cxn>
                <a:cxn ang="0">
                  <a:pos x="3" y="155"/>
                </a:cxn>
                <a:cxn ang="0">
                  <a:pos x="16" y="135"/>
                </a:cxn>
                <a:cxn ang="0">
                  <a:pos x="23" y="114"/>
                </a:cxn>
                <a:cxn ang="0">
                  <a:pos x="50" y="81"/>
                </a:cxn>
                <a:cxn ang="0">
                  <a:pos x="71" y="54"/>
                </a:cxn>
                <a:cxn ang="0">
                  <a:pos x="98" y="33"/>
                </a:cxn>
                <a:cxn ang="0">
                  <a:pos x="126" y="6"/>
                </a:cxn>
                <a:cxn ang="0">
                  <a:pos x="146" y="0"/>
                </a:cxn>
                <a:cxn ang="0">
                  <a:pos x="166" y="0"/>
                </a:cxn>
                <a:cxn ang="0">
                  <a:pos x="186" y="6"/>
                </a:cxn>
                <a:cxn ang="0">
                  <a:pos x="207" y="20"/>
                </a:cxn>
                <a:cxn ang="0">
                  <a:pos x="227" y="33"/>
                </a:cxn>
                <a:cxn ang="0">
                  <a:pos x="248" y="54"/>
                </a:cxn>
                <a:cxn ang="0">
                  <a:pos x="268" y="68"/>
                </a:cxn>
                <a:cxn ang="0">
                  <a:pos x="289" y="87"/>
                </a:cxn>
                <a:cxn ang="0">
                  <a:pos x="317" y="101"/>
                </a:cxn>
                <a:cxn ang="0">
                  <a:pos x="344" y="114"/>
                </a:cxn>
                <a:cxn ang="0">
                  <a:pos x="364" y="114"/>
                </a:cxn>
                <a:cxn ang="0">
                  <a:pos x="391" y="114"/>
                </a:cxn>
                <a:cxn ang="0">
                  <a:pos x="412" y="114"/>
                </a:cxn>
                <a:cxn ang="0">
                  <a:pos x="439" y="114"/>
                </a:cxn>
                <a:cxn ang="0">
                  <a:pos x="467" y="114"/>
                </a:cxn>
                <a:cxn ang="0">
                  <a:pos x="494" y="108"/>
                </a:cxn>
                <a:cxn ang="0">
                  <a:pos x="514" y="101"/>
                </a:cxn>
                <a:cxn ang="0">
                  <a:pos x="549" y="95"/>
                </a:cxn>
                <a:cxn ang="0">
                  <a:pos x="576" y="81"/>
                </a:cxn>
                <a:cxn ang="0">
                  <a:pos x="596" y="68"/>
                </a:cxn>
                <a:cxn ang="0">
                  <a:pos x="617" y="54"/>
                </a:cxn>
                <a:cxn ang="0">
                  <a:pos x="637" y="41"/>
                </a:cxn>
                <a:cxn ang="0">
                  <a:pos x="655" y="16"/>
                </a:cxn>
              </a:cxnLst>
              <a:rect l="0" t="0" r="r" b="b"/>
              <a:pathLst>
                <a:path w="656" h="190">
                  <a:moveTo>
                    <a:pt x="0" y="189"/>
                  </a:moveTo>
                  <a:lnTo>
                    <a:pt x="3" y="155"/>
                  </a:lnTo>
                  <a:lnTo>
                    <a:pt x="16" y="135"/>
                  </a:lnTo>
                  <a:lnTo>
                    <a:pt x="23" y="114"/>
                  </a:lnTo>
                  <a:lnTo>
                    <a:pt x="50" y="81"/>
                  </a:lnTo>
                  <a:lnTo>
                    <a:pt x="71" y="54"/>
                  </a:lnTo>
                  <a:lnTo>
                    <a:pt x="98" y="33"/>
                  </a:lnTo>
                  <a:lnTo>
                    <a:pt x="126" y="6"/>
                  </a:lnTo>
                  <a:lnTo>
                    <a:pt x="146" y="0"/>
                  </a:lnTo>
                  <a:lnTo>
                    <a:pt x="166" y="0"/>
                  </a:lnTo>
                  <a:lnTo>
                    <a:pt x="186" y="6"/>
                  </a:lnTo>
                  <a:lnTo>
                    <a:pt x="207" y="20"/>
                  </a:lnTo>
                  <a:lnTo>
                    <a:pt x="227" y="33"/>
                  </a:lnTo>
                  <a:lnTo>
                    <a:pt x="248" y="54"/>
                  </a:lnTo>
                  <a:lnTo>
                    <a:pt x="268" y="68"/>
                  </a:lnTo>
                  <a:lnTo>
                    <a:pt x="289" y="87"/>
                  </a:lnTo>
                  <a:lnTo>
                    <a:pt x="317" y="101"/>
                  </a:lnTo>
                  <a:lnTo>
                    <a:pt x="344" y="114"/>
                  </a:lnTo>
                  <a:lnTo>
                    <a:pt x="364" y="114"/>
                  </a:lnTo>
                  <a:lnTo>
                    <a:pt x="391" y="114"/>
                  </a:lnTo>
                  <a:lnTo>
                    <a:pt x="412" y="114"/>
                  </a:lnTo>
                  <a:lnTo>
                    <a:pt x="439" y="114"/>
                  </a:lnTo>
                  <a:lnTo>
                    <a:pt x="467" y="114"/>
                  </a:lnTo>
                  <a:lnTo>
                    <a:pt x="494" y="108"/>
                  </a:lnTo>
                  <a:lnTo>
                    <a:pt x="514" y="101"/>
                  </a:lnTo>
                  <a:lnTo>
                    <a:pt x="549" y="95"/>
                  </a:lnTo>
                  <a:lnTo>
                    <a:pt x="576" y="81"/>
                  </a:lnTo>
                  <a:lnTo>
                    <a:pt x="596" y="68"/>
                  </a:lnTo>
                  <a:lnTo>
                    <a:pt x="617" y="54"/>
                  </a:lnTo>
                  <a:lnTo>
                    <a:pt x="637" y="41"/>
                  </a:lnTo>
                  <a:lnTo>
                    <a:pt x="655" y="16"/>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29722" name="Rectangle 26"/>
            <p:cNvSpPr>
              <a:spLocks noChangeArrowheads="1"/>
            </p:cNvSpPr>
            <p:nvPr/>
          </p:nvSpPr>
          <p:spPr bwMode="auto">
            <a:xfrm>
              <a:off x="1174750" y="2395538"/>
              <a:ext cx="1163781"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j-lt"/>
                </a:rPr>
                <a:t>disk frame</a:t>
              </a:r>
            </a:p>
          </p:txBody>
        </p:sp>
        <p:sp>
          <p:nvSpPr>
            <p:cNvPr id="29723" name="Freeform 27"/>
            <p:cNvSpPr>
              <a:spLocks/>
            </p:cNvSpPr>
            <p:nvPr/>
          </p:nvSpPr>
          <p:spPr bwMode="auto">
            <a:xfrm>
              <a:off x="1682750" y="2814638"/>
              <a:ext cx="1039813" cy="300037"/>
            </a:xfrm>
            <a:custGeom>
              <a:avLst/>
              <a:gdLst/>
              <a:ahLst/>
              <a:cxnLst>
                <a:cxn ang="0">
                  <a:pos x="0" y="188"/>
                </a:cxn>
                <a:cxn ang="0">
                  <a:pos x="3" y="154"/>
                </a:cxn>
                <a:cxn ang="0">
                  <a:pos x="16" y="134"/>
                </a:cxn>
                <a:cxn ang="0">
                  <a:pos x="23" y="114"/>
                </a:cxn>
                <a:cxn ang="0">
                  <a:pos x="50" y="81"/>
                </a:cxn>
                <a:cxn ang="0">
                  <a:pos x="71" y="54"/>
                </a:cxn>
                <a:cxn ang="0">
                  <a:pos x="98" y="33"/>
                </a:cxn>
                <a:cxn ang="0">
                  <a:pos x="125" y="6"/>
                </a:cxn>
                <a:cxn ang="0">
                  <a:pos x="145" y="0"/>
                </a:cxn>
                <a:cxn ang="0">
                  <a:pos x="166" y="0"/>
                </a:cxn>
                <a:cxn ang="0">
                  <a:pos x="186" y="6"/>
                </a:cxn>
                <a:cxn ang="0">
                  <a:pos x="207" y="20"/>
                </a:cxn>
                <a:cxn ang="0">
                  <a:pos x="227" y="33"/>
                </a:cxn>
                <a:cxn ang="0">
                  <a:pos x="248" y="54"/>
                </a:cxn>
                <a:cxn ang="0">
                  <a:pos x="268" y="67"/>
                </a:cxn>
                <a:cxn ang="0">
                  <a:pos x="289" y="87"/>
                </a:cxn>
                <a:cxn ang="0">
                  <a:pos x="316" y="100"/>
                </a:cxn>
                <a:cxn ang="0">
                  <a:pos x="343" y="114"/>
                </a:cxn>
                <a:cxn ang="0">
                  <a:pos x="363" y="114"/>
                </a:cxn>
                <a:cxn ang="0">
                  <a:pos x="391" y="114"/>
                </a:cxn>
                <a:cxn ang="0">
                  <a:pos x="411" y="114"/>
                </a:cxn>
                <a:cxn ang="0">
                  <a:pos x="439" y="114"/>
                </a:cxn>
                <a:cxn ang="0">
                  <a:pos x="466" y="114"/>
                </a:cxn>
                <a:cxn ang="0">
                  <a:pos x="493" y="107"/>
                </a:cxn>
                <a:cxn ang="0">
                  <a:pos x="513" y="100"/>
                </a:cxn>
                <a:cxn ang="0">
                  <a:pos x="548" y="94"/>
                </a:cxn>
                <a:cxn ang="0">
                  <a:pos x="575" y="81"/>
                </a:cxn>
                <a:cxn ang="0">
                  <a:pos x="595" y="67"/>
                </a:cxn>
                <a:cxn ang="0">
                  <a:pos x="616" y="54"/>
                </a:cxn>
                <a:cxn ang="0">
                  <a:pos x="636" y="40"/>
                </a:cxn>
                <a:cxn ang="0">
                  <a:pos x="654" y="16"/>
                </a:cxn>
              </a:cxnLst>
              <a:rect l="0" t="0" r="r" b="b"/>
              <a:pathLst>
                <a:path w="655" h="189">
                  <a:moveTo>
                    <a:pt x="0" y="188"/>
                  </a:moveTo>
                  <a:lnTo>
                    <a:pt x="3" y="154"/>
                  </a:lnTo>
                  <a:lnTo>
                    <a:pt x="16" y="134"/>
                  </a:lnTo>
                  <a:lnTo>
                    <a:pt x="23" y="114"/>
                  </a:lnTo>
                  <a:lnTo>
                    <a:pt x="50" y="81"/>
                  </a:lnTo>
                  <a:lnTo>
                    <a:pt x="71" y="54"/>
                  </a:lnTo>
                  <a:lnTo>
                    <a:pt x="98" y="33"/>
                  </a:lnTo>
                  <a:lnTo>
                    <a:pt x="125" y="6"/>
                  </a:lnTo>
                  <a:lnTo>
                    <a:pt x="145" y="0"/>
                  </a:lnTo>
                  <a:lnTo>
                    <a:pt x="166" y="0"/>
                  </a:lnTo>
                  <a:lnTo>
                    <a:pt x="186" y="6"/>
                  </a:lnTo>
                  <a:lnTo>
                    <a:pt x="207" y="20"/>
                  </a:lnTo>
                  <a:lnTo>
                    <a:pt x="227" y="33"/>
                  </a:lnTo>
                  <a:lnTo>
                    <a:pt x="248" y="54"/>
                  </a:lnTo>
                  <a:lnTo>
                    <a:pt x="268" y="67"/>
                  </a:lnTo>
                  <a:lnTo>
                    <a:pt x="289" y="87"/>
                  </a:lnTo>
                  <a:lnTo>
                    <a:pt x="316" y="100"/>
                  </a:lnTo>
                  <a:lnTo>
                    <a:pt x="343" y="114"/>
                  </a:lnTo>
                  <a:lnTo>
                    <a:pt x="363" y="114"/>
                  </a:lnTo>
                  <a:lnTo>
                    <a:pt x="391" y="114"/>
                  </a:lnTo>
                  <a:lnTo>
                    <a:pt x="411" y="114"/>
                  </a:lnTo>
                  <a:lnTo>
                    <a:pt x="439" y="114"/>
                  </a:lnTo>
                  <a:lnTo>
                    <a:pt x="466" y="114"/>
                  </a:lnTo>
                  <a:lnTo>
                    <a:pt x="493" y="107"/>
                  </a:lnTo>
                  <a:lnTo>
                    <a:pt x="513" y="100"/>
                  </a:lnTo>
                  <a:lnTo>
                    <a:pt x="548" y="94"/>
                  </a:lnTo>
                  <a:lnTo>
                    <a:pt x="575" y="81"/>
                  </a:lnTo>
                  <a:lnTo>
                    <a:pt x="595" y="67"/>
                  </a:lnTo>
                  <a:lnTo>
                    <a:pt x="616" y="54"/>
                  </a:lnTo>
                  <a:lnTo>
                    <a:pt x="636" y="40"/>
                  </a:lnTo>
                  <a:lnTo>
                    <a:pt x="654" y="16"/>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29724" name="Rectangle 28"/>
            <p:cNvSpPr>
              <a:spLocks noChangeArrowheads="1"/>
            </p:cNvSpPr>
            <p:nvPr/>
          </p:nvSpPr>
          <p:spPr bwMode="auto">
            <a:xfrm>
              <a:off x="1244600" y="3089275"/>
              <a:ext cx="1138133"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j-lt"/>
                </a:rPr>
                <a:t>free frame</a:t>
              </a:r>
            </a:p>
          </p:txBody>
        </p:sp>
        <p:sp>
          <p:nvSpPr>
            <p:cNvPr id="29725" name="Line 29"/>
            <p:cNvSpPr>
              <a:spLocks noChangeShapeType="1"/>
            </p:cNvSpPr>
            <p:nvPr/>
          </p:nvSpPr>
          <p:spPr bwMode="auto">
            <a:xfrm>
              <a:off x="4572000" y="1257300"/>
              <a:ext cx="0" cy="457200"/>
            </a:xfrm>
            <a:prstGeom prst="line">
              <a:avLst/>
            </a:prstGeom>
            <a:noFill/>
            <a:ln w="25400">
              <a:solidFill>
                <a:schemeClr val="folHlink"/>
              </a:solidFill>
              <a:round/>
              <a:headEnd type="triangle" w="med" len="med"/>
              <a:tailEnd type="triangle" w="med" len="med"/>
            </a:ln>
            <a:effectLst/>
          </p:spPr>
          <p:txBody>
            <a:bodyPr/>
            <a:lstStyle/>
            <a:p>
              <a:endParaRPr lang="en-US">
                <a:latin typeface="+mj-lt"/>
              </a:endParaRPr>
            </a:p>
          </p:txBody>
        </p:sp>
        <p:sp>
          <p:nvSpPr>
            <p:cNvPr id="29727" name="Rectangle 31"/>
            <p:cNvSpPr>
              <a:spLocks noChangeArrowheads="1"/>
            </p:cNvSpPr>
            <p:nvPr/>
          </p:nvSpPr>
          <p:spPr bwMode="auto">
            <a:xfrm>
              <a:off x="2438400" y="1409700"/>
              <a:ext cx="1733550"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j-lt"/>
                </a:rPr>
                <a:t>BUFFER POOL</a:t>
              </a:r>
            </a:p>
          </p:txBody>
        </p:sp>
        <p:sp>
          <p:nvSpPr>
            <p:cNvPr id="29730" name="Line 34"/>
            <p:cNvSpPr>
              <a:spLocks noChangeShapeType="1"/>
            </p:cNvSpPr>
            <p:nvPr/>
          </p:nvSpPr>
          <p:spPr bwMode="auto">
            <a:xfrm>
              <a:off x="4579938" y="3141663"/>
              <a:ext cx="0" cy="549275"/>
            </a:xfrm>
            <a:prstGeom prst="line">
              <a:avLst/>
            </a:prstGeom>
            <a:noFill/>
            <a:ln w="25400">
              <a:solidFill>
                <a:schemeClr val="folHlink"/>
              </a:solidFill>
              <a:round/>
              <a:headEnd type="triangle" w="med" len="med"/>
              <a:tailEnd type="triangle" w="med" len="med"/>
            </a:ln>
            <a:effectLst/>
          </p:spPr>
          <p:txBody>
            <a:bodyPr/>
            <a:lstStyle/>
            <a:p>
              <a:endParaRPr lang="en-US">
                <a:latin typeface="+mj-lt"/>
              </a:endParaRPr>
            </a:p>
          </p:txBody>
        </p:sp>
      </p:grpSp>
      <p:sp>
        <p:nvSpPr>
          <p:cNvPr id="29731" name="Text Box 35"/>
          <p:cNvSpPr txBox="1">
            <a:spLocks noChangeArrowheads="1"/>
          </p:cNvSpPr>
          <p:nvPr/>
        </p:nvSpPr>
        <p:spPr bwMode="auto">
          <a:xfrm>
            <a:off x="838200" y="4800600"/>
            <a:ext cx="6781800" cy="1600438"/>
          </a:xfrm>
          <a:prstGeom prst="rect">
            <a:avLst/>
          </a:prstGeom>
          <a:noFill/>
          <a:ln w="9525">
            <a:noFill/>
            <a:miter lim="800000"/>
            <a:headEnd/>
            <a:tailEnd/>
          </a:ln>
          <a:effectLst/>
        </p:spPr>
        <p:txBody>
          <a:bodyPr wrap="square">
            <a:spAutoFit/>
          </a:bodyPr>
          <a:lstStyle/>
          <a:p>
            <a:pPr marL="285750" indent="-285750">
              <a:buFont typeface="Arial"/>
              <a:buChar char="•"/>
            </a:pPr>
            <a:r>
              <a:rPr lang="en-US" dirty="0">
                <a:latin typeface="+mj-lt"/>
              </a:rPr>
              <a:t>Size of a frame equal to size of a disk page</a:t>
            </a:r>
          </a:p>
          <a:p>
            <a:pPr marL="285750" indent="-285750">
              <a:buFont typeface="Arial"/>
              <a:buChar char="•"/>
            </a:pPr>
            <a:r>
              <a:rPr lang="en-US" dirty="0">
                <a:latin typeface="+mj-lt"/>
              </a:rPr>
              <a:t>Two variables associated with each frame/page: </a:t>
            </a:r>
          </a:p>
          <a:p>
            <a:pPr marL="800100" lvl="1" indent="-342900">
              <a:buFont typeface="Arial"/>
              <a:buChar char="•"/>
            </a:pPr>
            <a:r>
              <a:rPr lang="en-US" dirty="0" err="1">
                <a:solidFill>
                  <a:srgbClr val="3333CC"/>
                </a:solidFill>
                <a:latin typeface="+mj-lt"/>
              </a:rPr>
              <a:t>Pin_count</a:t>
            </a:r>
            <a:r>
              <a:rPr lang="en-US" sz="1800" dirty="0">
                <a:latin typeface="+mj-lt"/>
              </a:rPr>
              <a:t>: number of current users of the page</a:t>
            </a:r>
          </a:p>
          <a:p>
            <a:pPr marL="800100" lvl="1" indent="-342900">
              <a:buFont typeface="Arial"/>
              <a:buChar char="•"/>
            </a:pPr>
            <a:r>
              <a:rPr lang="en-US" dirty="0">
                <a:solidFill>
                  <a:srgbClr val="3333CC"/>
                </a:solidFill>
                <a:latin typeface="+mj-lt"/>
              </a:rPr>
              <a:t>Dirt</a:t>
            </a:r>
            <a:r>
              <a:rPr lang="en-US" sz="1800" dirty="0">
                <a:solidFill>
                  <a:srgbClr val="3333CC"/>
                </a:solidFill>
                <a:latin typeface="+mj-lt"/>
              </a:rPr>
              <a:t>y</a:t>
            </a:r>
            <a:r>
              <a:rPr lang="en-US" sz="1800" dirty="0">
                <a:latin typeface="+mj-lt"/>
              </a:rPr>
              <a:t>: whether the page has been modified since it has been brought into the buffer pool</a:t>
            </a:r>
          </a:p>
        </p:txBody>
      </p:sp>
    </p:spTree>
    <p:extLst>
      <p:ext uri="{BB962C8B-B14F-4D97-AF65-F5344CB8AC3E}">
        <p14:creationId xmlns:p14="http://schemas.microsoft.com/office/powerpoint/2010/main" val="3500500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09600" y="381000"/>
            <a:ext cx="7772400" cy="609600"/>
          </a:xfrm>
          <a:prstGeom prst="rect">
            <a:avLst/>
          </a:prstGeom>
          <a:noFill/>
          <a:ln w="12700">
            <a:noFill/>
            <a:miter lim="800000"/>
            <a:headEnd/>
            <a:tailEnd/>
          </a:ln>
          <a:effectLst/>
        </p:spPr>
        <p:txBody>
          <a:bodyPr lIns="90488" tIns="44450" rIns="90488" bIns="44450" anchor="ctr"/>
          <a:lstStyle/>
          <a:p>
            <a:pPr algn="ctr"/>
            <a:r>
              <a:rPr lang="en-US" sz="3200">
                <a:solidFill>
                  <a:schemeClr val="tx2"/>
                </a:solidFill>
                <a:latin typeface="+mj-lt"/>
              </a:rPr>
              <a:t>When a page is requested</a:t>
            </a:r>
          </a:p>
        </p:txBody>
      </p:sp>
      <p:sp>
        <p:nvSpPr>
          <p:cNvPr id="32771" name="Rectangle 3"/>
          <p:cNvSpPr>
            <a:spLocks noChangeArrowheads="1"/>
          </p:cNvSpPr>
          <p:nvPr/>
        </p:nvSpPr>
        <p:spPr bwMode="auto">
          <a:xfrm>
            <a:off x="762000" y="1219200"/>
            <a:ext cx="7772400" cy="5105400"/>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2400" dirty="0">
                <a:latin typeface="+mj-lt"/>
              </a:rPr>
              <a:t>If a requested page is not in the buffer pool:</a:t>
            </a:r>
          </a:p>
          <a:p>
            <a:pPr marL="800100" lvl="1" indent="-342900">
              <a:spcBef>
                <a:spcPts val="600"/>
              </a:spcBef>
              <a:buSzPct val="75000"/>
              <a:buFont typeface="Wingdings" charset="2"/>
              <a:buChar char="§"/>
            </a:pPr>
            <a:r>
              <a:rPr lang="en-US" dirty="0">
                <a:latin typeface="+mj-lt"/>
              </a:rPr>
              <a:t>Choose a frame for </a:t>
            </a:r>
            <a:r>
              <a:rPr lang="en-US" dirty="0">
                <a:solidFill>
                  <a:schemeClr val="accent2"/>
                </a:solidFill>
                <a:latin typeface="+mj-lt"/>
              </a:rPr>
              <a:t>replacement</a:t>
            </a:r>
            <a:r>
              <a:rPr lang="en-US" i="1" dirty="0">
                <a:solidFill>
                  <a:schemeClr val="accent2"/>
                </a:solidFill>
                <a:latin typeface="+mj-lt"/>
              </a:rPr>
              <a:t> </a:t>
            </a:r>
            <a:r>
              <a:rPr lang="en-US" dirty="0">
                <a:latin typeface="+mj-lt"/>
              </a:rPr>
              <a:t>if the buffer is full</a:t>
            </a:r>
          </a:p>
          <a:p>
            <a:pPr marL="800100" lvl="1" indent="-342900">
              <a:spcBef>
                <a:spcPts val="600"/>
              </a:spcBef>
              <a:buSzPct val="75000"/>
              <a:buFont typeface="Wingdings" charset="2"/>
              <a:buChar char="§"/>
            </a:pPr>
            <a:r>
              <a:rPr lang="en-US" dirty="0">
                <a:latin typeface="+mj-lt"/>
              </a:rPr>
              <a:t>If the frame is dirty, write it to disk</a:t>
            </a:r>
          </a:p>
          <a:p>
            <a:pPr marL="800100" lvl="1" indent="-342900">
              <a:spcBef>
                <a:spcPts val="600"/>
              </a:spcBef>
              <a:buSzPct val="75000"/>
              <a:buFont typeface="Wingdings" charset="2"/>
              <a:buChar char="§"/>
            </a:pPr>
            <a:r>
              <a:rPr lang="en-US" dirty="0">
                <a:latin typeface="+mj-lt"/>
              </a:rPr>
              <a:t>Read the requested page into the chosen frame</a:t>
            </a:r>
          </a:p>
          <a:p>
            <a:pPr marL="342900" indent="-342900">
              <a:spcBef>
                <a:spcPct val="20000"/>
              </a:spcBef>
              <a:buFontTx/>
              <a:buChar char="•"/>
            </a:pPr>
            <a:r>
              <a:rPr lang="en-US" sz="2400" i="1" dirty="0">
                <a:latin typeface="+mj-lt"/>
              </a:rPr>
              <a:t>Pin </a:t>
            </a:r>
            <a:r>
              <a:rPr lang="en-US" sz="2400" dirty="0">
                <a:latin typeface="+mj-lt"/>
              </a:rPr>
              <a:t>the page and return its address to the requester </a:t>
            </a:r>
          </a:p>
          <a:p>
            <a:pPr marL="800100" lvl="1" indent="-342900">
              <a:spcBef>
                <a:spcPts val="600"/>
              </a:spcBef>
              <a:buSzPct val="75000"/>
              <a:buFont typeface="Wingdings" charset="2"/>
              <a:buChar char="§"/>
            </a:pPr>
            <a:r>
              <a:rPr lang="en-US" dirty="0">
                <a:latin typeface="+mj-lt"/>
              </a:rPr>
              <a:t>Pinning: Incrementing a </a:t>
            </a:r>
            <a:r>
              <a:rPr lang="en-US" dirty="0" err="1">
                <a:latin typeface="+mj-lt"/>
              </a:rPr>
              <a:t>pin_count</a:t>
            </a:r>
            <a:endParaRPr lang="en-US" dirty="0">
              <a:latin typeface="+mj-lt"/>
            </a:endParaRPr>
          </a:p>
          <a:p>
            <a:pPr marL="800100" lvl="1" indent="-342900">
              <a:spcBef>
                <a:spcPts val="600"/>
              </a:spcBef>
              <a:buSzPct val="75000"/>
              <a:buFont typeface="Wingdings" charset="2"/>
              <a:buChar char="§"/>
            </a:pPr>
            <a:r>
              <a:rPr lang="en-US" dirty="0">
                <a:latin typeface="+mj-lt"/>
              </a:rPr>
              <a:t>Unpinning: Release the page and the </a:t>
            </a:r>
            <a:r>
              <a:rPr lang="en-US" dirty="0" err="1">
                <a:latin typeface="+mj-lt"/>
              </a:rPr>
              <a:t>pin_count</a:t>
            </a:r>
            <a:r>
              <a:rPr lang="en-US" dirty="0">
                <a:latin typeface="+mj-lt"/>
              </a:rPr>
              <a:t> is decremented</a:t>
            </a:r>
          </a:p>
          <a:p>
            <a:pPr marL="342900" indent="-342900">
              <a:spcBef>
                <a:spcPct val="20000"/>
              </a:spcBef>
              <a:buFontTx/>
              <a:buChar char="•"/>
            </a:pPr>
            <a:r>
              <a:rPr lang="en-US" sz="2400" dirty="0">
                <a:latin typeface="+mj-lt"/>
              </a:rPr>
              <a:t>Page is chosen for replacement by a </a:t>
            </a:r>
            <a:r>
              <a:rPr lang="en-US" sz="2400" dirty="0">
                <a:solidFill>
                  <a:schemeClr val="accent2"/>
                </a:solidFill>
                <a:latin typeface="+mj-lt"/>
              </a:rPr>
              <a:t>replacement policy</a:t>
            </a:r>
          </a:p>
          <a:p>
            <a:pPr marL="742950" lvl="1" indent="-285750">
              <a:spcBef>
                <a:spcPct val="20000"/>
              </a:spcBef>
              <a:buSzPct val="75000"/>
              <a:buFont typeface="Wingdings" charset="2"/>
              <a:buChar char="§"/>
            </a:pPr>
            <a:r>
              <a:rPr lang="en-US" sz="1800" dirty="0">
                <a:latin typeface="+mj-lt"/>
              </a:rPr>
              <a:t>Least-recently-used (LRU): based on time of last reference</a:t>
            </a:r>
          </a:p>
          <a:p>
            <a:pPr marL="742950" lvl="1" indent="-285750">
              <a:spcBef>
                <a:spcPct val="20000"/>
              </a:spcBef>
              <a:buSzPct val="75000"/>
              <a:buFont typeface="Wingdings" charset="2"/>
              <a:buChar char="§"/>
            </a:pPr>
            <a:r>
              <a:rPr lang="en-US" sz="1800" dirty="0">
                <a:latin typeface="+mj-lt"/>
              </a:rPr>
              <a:t>First-In-First-Out (FIFO): based on time of reading the page in</a:t>
            </a:r>
          </a:p>
          <a:p>
            <a:pPr marL="742950" lvl="1" indent="-285750">
              <a:spcBef>
                <a:spcPct val="20000"/>
              </a:spcBef>
              <a:buSzPct val="75000"/>
              <a:buFont typeface="Wingdings" charset="2"/>
              <a:buChar char="§"/>
            </a:pPr>
            <a:r>
              <a:rPr lang="en-US" sz="1800" dirty="0">
                <a:latin typeface="+mj-lt"/>
              </a:rPr>
              <a:t>Last-in-first-out (LIFO): based on time of reading the page</a:t>
            </a:r>
          </a:p>
          <a:p>
            <a:pPr marL="742950" lvl="1" indent="-285750">
              <a:spcBef>
                <a:spcPct val="20000"/>
              </a:spcBef>
              <a:buSzPct val="75000"/>
              <a:buFont typeface="Wingdings" charset="2"/>
              <a:buChar char="§"/>
            </a:pPr>
            <a:r>
              <a:rPr lang="en-US" sz="1800" dirty="0">
                <a:latin typeface="+mj-lt"/>
              </a:rPr>
              <a:t>Most-recently-used (MRU): based on time of last reference</a:t>
            </a:r>
          </a:p>
          <a:p>
            <a:pPr marL="742950" lvl="1" indent="-285750">
              <a:spcBef>
                <a:spcPct val="20000"/>
              </a:spcBef>
              <a:buSzPct val="75000"/>
              <a:buFont typeface="Wingdings" charset="2"/>
              <a:buChar char="§"/>
            </a:pPr>
            <a:r>
              <a:rPr lang="en-US" sz="1800" dirty="0">
                <a:latin typeface="+mj-lt"/>
              </a:rPr>
              <a:t>etc. </a:t>
            </a:r>
          </a:p>
        </p:txBody>
      </p:sp>
    </p:spTree>
    <p:extLst>
      <p:ext uri="{BB962C8B-B14F-4D97-AF65-F5344CB8AC3E}">
        <p14:creationId xmlns:p14="http://schemas.microsoft.com/office/powerpoint/2010/main" val="659460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066800" y="228600"/>
            <a:ext cx="7331110" cy="891695"/>
          </a:xfrm>
        </p:spPr>
        <p:txBody>
          <a:bodyPr/>
          <a:lstStyle/>
          <a:p>
            <a:r>
              <a:rPr lang="en-US" sz="3200" dirty="0"/>
              <a:t>More on Access Manager</a:t>
            </a:r>
          </a:p>
        </p:txBody>
      </p:sp>
      <p:sp>
        <p:nvSpPr>
          <p:cNvPr id="154627" name="Rectangle 3"/>
          <p:cNvSpPr>
            <a:spLocks noGrp="1" noChangeArrowheads="1"/>
          </p:cNvSpPr>
          <p:nvPr>
            <p:ph type="body" idx="1"/>
          </p:nvPr>
        </p:nvSpPr>
        <p:spPr>
          <a:xfrm>
            <a:off x="5410200" y="1818825"/>
            <a:ext cx="3458580" cy="3386753"/>
          </a:xfrm>
        </p:spPr>
        <p:txBody>
          <a:bodyPr/>
          <a:lstStyle/>
          <a:p>
            <a:r>
              <a:rPr lang="en-US" sz="2400" dirty="0">
                <a:latin typeface="+mj-lt"/>
              </a:rPr>
              <a:t>How to store a record</a:t>
            </a:r>
          </a:p>
          <a:p>
            <a:pPr lvl="1">
              <a:buFont typeface="Wingdings" pitchFamily="2" charset="2"/>
              <a:buChar char="§"/>
            </a:pPr>
            <a:r>
              <a:rPr lang="en-US" sz="2000" dirty="0">
                <a:latin typeface="+mj-lt"/>
              </a:rPr>
              <a:t>Record format </a:t>
            </a:r>
          </a:p>
          <a:p>
            <a:r>
              <a:rPr lang="en-US" sz="2400" dirty="0">
                <a:latin typeface="+mj-lt"/>
              </a:rPr>
              <a:t>How to arrange records in a page</a:t>
            </a:r>
          </a:p>
          <a:p>
            <a:pPr lvl="1">
              <a:buFont typeface="Wingdings" pitchFamily="2" charset="2"/>
              <a:buChar char="§"/>
            </a:pPr>
            <a:r>
              <a:rPr lang="en-US" sz="2000" dirty="0">
                <a:latin typeface="+mj-lt"/>
              </a:rPr>
              <a:t>Page format</a:t>
            </a:r>
          </a:p>
          <a:p>
            <a:r>
              <a:rPr lang="en-US" sz="2400" dirty="0">
                <a:latin typeface="+mj-lt"/>
              </a:rPr>
              <a:t>How to manages pages for a file </a:t>
            </a:r>
          </a:p>
          <a:p>
            <a:pPr lvl="1">
              <a:buFont typeface="Wingdings" pitchFamily="2" charset="2"/>
              <a:buChar char="§"/>
            </a:pPr>
            <a:r>
              <a:rPr lang="en-US" sz="2000" dirty="0">
                <a:latin typeface="+mj-lt"/>
              </a:rPr>
              <a:t>File formats</a:t>
            </a:r>
          </a:p>
        </p:txBody>
      </p:sp>
      <p:sp>
        <p:nvSpPr>
          <p:cNvPr id="24" name="TextBox 23">
            <a:extLst>
              <a:ext uri="{FF2B5EF4-FFF2-40B4-BE49-F238E27FC236}">
                <a16:creationId xmlns:a16="http://schemas.microsoft.com/office/drawing/2014/main" id="{3874BE21-D053-974E-8F77-6680F9C158D0}"/>
              </a:ext>
            </a:extLst>
          </p:cNvPr>
          <p:cNvSpPr txBox="1"/>
          <p:nvPr/>
        </p:nvSpPr>
        <p:spPr>
          <a:xfrm>
            <a:off x="228600" y="2495490"/>
            <a:ext cx="998166" cy="400110"/>
          </a:xfrm>
          <a:prstGeom prst="rect">
            <a:avLst/>
          </a:prstGeom>
          <a:solidFill>
            <a:schemeClr val="accent1"/>
          </a:solidFill>
          <a:ln>
            <a:solidFill>
              <a:schemeClr val="accent1"/>
            </a:solidFill>
          </a:ln>
        </p:spPr>
        <p:txBody>
          <a:bodyPr wrap="square" rtlCol="0">
            <a:spAutoFit/>
          </a:bodyPr>
          <a:lstStyle/>
          <a:p>
            <a:pPr algn="ctr"/>
            <a:r>
              <a:rPr lang="en-US" dirty="0">
                <a:latin typeface="+mj-lt"/>
              </a:rPr>
              <a:t>DB</a:t>
            </a:r>
          </a:p>
        </p:txBody>
      </p:sp>
      <p:sp>
        <p:nvSpPr>
          <p:cNvPr id="25" name="TextBox 24">
            <a:extLst>
              <a:ext uri="{FF2B5EF4-FFF2-40B4-BE49-F238E27FC236}">
                <a16:creationId xmlns:a16="http://schemas.microsoft.com/office/drawing/2014/main" id="{8BD8FBD6-B0E1-1C43-8ACC-9F03B58E5480}"/>
              </a:ext>
            </a:extLst>
          </p:cNvPr>
          <p:cNvSpPr txBox="1"/>
          <p:nvPr/>
        </p:nvSpPr>
        <p:spPr>
          <a:xfrm>
            <a:off x="2012867" y="1600200"/>
            <a:ext cx="998165" cy="400110"/>
          </a:xfrm>
          <a:prstGeom prst="rect">
            <a:avLst/>
          </a:prstGeom>
          <a:solidFill>
            <a:schemeClr val="accent1"/>
          </a:solidFill>
          <a:ln>
            <a:solidFill>
              <a:schemeClr val="accent1"/>
            </a:solidFill>
          </a:ln>
        </p:spPr>
        <p:txBody>
          <a:bodyPr wrap="square" rtlCol="0">
            <a:spAutoFit/>
          </a:bodyPr>
          <a:lstStyle/>
          <a:p>
            <a:pPr algn="ctr"/>
            <a:r>
              <a:rPr lang="en-US" dirty="0">
                <a:latin typeface="+mj-lt"/>
              </a:rPr>
              <a:t>Table</a:t>
            </a:r>
          </a:p>
        </p:txBody>
      </p:sp>
      <p:sp>
        <p:nvSpPr>
          <p:cNvPr id="26" name="TextBox 25">
            <a:extLst>
              <a:ext uri="{FF2B5EF4-FFF2-40B4-BE49-F238E27FC236}">
                <a16:creationId xmlns:a16="http://schemas.microsoft.com/office/drawing/2014/main" id="{4117BBDC-5C8A-CC4C-A55A-95DD3569D399}"/>
              </a:ext>
            </a:extLst>
          </p:cNvPr>
          <p:cNvSpPr txBox="1"/>
          <p:nvPr/>
        </p:nvSpPr>
        <p:spPr>
          <a:xfrm>
            <a:off x="3591117" y="1727628"/>
            <a:ext cx="794732" cy="400110"/>
          </a:xfrm>
          <a:prstGeom prst="rect">
            <a:avLst/>
          </a:prstGeom>
          <a:solidFill>
            <a:schemeClr val="accent1"/>
          </a:solidFill>
          <a:ln>
            <a:solidFill>
              <a:schemeClr val="accent1"/>
            </a:solidFill>
          </a:ln>
        </p:spPr>
        <p:txBody>
          <a:bodyPr wrap="square" rtlCol="0">
            <a:spAutoFit/>
          </a:bodyPr>
          <a:lstStyle/>
          <a:p>
            <a:pPr algn="ctr"/>
            <a:r>
              <a:rPr lang="en-US" dirty="0">
                <a:latin typeface="+mj-lt"/>
              </a:rPr>
              <a:t>Page</a:t>
            </a:r>
          </a:p>
        </p:txBody>
      </p:sp>
      <p:sp>
        <p:nvSpPr>
          <p:cNvPr id="27" name="TextBox 26">
            <a:extLst>
              <a:ext uri="{FF2B5EF4-FFF2-40B4-BE49-F238E27FC236}">
                <a16:creationId xmlns:a16="http://schemas.microsoft.com/office/drawing/2014/main" id="{800800E7-6F26-1446-97C6-F946AEC07A0D}"/>
              </a:ext>
            </a:extLst>
          </p:cNvPr>
          <p:cNvSpPr txBox="1"/>
          <p:nvPr/>
        </p:nvSpPr>
        <p:spPr>
          <a:xfrm>
            <a:off x="1631867" y="3763446"/>
            <a:ext cx="998165" cy="400110"/>
          </a:xfrm>
          <a:prstGeom prst="rect">
            <a:avLst/>
          </a:prstGeom>
          <a:solidFill>
            <a:schemeClr val="accent1"/>
          </a:solidFill>
          <a:ln>
            <a:solidFill>
              <a:schemeClr val="accent1"/>
            </a:solidFill>
          </a:ln>
        </p:spPr>
        <p:txBody>
          <a:bodyPr wrap="square" rtlCol="0">
            <a:spAutoFit/>
          </a:bodyPr>
          <a:lstStyle/>
          <a:p>
            <a:pPr algn="ctr"/>
            <a:r>
              <a:rPr lang="en-US" dirty="0">
                <a:latin typeface="+mj-lt"/>
              </a:rPr>
              <a:t>Table</a:t>
            </a:r>
          </a:p>
        </p:txBody>
      </p:sp>
      <p:cxnSp>
        <p:nvCxnSpPr>
          <p:cNvPr id="28" name="Straight Arrow Connector 27">
            <a:extLst>
              <a:ext uri="{FF2B5EF4-FFF2-40B4-BE49-F238E27FC236}">
                <a16:creationId xmlns:a16="http://schemas.microsoft.com/office/drawing/2014/main" id="{D5F2F31A-3B4D-114D-A4E8-4DE69AC65AD2}"/>
              </a:ext>
            </a:extLst>
          </p:cNvPr>
          <p:cNvCxnSpPr>
            <a:cxnSpLocks/>
            <a:endCxn id="26" idx="1"/>
          </p:cNvCxnSpPr>
          <p:nvPr/>
        </p:nvCxnSpPr>
        <p:spPr>
          <a:xfrm flipV="1">
            <a:off x="2890424" y="1927683"/>
            <a:ext cx="700693" cy="297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4">
            <a:extLst>
              <a:ext uri="{FF2B5EF4-FFF2-40B4-BE49-F238E27FC236}">
                <a16:creationId xmlns:a16="http://schemas.microsoft.com/office/drawing/2014/main" id="{393BE5F7-C3D9-2C4A-A7DB-0FD61DF00145}"/>
              </a:ext>
            </a:extLst>
          </p:cNvPr>
          <p:cNvSpPr>
            <a:spLocks noChangeArrowheads="1"/>
          </p:cNvSpPr>
          <p:nvPr/>
        </p:nvSpPr>
        <p:spPr bwMode="auto">
          <a:xfrm>
            <a:off x="3755906" y="3873249"/>
            <a:ext cx="452048" cy="366767"/>
          </a:xfrm>
          <a:prstGeom prst="rect">
            <a:avLst/>
          </a:prstGeom>
          <a:solidFill>
            <a:schemeClr val="accent2">
              <a:lumMod val="20000"/>
              <a:lumOff val="80000"/>
            </a:schemeClr>
          </a:solidFill>
          <a:ln w="12700">
            <a:noFill/>
            <a:miter lim="800000"/>
            <a:headEnd/>
            <a:tailEnd/>
          </a:ln>
          <a:effectLst/>
        </p:spPr>
        <p:txBody>
          <a:bodyPr wrap="none" lIns="90488" tIns="44450" rIns="90488" bIns="44450">
            <a:spAutoFit/>
          </a:bodyPr>
          <a:lstStyle/>
          <a:p>
            <a:pPr eaLnBrk="0" hangingPunct="0"/>
            <a:r>
              <a:rPr lang="en-US" sz="1800" dirty="0">
                <a:solidFill>
                  <a:srgbClr val="FF0000"/>
                </a:solidFill>
                <a:latin typeface="+mj-lt"/>
              </a:rPr>
              <a:t>R1</a:t>
            </a:r>
          </a:p>
        </p:txBody>
      </p:sp>
      <p:sp>
        <p:nvSpPr>
          <p:cNvPr id="30" name="Rectangle 25">
            <a:extLst>
              <a:ext uri="{FF2B5EF4-FFF2-40B4-BE49-F238E27FC236}">
                <a16:creationId xmlns:a16="http://schemas.microsoft.com/office/drawing/2014/main" id="{95079A7F-6FD9-924D-AF3F-0CDAA4E5E850}"/>
              </a:ext>
            </a:extLst>
          </p:cNvPr>
          <p:cNvSpPr>
            <a:spLocks noChangeArrowheads="1"/>
          </p:cNvSpPr>
          <p:nvPr/>
        </p:nvSpPr>
        <p:spPr bwMode="auto">
          <a:xfrm>
            <a:off x="3755906" y="4205233"/>
            <a:ext cx="468078" cy="366767"/>
          </a:xfrm>
          <a:prstGeom prst="rect">
            <a:avLst/>
          </a:prstGeom>
          <a:solidFill>
            <a:schemeClr val="accent2">
              <a:lumMod val="20000"/>
              <a:lumOff val="80000"/>
            </a:schemeClr>
          </a:solidFill>
          <a:ln w="12700">
            <a:noFill/>
            <a:miter lim="800000"/>
            <a:headEnd/>
            <a:tailEnd/>
          </a:ln>
          <a:effectLst/>
        </p:spPr>
        <p:txBody>
          <a:bodyPr wrap="none" lIns="90488" tIns="44450" rIns="90488" bIns="44450">
            <a:spAutoFit/>
          </a:bodyPr>
          <a:lstStyle/>
          <a:p>
            <a:pPr eaLnBrk="0" hangingPunct="0"/>
            <a:r>
              <a:rPr lang="en-US" sz="1800" dirty="0">
                <a:solidFill>
                  <a:srgbClr val="FF0000"/>
                </a:solidFill>
                <a:latin typeface="+mj-lt"/>
              </a:rPr>
              <a:t>R2</a:t>
            </a:r>
          </a:p>
        </p:txBody>
      </p:sp>
      <p:sp>
        <p:nvSpPr>
          <p:cNvPr id="31" name="Rectangle 26">
            <a:extLst>
              <a:ext uri="{FF2B5EF4-FFF2-40B4-BE49-F238E27FC236}">
                <a16:creationId xmlns:a16="http://schemas.microsoft.com/office/drawing/2014/main" id="{A6B8F95B-6A7D-6543-835E-B468D8D49048}"/>
              </a:ext>
            </a:extLst>
          </p:cNvPr>
          <p:cNvSpPr>
            <a:spLocks noChangeArrowheads="1"/>
          </p:cNvSpPr>
          <p:nvPr/>
        </p:nvSpPr>
        <p:spPr bwMode="auto">
          <a:xfrm>
            <a:off x="3755906" y="4510033"/>
            <a:ext cx="468078" cy="366767"/>
          </a:xfrm>
          <a:prstGeom prst="rect">
            <a:avLst/>
          </a:prstGeom>
          <a:solidFill>
            <a:schemeClr val="accent2">
              <a:lumMod val="20000"/>
              <a:lumOff val="80000"/>
            </a:schemeClr>
          </a:solidFill>
          <a:ln w="12700">
            <a:noFill/>
            <a:miter lim="800000"/>
            <a:headEnd/>
            <a:tailEnd/>
          </a:ln>
          <a:effectLst/>
        </p:spPr>
        <p:txBody>
          <a:bodyPr wrap="none" lIns="90488" tIns="44450" rIns="90488" bIns="44450">
            <a:spAutoFit/>
          </a:bodyPr>
          <a:lstStyle/>
          <a:p>
            <a:pPr eaLnBrk="0" hangingPunct="0"/>
            <a:r>
              <a:rPr lang="en-US" sz="1800" dirty="0">
                <a:solidFill>
                  <a:srgbClr val="FF0000"/>
                </a:solidFill>
                <a:latin typeface="+mj-lt"/>
              </a:rPr>
              <a:t>R3</a:t>
            </a:r>
          </a:p>
        </p:txBody>
      </p:sp>
      <p:sp>
        <p:nvSpPr>
          <p:cNvPr id="32" name="Rectangle 3">
            <a:extLst>
              <a:ext uri="{FF2B5EF4-FFF2-40B4-BE49-F238E27FC236}">
                <a16:creationId xmlns:a16="http://schemas.microsoft.com/office/drawing/2014/main" id="{BED0D458-20A4-324B-AC9A-87367718236D}"/>
              </a:ext>
            </a:extLst>
          </p:cNvPr>
          <p:cNvSpPr>
            <a:spLocks noChangeArrowheads="1"/>
          </p:cNvSpPr>
          <p:nvPr/>
        </p:nvSpPr>
        <p:spPr bwMode="auto">
          <a:xfrm>
            <a:off x="4223925" y="3911600"/>
            <a:ext cx="1020763" cy="215900"/>
          </a:xfrm>
          <a:prstGeom prst="rect">
            <a:avLst/>
          </a:prstGeom>
          <a:solidFill>
            <a:schemeClr val="accent2">
              <a:lumMod val="20000"/>
              <a:lumOff val="80000"/>
            </a:schemeClr>
          </a:solidFill>
          <a:ln w="12700">
            <a:solidFill>
              <a:schemeClr val="tx2"/>
            </a:solidFill>
            <a:miter lim="800000"/>
            <a:headEnd/>
            <a:tailEnd/>
          </a:ln>
          <a:effectLst/>
        </p:spPr>
        <p:txBody>
          <a:bodyPr wrap="none" anchor="ctr"/>
          <a:lstStyle/>
          <a:p>
            <a:endParaRPr lang="en-US">
              <a:solidFill>
                <a:srgbClr val="FF0000"/>
              </a:solidFill>
              <a:latin typeface="+mj-lt"/>
            </a:endParaRPr>
          </a:p>
        </p:txBody>
      </p:sp>
      <p:sp>
        <p:nvSpPr>
          <p:cNvPr id="33" name="Rectangle 4">
            <a:extLst>
              <a:ext uri="{FF2B5EF4-FFF2-40B4-BE49-F238E27FC236}">
                <a16:creationId xmlns:a16="http://schemas.microsoft.com/office/drawing/2014/main" id="{3C6B15FD-6BB2-6F45-8960-56DBF9D6FA18}"/>
              </a:ext>
            </a:extLst>
          </p:cNvPr>
          <p:cNvSpPr>
            <a:spLocks noChangeArrowheads="1"/>
          </p:cNvSpPr>
          <p:nvPr/>
        </p:nvSpPr>
        <p:spPr bwMode="auto">
          <a:xfrm>
            <a:off x="4223925" y="4127500"/>
            <a:ext cx="1020763" cy="215900"/>
          </a:xfrm>
          <a:prstGeom prst="rect">
            <a:avLst/>
          </a:prstGeom>
          <a:solidFill>
            <a:schemeClr val="accent2">
              <a:lumMod val="20000"/>
              <a:lumOff val="80000"/>
            </a:schemeClr>
          </a:solidFill>
          <a:ln w="12700">
            <a:solidFill>
              <a:schemeClr val="tx2"/>
            </a:solidFill>
            <a:miter lim="800000"/>
            <a:headEnd/>
            <a:tailEnd/>
          </a:ln>
          <a:effectLst/>
        </p:spPr>
        <p:txBody>
          <a:bodyPr wrap="none" anchor="ctr"/>
          <a:lstStyle/>
          <a:p>
            <a:endParaRPr lang="en-US">
              <a:solidFill>
                <a:srgbClr val="FF0000"/>
              </a:solidFill>
              <a:latin typeface="+mj-lt"/>
            </a:endParaRPr>
          </a:p>
        </p:txBody>
      </p:sp>
      <p:sp>
        <p:nvSpPr>
          <p:cNvPr id="34" name="Rectangle 7">
            <a:extLst>
              <a:ext uri="{FF2B5EF4-FFF2-40B4-BE49-F238E27FC236}">
                <a16:creationId xmlns:a16="http://schemas.microsoft.com/office/drawing/2014/main" id="{D086ADCF-AD34-DE44-8706-1DF5D2DFB269}"/>
              </a:ext>
            </a:extLst>
          </p:cNvPr>
          <p:cNvSpPr>
            <a:spLocks noChangeArrowheads="1"/>
          </p:cNvSpPr>
          <p:nvPr/>
        </p:nvSpPr>
        <p:spPr bwMode="auto">
          <a:xfrm>
            <a:off x="4223925" y="4343400"/>
            <a:ext cx="1020763" cy="215900"/>
          </a:xfrm>
          <a:prstGeom prst="rect">
            <a:avLst/>
          </a:prstGeom>
          <a:solidFill>
            <a:schemeClr val="accent2">
              <a:lumMod val="20000"/>
              <a:lumOff val="80000"/>
            </a:schemeClr>
          </a:solidFill>
          <a:ln w="12700">
            <a:solidFill>
              <a:schemeClr val="tx2"/>
            </a:solidFill>
            <a:miter lim="800000"/>
            <a:headEnd/>
            <a:tailEnd/>
          </a:ln>
          <a:effectLst/>
        </p:spPr>
        <p:txBody>
          <a:bodyPr wrap="none" anchor="ctr"/>
          <a:lstStyle/>
          <a:p>
            <a:endParaRPr lang="en-US">
              <a:solidFill>
                <a:srgbClr val="FF0000"/>
              </a:solidFill>
              <a:latin typeface="+mj-lt"/>
            </a:endParaRPr>
          </a:p>
        </p:txBody>
      </p:sp>
      <p:sp>
        <p:nvSpPr>
          <p:cNvPr id="35" name="Rectangle 8">
            <a:extLst>
              <a:ext uri="{FF2B5EF4-FFF2-40B4-BE49-F238E27FC236}">
                <a16:creationId xmlns:a16="http://schemas.microsoft.com/office/drawing/2014/main" id="{480EE2B5-95D4-6D40-A77D-E5D585F17868}"/>
              </a:ext>
            </a:extLst>
          </p:cNvPr>
          <p:cNvSpPr>
            <a:spLocks noChangeArrowheads="1"/>
          </p:cNvSpPr>
          <p:nvPr/>
        </p:nvSpPr>
        <p:spPr bwMode="auto">
          <a:xfrm>
            <a:off x="4223925" y="4528902"/>
            <a:ext cx="1020763" cy="520700"/>
          </a:xfrm>
          <a:prstGeom prst="rect">
            <a:avLst/>
          </a:prstGeom>
          <a:solidFill>
            <a:schemeClr val="accent2">
              <a:lumMod val="20000"/>
              <a:lumOff val="80000"/>
            </a:schemeClr>
          </a:solidFill>
          <a:ln w="12700">
            <a:solidFill>
              <a:schemeClr val="tx2"/>
            </a:solidFill>
            <a:miter lim="800000"/>
            <a:headEnd/>
            <a:tailEnd/>
          </a:ln>
          <a:effectLst/>
        </p:spPr>
        <p:txBody>
          <a:bodyPr wrap="none" anchor="ctr"/>
          <a:lstStyle/>
          <a:p>
            <a:endParaRPr lang="en-US">
              <a:solidFill>
                <a:srgbClr val="FF0000"/>
              </a:solidFill>
              <a:latin typeface="+mj-lt"/>
            </a:endParaRPr>
          </a:p>
        </p:txBody>
      </p:sp>
      <p:sp>
        <p:nvSpPr>
          <p:cNvPr id="36" name="Rectangle 9">
            <a:extLst>
              <a:ext uri="{FF2B5EF4-FFF2-40B4-BE49-F238E27FC236}">
                <a16:creationId xmlns:a16="http://schemas.microsoft.com/office/drawing/2014/main" id="{CA4355C6-E434-2C40-8D13-D9160CFD223A}"/>
              </a:ext>
            </a:extLst>
          </p:cNvPr>
          <p:cNvSpPr>
            <a:spLocks noChangeArrowheads="1"/>
          </p:cNvSpPr>
          <p:nvPr/>
        </p:nvSpPr>
        <p:spPr bwMode="auto">
          <a:xfrm>
            <a:off x="4223925" y="5055952"/>
            <a:ext cx="1020763" cy="520700"/>
          </a:xfrm>
          <a:prstGeom prst="rect">
            <a:avLst/>
          </a:prstGeom>
          <a:solidFill>
            <a:schemeClr val="accent2">
              <a:lumMod val="20000"/>
              <a:lumOff val="80000"/>
            </a:schemeClr>
          </a:solidFill>
          <a:ln w="12700">
            <a:solidFill>
              <a:schemeClr val="tx2"/>
            </a:solidFill>
            <a:miter lim="800000"/>
            <a:headEnd/>
            <a:tailEnd/>
          </a:ln>
          <a:effectLst/>
        </p:spPr>
        <p:txBody>
          <a:bodyPr wrap="none" anchor="ctr"/>
          <a:lstStyle/>
          <a:p>
            <a:endParaRPr lang="en-US">
              <a:solidFill>
                <a:srgbClr val="FF0000"/>
              </a:solidFill>
              <a:latin typeface="+mj-lt"/>
            </a:endParaRPr>
          </a:p>
        </p:txBody>
      </p:sp>
      <p:sp>
        <p:nvSpPr>
          <p:cNvPr id="37" name="Line 10">
            <a:extLst>
              <a:ext uri="{FF2B5EF4-FFF2-40B4-BE49-F238E27FC236}">
                <a16:creationId xmlns:a16="http://schemas.microsoft.com/office/drawing/2014/main" id="{508BF3CC-5063-E846-A30E-751E5732A34B}"/>
              </a:ext>
            </a:extLst>
          </p:cNvPr>
          <p:cNvSpPr>
            <a:spLocks noChangeShapeType="1"/>
          </p:cNvSpPr>
          <p:nvPr/>
        </p:nvSpPr>
        <p:spPr bwMode="auto">
          <a:xfrm>
            <a:off x="4800600" y="5049602"/>
            <a:ext cx="0" cy="533400"/>
          </a:xfrm>
          <a:prstGeom prst="line">
            <a:avLst/>
          </a:prstGeom>
          <a:noFill/>
          <a:ln w="12700">
            <a:solidFill>
              <a:schemeClr val="tx2"/>
            </a:solidFill>
            <a:round/>
            <a:headEnd/>
            <a:tailEnd/>
          </a:ln>
          <a:effectLst/>
        </p:spPr>
        <p:txBody>
          <a:bodyPr/>
          <a:lstStyle/>
          <a:p>
            <a:endParaRPr lang="en-US">
              <a:solidFill>
                <a:srgbClr val="FF0000"/>
              </a:solidFill>
              <a:latin typeface="+mj-lt"/>
            </a:endParaRPr>
          </a:p>
        </p:txBody>
      </p:sp>
      <p:sp>
        <p:nvSpPr>
          <p:cNvPr id="38" name="Rectangle 27">
            <a:extLst>
              <a:ext uri="{FF2B5EF4-FFF2-40B4-BE49-F238E27FC236}">
                <a16:creationId xmlns:a16="http://schemas.microsoft.com/office/drawing/2014/main" id="{46252876-BEA3-7648-9096-E69212368B82}"/>
              </a:ext>
            </a:extLst>
          </p:cNvPr>
          <p:cNvSpPr>
            <a:spLocks noChangeArrowheads="1"/>
          </p:cNvSpPr>
          <p:nvPr/>
        </p:nvSpPr>
        <p:spPr bwMode="auto">
          <a:xfrm>
            <a:off x="4568525" y="4617011"/>
            <a:ext cx="387928" cy="335989"/>
          </a:xfrm>
          <a:prstGeom prst="rect">
            <a:avLst/>
          </a:prstGeom>
          <a:solidFill>
            <a:schemeClr val="accent2">
              <a:lumMod val="20000"/>
              <a:lumOff val="80000"/>
            </a:schemeClr>
          </a:solidFill>
          <a:ln w="12700">
            <a:noFill/>
            <a:miter lim="800000"/>
            <a:headEnd/>
            <a:tailEnd/>
          </a:ln>
          <a:effectLst/>
        </p:spPr>
        <p:txBody>
          <a:bodyPr wrap="none" lIns="90488" tIns="44450" rIns="90488" bIns="44450">
            <a:spAutoFit/>
          </a:bodyPr>
          <a:lstStyle/>
          <a:p>
            <a:pPr eaLnBrk="0" hangingPunct="0"/>
            <a:r>
              <a:rPr lang="en-US" sz="1600" b="1" dirty="0">
                <a:solidFill>
                  <a:srgbClr val="FF0000"/>
                </a:solidFill>
                <a:latin typeface="+mj-lt"/>
              </a:rPr>
              <a:t>. . </a:t>
            </a:r>
          </a:p>
        </p:txBody>
      </p:sp>
      <p:sp>
        <p:nvSpPr>
          <p:cNvPr id="39" name="Rectangle 29">
            <a:extLst>
              <a:ext uri="{FF2B5EF4-FFF2-40B4-BE49-F238E27FC236}">
                <a16:creationId xmlns:a16="http://schemas.microsoft.com/office/drawing/2014/main" id="{AEF87E80-5BAA-1F42-9E2A-B89A4B0ACF2F}"/>
              </a:ext>
            </a:extLst>
          </p:cNvPr>
          <p:cNvSpPr>
            <a:spLocks noChangeArrowheads="1"/>
          </p:cNvSpPr>
          <p:nvPr/>
        </p:nvSpPr>
        <p:spPr bwMode="auto">
          <a:xfrm>
            <a:off x="4880855" y="5179777"/>
            <a:ext cx="330220" cy="335989"/>
          </a:xfrm>
          <a:prstGeom prst="rect">
            <a:avLst/>
          </a:prstGeom>
          <a:solidFill>
            <a:schemeClr val="accent2">
              <a:lumMod val="20000"/>
              <a:lumOff val="80000"/>
            </a:schemeClr>
          </a:solidFill>
          <a:ln w="12700">
            <a:noFill/>
            <a:miter lim="800000"/>
            <a:headEnd/>
            <a:tailEnd/>
          </a:ln>
          <a:effectLst/>
        </p:spPr>
        <p:txBody>
          <a:bodyPr wrap="none" lIns="90488" tIns="44450" rIns="90488" bIns="44450">
            <a:spAutoFit/>
          </a:bodyPr>
          <a:lstStyle/>
          <a:p>
            <a:pPr algn="ctr" eaLnBrk="0" hangingPunct="0"/>
            <a:r>
              <a:rPr lang="en-US" sz="1600" dirty="0">
                <a:solidFill>
                  <a:srgbClr val="FF0000"/>
                </a:solidFill>
                <a:latin typeface="+mj-lt"/>
              </a:rPr>
              <a:t>N</a:t>
            </a:r>
          </a:p>
        </p:txBody>
      </p:sp>
      <p:graphicFrame>
        <p:nvGraphicFramePr>
          <p:cNvPr id="40" name="Table 39">
            <a:extLst>
              <a:ext uri="{FF2B5EF4-FFF2-40B4-BE49-F238E27FC236}">
                <a16:creationId xmlns:a16="http://schemas.microsoft.com/office/drawing/2014/main" id="{5D2461B1-B490-D64C-BEEF-DCE92367972E}"/>
              </a:ext>
            </a:extLst>
          </p:cNvPr>
          <p:cNvGraphicFramePr>
            <a:graphicFrameLocks noGrp="1"/>
          </p:cNvGraphicFramePr>
          <p:nvPr>
            <p:extLst>
              <p:ext uri="{D42A27DB-BD31-4B8C-83A1-F6EECF244321}">
                <p14:modId xmlns:p14="http://schemas.microsoft.com/office/powerpoint/2010/main" val="2415443402"/>
              </p:ext>
            </p:extLst>
          </p:nvPr>
        </p:nvGraphicFramePr>
        <p:xfrm>
          <a:off x="228601" y="2921132"/>
          <a:ext cx="998165" cy="1484036"/>
        </p:xfrm>
        <a:graphic>
          <a:graphicData uri="http://schemas.openxmlformats.org/drawingml/2006/table">
            <a:tbl>
              <a:tblPr firstRow="1" bandRow="1">
                <a:tableStyleId>{0505E3EF-67EA-436B-97B2-0124C06EBD24}</a:tableStyleId>
              </a:tblPr>
              <a:tblGrid>
                <a:gridCol w="730839">
                  <a:extLst>
                    <a:ext uri="{9D8B030D-6E8A-4147-A177-3AD203B41FA5}">
                      <a16:colId xmlns:a16="http://schemas.microsoft.com/office/drawing/2014/main" val="213601976"/>
                    </a:ext>
                  </a:extLst>
                </a:gridCol>
                <a:gridCol w="267326">
                  <a:extLst>
                    <a:ext uri="{9D8B030D-6E8A-4147-A177-3AD203B41FA5}">
                      <a16:colId xmlns:a16="http://schemas.microsoft.com/office/drawing/2014/main" val="4040327336"/>
                    </a:ext>
                  </a:extLst>
                </a:gridCol>
              </a:tblGrid>
              <a:tr h="371516">
                <a:tc>
                  <a:txBody>
                    <a:bodyPr/>
                    <a:lstStyle/>
                    <a:p>
                      <a:r>
                        <a:rPr lang="en-US" b="0" dirty="0"/>
                        <a:t>db1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586773"/>
                  </a:ext>
                </a:extLst>
              </a:tr>
              <a:tr h="370840">
                <a:tc>
                  <a:txBody>
                    <a:bodyPr/>
                    <a:lstStyle/>
                    <a:p>
                      <a:r>
                        <a:rPr lang="en-US" b="0" dirty="0"/>
                        <a:t>db2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186596"/>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211369"/>
                  </a:ext>
                </a:extLst>
              </a:tr>
              <a:tr h="370840">
                <a:tc>
                  <a:txBody>
                    <a:bodyPr/>
                    <a:lstStyle/>
                    <a:p>
                      <a:r>
                        <a:rPr lang="en-US" b="0" dirty="0" err="1"/>
                        <a:t>dbn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861089"/>
                  </a:ext>
                </a:extLst>
              </a:tr>
            </a:tbl>
          </a:graphicData>
        </a:graphic>
      </p:graphicFrame>
      <p:graphicFrame>
        <p:nvGraphicFramePr>
          <p:cNvPr id="41" name="Table 40">
            <a:extLst>
              <a:ext uri="{FF2B5EF4-FFF2-40B4-BE49-F238E27FC236}">
                <a16:creationId xmlns:a16="http://schemas.microsoft.com/office/drawing/2014/main" id="{95413D92-1387-9347-BF29-6EE297644258}"/>
              </a:ext>
            </a:extLst>
          </p:cNvPr>
          <p:cNvGraphicFramePr>
            <a:graphicFrameLocks noGrp="1"/>
          </p:cNvGraphicFramePr>
          <p:nvPr>
            <p:extLst>
              <p:ext uri="{D42A27DB-BD31-4B8C-83A1-F6EECF244321}">
                <p14:modId xmlns:p14="http://schemas.microsoft.com/office/powerpoint/2010/main" val="1461787076"/>
              </p:ext>
            </p:extLst>
          </p:nvPr>
        </p:nvGraphicFramePr>
        <p:xfrm>
          <a:off x="2012867" y="1981200"/>
          <a:ext cx="998165" cy="1484036"/>
        </p:xfrm>
        <a:graphic>
          <a:graphicData uri="http://schemas.openxmlformats.org/drawingml/2006/table">
            <a:tbl>
              <a:tblPr firstRow="1" bandRow="1">
                <a:tableStyleId>{0505E3EF-67EA-436B-97B2-0124C06EBD24}</a:tableStyleId>
              </a:tblPr>
              <a:tblGrid>
                <a:gridCol w="730839">
                  <a:extLst>
                    <a:ext uri="{9D8B030D-6E8A-4147-A177-3AD203B41FA5}">
                      <a16:colId xmlns:a16="http://schemas.microsoft.com/office/drawing/2014/main" val="213601976"/>
                    </a:ext>
                  </a:extLst>
                </a:gridCol>
                <a:gridCol w="267326">
                  <a:extLst>
                    <a:ext uri="{9D8B030D-6E8A-4147-A177-3AD203B41FA5}">
                      <a16:colId xmlns:a16="http://schemas.microsoft.com/office/drawing/2014/main" val="4040327336"/>
                    </a:ext>
                  </a:extLst>
                </a:gridCol>
              </a:tblGrid>
              <a:tr h="371516">
                <a:tc>
                  <a:txBody>
                    <a:bodyPr/>
                    <a:lstStyle/>
                    <a:p>
                      <a:r>
                        <a:rPr lang="en-US" b="0" dirty="0"/>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586773"/>
                  </a:ext>
                </a:extLst>
              </a:tr>
              <a:tr h="370840">
                <a:tc>
                  <a:txBody>
                    <a:bodyPr/>
                    <a:lstStyle/>
                    <a:p>
                      <a:r>
                        <a:rPr lang="en-US" b="0" dirty="0"/>
                        <a:t>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186596"/>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211369"/>
                  </a:ext>
                </a:extLst>
              </a:tr>
              <a:tr h="370840">
                <a:tc>
                  <a:txBody>
                    <a:bodyPr/>
                    <a:lstStyle/>
                    <a:p>
                      <a:r>
                        <a:rPr lang="en-US" b="0" dirty="0" err="1"/>
                        <a:t>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861089"/>
                  </a:ext>
                </a:extLst>
              </a:tr>
            </a:tbl>
          </a:graphicData>
        </a:graphic>
      </p:graphicFrame>
      <p:graphicFrame>
        <p:nvGraphicFramePr>
          <p:cNvPr id="42" name="Table 41">
            <a:extLst>
              <a:ext uri="{FF2B5EF4-FFF2-40B4-BE49-F238E27FC236}">
                <a16:creationId xmlns:a16="http://schemas.microsoft.com/office/drawing/2014/main" id="{7E9C3CC8-B72E-A140-9DDB-87FB794EA5F4}"/>
              </a:ext>
            </a:extLst>
          </p:cNvPr>
          <p:cNvGraphicFramePr>
            <a:graphicFrameLocks noGrp="1"/>
          </p:cNvGraphicFramePr>
          <p:nvPr>
            <p:extLst>
              <p:ext uri="{D42A27DB-BD31-4B8C-83A1-F6EECF244321}">
                <p14:modId xmlns:p14="http://schemas.microsoft.com/office/powerpoint/2010/main" val="143218153"/>
              </p:ext>
            </p:extLst>
          </p:nvPr>
        </p:nvGraphicFramePr>
        <p:xfrm>
          <a:off x="1631867" y="4189875"/>
          <a:ext cx="998165" cy="1484036"/>
        </p:xfrm>
        <a:graphic>
          <a:graphicData uri="http://schemas.openxmlformats.org/drawingml/2006/table">
            <a:tbl>
              <a:tblPr firstRow="1" bandRow="1">
                <a:tableStyleId>{0505E3EF-67EA-436B-97B2-0124C06EBD24}</a:tableStyleId>
              </a:tblPr>
              <a:tblGrid>
                <a:gridCol w="730839">
                  <a:extLst>
                    <a:ext uri="{9D8B030D-6E8A-4147-A177-3AD203B41FA5}">
                      <a16:colId xmlns:a16="http://schemas.microsoft.com/office/drawing/2014/main" val="213601976"/>
                    </a:ext>
                  </a:extLst>
                </a:gridCol>
                <a:gridCol w="267326">
                  <a:extLst>
                    <a:ext uri="{9D8B030D-6E8A-4147-A177-3AD203B41FA5}">
                      <a16:colId xmlns:a16="http://schemas.microsoft.com/office/drawing/2014/main" val="4040327336"/>
                    </a:ext>
                  </a:extLst>
                </a:gridCol>
              </a:tblGrid>
              <a:tr h="371516">
                <a:tc>
                  <a:txBody>
                    <a:bodyPr/>
                    <a:lstStyle/>
                    <a:p>
                      <a:r>
                        <a:rPr lang="en-US" b="0" dirty="0"/>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586773"/>
                  </a:ext>
                </a:extLst>
              </a:tr>
              <a:tr h="370840">
                <a:tc>
                  <a:txBody>
                    <a:bodyPr/>
                    <a:lstStyle/>
                    <a:p>
                      <a:r>
                        <a:rPr lang="en-US" b="0" dirty="0"/>
                        <a:t>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186596"/>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211369"/>
                  </a:ext>
                </a:extLst>
              </a:tr>
              <a:tr h="370840">
                <a:tc>
                  <a:txBody>
                    <a:bodyPr/>
                    <a:lstStyle/>
                    <a:p>
                      <a:r>
                        <a:rPr lang="en-US" b="0" dirty="0"/>
                        <a:t>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861089"/>
                  </a:ext>
                </a:extLst>
              </a:tr>
            </a:tbl>
          </a:graphicData>
        </a:graphic>
      </p:graphicFrame>
      <p:graphicFrame>
        <p:nvGraphicFramePr>
          <p:cNvPr id="43" name="Table 42">
            <a:extLst>
              <a:ext uri="{FF2B5EF4-FFF2-40B4-BE49-F238E27FC236}">
                <a16:creationId xmlns:a16="http://schemas.microsoft.com/office/drawing/2014/main" id="{32B556DC-ECBC-C44C-B70F-B16786BE65D8}"/>
              </a:ext>
            </a:extLst>
          </p:cNvPr>
          <p:cNvGraphicFramePr>
            <a:graphicFrameLocks noGrp="1"/>
          </p:cNvGraphicFramePr>
          <p:nvPr>
            <p:extLst>
              <p:ext uri="{D42A27DB-BD31-4B8C-83A1-F6EECF244321}">
                <p14:modId xmlns:p14="http://schemas.microsoft.com/office/powerpoint/2010/main" val="3135637270"/>
              </p:ext>
            </p:extLst>
          </p:nvPr>
        </p:nvGraphicFramePr>
        <p:xfrm>
          <a:off x="3591117" y="2127738"/>
          <a:ext cx="791515" cy="1529862"/>
        </p:xfrm>
        <a:graphic>
          <a:graphicData uri="http://schemas.openxmlformats.org/drawingml/2006/table">
            <a:tbl>
              <a:tblPr firstRow="1" bandRow="1">
                <a:tableStyleId>{0505E3EF-67EA-436B-97B2-0124C06EBD24}</a:tableStyleId>
              </a:tblPr>
              <a:tblGrid>
                <a:gridCol w="579533">
                  <a:extLst>
                    <a:ext uri="{9D8B030D-6E8A-4147-A177-3AD203B41FA5}">
                      <a16:colId xmlns:a16="http://schemas.microsoft.com/office/drawing/2014/main" val="213601976"/>
                    </a:ext>
                  </a:extLst>
                </a:gridCol>
                <a:gridCol w="211982">
                  <a:extLst>
                    <a:ext uri="{9D8B030D-6E8A-4147-A177-3AD203B41FA5}">
                      <a16:colId xmlns:a16="http://schemas.microsoft.com/office/drawing/2014/main" val="4040327336"/>
                    </a:ext>
                  </a:extLst>
                </a:gridCol>
              </a:tblGrid>
              <a:tr h="371516">
                <a:tc>
                  <a:txBody>
                    <a:bodyPr/>
                    <a:lstStyle/>
                    <a:p>
                      <a:r>
                        <a:rPr lang="en-US" b="0"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586773"/>
                  </a:ext>
                </a:extLst>
              </a:tr>
              <a:tr h="370840">
                <a:tc>
                  <a:txBody>
                    <a:bodyPr/>
                    <a:lstStyle/>
                    <a:p>
                      <a:r>
                        <a:rPr lang="en-US" b="0" dirty="0"/>
                        <a:t>p2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186596"/>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211369"/>
                  </a:ext>
                </a:extLst>
              </a:tr>
              <a:tr h="416666">
                <a:tc>
                  <a:txBody>
                    <a:bodyPr/>
                    <a:lstStyle/>
                    <a:p>
                      <a:r>
                        <a:rPr lang="en-US" b="0" dirty="0" err="1"/>
                        <a:t>pj</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861089"/>
                  </a:ext>
                </a:extLst>
              </a:tr>
            </a:tbl>
          </a:graphicData>
        </a:graphic>
      </p:graphicFrame>
      <p:cxnSp>
        <p:nvCxnSpPr>
          <p:cNvPr id="44" name="Straight Arrow Connector 43">
            <a:extLst>
              <a:ext uri="{FF2B5EF4-FFF2-40B4-BE49-F238E27FC236}">
                <a16:creationId xmlns:a16="http://schemas.microsoft.com/office/drawing/2014/main" id="{BF522E94-E0C2-9846-93A5-613BD30761A6}"/>
              </a:ext>
            </a:extLst>
          </p:cNvPr>
          <p:cNvCxnSpPr/>
          <p:nvPr/>
        </p:nvCxnSpPr>
        <p:spPr>
          <a:xfrm>
            <a:off x="4281271" y="3442159"/>
            <a:ext cx="171450" cy="658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A6CE518-7122-4842-9E2E-6B7BEADA6499}"/>
              </a:ext>
            </a:extLst>
          </p:cNvPr>
          <p:cNvCxnSpPr>
            <a:cxnSpLocks/>
          </p:cNvCxnSpPr>
          <p:nvPr/>
        </p:nvCxnSpPr>
        <p:spPr>
          <a:xfrm flipV="1">
            <a:off x="1137824" y="2200366"/>
            <a:ext cx="819150" cy="923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ACF556D-B4AE-1B49-8997-99A52A80A6CF}"/>
              </a:ext>
            </a:extLst>
          </p:cNvPr>
          <p:cNvCxnSpPr>
            <a:cxnSpLocks/>
            <a:endCxn id="27" idx="1"/>
          </p:cNvCxnSpPr>
          <p:nvPr/>
        </p:nvCxnSpPr>
        <p:spPr>
          <a:xfrm flipV="1">
            <a:off x="1137824" y="3963501"/>
            <a:ext cx="494043" cy="237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502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42938" y="304800"/>
            <a:ext cx="7772400" cy="533400"/>
          </a:xfrm>
          <a:prstGeom prst="rect">
            <a:avLst/>
          </a:prstGeom>
          <a:noFill/>
          <a:ln w="12700">
            <a:noFill/>
            <a:miter lim="800000"/>
            <a:headEnd/>
            <a:tailEnd/>
          </a:ln>
          <a:effectLst/>
        </p:spPr>
        <p:txBody>
          <a:bodyPr lIns="90488" tIns="44450" rIns="90488" bIns="44450" anchor="ctr"/>
          <a:lstStyle/>
          <a:p>
            <a:pPr algn="ctr"/>
            <a:r>
              <a:rPr lang="en-US" sz="3200" dirty="0">
                <a:solidFill>
                  <a:schemeClr val="tx2"/>
                </a:solidFill>
                <a:latin typeface="+mj-lt"/>
              </a:rPr>
              <a:t>Record Formats</a:t>
            </a:r>
          </a:p>
        </p:txBody>
      </p:sp>
      <p:sp>
        <p:nvSpPr>
          <p:cNvPr id="31747" name="Rectangle 3"/>
          <p:cNvSpPr>
            <a:spLocks noChangeArrowheads="1"/>
          </p:cNvSpPr>
          <p:nvPr/>
        </p:nvSpPr>
        <p:spPr bwMode="auto">
          <a:xfrm>
            <a:off x="304800" y="838200"/>
            <a:ext cx="8382000" cy="914400"/>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2400" dirty="0">
                <a:latin typeface="+mj-lt"/>
              </a:rPr>
              <a:t>Fixed length</a:t>
            </a:r>
          </a:p>
          <a:p>
            <a:pPr marL="800100" lvl="1" indent="-342900">
              <a:spcBef>
                <a:spcPct val="20000"/>
              </a:spcBef>
              <a:buFontTx/>
              <a:buChar char="•"/>
            </a:pPr>
            <a:r>
              <a:rPr lang="en-US" dirty="0">
                <a:latin typeface="+mj-lt"/>
              </a:rPr>
              <a:t>Field types and lengths are stored in </a:t>
            </a:r>
            <a:r>
              <a:rPr lang="en-US" i="1" dirty="0">
                <a:solidFill>
                  <a:schemeClr val="accent2"/>
                </a:solidFill>
                <a:latin typeface="+mj-lt"/>
              </a:rPr>
              <a:t>system</a:t>
            </a:r>
            <a:r>
              <a:rPr lang="en-US" dirty="0">
                <a:solidFill>
                  <a:schemeClr val="accent2"/>
                </a:solidFill>
                <a:latin typeface="+mj-lt"/>
              </a:rPr>
              <a:t> </a:t>
            </a:r>
            <a:r>
              <a:rPr lang="en-US" i="1" dirty="0">
                <a:solidFill>
                  <a:schemeClr val="accent2"/>
                </a:solidFill>
                <a:latin typeface="+mj-lt"/>
              </a:rPr>
              <a:t>catalogs</a:t>
            </a:r>
          </a:p>
        </p:txBody>
      </p:sp>
      <p:grpSp>
        <p:nvGrpSpPr>
          <p:cNvPr id="31748" name="Group 4"/>
          <p:cNvGrpSpPr>
            <a:grpSpLocks/>
          </p:cNvGrpSpPr>
          <p:nvPr/>
        </p:nvGrpSpPr>
        <p:grpSpPr bwMode="auto">
          <a:xfrm>
            <a:off x="1295400" y="2133600"/>
            <a:ext cx="6096000" cy="512763"/>
            <a:chOff x="1156" y="1588"/>
            <a:chExt cx="3304" cy="472"/>
          </a:xfrm>
        </p:grpSpPr>
        <p:sp>
          <p:nvSpPr>
            <p:cNvPr id="31749" name="Rectangle 5"/>
            <p:cNvSpPr>
              <a:spLocks noChangeArrowheads="1"/>
            </p:cNvSpPr>
            <p:nvPr/>
          </p:nvSpPr>
          <p:spPr bwMode="auto">
            <a:xfrm>
              <a:off x="1156" y="1588"/>
              <a:ext cx="856" cy="472"/>
            </a:xfrm>
            <a:prstGeom prst="rect">
              <a:avLst/>
            </a:prstGeom>
            <a:noFill/>
            <a:ln w="12700">
              <a:solidFill>
                <a:schemeClr val="tx2"/>
              </a:solidFill>
              <a:miter lim="800000"/>
              <a:headEnd/>
              <a:tailEnd/>
            </a:ln>
            <a:effectLst/>
          </p:spPr>
          <p:txBody>
            <a:bodyPr wrap="none" anchor="ctr"/>
            <a:lstStyle/>
            <a:p>
              <a:endParaRPr lang="en-US" sz="1400">
                <a:latin typeface="+mj-lt"/>
              </a:endParaRPr>
            </a:p>
          </p:txBody>
        </p:sp>
        <p:sp>
          <p:nvSpPr>
            <p:cNvPr id="31750" name="Rectangle 6"/>
            <p:cNvSpPr>
              <a:spLocks noChangeArrowheads="1"/>
            </p:cNvSpPr>
            <p:nvPr/>
          </p:nvSpPr>
          <p:spPr bwMode="auto">
            <a:xfrm>
              <a:off x="2017" y="1588"/>
              <a:ext cx="859" cy="472"/>
            </a:xfrm>
            <a:prstGeom prst="rect">
              <a:avLst/>
            </a:prstGeom>
            <a:noFill/>
            <a:ln w="12700">
              <a:solidFill>
                <a:schemeClr val="tx2"/>
              </a:solidFill>
              <a:miter lim="800000"/>
              <a:headEnd/>
              <a:tailEnd/>
            </a:ln>
            <a:effectLst/>
          </p:spPr>
          <p:txBody>
            <a:bodyPr wrap="none" anchor="ctr"/>
            <a:lstStyle/>
            <a:p>
              <a:endParaRPr lang="en-US" sz="1400">
                <a:latin typeface="+mj-lt"/>
              </a:endParaRPr>
            </a:p>
          </p:txBody>
        </p:sp>
        <p:sp>
          <p:nvSpPr>
            <p:cNvPr id="31751" name="Rectangle 7"/>
            <p:cNvSpPr>
              <a:spLocks noChangeArrowheads="1"/>
            </p:cNvSpPr>
            <p:nvPr/>
          </p:nvSpPr>
          <p:spPr bwMode="auto">
            <a:xfrm>
              <a:off x="2884" y="1588"/>
              <a:ext cx="709" cy="472"/>
            </a:xfrm>
            <a:prstGeom prst="rect">
              <a:avLst/>
            </a:prstGeom>
            <a:noFill/>
            <a:ln w="12700">
              <a:solidFill>
                <a:schemeClr val="tx2"/>
              </a:solidFill>
              <a:miter lim="800000"/>
              <a:headEnd/>
              <a:tailEnd/>
            </a:ln>
            <a:effectLst/>
          </p:spPr>
          <p:txBody>
            <a:bodyPr wrap="none" anchor="ctr"/>
            <a:lstStyle/>
            <a:p>
              <a:endParaRPr lang="en-US" sz="1400">
                <a:latin typeface="+mj-lt"/>
              </a:endParaRPr>
            </a:p>
          </p:txBody>
        </p:sp>
        <p:sp>
          <p:nvSpPr>
            <p:cNvPr id="31752" name="Rectangle 8"/>
            <p:cNvSpPr>
              <a:spLocks noChangeArrowheads="1"/>
            </p:cNvSpPr>
            <p:nvPr/>
          </p:nvSpPr>
          <p:spPr bwMode="auto">
            <a:xfrm>
              <a:off x="3593" y="1588"/>
              <a:ext cx="867" cy="472"/>
            </a:xfrm>
            <a:prstGeom prst="rect">
              <a:avLst/>
            </a:prstGeom>
            <a:noFill/>
            <a:ln w="12700">
              <a:solidFill>
                <a:schemeClr val="tx2"/>
              </a:solidFill>
              <a:miter lim="800000"/>
              <a:headEnd/>
              <a:tailEnd/>
            </a:ln>
            <a:effectLst/>
          </p:spPr>
          <p:txBody>
            <a:bodyPr wrap="none" anchor="ctr"/>
            <a:lstStyle/>
            <a:p>
              <a:endParaRPr lang="en-US" sz="1400">
                <a:latin typeface="+mj-lt"/>
              </a:endParaRPr>
            </a:p>
          </p:txBody>
        </p:sp>
      </p:grpSp>
      <p:sp>
        <p:nvSpPr>
          <p:cNvPr id="31755" name="Rectangle 11"/>
          <p:cNvSpPr>
            <a:spLocks noChangeArrowheads="1"/>
          </p:cNvSpPr>
          <p:nvPr/>
        </p:nvSpPr>
        <p:spPr bwMode="auto">
          <a:xfrm>
            <a:off x="1828800" y="2286000"/>
            <a:ext cx="372536"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F1</a:t>
            </a:r>
          </a:p>
        </p:txBody>
      </p:sp>
      <p:sp>
        <p:nvSpPr>
          <p:cNvPr id="31756" name="Line 12"/>
          <p:cNvSpPr>
            <a:spLocks noChangeShapeType="1"/>
          </p:cNvSpPr>
          <p:nvPr/>
        </p:nvSpPr>
        <p:spPr bwMode="auto">
          <a:xfrm flipH="1">
            <a:off x="1295400" y="2438400"/>
            <a:ext cx="457200" cy="0"/>
          </a:xfrm>
          <a:prstGeom prst="line">
            <a:avLst/>
          </a:prstGeom>
          <a:noFill/>
          <a:ln w="12700">
            <a:solidFill>
              <a:schemeClr val="tx2"/>
            </a:solidFill>
            <a:round/>
            <a:headEnd/>
            <a:tailEnd type="triangle" w="med" len="med"/>
          </a:ln>
          <a:effectLst/>
        </p:spPr>
        <p:txBody>
          <a:bodyPr/>
          <a:lstStyle/>
          <a:p>
            <a:endParaRPr lang="en-US" sz="1400">
              <a:latin typeface="+mj-lt"/>
            </a:endParaRPr>
          </a:p>
        </p:txBody>
      </p:sp>
      <p:sp>
        <p:nvSpPr>
          <p:cNvPr id="31757" name="Line 13"/>
          <p:cNvSpPr>
            <a:spLocks noChangeShapeType="1"/>
          </p:cNvSpPr>
          <p:nvPr/>
        </p:nvSpPr>
        <p:spPr bwMode="auto">
          <a:xfrm>
            <a:off x="2286000" y="2438400"/>
            <a:ext cx="457200" cy="0"/>
          </a:xfrm>
          <a:prstGeom prst="line">
            <a:avLst/>
          </a:prstGeom>
          <a:noFill/>
          <a:ln w="12700">
            <a:solidFill>
              <a:schemeClr val="tx2"/>
            </a:solidFill>
            <a:round/>
            <a:headEnd/>
            <a:tailEnd type="triangle" w="med" len="med"/>
          </a:ln>
          <a:effectLst/>
        </p:spPr>
        <p:txBody>
          <a:bodyPr/>
          <a:lstStyle/>
          <a:p>
            <a:endParaRPr lang="en-US" sz="1400">
              <a:latin typeface="+mj-lt"/>
            </a:endParaRPr>
          </a:p>
        </p:txBody>
      </p:sp>
      <p:sp>
        <p:nvSpPr>
          <p:cNvPr id="31758" name="Rectangle 14"/>
          <p:cNvSpPr>
            <a:spLocks noChangeArrowheads="1"/>
          </p:cNvSpPr>
          <p:nvPr/>
        </p:nvSpPr>
        <p:spPr bwMode="auto">
          <a:xfrm>
            <a:off x="3494991" y="2265363"/>
            <a:ext cx="371898"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F2</a:t>
            </a:r>
          </a:p>
        </p:txBody>
      </p:sp>
      <p:sp>
        <p:nvSpPr>
          <p:cNvPr id="31759" name="Rectangle 15"/>
          <p:cNvSpPr>
            <a:spLocks noChangeArrowheads="1"/>
          </p:cNvSpPr>
          <p:nvPr/>
        </p:nvSpPr>
        <p:spPr bwMode="auto">
          <a:xfrm>
            <a:off x="4876800" y="2265363"/>
            <a:ext cx="371898"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F3</a:t>
            </a:r>
          </a:p>
        </p:txBody>
      </p:sp>
      <p:sp>
        <p:nvSpPr>
          <p:cNvPr id="31760" name="Rectangle 16"/>
          <p:cNvSpPr>
            <a:spLocks noChangeArrowheads="1"/>
          </p:cNvSpPr>
          <p:nvPr/>
        </p:nvSpPr>
        <p:spPr bwMode="auto">
          <a:xfrm>
            <a:off x="6324600" y="2286000"/>
            <a:ext cx="371898"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F4</a:t>
            </a:r>
          </a:p>
        </p:txBody>
      </p:sp>
      <p:sp>
        <p:nvSpPr>
          <p:cNvPr id="2" name="TextBox 1"/>
          <p:cNvSpPr txBox="1"/>
          <p:nvPr/>
        </p:nvSpPr>
        <p:spPr>
          <a:xfrm>
            <a:off x="1143000" y="1752600"/>
            <a:ext cx="6629400" cy="307777"/>
          </a:xfrm>
          <a:prstGeom prst="rect">
            <a:avLst/>
          </a:prstGeom>
          <a:noFill/>
        </p:spPr>
        <p:txBody>
          <a:bodyPr wrap="square" rtlCol="0">
            <a:spAutoFit/>
          </a:bodyPr>
          <a:lstStyle/>
          <a:p>
            <a:r>
              <a:rPr lang="en-US" sz="1400" i="1" dirty="0">
                <a:latin typeface="+mj-lt"/>
              </a:rPr>
              <a:t>Name: char (40),  Address: char (100), Phone: char (10), Email: char  (100)</a:t>
            </a:r>
          </a:p>
        </p:txBody>
      </p:sp>
      <p:sp>
        <p:nvSpPr>
          <p:cNvPr id="24" name="Rectangle 3"/>
          <p:cNvSpPr>
            <a:spLocks noChangeArrowheads="1"/>
          </p:cNvSpPr>
          <p:nvPr/>
        </p:nvSpPr>
        <p:spPr bwMode="auto">
          <a:xfrm>
            <a:off x="381000" y="2819400"/>
            <a:ext cx="8382000" cy="914400"/>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2400" dirty="0">
                <a:latin typeface="+mj-lt"/>
              </a:rPr>
              <a:t>Variable length </a:t>
            </a:r>
            <a:r>
              <a:rPr lang="en-US" dirty="0">
                <a:solidFill>
                  <a:schemeClr val="tx2"/>
                </a:solidFill>
                <a:latin typeface="+mj-lt"/>
              </a:rPr>
              <a:t>(VARCHAR, BLOB-binary large object, etc.)</a:t>
            </a:r>
          </a:p>
          <a:p>
            <a:pPr marL="800100" lvl="1" indent="-342900">
              <a:spcBef>
                <a:spcPct val="20000"/>
              </a:spcBef>
              <a:buFontTx/>
              <a:buChar char="•"/>
            </a:pPr>
            <a:r>
              <a:rPr lang="en-US" dirty="0">
                <a:latin typeface="+mj-lt"/>
              </a:rPr>
              <a:t>Two alternative formats (number of fields is fixed)</a:t>
            </a:r>
          </a:p>
        </p:txBody>
      </p:sp>
      <p:grpSp>
        <p:nvGrpSpPr>
          <p:cNvPr id="27" name="Group 6"/>
          <p:cNvGrpSpPr>
            <a:grpSpLocks/>
          </p:cNvGrpSpPr>
          <p:nvPr/>
        </p:nvGrpSpPr>
        <p:grpSpPr bwMode="auto">
          <a:xfrm>
            <a:off x="1438275" y="3886200"/>
            <a:ext cx="1358900" cy="506413"/>
            <a:chOff x="772" y="1492"/>
            <a:chExt cx="856" cy="376"/>
          </a:xfrm>
        </p:grpSpPr>
        <p:sp>
          <p:nvSpPr>
            <p:cNvPr id="42" name="Rectangle 7"/>
            <p:cNvSpPr>
              <a:spLocks noChangeArrowheads="1"/>
            </p:cNvSpPr>
            <p:nvPr/>
          </p:nvSpPr>
          <p:spPr bwMode="auto">
            <a:xfrm>
              <a:off x="772" y="1492"/>
              <a:ext cx="232" cy="3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43" name="Rectangle 8"/>
            <p:cNvSpPr>
              <a:spLocks noChangeArrowheads="1"/>
            </p:cNvSpPr>
            <p:nvPr/>
          </p:nvSpPr>
          <p:spPr bwMode="auto">
            <a:xfrm>
              <a:off x="1012" y="1492"/>
              <a:ext cx="616" cy="376"/>
            </a:xfrm>
            <a:prstGeom prst="rect">
              <a:avLst/>
            </a:prstGeom>
            <a:noFill/>
            <a:ln w="12700">
              <a:solidFill>
                <a:schemeClr val="tx2"/>
              </a:solidFill>
              <a:miter lim="800000"/>
              <a:headEnd/>
              <a:tailEnd/>
            </a:ln>
            <a:effectLst/>
          </p:spPr>
          <p:txBody>
            <a:bodyPr wrap="none" anchor="ctr"/>
            <a:lstStyle/>
            <a:p>
              <a:endParaRPr lang="en-US">
                <a:latin typeface="+mj-lt"/>
              </a:endParaRPr>
            </a:p>
          </p:txBody>
        </p:sp>
      </p:grpSp>
      <p:sp>
        <p:nvSpPr>
          <p:cNvPr id="28" name="Rectangle 9"/>
          <p:cNvSpPr>
            <a:spLocks noChangeArrowheads="1"/>
          </p:cNvSpPr>
          <p:nvPr/>
        </p:nvSpPr>
        <p:spPr bwMode="auto">
          <a:xfrm>
            <a:off x="2809875" y="3886200"/>
            <a:ext cx="368300" cy="506413"/>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9" name="Rectangle 10"/>
          <p:cNvSpPr>
            <a:spLocks noChangeArrowheads="1"/>
          </p:cNvSpPr>
          <p:nvPr/>
        </p:nvSpPr>
        <p:spPr bwMode="auto">
          <a:xfrm>
            <a:off x="3190875" y="3886200"/>
            <a:ext cx="958850" cy="506413"/>
          </a:xfrm>
          <a:prstGeom prst="rect">
            <a:avLst/>
          </a:prstGeom>
          <a:noFill/>
          <a:ln w="12700">
            <a:solidFill>
              <a:schemeClr val="tx2"/>
            </a:solidFill>
            <a:miter lim="800000"/>
            <a:headEnd/>
            <a:tailEnd/>
          </a:ln>
          <a:effectLst/>
        </p:spPr>
        <p:txBody>
          <a:bodyPr wrap="none" anchor="ctr"/>
          <a:lstStyle/>
          <a:p>
            <a:endParaRPr lang="en-US">
              <a:latin typeface="+mj-lt"/>
            </a:endParaRPr>
          </a:p>
        </p:txBody>
      </p:sp>
      <p:grpSp>
        <p:nvGrpSpPr>
          <p:cNvPr id="30" name="Group 11"/>
          <p:cNvGrpSpPr>
            <a:grpSpLocks/>
          </p:cNvGrpSpPr>
          <p:nvPr/>
        </p:nvGrpSpPr>
        <p:grpSpPr bwMode="auto">
          <a:xfrm>
            <a:off x="4149725" y="3886200"/>
            <a:ext cx="1358900" cy="506413"/>
            <a:chOff x="2500" y="1492"/>
            <a:chExt cx="856" cy="376"/>
          </a:xfrm>
        </p:grpSpPr>
        <p:sp>
          <p:nvSpPr>
            <p:cNvPr id="40" name="Rectangle 12"/>
            <p:cNvSpPr>
              <a:spLocks noChangeArrowheads="1"/>
            </p:cNvSpPr>
            <p:nvPr/>
          </p:nvSpPr>
          <p:spPr bwMode="auto">
            <a:xfrm>
              <a:off x="2500" y="1492"/>
              <a:ext cx="232" cy="3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41" name="Rectangle 13"/>
            <p:cNvSpPr>
              <a:spLocks noChangeArrowheads="1"/>
            </p:cNvSpPr>
            <p:nvPr/>
          </p:nvSpPr>
          <p:spPr bwMode="auto">
            <a:xfrm>
              <a:off x="2740" y="1492"/>
              <a:ext cx="616" cy="376"/>
            </a:xfrm>
            <a:prstGeom prst="rect">
              <a:avLst/>
            </a:prstGeom>
            <a:noFill/>
            <a:ln w="12700">
              <a:solidFill>
                <a:schemeClr val="tx2"/>
              </a:solidFill>
              <a:miter lim="800000"/>
              <a:headEnd/>
              <a:tailEnd/>
            </a:ln>
            <a:effectLst/>
          </p:spPr>
          <p:txBody>
            <a:bodyPr wrap="none" anchor="ctr"/>
            <a:lstStyle/>
            <a:p>
              <a:endParaRPr lang="en-US">
                <a:latin typeface="+mj-lt"/>
              </a:endParaRPr>
            </a:p>
          </p:txBody>
        </p:sp>
      </p:grpSp>
      <p:grpSp>
        <p:nvGrpSpPr>
          <p:cNvPr id="31" name="Group 14"/>
          <p:cNvGrpSpPr>
            <a:grpSpLocks/>
          </p:cNvGrpSpPr>
          <p:nvPr/>
        </p:nvGrpSpPr>
        <p:grpSpPr bwMode="auto">
          <a:xfrm>
            <a:off x="5499100" y="3886200"/>
            <a:ext cx="1358900" cy="506413"/>
            <a:chOff x="3364" y="1492"/>
            <a:chExt cx="856" cy="376"/>
          </a:xfrm>
        </p:grpSpPr>
        <p:sp>
          <p:nvSpPr>
            <p:cNvPr id="38" name="Rectangle 15"/>
            <p:cNvSpPr>
              <a:spLocks noChangeArrowheads="1"/>
            </p:cNvSpPr>
            <p:nvPr/>
          </p:nvSpPr>
          <p:spPr bwMode="auto">
            <a:xfrm>
              <a:off x="3364" y="1492"/>
              <a:ext cx="232" cy="3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9" name="Rectangle 16"/>
            <p:cNvSpPr>
              <a:spLocks noChangeArrowheads="1"/>
            </p:cNvSpPr>
            <p:nvPr/>
          </p:nvSpPr>
          <p:spPr bwMode="auto">
            <a:xfrm>
              <a:off x="3604" y="1492"/>
              <a:ext cx="616" cy="376"/>
            </a:xfrm>
            <a:prstGeom prst="rect">
              <a:avLst/>
            </a:prstGeom>
            <a:noFill/>
            <a:ln w="12700">
              <a:solidFill>
                <a:schemeClr val="tx2"/>
              </a:solidFill>
              <a:miter lim="800000"/>
              <a:headEnd/>
              <a:tailEnd/>
            </a:ln>
            <a:effectLst/>
          </p:spPr>
          <p:txBody>
            <a:bodyPr wrap="none" anchor="ctr"/>
            <a:lstStyle/>
            <a:p>
              <a:endParaRPr lang="en-US">
                <a:latin typeface="+mj-lt"/>
              </a:endParaRPr>
            </a:p>
          </p:txBody>
        </p:sp>
      </p:grpSp>
      <p:sp>
        <p:nvSpPr>
          <p:cNvPr id="32" name="Rectangle 17"/>
          <p:cNvSpPr>
            <a:spLocks noChangeArrowheads="1"/>
          </p:cNvSpPr>
          <p:nvPr/>
        </p:nvSpPr>
        <p:spPr bwMode="auto">
          <a:xfrm>
            <a:off x="1416050" y="3973745"/>
            <a:ext cx="298450" cy="366341"/>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4</a:t>
            </a:r>
          </a:p>
        </p:txBody>
      </p:sp>
      <p:sp>
        <p:nvSpPr>
          <p:cNvPr id="33" name="Rectangle 18"/>
          <p:cNvSpPr>
            <a:spLocks noChangeArrowheads="1"/>
          </p:cNvSpPr>
          <p:nvPr/>
        </p:nvSpPr>
        <p:spPr bwMode="auto">
          <a:xfrm>
            <a:off x="2863850" y="3973745"/>
            <a:ext cx="298450" cy="366341"/>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a:t>
            </a:r>
          </a:p>
        </p:txBody>
      </p:sp>
      <p:sp>
        <p:nvSpPr>
          <p:cNvPr id="34" name="Rectangle 19"/>
          <p:cNvSpPr>
            <a:spLocks noChangeArrowheads="1"/>
          </p:cNvSpPr>
          <p:nvPr/>
        </p:nvSpPr>
        <p:spPr bwMode="auto">
          <a:xfrm>
            <a:off x="4181475" y="3973745"/>
            <a:ext cx="298450" cy="366341"/>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a:t>
            </a:r>
          </a:p>
        </p:txBody>
      </p:sp>
      <p:sp>
        <p:nvSpPr>
          <p:cNvPr id="35" name="Rectangle 20"/>
          <p:cNvSpPr>
            <a:spLocks noChangeArrowheads="1"/>
          </p:cNvSpPr>
          <p:nvPr/>
        </p:nvSpPr>
        <p:spPr bwMode="auto">
          <a:xfrm>
            <a:off x="5553075" y="3973745"/>
            <a:ext cx="298450" cy="366341"/>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a:t>
            </a:r>
          </a:p>
        </p:txBody>
      </p:sp>
      <p:sp>
        <p:nvSpPr>
          <p:cNvPr id="36" name="Rectangle 21"/>
          <p:cNvSpPr>
            <a:spLocks noChangeArrowheads="1"/>
          </p:cNvSpPr>
          <p:nvPr/>
        </p:nvSpPr>
        <p:spPr bwMode="auto">
          <a:xfrm>
            <a:off x="6870700" y="3886200"/>
            <a:ext cx="368300" cy="506413"/>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7" name="Rectangle 22"/>
          <p:cNvSpPr>
            <a:spLocks noChangeArrowheads="1"/>
          </p:cNvSpPr>
          <p:nvPr/>
        </p:nvSpPr>
        <p:spPr bwMode="auto">
          <a:xfrm>
            <a:off x="6924675" y="3973745"/>
            <a:ext cx="298450" cy="366341"/>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a:t>
            </a:r>
          </a:p>
        </p:txBody>
      </p:sp>
      <p:sp>
        <p:nvSpPr>
          <p:cNvPr id="44" name="Line 23"/>
          <p:cNvSpPr>
            <a:spLocks noChangeShapeType="1"/>
          </p:cNvSpPr>
          <p:nvPr/>
        </p:nvSpPr>
        <p:spPr bwMode="auto">
          <a:xfrm flipV="1">
            <a:off x="1066800" y="4316413"/>
            <a:ext cx="304800" cy="64648"/>
          </a:xfrm>
          <a:prstGeom prst="line">
            <a:avLst/>
          </a:prstGeom>
          <a:noFill/>
          <a:ln w="12700">
            <a:solidFill>
              <a:schemeClr val="tx2"/>
            </a:solidFill>
            <a:round/>
            <a:headEnd/>
            <a:tailEnd type="triangle" w="med" len="med"/>
          </a:ln>
          <a:effectLst/>
        </p:spPr>
        <p:txBody>
          <a:bodyPr/>
          <a:lstStyle/>
          <a:p>
            <a:endParaRPr lang="en-US">
              <a:latin typeface="+mj-lt"/>
            </a:endParaRPr>
          </a:p>
        </p:txBody>
      </p:sp>
      <p:sp>
        <p:nvSpPr>
          <p:cNvPr id="45" name="Rectangle 24"/>
          <p:cNvSpPr>
            <a:spLocks noChangeArrowheads="1"/>
          </p:cNvSpPr>
          <p:nvPr/>
        </p:nvSpPr>
        <p:spPr bwMode="auto">
          <a:xfrm>
            <a:off x="457200" y="4164013"/>
            <a:ext cx="621966"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Field</a:t>
            </a:r>
          </a:p>
          <a:p>
            <a:pPr eaLnBrk="0" hangingPunct="0"/>
            <a:r>
              <a:rPr lang="en-US" sz="1400">
                <a:solidFill>
                  <a:schemeClr val="tx2"/>
                </a:solidFill>
                <a:latin typeface="+mj-lt"/>
              </a:rPr>
              <a:t>Count</a:t>
            </a:r>
          </a:p>
        </p:txBody>
      </p:sp>
      <p:sp>
        <p:nvSpPr>
          <p:cNvPr id="46" name="Rectangle 25"/>
          <p:cNvSpPr>
            <a:spLocks noChangeArrowheads="1"/>
          </p:cNvSpPr>
          <p:nvPr/>
        </p:nvSpPr>
        <p:spPr bwMode="auto">
          <a:xfrm>
            <a:off x="2388797" y="4392613"/>
            <a:ext cx="3197992" cy="335989"/>
          </a:xfrm>
          <a:prstGeom prst="rect">
            <a:avLst/>
          </a:prstGeom>
          <a:noFill/>
          <a:ln w="12700">
            <a:noFill/>
            <a:miter lim="800000"/>
            <a:headEnd/>
            <a:tailEnd/>
          </a:ln>
          <a:effectLst/>
        </p:spPr>
        <p:txBody>
          <a:bodyPr wrap="none" lIns="90488" tIns="44450" rIns="90488" bIns="44450">
            <a:spAutoFit/>
          </a:bodyPr>
          <a:lstStyle/>
          <a:p>
            <a:pPr eaLnBrk="0" hangingPunct="0"/>
            <a:r>
              <a:rPr lang="en-US" sz="1600" i="1">
                <a:solidFill>
                  <a:schemeClr val="tx2"/>
                </a:solidFill>
                <a:latin typeface="+mj-lt"/>
              </a:rPr>
              <a:t>Fields Delimited by Special Symbols</a:t>
            </a:r>
          </a:p>
        </p:txBody>
      </p:sp>
      <p:sp>
        <p:nvSpPr>
          <p:cNvPr id="48" name="Rectangle 27"/>
          <p:cNvSpPr>
            <a:spLocks noChangeArrowheads="1"/>
          </p:cNvSpPr>
          <p:nvPr/>
        </p:nvSpPr>
        <p:spPr bwMode="auto">
          <a:xfrm>
            <a:off x="3590925" y="5226611"/>
            <a:ext cx="3505200" cy="305212"/>
          </a:xfrm>
          <a:prstGeom prst="rect">
            <a:avLst/>
          </a:prstGeom>
          <a:noFill/>
          <a:ln w="12700">
            <a:noFill/>
            <a:miter lim="800000"/>
            <a:headEnd/>
            <a:tailEnd/>
          </a:ln>
          <a:effectLst/>
        </p:spPr>
        <p:txBody>
          <a:bodyPr wrap="square" lIns="90488" tIns="44450" rIns="90488" bIns="44450">
            <a:spAutoFit/>
          </a:bodyPr>
          <a:lstStyle/>
          <a:p>
            <a:pPr eaLnBrk="0" hangingPunct="0"/>
            <a:r>
              <a:rPr lang="en-US" sz="1400" dirty="0">
                <a:solidFill>
                  <a:schemeClr val="tx2"/>
                </a:solidFill>
                <a:latin typeface="+mj-lt"/>
              </a:rPr>
              <a:t>F1               F2                    F3                F4</a:t>
            </a:r>
          </a:p>
        </p:txBody>
      </p:sp>
      <p:sp>
        <p:nvSpPr>
          <p:cNvPr id="50" name="Rectangle 29"/>
          <p:cNvSpPr>
            <a:spLocks noChangeArrowheads="1"/>
          </p:cNvSpPr>
          <p:nvPr/>
        </p:nvSpPr>
        <p:spPr bwMode="auto">
          <a:xfrm>
            <a:off x="1447800" y="5150411"/>
            <a:ext cx="3683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1" name="Rectangle 30"/>
          <p:cNvSpPr>
            <a:spLocks noChangeArrowheads="1"/>
          </p:cNvSpPr>
          <p:nvPr/>
        </p:nvSpPr>
        <p:spPr bwMode="auto">
          <a:xfrm>
            <a:off x="1828800" y="5150411"/>
            <a:ext cx="3810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2" name="Rectangle 31"/>
          <p:cNvSpPr>
            <a:spLocks noChangeArrowheads="1"/>
          </p:cNvSpPr>
          <p:nvPr/>
        </p:nvSpPr>
        <p:spPr bwMode="auto">
          <a:xfrm>
            <a:off x="2209800" y="5150411"/>
            <a:ext cx="3683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3" name="Rectangle 32"/>
          <p:cNvSpPr>
            <a:spLocks noChangeArrowheads="1"/>
          </p:cNvSpPr>
          <p:nvPr/>
        </p:nvSpPr>
        <p:spPr bwMode="auto">
          <a:xfrm>
            <a:off x="2590800" y="5150411"/>
            <a:ext cx="3683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4" name="Rectangle 33"/>
          <p:cNvSpPr>
            <a:spLocks noChangeArrowheads="1"/>
          </p:cNvSpPr>
          <p:nvPr/>
        </p:nvSpPr>
        <p:spPr bwMode="auto">
          <a:xfrm>
            <a:off x="2971800" y="5150411"/>
            <a:ext cx="3810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5" name="Rectangle 34"/>
          <p:cNvSpPr>
            <a:spLocks noChangeArrowheads="1"/>
          </p:cNvSpPr>
          <p:nvPr/>
        </p:nvSpPr>
        <p:spPr bwMode="auto">
          <a:xfrm>
            <a:off x="3352800" y="5150411"/>
            <a:ext cx="9779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6" name="Rectangle 35"/>
          <p:cNvSpPr>
            <a:spLocks noChangeArrowheads="1"/>
          </p:cNvSpPr>
          <p:nvPr/>
        </p:nvSpPr>
        <p:spPr bwMode="auto">
          <a:xfrm>
            <a:off x="4325938" y="5150411"/>
            <a:ext cx="995362"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7" name="Rectangle 36"/>
          <p:cNvSpPr>
            <a:spLocks noChangeArrowheads="1"/>
          </p:cNvSpPr>
          <p:nvPr/>
        </p:nvSpPr>
        <p:spPr bwMode="auto">
          <a:xfrm>
            <a:off x="5334000" y="5150411"/>
            <a:ext cx="9779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8" name="Rectangle 37"/>
          <p:cNvSpPr>
            <a:spLocks noChangeArrowheads="1"/>
          </p:cNvSpPr>
          <p:nvPr/>
        </p:nvSpPr>
        <p:spPr bwMode="auto">
          <a:xfrm>
            <a:off x="6311900" y="5150411"/>
            <a:ext cx="10033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grpSp>
        <p:nvGrpSpPr>
          <p:cNvPr id="59" name="Group 38"/>
          <p:cNvGrpSpPr>
            <a:grpSpLocks/>
          </p:cNvGrpSpPr>
          <p:nvPr/>
        </p:nvGrpSpPr>
        <p:grpSpPr bwMode="auto">
          <a:xfrm>
            <a:off x="1593850" y="5573445"/>
            <a:ext cx="5716588" cy="700088"/>
            <a:chOff x="864" y="2832"/>
            <a:chExt cx="3601" cy="441"/>
          </a:xfrm>
        </p:grpSpPr>
        <p:sp>
          <p:nvSpPr>
            <p:cNvPr id="60" name="Freeform 39"/>
            <p:cNvSpPr>
              <a:spLocks/>
            </p:cNvSpPr>
            <p:nvPr/>
          </p:nvSpPr>
          <p:spPr bwMode="auto">
            <a:xfrm>
              <a:off x="864" y="2832"/>
              <a:ext cx="1105" cy="303"/>
            </a:xfrm>
            <a:custGeom>
              <a:avLst/>
              <a:gdLst/>
              <a:ahLst/>
              <a:cxnLst>
                <a:cxn ang="0">
                  <a:pos x="0" y="0"/>
                </a:cxn>
                <a:cxn ang="0">
                  <a:pos x="15" y="65"/>
                </a:cxn>
                <a:cxn ang="0">
                  <a:pos x="28" y="115"/>
                </a:cxn>
                <a:cxn ang="0">
                  <a:pos x="40" y="152"/>
                </a:cxn>
                <a:cxn ang="0">
                  <a:pos x="78" y="190"/>
                </a:cxn>
                <a:cxn ang="0">
                  <a:pos x="115" y="215"/>
                </a:cxn>
                <a:cxn ang="0">
                  <a:pos x="153" y="227"/>
                </a:cxn>
                <a:cxn ang="0">
                  <a:pos x="190" y="240"/>
                </a:cxn>
                <a:cxn ang="0">
                  <a:pos x="240" y="240"/>
                </a:cxn>
                <a:cxn ang="0">
                  <a:pos x="278" y="252"/>
                </a:cxn>
                <a:cxn ang="0">
                  <a:pos x="316" y="265"/>
                </a:cxn>
                <a:cxn ang="0">
                  <a:pos x="353" y="265"/>
                </a:cxn>
                <a:cxn ang="0">
                  <a:pos x="391" y="277"/>
                </a:cxn>
                <a:cxn ang="0">
                  <a:pos x="441" y="290"/>
                </a:cxn>
                <a:cxn ang="0">
                  <a:pos x="478" y="290"/>
                </a:cxn>
                <a:cxn ang="0">
                  <a:pos x="516" y="290"/>
                </a:cxn>
                <a:cxn ang="0">
                  <a:pos x="566" y="302"/>
                </a:cxn>
                <a:cxn ang="0">
                  <a:pos x="603" y="302"/>
                </a:cxn>
                <a:cxn ang="0">
                  <a:pos x="641" y="302"/>
                </a:cxn>
                <a:cxn ang="0">
                  <a:pos x="678" y="302"/>
                </a:cxn>
                <a:cxn ang="0">
                  <a:pos x="716" y="302"/>
                </a:cxn>
                <a:cxn ang="0">
                  <a:pos x="753" y="302"/>
                </a:cxn>
                <a:cxn ang="0">
                  <a:pos x="803" y="290"/>
                </a:cxn>
                <a:cxn ang="0">
                  <a:pos x="841" y="290"/>
                </a:cxn>
                <a:cxn ang="0">
                  <a:pos x="878" y="277"/>
                </a:cxn>
                <a:cxn ang="0">
                  <a:pos x="916" y="265"/>
                </a:cxn>
                <a:cxn ang="0">
                  <a:pos x="953" y="252"/>
                </a:cxn>
                <a:cxn ang="0">
                  <a:pos x="991" y="227"/>
                </a:cxn>
                <a:cxn ang="0">
                  <a:pos x="1028" y="202"/>
                </a:cxn>
                <a:cxn ang="0">
                  <a:pos x="1053" y="165"/>
                </a:cxn>
                <a:cxn ang="0">
                  <a:pos x="1078" y="127"/>
                </a:cxn>
                <a:cxn ang="0">
                  <a:pos x="1103" y="90"/>
                </a:cxn>
                <a:cxn ang="0">
                  <a:pos x="1104" y="48"/>
                </a:cxn>
              </a:cxnLst>
              <a:rect l="0" t="0" r="r" b="b"/>
              <a:pathLst>
                <a:path w="1105" h="303">
                  <a:moveTo>
                    <a:pt x="0" y="0"/>
                  </a:moveTo>
                  <a:lnTo>
                    <a:pt x="15" y="65"/>
                  </a:lnTo>
                  <a:lnTo>
                    <a:pt x="28" y="115"/>
                  </a:lnTo>
                  <a:lnTo>
                    <a:pt x="40" y="152"/>
                  </a:lnTo>
                  <a:lnTo>
                    <a:pt x="78" y="190"/>
                  </a:lnTo>
                  <a:lnTo>
                    <a:pt x="115" y="215"/>
                  </a:lnTo>
                  <a:lnTo>
                    <a:pt x="153" y="227"/>
                  </a:lnTo>
                  <a:lnTo>
                    <a:pt x="190" y="240"/>
                  </a:lnTo>
                  <a:lnTo>
                    <a:pt x="240" y="240"/>
                  </a:lnTo>
                  <a:lnTo>
                    <a:pt x="278" y="252"/>
                  </a:lnTo>
                  <a:lnTo>
                    <a:pt x="316" y="265"/>
                  </a:lnTo>
                  <a:lnTo>
                    <a:pt x="353" y="265"/>
                  </a:lnTo>
                  <a:lnTo>
                    <a:pt x="391" y="277"/>
                  </a:lnTo>
                  <a:lnTo>
                    <a:pt x="441" y="290"/>
                  </a:lnTo>
                  <a:lnTo>
                    <a:pt x="478" y="290"/>
                  </a:lnTo>
                  <a:lnTo>
                    <a:pt x="516" y="290"/>
                  </a:lnTo>
                  <a:lnTo>
                    <a:pt x="566" y="302"/>
                  </a:lnTo>
                  <a:lnTo>
                    <a:pt x="603" y="302"/>
                  </a:lnTo>
                  <a:lnTo>
                    <a:pt x="641" y="302"/>
                  </a:lnTo>
                  <a:lnTo>
                    <a:pt x="678" y="302"/>
                  </a:lnTo>
                  <a:lnTo>
                    <a:pt x="716" y="302"/>
                  </a:lnTo>
                  <a:lnTo>
                    <a:pt x="753" y="302"/>
                  </a:lnTo>
                  <a:lnTo>
                    <a:pt x="803" y="290"/>
                  </a:lnTo>
                  <a:lnTo>
                    <a:pt x="841" y="290"/>
                  </a:lnTo>
                  <a:lnTo>
                    <a:pt x="878" y="277"/>
                  </a:lnTo>
                  <a:lnTo>
                    <a:pt x="916" y="265"/>
                  </a:lnTo>
                  <a:lnTo>
                    <a:pt x="953" y="252"/>
                  </a:lnTo>
                  <a:lnTo>
                    <a:pt x="991" y="227"/>
                  </a:lnTo>
                  <a:lnTo>
                    <a:pt x="1028" y="202"/>
                  </a:lnTo>
                  <a:lnTo>
                    <a:pt x="1053" y="165"/>
                  </a:lnTo>
                  <a:lnTo>
                    <a:pt x="1078" y="127"/>
                  </a:lnTo>
                  <a:lnTo>
                    <a:pt x="1103" y="90"/>
                  </a:lnTo>
                  <a:lnTo>
                    <a:pt x="1104" y="48"/>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61" name="Freeform 40"/>
            <p:cNvSpPr>
              <a:spLocks/>
            </p:cNvSpPr>
            <p:nvPr/>
          </p:nvSpPr>
          <p:spPr bwMode="auto">
            <a:xfrm>
              <a:off x="1152" y="2832"/>
              <a:ext cx="1441" cy="341"/>
            </a:xfrm>
            <a:custGeom>
              <a:avLst/>
              <a:gdLst/>
              <a:ahLst/>
              <a:cxnLst>
                <a:cxn ang="0">
                  <a:pos x="0" y="0"/>
                </a:cxn>
                <a:cxn ang="0">
                  <a:pos x="28" y="65"/>
                </a:cxn>
                <a:cxn ang="0">
                  <a:pos x="53" y="102"/>
                </a:cxn>
                <a:cxn ang="0">
                  <a:pos x="90" y="127"/>
                </a:cxn>
                <a:cxn ang="0">
                  <a:pos x="128" y="152"/>
                </a:cxn>
                <a:cxn ang="0">
                  <a:pos x="165" y="177"/>
                </a:cxn>
                <a:cxn ang="0">
                  <a:pos x="228" y="202"/>
                </a:cxn>
                <a:cxn ang="0">
                  <a:pos x="265" y="227"/>
                </a:cxn>
                <a:cxn ang="0">
                  <a:pos x="315" y="240"/>
                </a:cxn>
                <a:cxn ang="0">
                  <a:pos x="365" y="265"/>
                </a:cxn>
                <a:cxn ang="0">
                  <a:pos x="415" y="277"/>
                </a:cxn>
                <a:cxn ang="0">
                  <a:pos x="453" y="302"/>
                </a:cxn>
                <a:cxn ang="0">
                  <a:pos x="503" y="315"/>
                </a:cxn>
                <a:cxn ang="0">
                  <a:pos x="553" y="327"/>
                </a:cxn>
                <a:cxn ang="0">
                  <a:pos x="603" y="340"/>
                </a:cxn>
                <a:cxn ang="0">
                  <a:pos x="653" y="340"/>
                </a:cxn>
                <a:cxn ang="0">
                  <a:pos x="690" y="340"/>
                </a:cxn>
                <a:cxn ang="0">
                  <a:pos x="728" y="340"/>
                </a:cxn>
                <a:cxn ang="0">
                  <a:pos x="778" y="340"/>
                </a:cxn>
                <a:cxn ang="0">
                  <a:pos x="815" y="340"/>
                </a:cxn>
                <a:cxn ang="0">
                  <a:pos x="865" y="340"/>
                </a:cxn>
                <a:cxn ang="0">
                  <a:pos x="903" y="340"/>
                </a:cxn>
                <a:cxn ang="0">
                  <a:pos x="940" y="327"/>
                </a:cxn>
                <a:cxn ang="0">
                  <a:pos x="978" y="315"/>
                </a:cxn>
                <a:cxn ang="0">
                  <a:pos x="1015" y="302"/>
                </a:cxn>
                <a:cxn ang="0">
                  <a:pos x="1053" y="290"/>
                </a:cxn>
                <a:cxn ang="0">
                  <a:pos x="1090" y="277"/>
                </a:cxn>
                <a:cxn ang="0">
                  <a:pos x="1128" y="265"/>
                </a:cxn>
                <a:cxn ang="0">
                  <a:pos x="1165" y="252"/>
                </a:cxn>
                <a:cxn ang="0">
                  <a:pos x="1203" y="227"/>
                </a:cxn>
                <a:cxn ang="0">
                  <a:pos x="1240" y="215"/>
                </a:cxn>
                <a:cxn ang="0">
                  <a:pos x="1303" y="190"/>
                </a:cxn>
                <a:cxn ang="0">
                  <a:pos x="1365" y="177"/>
                </a:cxn>
                <a:cxn ang="0">
                  <a:pos x="1403" y="165"/>
                </a:cxn>
                <a:cxn ang="0">
                  <a:pos x="1415" y="127"/>
                </a:cxn>
                <a:cxn ang="0">
                  <a:pos x="1428" y="90"/>
                </a:cxn>
                <a:cxn ang="0">
                  <a:pos x="1440" y="48"/>
                </a:cxn>
              </a:cxnLst>
              <a:rect l="0" t="0" r="r" b="b"/>
              <a:pathLst>
                <a:path w="1441" h="341">
                  <a:moveTo>
                    <a:pt x="0" y="0"/>
                  </a:moveTo>
                  <a:lnTo>
                    <a:pt x="28" y="65"/>
                  </a:lnTo>
                  <a:lnTo>
                    <a:pt x="53" y="102"/>
                  </a:lnTo>
                  <a:lnTo>
                    <a:pt x="90" y="127"/>
                  </a:lnTo>
                  <a:lnTo>
                    <a:pt x="128" y="152"/>
                  </a:lnTo>
                  <a:lnTo>
                    <a:pt x="165" y="177"/>
                  </a:lnTo>
                  <a:lnTo>
                    <a:pt x="228" y="202"/>
                  </a:lnTo>
                  <a:lnTo>
                    <a:pt x="265" y="227"/>
                  </a:lnTo>
                  <a:lnTo>
                    <a:pt x="315" y="240"/>
                  </a:lnTo>
                  <a:lnTo>
                    <a:pt x="365" y="265"/>
                  </a:lnTo>
                  <a:lnTo>
                    <a:pt x="415" y="277"/>
                  </a:lnTo>
                  <a:lnTo>
                    <a:pt x="453" y="302"/>
                  </a:lnTo>
                  <a:lnTo>
                    <a:pt x="503" y="315"/>
                  </a:lnTo>
                  <a:lnTo>
                    <a:pt x="553" y="327"/>
                  </a:lnTo>
                  <a:lnTo>
                    <a:pt x="603" y="340"/>
                  </a:lnTo>
                  <a:lnTo>
                    <a:pt x="653" y="340"/>
                  </a:lnTo>
                  <a:lnTo>
                    <a:pt x="690" y="340"/>
                  </a:lnTo>
                  <a:lnTo>
                    <a:pt x="728" y="340"/>
                  </a:lnTo>
                  <a:lnTo>
                    <a:pt x="778" y="340"/>
                  </a:lnTo>
                  <a:lnTo>
                    <a:pt x="815" y="340"/>
                  </a:lnTo>
                  <a:lnTo>
                    <a:pt x="865" y="340"/>
                  </a:lnTo>
                  <a:lnTo>
                    <a:pt x="903" y="340"/>
                  </a:lnTo>
                  <a:lnTo>
                    <a:pt x="940" y="327"/>
                  </a:lnTo>
                  <a:lnTo>
                    <a:pt x="978" y="315"/>
                  </a:lnTo>
                  <a:lnTo>
                    <a:pt x="1015" y="302"/>
                  </a:lnTo>
                  <a:lnTo>
                    <a:pt x="1053" y="290"/>
                  </a:lnTo>
                  <a:lnTo>
                    <a:pt x="1090" y="277"/>
                  </a:lnTo>
                  <a:lnTo>
                    <a:pt x="1128" y="265"/>
                  </a:lnTo>
                  <a:lnTo>
                    <a:pt x="1165" y="252"/>
                  </a:lnTo>
                  <a:lnTo>
                    <a:pt x="1203" y="227"/>
                  </a:lnTo>
                  <a:lnTo>
                    <a:pt x="1240" y="215"/>
                  </a:lnTo>
                  <a:lnTo>
                    <a:pt x="1303" y="190"/>
                  </a:lnTo>
                  <a:lnTo>
                    <a:pt x="1365" y="177"/>
                  </a:lnTo>
                  <a:lnTo>
                    <a:pt x="1403" y="165"/>
                  </a:lnTo>
                  <a:lnTo>
                    <a:pt x="1415" y="127"/>
                  </a:lnTo>
                  <a:lnTo>
                    <a:pt x="1428" y="90"/>
                  </a:lnTo>
                  <a:lnTo>
                    <a:pt x="1440" y="48"/>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62" name="Freeform 41"/>
            <p:cNvSpPr>
              <a:spLocks/>
            </p:cNvSpPr>
            <p:nvPr/>
          </p:nvSpPr>
          <p:spPr bwMode="auto">
            <a:xfrm>
              <a:off x="1344" y="2832"/>
              <a:ext cx="1873" cy="441"/>
            </a:xfrm>
            <a:custGeom>
              <a:avLst/>
              <a:gdLst/>
              <a:ahLst/>
              <a:cxnLst>
                <a:cxn ang="0">
                  <a:pos x="0" y="0"/>
                </a:cxn>
                <a:cxn ang="0">
                  <a:pos x="61" y="15"/>
                </a:cxn>
                <a:cxn ang="0">
                  <a:pos x="111" y="52"/>
                </a:cxn>
                <a:cxn ang="0">
                  <a:pos x="148" y="77"/>
                </a:cxn>
                <a:cxn ang="0">
                  <a:pos x="186" y="115"/>
                </a:cxn>
                <a:cxn ang="0">
                  <a:pos x="223" y="152"/>
                </a:cxn>
                <a:cxn ang="0">
                  <a:pos x="261" y="190"/>
                </a:cxn>
                <a:cxn ang="0">
                  <a:pos x="311" y="240"/>
                </a:cxn>
                <a:cxn ang="0">
                  <a:pos x="348" y="265"/>
                </a:cxn>
                <a:cxn ang="0">
                  <a:pos x="398" y="302"/>
                </a:cxn>
                <a:cxn ang="0">
                  <a:pos x="436" y="327"/>
                </a:cxn>
                <a:cxn ang="0">
                  <a:pos x="473" y="352"/>
                </a:cxn>
                <a:cxn ang="0">
                  <a:pos x="511" y="365"/>
                </a:cxn>
                <a:cxn ang="0">
                  <a:pos x="561" y="390"/>
                </a:cxn>
                <a:cxn ang="0">
                  <a:pos x="611" y="402"/>
                </a:cxn>
                <a:cxn ang="0">
                  <a:pos x="648" y="415"/>
                </a:cxn>
                <a:cxn ang="0">
                  <a:pos x="686" y="427"/>
                </a:cxn>
                <a:cxn ang="0">
                  <a:pos x="736" y="440"/>
                </a:cxn>
                <a:cxn ang="0">
                  <a:pos x="786" y="440"/>
                </a:cxn>
                <a:cxn ang="0">
                  <a:pos x="836" y="440"/>
                </a:cxn>
                <a:cxn ang="0">
                  <a:pos x="886" y="440"/>
                </a:cxn>
                <a:cxn ang="0">
                  <a:pos x="923" y="440"/>
                </a:cxn>
                <a:cxn ang="0">
                  <a:pos x="961" y="440"/>
                </a:cxn>
                <a:cxn ang="0">
                  <a:pos x="998" y="440"/>
                </a:cxn>
                <a:cxn ang="0">
                  <a:pos x="1048" y="427"/>
                </a:cxn>
                <a:cxn ang="0">
                  <a:pos x="1098" y="427"/>
                </a:cxn>
                <a:cxn ang="0">
                  <a:pos x="1136" y="427"/>
                </a:cxn>
                <a:cxn ang="0">
                  <a:pos x="1198" y="415"/>
                </a:cxn>
                <a:cxn ang="0">
                  <a:pos x="1236" y="415"/>
                </a:cxn>
                <a:cxn ang="0">
                  <a:pos x="1273" y="415"/>
                </a:cxn>
                <a:cxn ang="0">
                  <a:pos x="1311" y="402"/>
                </a:cxn>
                <a:cxn ang="0">
                  <a:pos x="1348" y="402"/>
                </a:cxn>
                <a:cxn ang="0">
                  <a:pos x="1386" y="402"/>
                </a:cxn>
                <a:cxn ang="0">
                  <a:pos x="1436" y="390"/>
                </a:cxn>
                <a:cxn ang="0">
                  <a:pos x="1473" y="377"/>
                </a:cxn>
                <a:cxn ang="0">
                  <a:pos x="1511" y="365"/>
                </a:cxn>
                <a:cxn ang="0">
                  <a:pos x="1549" y="352"/>
                </a:cxn>
                <a:cxn ang="0">
                  <a:pos x="1586" y="340"/>
                </a:cxn>
                <a:cxn ang="0">
                  <a:pos x="1624" y="315"/>
                </a:cxn>
                <a:cxn ang="0">
                  <a:pos x="1661" y="302"/>
                </a:cxn>
                <a:cxn ang="0">
                  <a:pos x="1699" y="265"/>
                </a:cxn>
                <a:cxn ang="0">
                  <a:pos x="1736" y="240"/>
                </a:cxn>
                <a:cxn ang="0">
                  <a:pos x="1774" y="215"/>
                </a:cxn>
                <a:cxn ang="0">
                  <a:pos x="1811" y="190"/>
                </a:cxn>
                <a:cxn ang="0">
                  <a:pos x="1836" y="152"/>
                </a:cxn>
                <a:cxn ang="0">
                  <a:pos x="1849" y="115"/>
                </a:cxn>
                <a:cxn ang="0">
                  <a:pos x="1861" y="77"/>
                </a:cxn>
                <a:cxn ang="0">
                  <a:pos x="1872" y="48"/>
                </a:cxn>
              </a:cxnLst>
              <a:rect l="0" t="0" r="r" b="b"/>
              <a:pathLst>
                <a:path w="1873" h="441">
                  <a:moveTo>
                    <a:pt x="0" y="0"/>
                  </a:moveTo>
                  <a:lnTo>
                    <a:pt x="61" y="15"/>
                  </a:lnTo>
                  <a:lnTo>
                    <a:pt x="111" y="52"/>
                  </a:lnTo>
                  <a:lnTo>
                    <a:pt x="148" y="77"/>
                  </a:lnTo>
                  <a:lnTo>
                    <a:pt x="186" y="115"/>
                  </a:lnTo>
                  <a:lnTo>
                    <a:pt x="223" y="152"/>
                  </a:lnTo>
                  <a:lnTo>
                    <a:pt x="261" y="190"/>
                  </a:lnTo>
                  <a:lnTo>
                    <a:pt x="311" y="240"/>
                  </a:lnTo>
                  <a:lnTo>
                    <a:pt x="348" y="265"/>
                  </a:lnTo>
                  <a:lnTo>
                    <a:pt x="398" y="302"/>
                  </a:lnTo>
                  <a:lnTo>
                    <a:pt x="436" y="327"/>
                  </a:lnTo>
                  <a:lnTo>
                    <a:pt x="473" y="352"/>
                  </a:lnTo>
                  <a:lnTo>
                    <a:pt x="511" y="365"/>
                  </a:lnTo>
                  <a:lnTo>
                    <a:pt x="561" y="390"/>
                  </a:lnTo>
                  <a:lnTo>
                    <a:pt x="611" y="402"/>
                  </a:lnTo>
                  <a:lnTo>
                    <a:pt x="648" y="415"/>
                  </a:lnTo>
                  <a:lnTo>
                    <a:pt x="686" y="427"/>
                  </a:lnTo>
                  <a:lnTo>
                    <a:pt x="736" y="440"/>
                  </a:lnTo>
                  <a:lnTo>
                    <a:pt x="786" y="440"/>
                  </a:lnTo>
                  <a:lnTo>
                    <a:pt x="836" y="440"/>
                  </a:lnTo>
                  <a:lnTo>
                    <a:pt x="886" y="440"/>
                  </a:lnTo>
                  <a:lnTo>
                    <a:pt x="923" y="440"/>
                  </a:lnTo>
                  <a:lnTo>
                    <a:pt x="961" y="440"/>
                  </a:lnTo>
                  <a:lnTo>
                    <a:pt x="998" y="440"/>
                  </a:lnTo>
                  <a:lnTo>
                    <a:pt x="1048" y="427"/>
                  </a:lnTo>
                  <a:lnTo>
                    <a:pt x="1098" y="427"/>
                  </a:lnTo>
                  <a:lnTo>
                    <a:pt x="1136" y="427"/>
                  </a:lnTo>
                  <a:lnTo>
                    <a:pt x="1198" y="415"/>
                  </a:lnTo>
                  <a:lnTo>
                    <a:pt x="1236" y="415"/>
                  </a:lnTo>
                  <a:lnTo>
                    <a:pt x="1273" y="415"/>
                  </a:lnTo>
                  <a:lnTo>
                    <a:pt x="1311" y="402"/>
                  </a:lnTo>
                  <a:lnTo>
                    <a:pt x="1348" y="402"/>
                  </a:lnTo>
                  <a:lnTo>
                    <a:pt x="1386" y="402"/>
                  </a:lnTo>
                  <a:lnTo>
                    <a:pt x="1436" y="390"/>
                  </a:lnTo>
                  <a:lnTo>
                    <a:pt x="1473" y="377"/>
                  </a:lnTo>
                  <a:lnTo>
                    <a:pt x="1511" y="365"/>
                  </a:lnTo>
                  <a:lnTo>
                    <a:pt x="1549" y="352"/>
                  </a:lnTo>
                  <a:lnTo>
                    <a:pt x="1586" y="340"/>
                  </a:lnTo>
                  <a:lnTo>
                    <a:pt x="1624" y="315"/>
                  </a:lnTo>
                  <a:lnTo>
                    <a:pt x="1661" y="302"/>
                  </a:lnTo>
                  <a:lnTo>
                    <a:pt x="1699" y="265"/>
                  </a:lnTo>
                  <a:lnTo>
                    <a:pt x="1736" y="240"/>
                  </a:lnTo>
                  <a:lnTo>
                    <a:pt x="1774" y="215"/>
                  </a:lnTo>
                  <a:lnTo>
                    <a:pt x="1811" y="190"/>
                  </a:lnTo>
                  <a:lnTo>
                    <a:pt x="1836" y="152"/>
                  </a:lnTo>
                  <a:lnTo>
                    <a:pt x="1849" y="115"/>
                  </a:lnTo>
                  <a:lnTo>
                    <a:pt x="1861" y="77"/>
                  </a:lnTo>
                  <a:lnTo>
                    <a:pt x="1872" y="48"/>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63" name="Freeform 42"/>
            <p:cNvSpPr>
              <a:spLocks/>
            </p:cNvSpPr>
            <p:nvPr/>
          </p:nvSpPr>
          <p:spPr bwMode="auto">
            <a:xfrm>
              <a:off x="1632" y="2832"/>
              <a:ext cx="2209" cy="403"/>
            </a:xfrm>
            <a:custGeom>
              <a:avLst/>
              <a:gdLst/>
              <a:ahLst/>
              <a:cxnLst>
                <a:cxn ang="0">
                  <a:pos x="0" y="0"/>
                </a:cxn>
                <a:cxn ang="0">
                  <a:pos x="10" y="52"/>
                </a:cxn>
                <a:cxn ang="0">
                  <a:pos x="23" y="90"/>
                </a:cxn>
                <a:cxn ang="0">
                  <a:pos x="35" y="127"/>
                </a:cxn>
                <a:cxn ang="0">
                  <a:pos x="60" y="165"/>
                </a:cxn>
                <a:cxn ang="0">
                  <a:pos x="98" y="202"/>
                </a:cxn>
                <a:cxn ang="0">
                  <a:pos x="135" y="227"/>
                </a:cxn>
                <a:cxn ang="0">
                  <a:pos x="173" y="265"/>
                </a:cxn>
                <a:cxn ang="0">
                  <a:pos x="210" y="290"/>
                </a:cxn>
                <a:cxn ang="0">
                  <a:pos x="248" y="302"/>
                </a:cxn>
                <a:cxn ang="0">
                  <a:pos x="285" y="327"/>
                </a:cxn>
                <a:cxn ang="0">
                  <a:pos x="323" y="352"/>
                </a:cxn>
                <a:cxn ang="0">
                  <a:pos x="360" y="365"/>
                </a:cxn>
                <a:cxn ang="0">
                  <a:pos x="398" y="377"/>
                </a:cxn>
                <a:cxn ang="0">
                  <a:pos x="448" y="377"/>
                </a:cxn>
                <a:cxn ang="0">
                  <a:pos x="485" y="390"/>
                </a:cxn>
                <a:cxn ang="0">
                  <a:pos x="523" y="390"/>
                </a:cxn>
                <a:cxn ang="0">
                  <a:pos x="585" y="390"/>
                </a:cxn>
                <a:cxn ang="0">
                  <a:pos x="623" y="390"/>
                </a:cxn>
                <a:cxn ang="0">
                  <a:pos x="673" y="390"/>
                </a:cxn>
                <a:cxn ang="0">
                  <a:pos x="723" y="402"/>
                </a:cxn>
                <a:cxn ang="0">
                  <a:pos x="760" y="402"/>
                </a:cxn>
                <a:cxn ang="0">
                  <a:pos x="798" y="402"/>
                </a:cxn>
                <a:cxn ang="0">
                  <a:pos x="835" y="402"/>
                </a:cxn>
                <a:cxn ang="0">
                  <a:pos x="873" y="402"/>
                </a:cxn>
                <a:cxn ang="0">
                  <a:pos x="910" y="402"/>
                </a:cxn>
                <a:cxn ang="0">
                  <a:pos x="948" y="402"/>
                </a:cxn>
                <a:cxn ang="0">
                  <a:pos x="985" y="402"/>
                </a:cxn>
                <a:cxn ang="0">
                  <a:pos x="1035" y="402"/>
                </a:cxn>
                <a:cxn ang="0">
                  <a:pos x="1085" y="402"/>
                </a:cxn>
                <a:cxn ang="0">
                  <a:pos x="1123" y="402"/>
                </a:cxn>
                <a:cxn ang="0">
                  <a:pos x="1160" y="402"/>
                </a:cxn>
                <a:cxn ang="0">
                  <a:pos x="1210" y="402"/>
                </a:cxn>
                <a:cxn ang="0">
                  <a:pos x="1261" y="402"/>
                </a:cxn>
                <a:cxn ang="0">
                  <a:pos x="1298" y="402"/>
                </a:cxn>
                <a:cxn ang="0">
                  <a:pos x="1336" y="402"/>
                </a:cxn>
                <a:cxn ang="0">
                  <a:pos x="1373" y="402"/>
                </a:cxn>
                <a:cxn ang="0">
                  <a:pos x="1423" y="390"/>
                </a:cxn>
                <a:cxn ang="0">
                  <a:pos x="1473" y="390"/>
                </a:cxn>
                <a:cxn ang="0">
                  <a:pos x="1511" y="390"/>
                </a:cxn>
                <a:cxn ang="0">
                  <a:pos x="1561" y="390"/>
                </a:cxn>
                <a:cxn ang="0">
                  <a:pos x="1598" y="377"/>
                </a:cxn>
                <a:cxn ang="0">
                  <a:pos x="1648" y="377"/>
                </a:cxn>
                <a:cxn ang="0">
                  <a:pos x="1686" y="365"/>
                </a:cxn>
                <a:cxn ang="0">
                  <a:pos x="1723" y="365"/>
                </a:cxn>
                <a:cxn ang="0">
                  <a:pos x="1761" y="352"/>
                </a:cxn>
                <a:cxn ang="0">
                  <a:pos x="1811" y="340"/>
                </a:cxn>
                <a:cxn ang="0">
                  <a:pos x="1861" y="327"/>
                </a:cxn>
                <a:cxn ang="0">
                  <a:pos x="1898" y="315"/>
                </a:cxn>
                <a:cxn ang="0">
                  <a:pos x="1936" y="290"/>
                </a:cxn>
                <a:cxn ang="0">
                  <a:pos x="1973" y="265"/>
                </a:cxn>
                <a:cxn ang="0">
                  <a:pos x="2011" y="240"/>
                </a:cxn>
                <a:cxn ang="0">
                  <a:pos x="2048" y="215"/>
                </a:cxn>
                <a:cxn ang="0">
                  <a:pos x="2086" y="190"/>
                </a:cxn>
                <a:cxn ang="0">
                  <a:pos x="2123" y="165"/>
                </a:cxn>
                <a:cxn ang="0">
                  <a:pos x="2161" y="140"/>
                </a:cxn>
                <a:cxn ang="0">
                  <a:pos x="2186" y="102"/>
                </a:cxn>
                <a:cxn ang="0">
                  <a:pos x="2198" y="65"/>
                </a:cxn>
                <a:cxn ang="0">
                  <a:pos x="2208" y="48"/>
                </a:cxn>
              </a:cxnLst>
              <a:rect l="0" t="0" r="r" b="b"/>
              <a:pathLst>
                <a:path w="2209" h="403">
                  <a:moveTo>
                    <a:pt x="0" y="0"/>
                  </a:moveTo>
                  <a:lnTo>
                    <a:pt x="10" y="52"/>
                  </a:lnTo>
                  <a:lnTo>
                    <a:pt x="23" y="90"/>
                  </a:lnTo>
                  <a:lnTo>
                    <a:pt x="35" y="127"/>
                  </a:lnTo>
                  <a:lnTo>
                    <a:pt x="60" y="165"/>
                  </a:lnTo>
                  <a:lnTo>
                    <a:pt x="98" y="202"/>
                  </a:lnTo>
                  <a:lnTo>
                    <a:pt x="135" y="227"/>
                  </a:lnTo>
                  <a:lnTo>
                    <a:pt x="173" y="265"/>
                  </a:lnTo>
                  <a:lnTo>
                    <a:pt x="210" y="290"/>
                  </a:lnTo>
                  <a:lnTo>
                    <a:pt x="248" y="302"/>
                  </a:lnTo>
                  <a:lnTo>
                    <a:pt x="285" y="327"/>
                  </a:lnTo>
                  <a:lnTo>
                    <a:pt x="323" y="352"/>
                  </a:lnTo>
                  <a:lnTo>
                    <a:pt x="360" y="365"/>
                  </a:lnTo>
                  <a:lnTo>
                    <a:pt x="398" y="377"/>
                  </a:lnTo>
                  <a:lnTo>
                    <a:pt x="448" y="377"/>
                  </a:lnTo>
                  <a:lnTo>
                    <a:pt x="485" y="390"/>
                  </a:lnTo>
                  <a:lnTo>
                    <a:pt x="523" y="390"/>
                  </a:lnTo>
                  <a:lnTo>
                    <a:pt x="585" y="390"/>
                  </a:lnTo>
                  <a:lnTo>
                    <a:pt x="623" y="390"/>
                  </a:lnTo>
                  <a:lnTo>
                    <a:pt x="673" y="390"/>
                  </a:lnTo>
                  <a:lnTo>
                    <a:pt x="723" y="402"/>
                  </a:lnTo>
                  <a:lnTo>
                    <a:pt x="760" y="402"/>
                  </a:lnTo>
                  <a:lnTo>
                    <a:pt x="798" y="402"/>
                  </a:lnTo>
                  <a:lnTo>
                    <a:pt x="835" y="402"/>
                  </a:lnTo>
                  <a:lnTo>
                    <a:pt x="873" y="402"/>
                  </a:lnTo>
                  <a:lnTo>
                    <a:pt x="910" y="402"/>
                  </a:lnTo>
                  <a:lnTo>
                    <a:pt x="948" y="402"/>
                  </a:lnTo>
                  <a:lnTo>
                    <a:pt x="985" y="402"/>
                  </a:lnTo>
                  <a:lnTo>
                    <a:pt x="1035" y="402"/>
                  </a:lnTo>
                  <a:lnTo>
                    <a:pt x="1085" y="402"/>
                  </a:lnTo>
                  <a:lnTo>
                    <a:pt x="1123" y="402"/>
                  </a:lnTo>
                  <a:lnTo>
                    <a:pt x="1160" y="402"/>
                  </a:lnTo>
                  <a:lnTo>
                    <a:pt x="1210" y="402"/>
                  </a:lnTo>
                  <a:lnTo>
                    <a:pt x="1261" y="402"/>
                  </a:lnTo>
                  <a:lnTo>
                    <a:pt x="1298" y="402"/>
                  </a:lnTo>
                  <a:lnTo>
                    <a:pt x="1336" y="402"/>
                  </a:lnTo>
                  <a:lnTo>
                    <a:pt x="1373" y="402"/>
                  </a:lnTo>
                  <a:lnTo>
                    <a:pt x="1423" y="390"/>
                  </a:lnTo>
                  <a:lnTo>
                    <a:pt x="1473" y="390"/>
                  </a:lnTo>
                  <a:lnTo>
                    <a:pt x="1511" y="390"/>
                  </a:lnTo>
                  <a:lnTo>
                    <a:pt x="1561" y="390"/>
                  </a:lnTo>
                  <a:lnTo>
                    <a:pt x="1598" y="377"/>
                  </a:lnTo>
                  <a:lnTo>
                    <a:pt x="1648" y="377"/>
                  </a:lnTo>
                  <a:lnTo>
                    <a:pt x="1686" y="365"/>
                  </a:lnTo>
                  <a:lnTo>
                    <a:pt x="1723" y="365"/>
                  </a:lnTo>
                  <a:lnTo>
                    <a:pt x="1761" y="352"/>
                  </a:lnTo>
                  <a:lnTo>
                    <a:pt x="1811" y="340"/>
                  </a:lnTo>
                  <a:lnTo>
                    <a:pt x="1861" y="327"/>
                  </a:lnTo>
                  <a:lnTo>
                    <a:pt x="1898" y="315"/>
                  </a:lnTo>
                  <a:lnTo>
                    <a:pt x="1936" y="290"/>
                  </a:lnTo>
                  <a:lnTo>
                    <a:pt x="1973" y="265"/>
                  </a:lnTo>
                  <a:lnTo>
                    <a:pt x="2011" y="240"/>
                  </a:lnTo>
                  <a:lnTo>
                    <a:pt x="2048" y="215"/>
                  </a:lnTo>
                  <a:lnTo>
                    <a:pt x="2086" y="190"/>
                  </a:lnTo>
                  <a:lnTo>
                    <a:pt x="2123" y="165"/>
                  </a:lnTo>
                  <a:lnTo>
                    <a:pt x="2161" y="140"/>
                  </a:lnTo>
                  <a:lnTo>
                    <a:pt x="2186" y="102"/>
                  </a:lnTo>
                  <a:lnTo>
                    <a:pt x="2198" y="65"/>
                  </a:lnTo>
                  <a:lnTo>
                    <a:pt x="2208" y="48"/>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64" name="Freeform 43"/>
            <p:cNvSpPr>
              <a:spLocks/>
            </p:cNvSpPr>
            <p:nvPr/>
          </p:nvSpPr>
          <p:spPr bwMode="auto">
            <a:xfrm>
              <a:off x="1824" y="2832"/>
              <a:ext cx="2641" cy="403"/>
            </a:xfrm>
            <a:custGeom>
              <a:avLst/>
              <a:gdLst/>
              <a:ahLst/>
              <a:cxnLst>
                <a:cxn ang="0">
                  <a:pos x="31" y="52"/>
                </a:cxn>
                <a:cxn ang="0">
                  <a:pos x="81" y="115"/>
                </a:cxn>
                <a:cxn ang="0">
                  <a:pos x="156" y="152"/>
                </a:cxn>
                <a:cxn ang="0">
                  <a:pos x="231" y="202"/>
                </a:cxn>
                <a:cxn ang="0">
                  <a:pos x="318" y="240"/>
                </a:cxn>
                <a:cxn ang="0">
                  <a:pos x="393" y="277"/>
                </a:cxn>
                <a:cxn ang="0">
                  <a:pos x="481" y="315"/>
                </a:cxn>
                <a:cxn ang="0">
                  <a:pos x="568" y="340"/>
                </a:cxn>
                <a:cxn ang="0">
                  <a:pos x="668" y="365"/>
                </a:cxn>
                <a:cxn ang="0">
                  <a:pos x="756" y="390"/>
                </a:cxn>
                <a:cxn ang="0">
                  <a:pos x="831" y="390"/>
                </a:cxn>
                <a:cxn ang="0">
                  <a:pos x="906" y="390"/>
                </a:cxn>
                <a:cxn ang="0">
                  <a:pos x="1006" y="402"/>
                </a:cxn>
                <a:cxn ang="0">
                  <a:pos x="1094" y="402"/>
                </a:cxn>
                <a:cxn ang="0">
                  <a:pos x="1194" y="402"/>
                </a:cxn>
                <a:cxn ang="0">
                  <a:pos x="1269" y="402"/>
                </a:cxn>
                <a:cxn ang="0">
                  <a:pos x="1356" y="402"/>
                </a:cxn>
                <a:cxn ang="0">
                  <a:pos x="1444" y="402"/>
                </a:cxn>
                <a:cxn ang="0">
                  <a:pos x="1531" y="402"/>
                </a:cxn>
                <a:cxn ang="0">
                  <a:pos x="1619" y="402"/>
                </a:cxn>
                <a:cxn ang="0">
                  <a:pos x="1706" y="402"/>
                </a:cxn>
                <a:cxn ang="0">
                  <a:pos x="1781" y="390"/>
                </a:cxn>
                <a:cxn ang="0">
                  <a:pos x="1856" y="377"/>
                </a:cxn>
                <a:cxn ang="0">
                  <a:pos x="1944" y="377"/>
                </a:cxn>
                <a:cxn ang="0">
                  <a:pos x="2031" y="365"/>
                </a:cxn>
                <a:cxn ang="0">
                  <a:pos x="2106" y="365"/>
                </a:cxn>
                <a:cxn ang="0">
                  <a:pos x="2181" y="340"/>
                </a:cxn>
                <a:cxn ang="0">
                  <a:pos x="2269" y="315"/>
                </a:cxn>
                <a:cxn ang="0">
                  <a:pos x="2344" y="277"/>
                </a:cxn>
                <a:cxn ang="0">
                  <a:pos x="2419" y="240"/>
                </a:cxn>
                <a:cxn ang="0">
                  <a:pos x="2494" y="190"/>
                </a:cxn>
                <a:cxn ang="0">
                  <a:pos x="2569" y="140"/>
                </a:cxn>
                <a:cxn ang="0">
                  <a:pos x="2631" y="65"/>
                </a:cxn>
              </a:cxnLst>
              <a:rect l="0" t="0" r="r" b="b"/>
              <a:pathLst>
                <a:path w="2641" h="403">
                  <a:moveTo>
                    <a:pt x="0" y="0"/>
                  </a:moveTo>
                  <a:lnTo>
                    <a:pt x="31" y="52"/>
                  </a:lnTo>
                  <a:lnTo>
                    <a:pt x="43" y="90"/>
                  </a:lnTo>
                  <a:lnTo>
                    <a:pt x="81" y="115"/>
                  </a:lnTo>
                  <a:lnTo>
                    <a:pt x="118" y="140"/>
                  </a:lnTo>
                  <a:lnTo>
                    <a:pt x="156" y="152"/>
                  </a:lnTo>
                  <a:lnTo>
                    <a:pt x="193" y="177"/>
                  </a:lnTo>
                  <a:lnTo>
                    <a:pt x="231" y="202"/>
                  </a:lnTo>
                  <a:lnTo>
                    <a:pt x="281" y="227"/>
                  </a:lnTo>
                  <a:lnTo>
                    <a:pt x="318" y="240"/>
                  </a:lnTo>
                  <a:lnTo>
                    <a:pt x="356" y="252"/>
                  </a:lnTo>
                  <a:lnTo>
                    <a:pt x="393" y="277"/>
                  </a:lnTo>
                  <a:lnTo>
                    <a:pt x="443" y="302"/>
                  </a:lnTo>
                  <a:lnTo>
                    <a:pt x="481" y="315"/>
                  </a:lnTo>
                  <a:lnTo>
                    <a:pt x="518" y="327"/>
                  </a:lnTo>
                  <a:lnTo>
                    <a:pt x="568" y="340"/>
                  </a:lnTo>
                  <a:lnTo>
                    <a:pt x="618" y="352"/>
                  </a:lnTo>
                  <a:lnTo>
                    <a:pt x="668" y="365"/>
                  </a:lnTo>
                  <a:lnTo>
                    <a:pt x="718" y="377"/>
                  </a:lnTo>
                  <a:lnTo>
                    <a:pt x="756" y="390"/>
                  </a:lnTo>
                  <a:lnTo>
                    <a:pt x="793" y="390"/>
                  </a:lnTo>
                  <a:lnTo>
                    <a:pt x="831" y="390"/>
                  </a:lnTo>
                  <a:lnTo>
                    <a:pt x="868" y="390"/>
                  </a:lnTo>
                  <a:lnTo>
                    <a:pt x="906" y="390"/>
                  </a:lnTo>
                  <a:lnTo>
                    <a:pt x="956" y="402"/>
                  </a:lnTo>
                  <a:lnTo>
                    <a:pt x="1006" y="402"/>
                  </a:lnTo>
                  <a:lnTo>
                    <a:pt x="1056" y="402"/>
                  </a:lnTo>
                  <a:lnTo>
                    <a:pt x="1094" y="402"/>
                  </a:lnTo>
                  <a:lnTo>
                    <a:pt x="1144" y="402"/>
                  </a:lnTo>
                  <a:lnTo>
                    <a:pt x="1194" y="402"/>
                  </a:lnTo>
                  <a:lnTo>
                    <a:pt x="1231" y="402"/>
                  </a:lnTo>
                  <a:lnTo>
                    <a:pt x="1269" y="402"/>
                  </a:lnTo>
                  <a:lnTo>
                    <a:pt x="1319" y="402"/>
                  </a:lnTo>
                  <a:lnTo>
                    <a:pt x="1356" y="402"/>
                  </a:lnTo>
                  <a:lnTo>
                    <a:pt x="1394" y="402"/>
                  </a:lnTo>
                  <a:lnTo>
                    <a:pt x="1444" y="402"/>
                  </a:lnTo>
                  <a:lnTo>
                    <a:pt x="1481" y="402"/>
                  </a:lnTo>
                  <a:lnTo>
                    <a:pt x="1531" y="402"/>
                  </a:lnTo>
                  <a:lnTo>
                    <a:pt x="1581" y="402"/>
                  </a:lnTo>
                  <a:lnTo>
                    <a:pt x="1619" y="402"/>
                  </a:lnTo>
                  <a:lnTo>
                    <a:pt x="1656" y="402"/>
                  </a:lnTo>
                  <a:lnTo>
                    <a:pt x="1706" y="402"/>
                  </a:lnTo>
                  <a:lnTo>
                    <a:pt x="1744" y="390"/>
                  </a:lnTo>
                  <a:lnTo>
                    <a:pt x="1781" y="390"/>
                  </a:lnTo>
                  <a:lnTo>
                    <a:pt x="1819" y="390"/>
                  </a:lnTo>
                  <a:lnTo>
                    <a:pt x="1856" y="377"/>
                  </a:lnTo>
                  <a:lnTo>
                    <a:pt x="1894" y="377"/>
                  </a:lnTo>
                  <a:lnTo>
                    <a:pt x="1944" y="377"/>
                  </a:lnTo>
                  <a:lnTo>
                    <a:pt x="1994" y="377"/>
                  </a:lnTo>
                  <a:lnTo>
                    <a:pt x="2031" y="365"/>
                  </a:lnTo>
                  <a:lnTo>
                    <a:pt x="2069" y="365"/>
                  </a:lnTo>
                  <a:lnTo>
                    <a:pt x="2106" y="365"/>
                  </a:lnTo>
                  <a:lnTo>
                    <a:pt x="2144" y="352"/>
                  </a:lnTo>
                  <a:lnTo>
                    <a:pt x="2181" y="340"/>
                  </a:lnTo>
                  <a:lnTo>
                    <a:pt x="2219" y="327"/>
                  </a:lnTo>
                  <a:lnTo>
                    <a:pt x="2269" y="315"/>
                  </a:lnTo>
                  <a:lnTo>
                    <a:pt x="2306" y="302"/>
                  </a:lnTo>
                  <a:lnTo>
                    <a:pt x="2344" y="277"/>
                  </a:lnTo>
                  <a:lnTo>
                    <a:pt x="2381" y="252"/>
                  </a:lnTo>
                  <a:lnTo>
                    <a:pt x="2419" y="240"/>
                  </a:lnTo>
                  <a:lnTo>
                    <a:pt x="2456" y="227"/>
                  </a:lnTo>
                  <a:lnTo>
                    <a:pt x="2494" y="190"/>
                  </a:lnTo>
                  <a:lnTo>
                    <a:pt x="2531" y="165"/>
                  </a:lnTo>
                  <a:lnTo>
                    <a:pt x="2569" y="140"/>
                  </a:lnTo>
                  <a:lnTo>
                    <a:pt x="2606" y="102"/>
                  </a:lnTo>
                  <a:lnTo>
                    <a:pt x="2631" y="65"/>
                  </a:lnTo>
                  <a:lnTo>
                    <a:pt x="2640" y="48"/>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grpSp>
      <p:sp>
        <p:nvSpPr>
          <p:cNvPr id="65" name="Rectangle 44"/>
          <p:cNvSpPr>
            <a:spLocks noChangeArrowheads="1"/>
          </p:cNvSpPr>
          <p:nvPr/>
        </p:nvSpPr>
        <p:spPr bwMode="auto">
          <a:xfrm>
            <a:off x="1143000" y="6248400"/>
            <a:ext cx="2001639" cy="335989"/>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2"/>
                </a:solidFill>
                <a:latin typeface="+mj-lt"/>
              </a:rPr>
              <a:t>Array of Field Offsets</a:t>
            </a:r>
          </a:p>
        </p:txBody>
      </p:sp>
      <p:sp>
        <p:nvSpPr>
          <p:cNvPr id="67" name="Rectangle 24"/>
          <p:cNvSpPr>
            <a:spLocks noChangeArrowheads="1"/>
          </p:cNvSpPr>
          <p:nvPr/>
        </p:nvSpPr>
        <p:spPr bwMode="auto">
          <a:xfrm>
            <a:off x="381000" y="5836211"/>
            <a:ext cx="870432"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Directory</a:t>
            </a:r>
          </a:p>
        </p:txBody>
      </p:sp>
      <p:sp>
        <p:nvSpPr>
          <p:cNvPr id="68" name="Line 23"/>
          <p:cNvSpPr>
            <a:spLocks noChangeShapeType="1"/>
          </p:cNvSpPr>
          <p:nvPr/>
        </p:nvSpPr>
        <p:spPr bwMode="auto">
          <a:xfrm flipV="1">
            <a:off x="990600" y="5683811"/>
            <a:ext cx="381000" cy="228600"/>
          </a:xfrm>
          <a:prstGeom prst="line">
            <a:avLst/>
          </a:prstGeom>
          <a:noFill/>
          <a:ln w="12700">
            <a:solidFill>
              <a:schemeClr val="tx2"/>
            </a:solidFill>
            <a:round/>
            <a:headEnd/>
            <a:tailEnd type="triangle" w="med" len="med"/>
          </a:ln>
          <a:effectLst/>
        </p:spPr>
        <p:txBody>
          <a:bodyPr/>
          <a:lstStyle/>
          <a:p>
            <a:endParaRPr lang="en-US">
              <a:latin typeface="+mj-lt"/>
            </a:endParaRPr>
          </a:p>
        </p:txBody>
      </p:sp>
      <p:sp>
        <p:nvSpPr>
          <p:cNvPr id="3" name="Rectangle 2">
            <a:extLst>
              <a:ext uri="{FF2B5EF4-FFF2-40B4-BE49-F238E27FC236}">
                <a16:creationId xmlns:a16="http://schemas.microsoft.com/office/drawing/2014/main" id="{902B7F1D-51C2-914D-9791-7F58AF9E7D78}"/>
              </a:ext>
            </a:extLst>
          </p:cNvPr>
          <p:cNvSpPr/>
          <p:nvPr/>
        </p:nvSpPr>
        <p:spPr>
          <a:xfrm>
            <a:off x="2019741" y="3954001"/>
            <a:ext cx="452368" cy="338554"/>
          </a:xfrm>
          <a:prstGeom prst="rect">
            <a:avLst/>
          </a:prstGeom>
        </p:spPr>
        <p:txBody>
          <a:bodyPr wrap="none">
            <a:spAutoFit/>
          </a:bodyPr>
          <a:lstStyle/>
          <a:p>
            <a:r>
              <a:rPr lang="en-US" sz="1600" dirty="0">
                <a:solidFill>
                  <a:schemeClr val="tx2"/>
                </a:solidFill>
                <a:latin typeface="+mj-lt"/>
              </a:rPr>
              <a:t>F1 </a:t>
            </a:r>
            <a:endParaRPr lang="en-US" sz="1600" dirty="0">
              <a:latin typeface="+mj-lt"/>
            </a:endParaRPr>
          </a:p>
        </p:txBody>
      </p:sp>
      <p:sp>
        <p:nvSpPr>
          <p:cNvPr id="66" name="Rectangle 65">
            <a:extLst>
              <a:ext uri="{FF2B5EF4-FFF2-40B4-BE49-F238E27FC236}">
                <a16:creationId xmlns:a16="http://schemas.microsoft.com/office/drawing/2014/main" id="{92BDD6C7-17E4-614B-8B49-0917A9159FE5}"/>
              </a:ext>
            </a:extLst>
          </p:cNvPr>
          <p:cNvSpPr/>
          <p:nvPr/>
        </p:nvSpPr>
        <p:spPr>
          <a:xfrm>
            <a:off x="3475936" y="3960576"/>
            <a:ext cx="452368" cy="338554"/>
          </a:xfrm>
          <a:prstGeom prst="rect">
            <a:avLst/>
          </a:prstGeom>
        </p:spPr>
        <p:txBody>
          <a:bodyPr wrap="none">
            <a:spAutoFit/>
          </a:bodyPr>
          <a:lstStyle/>
          <a:p>
            <a:r>
              <a:rPr lang="en-US" sz="1600" dirty="0">
                <a:solidFill>
                  <a:schemeClr val="tx2"/>
                </a:solidFill>
                <a:latin typeface="+mj-lt"/>
              </a:rPr>
              <a:t>F2 </a:t>
            </a:r>
            <a:endParaRPr lang="en-US" sz="1600" dirty="0">
              <a:latin typeface="+mj-lt"/>
            </a:endParaRPr>
          </a:p>
        </p:txBody>
      </p:sp>
      <p:sp>
        <p:nvSpPr>
          <p:cNvPr id="69" name="Rectangle 68">
            <a:extLst>
              <a:ext uri="{FF2B5EF4-FFF2-40B4-BE49-F238E27FC236}">
                <a16:creationId xmlns:a16="http://schemas.microsoft.com/office/drawing/2014/main" id="{E6909979-E81E-964C-A676-69FE52F5A155}"/>
              </a:ext>
            </a:extLst>
          </p:cNvPr>
          <p:cNvSpPr/>
          <p:nvPr/>
        </p:nvSpPr>
        <p:spPr>
          <a:xfrm>
            <a:off x="4784675" y="3980490"/>
            <a:ext cx="452368" cy="338554"/>
          </a:xfrm>
          <a:prstGeom prst="rect">
            <a:avLst/>
          </a:prstGeom>
        </p:spPr>
        <p:txBody>
          <a:bodyPr wrap="none">
            <a:spAutoFit/>
          </a:bodyPr>
          <a:lstStyle/>
          <a:p>
            <a:r>
              <a:rPr lang="en-US" sz="1600" dirty="0">
                <a:solidFill>
                  <a:schemeClr val="tx2"/>
                </a:solidFill>
                <a:latin typeface="+mj-lt"/>
              </a:rPr>
              <a:t>F3 </a:t>
            </a:r>
            <a:endParaRPr lang="en-US" sz="1600" dirty="0">
              <a:latin typeface="+mj-lt"/>
            </a:endParaRPr>
          </a:p>
        </p:txBody>
      </p:sp>
      <p:sp>
        <p:nvSpPr>
          <p:cNvPr id="70" name="Rectangle 69">
            <a:extLst>
              <a:ext uri="{FF2B5EF4-FFF2-40B4-BE49-F238E27FC236}">
                <a16:creationId xmlns:a16="http://schemas.microsoft.com/office/drawing/2014/main" id="{4A4DA259-47EE-F14C-9FEF-3C7A8093767D}"/>
              </a:ext>
            </a:extLst>
          </p:cNvPr>
          <p:cNvSpPr/>
          <p:nvPr/>
        </p:nvSpPr>
        <p:spPr>
          <a:xfrm>
            <a:off x="6165161" y="3968235"/>
            <a:ext cx="452368" cy="338554"/>
          </a:xfrm>
          <a:prstGeom prst="rect">
            <a:avLst/>
          </a:prstGeom>
        </p:spPr>
        <p:txBody>
          <a:bodyPr wrap="none">
            <a:spAutoFit/>
          </a:bodyPr>
          <a:lstStyle/>
          <a:p>
            <a:r>
              <a:rPr lang="en-US" sz="1600" dirty="0">
                <a:solidFill>
                  <a:schemeClr val="tx2"/>
                </a:solidFill>
                <a:latin typeface="+mj-lt"/>
              </a:rPr>
              <a:t>F4 </a:t>
            </a:r>
            <a:endParaRPr lang="en-US" sz="16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09600" y="152400"/>
            <a:ext cx="8382000" cy="685800"/>
          </a:xfrm>
          <a:prstGeom prst="rect">
            <a:avLst/>
          </a:prstGeom>
          <a:noFill/>
          <a:ln w="12700">
            <a:noFill/>
            <a:miter lim="800000"/>
            <a:headEnd/>
            <a:tailEnd/>
          </a:ln>
          <a:effectLst/>
        </p:spPr>
        <p:txBody>
          <a:bodyPr lIns="90488" tIns="44450" rIns="90488" bIns="44450" anchor="ctr"/>
          <a:lstStyle/>
          <a:p>
            <a:r>
              <a:rPr lang="en-US" sz="3200" dirty="0">
                <a:solidFill>
                  <a:schemeClr val="tx2"/>
                </a:solidFill>
                <a:latin typeface="+mj-lt"/>
              </a:rPr>
              <a:t>Page Formats: Fixed Length Records</a:t>
            </a:r>
          </a:p>
        </p:txBody>
      </p:sp>
      <p:sp>
        <p:nvSpPr>
          <p:cNvPr id="35843" name="Rectangle 3"/>
          <p:cNvSpPr>
            <a:spLocks noChangeArrowheads="1"/>
          </p:cNvSpPr>
          <p:nvPr/>
        </p:nvSpPr>
        <p:spPr bwMode="auto">
          <a:xfrm>
            <a:off x="1377950" y="3089275"/>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44" name="Rectangle 4"/>
          <p:cNvSpPr>
            <a:spLocks noChangeArrowheads="1"/>
          </p:cNvSpPr>
          <p:nvPr/>
        </p:nvSpPr>
        <p:spPr bwMode="auto">
          <a:xfrm>
            <a:off x="1377950" y="3305175"/>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45" name="Rectangle 5"/>
          <p:cNvSpPr>
            <a:spLocks noChangeArrowheads="1"/>
          </p:cNvSpPr>
          <p:nvPr/>
        </p:nvSpPr>
        <p:spPr bwMode="auto">
          <a:xfrm>
            <a:off x="1377950" y="3533775"/>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46" name="Rectangle 6"/>
          <p:cNvSpPr>
            <a:spLocks noChangeArrowheads="1"/>
          </p:cNvSpPr>
          <p:nvPr/>
        </p:nvSpPr>
        <p:spPr bwMode="auto">
          <a:xfrm>
            <a:off x="1377950" y="3762375"/>
            <a:ext cx="1739900" cy="5207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47" name="Rectangle 7"/>
          <p:cNvSpPr>
            <a:spLocks noChangeArrowheads="1"/>
          </p:cNvSpPr>
          <p:nvPr/>
        </p:nvSpPr>
        <p:spPr bwMode="auto">
          <a:xfrm>
            <a:off x="1377950" y="4295775"/>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48" name="Rectangle 8"/>
          <p:cNvSpPr>
            <a:spLocks noChangeArrowheads="1"/>
          </p:cNvSpPr>
          <p:nvPr/>
        </p:nvSpPr>
        <p:spPr bwMode="auto">
          <a:xfrm>
            <a:off x="1377950" y="4524375"/>
            <a:ext cx="1739900" cy="520700"/>
          </a:xfrm>
          <a:prstGeom prst="rect">
            <a:avLst/>
          </a:prstGeom>
          <a:solidFill>
            <a:schemeClr val="tx1"/>
          </a:solidFill>
          <a:ln w="12700">
            <a:solidFill>
              <a:schemeClr val="tx2"/>
            </a:solidFill>
            <a:miter lim="800000"/>
            <a:headEnd/>
            <a:tailEnd/>
          </a:ln>
          <a:effectLst/>
        </p:spPr>
        <p:txBody>
          <a:bodyPr wrap="none" anchor="ctr"/>
          <a:lstStyle/>
          <a:p>
            <a:endParaRPr lang="en-US">
              <a:latin typeface="+mj-lt"/>
            </a:endParaRPr>
          </a:p>
        </p:txBody>
      </p:sp>
      <p:sp>
        <p:nvSpPr>
          <p:cNvPr id="35849" name="Rectangle 9"/>
          <p:cNvSpPr>
            <a:spLocks noChangeArrowheads="1"/>
          </p:cNvSpPr>
          <p:nvPr/>
        </p:nvSpPr>
        <p:spPr bwMode="auto">
          <a:xfrm>
            <a:off x="1377950" y="5057775"/>
            <a:ext cx="1739900" cy="5207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0" name="Line 10"/>
          <p:cNvSpPr>
            <a:spLocks noChangeShapeType="1"/>
          </p:cNvSpPr>
          <p:nvPr/>
        </p:nvSpPr>
        <p:spPr bwMode="auto">
          <a:xfrm>
            <a:off x="2590800" y="5051425"/>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64" name="Rectangle 24"/>
          <p:cNvSpPr>
            <a:spLocks noChangeArrowheads="1"/>
          </p:cNvSpPr>
          <p:nvPr/>
        </p:nvSpPr>
        <p:spPr bwMode="auto">
          <a:xfrm>
            <a:off x="288925" y="3048000"/>
            <a:ext cx="727764"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Slot 1</a:t>
            </a:r>
          </a:p>
        </p:txBody>
      </p:sp>
      <p:sp>
        <p:nvSpPr>
          <p:cNvPr id="35865" name="Rectangle 25"/>
          <p:cNvSpPr>
            <a:spLocks noChangeArrowheads="1"/>
          </p:cNvSpPr>
          <p:nvPr/>
        </p:nvSpPr>
        <p:spPr bwMode="auto">
          <a:xfrm>
            <a:off x="288925" y="3276600"/>
            <a:ext cx="727764"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dirty="0">
                <a:solidFill>
                  <a:schemeClr val="tx2"/>
                </a:solidFill>
                <a:latin typeface="+mj-lt"/>
              </a:rPr>
              <a:t>Slot 2</a:t>
            </a:r>
          </a:p>
        </p:txBody>
      </p:sp>
      <p:sp>
        <p:nvSpPr>
          <p:cNvPr id="35866" name="Rectangle 26"/>
          <p:cNvSpPr>
            <a:spLocks noChangeArrowheads="1"/>
          </p:cNvSpPr>
          <p:nvPr/>
        </p:nvSpPr>
        <p:spPr bwMode="auto">
          <a:xfrm>
            <a:off x="288925" y="4267200"/>
            <a:ext cx="779060"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Slot N</a:t>
            </a:r>
          </a:p>
        </p:txBody>
      </p:sp>
      <p:sp>
        <p:nvSpPr>
          <p:cNvPr id="35867" name="Rectangle 27"/>
          <p:cNvSpPr>
            <a:spLocks noChangeArrowheads="1"/>
          </p:cNvSpPr>
          <p:nvPr/>
        </p:nvSpPr>
        <p:spPr bwMode="auto">
          <a:xfrm>
            <a:off x="1965325" y="3695700"/>
            <a:ext cx="631584" cy="520655"/>
          </a:xfrm>
          <a:prstGeom prst="rect">
            <a:avLst/>
          </a:prstGeom>
          <a:noFill/>
          <a:ln w="12700">
            <a:noFill/>
            <a:miter lim="800000"/>
            <a:headEnd/>
            <a:tailEnd/>
          </a:ln>
          <a:effectLst/>
        </p:spPr>
        <p:txBody>
          <a:bodyPr wrap="none" lIns="90488" tIns="44450" rIns="90488" bIns="44450">
            <a:spAutoFit/>
          </a:bodyPr>
          <a:lstStyle/>
          <a:p>
            <a:pPr eaLnBrk="0" hangingPunct="0"/>
            <a:r>
              <a:rPr lang="en-US" sz="2800" b="1">
                <a:solidFill>
                  <a:schemeClr val="tx2"/>
                </a:solidFill>
                <a:latin typeface="+mj-lt"/>
              </a:rPr>
              <a:t>. . .</a:t>
            </a:r>
          </a:p>
        </p:txBody>
      </p:sp>
      <p:sp>
        <p:nvSpPr>
          <p:cNvPr id="35869" name="Rectangle 29"/>
          <p:cNvSpPr>
            <a:spLocks noChangeArrowheads="1"/>
          </p:cNvSpPr>
          <p:nvPr/>
        </p:nvSpPr>
        <p:spPr bwMode="auto">
          <a:xfrm>
            <a:off x="2651125" y="5181600"/>
            <a:ext cx="349456"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N</a:t>
            </a:r>
          </a:p>
        </p:txBody>
      </p:sp>
      <p:sp>
        <p:nvSpPr>
          <p:cNvPr id="35881" name="Rectangle 41"/>
          <p:cNvSpPr>
            <a:spLocks noChangeArrowheads="1"/>
          </p:cNvSpPr>
          <p:nvPr/>
        </p:nvSpPr>
        <p:spPr bwMode="auto">
          <a:xfrm>
            <a:off x="3338513" y="3657600"/>
            <a:ext cx="734176" cy="643766"/>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j-lt"/>
              </a:rPr>
              <a:t>Free</a:t>
            </a:r>
          </a:p>
          <a:p>
            <a:pPr eaLnBrk="0" hangingPunct="0"/>
            <a:r>
              <a:rPr lang="en-US" sz="1800">
                <a:latin typeface="+mj-lt"/>
              </a:rPr>
              <a:t>Space</a:t>
            </a:r>
          </a:p>
        </p:txBody>
      </p:sp>
      <p:sp>
        <p:nvSpPr>
          <p:cNvPr id="35884" name="Freeform 44"/>
          <p:cNvSpPr>
            <a:spLocks/>
          </p:cNvSpPr>
          <p:nvPr/>
        </p:nvSpPr>
        <p:spPr bwMode="auto">
          <a:xfrm>
            <a:off x="3124200" y="4289425"/>
            <a:ext cx="458788" cy="471488"/>
          </a:xfrm>
          <a:custGeom>
            <a:avLst/>
            <a:gdLst/>
            <a:ahLst/>
            <a:cxnLst>
              <a:cxn ang="0">
                <a:pos x="288" y="0"/>
              </a:cxn>
              <a:cxn ang="0">
                <a:pos x="262" y="71"/>
              </a:cxn>
              <a:cxn ang="0">
                <a:pos x="249" y="108"/>
              </a:cxn>
              <a:cxn ang="0">
                <a:pos x="237" y="146"/>
              </a:cxn>
              <a:cxn ang="0">
                <a:pos x="224" y="183"/>
              </a:cxn>
              <a:cxn ang="0">
                <a:pos x="199" y="221"/>
              </a:cxn>
              <a:cxn ang="0">
                <a:pos x="162" y="246"/>
              </a:cxn>
              <a:cxn ang="0">
                <a:pos x="124" y="271"/>
              </a:cxn>
              <a:cxn ang="0">
                <a:pos x="87" y="283"/>
              </a:cxn>
              <a:cxn ang="0">
                <a:pos x="49" y="296"/>
              </a:cxn>
              <a:cxn ang="0">
                <a:pos x="12" y="296"/>
              </a:cxn>
              <a:cxn ang="0">
                <a:pos x="0" y="288"/>
              </a:cxn>
            </a:cxnLst>
            <a:rect l="0" t="0" r="r" b="b"/>
            <a:pathLst>
              <a:path w="289" h="297">
                <a:moveTo>
                  <a:pt x="288" y="0"/>
                </a:moveTo>
                <a:lnTo>
                  <a:pt x="262" y="71"/>
                </a:lnTo>
                <a:lnTo>
                  <a:pt x="249" y="108"/>
                </a:lnTo>
                <a:lnTo>
                  <a:pt x="237" y="146"/>
                </a:lnTo>
                <a:lnTo>
                  <a:pt x="224" y="183"/>
                </a:lnTo>
                <a:lnTo>
                  <a:pt x="199" y="221"/>
                </a:lnTo>
                <a:lnTo>
                  <a:pt x="162" y="246"/>
                </a:lnTo>
                <a:lnTo>
                  <a:pt x="124" y="271"/>
                </a:lnTo>
                <a:lnTo>
                  <a:pt x="87" y="283"/>
                </a:lnTo>
                <a:lnTo>
                  <a:pt x="49" y="296"/>
                </a:lnTo>
                <a:lnTo>
                  <a:pt x="12" y="296"/>
                </a:lnTo>
                <a:lnTo>
                  <a:pt x="0" y="288"/>
                </a:lnTo>
              </a:path>
            </a:pathLst>
          </a:custGeom>
          <a:noFill/>
          <a:ln w="12700" cap="rnd" cmpd="sng">
            <a:solidFill>
              <a:schemeClr val="tx1"/>
            </a:solidFill>
            <a:prstDash val="solid"/>
            <a:round/>
            <a:headEnd type="none" w="med" len="med"/>
            <a:tailEnd type="triangle" w="med" len="med"/>
          </a:ln>
          <a:effectLst/>
        </p:spPr>
        <p:txBody>
          <a:bodyPr/>
          <a:lstStyle/>
          <a:p>
            <a:endParaRPr lang="en-US">
              <a:latin typeface="+mj-lt"/>
            </a:endParaRPr>
          </a:p>
        </p:txBody>
      </p:sp>
      <p:sp>
        <p:nvSpPr>
          <p:cNvPr id="35889" name="Rectangle 49"/>
          <p:cNvSpPr>
            <a:spLocks noChangeArrowheads="1"/>
          </p:cNvSpPr>
          <p:nvPr/>
        </p:nvSpPr>
        <p:spPr bwMode="auto">
          <a:xfrm>
            <a:off x="3033713" y="5638800"/>
            <a:ext cx="1112485" cy="643766"/>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rgbClr val="0000FF"/>
                </a:solidFill>
                <a:latin typeface="+mj-lt"/>
              </a:rPr>
              <a:t>number </a:t>
            </a:r>
          </a:p>
          <a:p>
            <a:pPr eaLnBrk="0" hangingPunct="0"/>
            <a:r>
              <a:rPr lang="en-US" sz="1800">
                <a:solidFill>
                  <a:srgbClr val="0000FF"/>
                </a:solidFill>
                <a:latin typeface="+mj-lt"/>
              </a:rPr>
              <a:t>of records</a:t>
            </a:r>
          </a:p>
        </p:txBody>
      </p:sp>
      <p:sp>
        <p:nvSpPr>
          <p:cNvPr id="35890" name="Freeform 50"/>
          <p:cNvSpPr>
            <a:spLocks/>
          </p:cNvSpPr>
          <p:nvPr/>
        </p:nvSpPr>
        <p:spPr bwMode="auto">
          <a:xfrm>
            <a:off x="2971800" y="5280025"/>
            <a:ext cx="396875" cy="458788"/>
          </a:xfrm>
          <a:custGeom>
            <a:avLst/>
            <a:gdLst/>
            <a:ahLst/>
            <a:cxnLst>
              <a:cxn ang="0">
                <a:pos x="240" y="288"/>
              </a:cxn>
              <a:cxn ang="0">
                <a:pos x="249" y="234"/>
              </a:cxn>
              <a:cxn ang="0">
                <a:pos x="249" y="197"/>
              </a:cxn>
              <a:cxn ang="0">
                <a:pos x="249" y="147"/>
              </a:cxn>
              <a:cxn ang="0">
                <a:pos x="237" y="109"/>
              </a:cxn>
              <a:cxn ang="0">
                <a:pos x="199" y="84"/>
              </a:cxn>
              <a:cxn ang="0">
                <a:pos x="162" y="59"/>
              </a:cxn>
              <a:cxn ang="0">
                <a:pos x="124" y="47"/>
              </a:cxn>
              <a:cxn ang="0">
                <a:pos x="87" y="34"/>
              </a:cxn>
              <a:cxn ang="0">
                <a:pos x="49" y="34"/>
              </a:cxn>
              <a:cxn ang="0">
                <a:pos x="12" y="34"/>
              </a:cxn>
              <a:cxn ang="0">
                <a:pos x="0" y="0"/>
              </a:cxn>
            </a:cxnLst>
            <a:rect l="0" t="0" r="r" b="b"/>
            <a:pathLst>
              <a:path w="250" h="289">
                <a:moveTo>
                  <a:pt x="240" y="288"/>
                </a:moveTo>
                <a:lnTo>
                  <a:pt x="249" y="234"/>
                </a:lnTo>
                <a:lnTo>
                  <a:pt x="249" y="197"/>
                </a:lnTo>
                <a:lnTo>
                  <a:pt x="249" y="147"/>
                </a:lnTo>
                <a:lnTo>
                  <a:pt x="237" y="109"/>
                </a:lnTo>
                <a:lnTo>
                  <a:pt x="199" y="84"/>
                </a:lnTo>
                <a:lnTo>
                  <a:pt x="162" y="59"/>
                </a:lnTo>
                <a:lnTo>
                  <a:pt x="124" y="47"/>
                </a:lnTo>
                <a:lnTo>
                  <a:pt x="87" y="34"/>
                </a:lnTo>
                <a:lnTo>
                  <a:pt x="49" y="34"/>
                </a:lnTo>
                <a:lnTo>
                  <a:pt x="12" y="34"/>
                </a:lnTo>
                <a:lnTo>
                  <a:pt x="0" y="0"/>
                </a:lnTo>
              </a:path>
            </a:pathLst>
          </a:custGeom>
          <a:noFill/>
          <a:ln w="12700" cap="rnd" cmpd="sng">
            <a:solidFill>
              <a:srgbClr val="0000FF"/>
            </a:solidFill>
            <a:prstDash val="solid"/>
            <a:round/>
            <a:headEnd type="none" w="med" len="med"/>
            <a:tailEnd type="triangle" w="med" len="med"/>
          </a:ln>
          <a:effectLst/>
        </p:spPr>
        <p:txBody>
          <a:bodyPr/>
          <a:lstStyle/>
          <a:p>
            <a:endParaRPr lang="en-US">
              <a:latin typeface="+mj-lt"/>
            </a:endParaRPr>
          </a:p>
        </p:txBody>
      </p:sp>
      <p:sp>
        <p:nvSpPr>
          <p:cNvPr id="35893" name="Rectangle 53"/>
          <p:cNvSpPr>
            <a:spLocks noChangeArrowheads="1"/>
          </p:cNvSpPr>
          <p:nvPr/>
        </p:nvSpPr>
        <p:spPr bwMode="auto">
          <a:xfrm>
            <a:off x="4419600" y="2819400"/>
            <a:ext cx="4572000" cy="3505200"/>
          </a:xfrm>
          <a:prstGeom prst="rect">
            <a:avLst/>
          </a:prstGeom>
          <a:noFill/>
          <a:ln w="12700">
            <a:noFill/>
            <a:miter lim="800000"/>
            <a:headEnd/>
            <a:tailEnd/>
          </a:ln>
          <a:effectLst/>
        </p:spPr>
        <p:txBody>
          <a:bodyPr lIns="90488" tIns="44450" rIns="90488" bIns="44450"/>
          <a:lstStyle/>
          <a:p>
            <a:pPr>
              <a:spcBef>
                <a:spcPct val="20000"/>
              </a:spcBef>
            </a:pPr>
            <a:r>
              <a:rPr lang="en-US" sz="2400" dirty="0">
                <a:latin typeface="+mj-lt"/>
              </a:rPr>
              <a:t>SOLUTION 1: PACKED</a:t>
            </a:r>
          </a:p>
          <a:p>
            <a:pPr marL="342900" indent="-342900">
              <a:spcBef>
                <a:spcPct val="20000"/>
              </a:spcBef>
              <a:buFont typeface="Arial"/>
              <a:buChar char="•"/>
            </a:pPr>
            <a:r>
              <a:rPr lang="en-US" dirty="0">
                <a:latin typeface="+mj-lt"/>
              </a:rPr>
              <a:t>Need a variable N to record the number of slots being used </a:t>
            </a:r>
          </a:p>
          <a:p>
            <a:pPr marL="342900" indent="-342900">
              <a:spcBef>
                <a:spcPct val="20000"/>
              </a:spcBef>
              <a:buFont typeface="Arial"/>
              <a:buChar char="•"/>
            </a:pPr>
            <a:r>
              <a:rPr lang="en-US" dirty="0">
                <a:latin typeface="+mj-lt"/>
              </a:rPr>
              <a:t>The free slot starts from N+1</a:t>
            </a:r>
          </a:p>
          <a:p>
            <a:pPr marL="342900" indent="-342900">
              <a:spcBef>
                <a:spcPct val="20000"/>
              </a:spcBef>
              <a:buFont typeface="Arial"/>
              <a:buChar char="•"/>
            </a:pPr>
            <a:r>
              <a:rPr lang="en-US" dirty="0">
                <a:latin typeface="+mj-lt"/>
              </a:rPr>
              <a:t>When appending a new record, allocate slot N+1, then N++</a:t>
            </a:r>
          </a:p>
          <a:p>
            <a:pPr marL="342900" indent="-342900">
              <a:spcBef>
                <a:spcPct val="20000"/>
              </a:spcBef>
              <a:buFont typeface="Arial"/>
              <a:buChar char="•"/>
            </a:pPr>
            <a:r>
              <a:rPr lang="en-US" dirty="0">
                <a:latin typeface="+mj-lt"/>
              </a:rPr>
              <a:t>When deleting a record at slot </a:t>
            </a:r>
            <a:r>
              <a:rPr lang="en-US" dirty="0" err="1">
                <a:latin typeface="+mj-lt"/>
              </a:rPr>
              <a:t>i</a:t>
            </a:r>
            <a:r>
              <a:rPr lang="en-US" dirty="0">
                <a:latin typeface="+mj-lt"/>
              </a:rPr>
              <a:t>, move the last record to the slot </a:t>
            </a:r>
            <a:r>
              <a:rPr lang="en-US" dirty="0" err="1">
                <a:latin typeface="+mj-lt"/>
              </a:rPr>
              <a:t>i</a:t>
            </a:r>
            <a:r>
              <a:rPr lang="en-US" dirty="0">
                <a:latin typeface="+mj-lt"/>
              </a:rPr>
              <a:t>. If sorted, all records after slot </a:t>
            </a:r>
            <a:r>
              <a:rPr lang="en-US" dirty="0" err="1">
                <a:latin typeface="+mj-lt"/>
              </a:rPr>
              <a:t>i</a:t>
            </a:r>
            <a:r>
              <a:rPr lang="en-US" dirty="0">
                <a:latin typeface="+mj-lt"/>
              </a:rPr>
              <a:t> must be moved up</a:t>
            </a:r>
          </a:p>
        </p:txBody>
      </p:sp>
      <p:sp>
        <p:nvSpPr>
          <p:cNvPr id="54" name="Rectangle 25"/>
          <p:cNvSpPr>
            <a:spLocks noChangeArrowheads="1"/>
          </p:cNvSpPr>
          <p:nvPr/>
        </p:nvSpPr>
        <p:spPr bwMode="auto">
          <a:xfrm>
            <a:off x="304800" y="3475037"/>
            <a:ext cx="727764"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dirty="0">
                <a:solidFill>
                  <a:schemeClr val="tx2"/>
                </a:solidFill>
                <a:latin typeface="+mj-lt"/>
              </a:rPr>
              <a:t>Slot 3</a:t>
            </a:r>
          </a:p>
        </p:txBody>
      </p:sp>
      <p:sp>
        <p:nvSpPr>
          <p:cNvPr id="2" name="Rectangle 1"/>
          <p:cNvSpPr/>
          <p:nvPr/>
        </p:nvSpPr>
        <p:spPr>
          <a:xfrm>
            <a:off x="228600" y="990600"/>
            <a:ext cx="8915400" cy="1569660"/>
          </a:xfrm>
          <a:prstGeom prst="rect">
            <a:avLst/>
          </a:prstGeom>
        </p:spPr>
        <p:txBody>
          <a:bodyPr wrap="square">
            <a:spAutoFit/>
          </a:bodyPr>
          <a:lstStyle/>
          <a:p>
            <a:pPr marL="342900" indent="-342900">
              <a:spcBef>
                <a:spcPct val="20000"/>
              </a:spcBef>
              <a:buFont typeface="Arial"/>
              <a:buChar char="•"/>
            </a:pPr>
            <a:r>
              <a:rPr lang="en-US" sz="2400" dirty="0">
                <a:latin typeface="+mj-lt"/>
              </a:rPr>
              <a:t>Manage records within a page</a:t>
            </a:r>
          </a:p>
          <a:p>
            <a:pPr marL="800100" lvl="1" indent="-342900">
              <a:spcBef>
                <a:spcPct val="20000"/>
              </a:spcBef>
              <a:buFont typeface="Arial"/>
              <a:buChar char="•"/>
            </a:pPr>
            <a:r>
              <a:rPr lang="en-US" dirty="0">
                <a:latin typeface="+mj-lt"/>
              </a:rPr>
              <a:t>Partition a page into a number of slots, each holding one record</a:t>
            </a:r>
          </a:p>
          <a:p>
            <a:pPr marL="800100" lvl="1" indent="-342900">
              <a:spcBef>
                <a:spcPct val="20000"/>
              </a:spcBef>
              <a:buFont typeface="Arial"/>
              <a:buChar char="•"/>
            </a:pPr>
            <a:r>
              <a:rPr lang="en-US" dirty="0">
                <a:latin typeface="+mj-lt"/>
              </a:rPr>
              <a:t>Record the number of records (total = </a:t>
            </a:r>
            <a:r>
              <a:rPr lang="en-US" dirty="0" err="1">
                <a:latin typeface="+mj-lt"/>
              </a:rPr>
              <a:t>PageSize</a:t>
            </a:r>
            <a:r>
              <a:rPr lang="en-US" dirty="0">
                <a:latin typeface="+mj-lt"/>
              </a:rPr>
              <a:t>/</a:t>
            </a:r>
            <a:r>
              <a:rPr lang="en-US" dirty="0" err="1">
                <a:latin typeface="+mj-lt"/>
              </a:rPr>
              <a:t>RecordSize</a:t>
            </a:r>
            <a:r>
              <a:rPr lang="en-US" dirty="0">
                <a:latin typeface="+mj-lt"/>
              </a:rPr>
              <a:t>)</a:t>
            </a:r>
          </a:p>
          <a:p>
            <a:pPr marL="800100" lvl="1" indent="-342900">
              <a:spcBef>
                <a:spcPct val="20000"/>
              </a:spcBef>
              <a:buFont typeface="Arial"/>
              <a:buChar char="•"/>
            </a:pPr>
            <a:r>
              <a:rPr lang="en-US" dirty="0">
                <a:solidFill>
                  <a:schemeClr val="accent2"/>
                </a:solidFill>
                <a:latin typeface="+mj-lt"/>
              </a:rPr>
              <a:t>How to store records among slots?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09600" y="38100"/>
            <a:ext cx="8382000" cy="1104900"/>
          </a:xfrm>
          <a:prstGeom prst="rect">
            <a:avLst/>
          </a:prstGeom>
          <a:noFill/>
          <a:ln w="12700">
            <a:noFill/>
            <a:miter lim="800000"/>
            <a:headEnd/>
            <a:tailEnd/>
          </a:ln>
          <a:effectLst/>
        </p:spPr>
        <p:txBody>
          <a:bodyPr lIns="90488" tIns="44450" rIns="90488" bIns="44450" anchor="ctr"/>
          <a:lstStyle/>
          <a:p>
            <a:r>
              <a:rPr lang="en-US" sz="3200" dirty="0">
                <a:solidFill>
                  <a:schemeClr val="tx2"/>
                </a:solidFill>
                <a:latin typeface="+mj-lt"/>
              </a:rPr>
              <a:t>Page Formats: Fixed Length Records</a:t>
            </a:r>
          </a:p>
        </p:txBody>
      </p:sp>
      <p:sp>
        <p:nvSpPr>
          <p:cNvPr id="35851" name="Rectangle 11"/>
          <p:cNvSpPr>
            <a:spLocks noChangeArrowheads="1"/>
          </p:cNvSpPr>
          <p:nvPr/>
        </p:nvSpPr>
        <p:spPr bwMode="auto">
          <a:xfrm>
            <a:off x="1841500" y="1981200"/>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2" name="Rectangle 12"/>
          <p:cNvSpPr>
            <a:spLocks noChangeArrowheads="1"/>
          </p:cNvSpPr>
          <p:nvPr/>
        </p:nvSpPr>
        <p:spPr bwMode="auto">
          <a:xfrm>
            <a:off x="1841500" y="2209800"/>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3" name="Rectangle 13"/>
          <p:cNvSpPr>
            <a:spLocks noChangeArrowheads="1"/>
          </p:cNvSpPr>
          <p:nvPr/>
        </p:nvSpPr>
        <p:spPr bwMode="auto">
          <a:xfrm>
            <a:off x="1841500" y="2438400"/>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4" name="Rectangle 14"/>
          <p:cNvSpPr>
            <a:spLocks noChangeArrowheads="1"/>
          </p:cNvSpPr>
          <p:nvPr/>
        </p:nvSpPr>
        <p:spPr bwMode="auto">
          <a:xfrm>
            <a:off x="1841500" y="2667000"/>
            <a:ext cx="1739900" cy="5207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5" name="Rectangle 15"/>
          <p:cNvSpPr>
            <a:spLocks noChangeArrowheads="1"/>
          </p:cNvSpPr>
          <p:nvPr/>
        </p:nvSpPr>
        <p:spPr bwMode="auto">
          <a:xfrm>
            <a:off x="1841500" y="3200400"/>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6" name="Rectangle 16"/>
          <p:cNvSpPr>
            <a:spLocks noChangeArrowheads="1"/>
          </p:cNvSpPr>
          <p:nvPr/>
        </p:nvSpPr>
        <p:spPr bwMode="auto">
          <a:xfrm>
            <a:off x="1841500" y="3429000"/>
            <a:ext cx="1739900" cy="292100"/>
          </a:xfrm>
          <a:prstGeom prst="rect">
            <a:avLst/>
          </a:prstGeom>
          <a:solidFill>
            <a:schemeClr val="tx1"/>
          </a:solidFill>
          <a:ln w="12700">
            <a:solidFill>
              <a:schemeClr val="tx2"/>
            </a:solidFill>
            <a:miter lim="800000"/>
            <a:headEnd/>
            <a:tailEnd/>
          </a:ln>
          <a:effectLst/>
        </p:spPr>
        <p:txBody>
          <a:bodyPr wrap="none" anchor="ctr"/>
          <a:lstStyle/>
          <a:p>
            <a:endParaRPr lang="en-US">
              <a:latin typeface="+mj-lt"/>
            </a:endParaRPr>
          </a:p>
        </p:txBody>
      </p:sp>
      <p:sp>
        <p:nvSpPr>
          <p:cNvPr id="35857" name="Rectangle 17"/>
          <p:cNvSpPr>
            <a:spLocks noChangeArrowheads="1"/>
          </p:cNvSpPr>
          <p:nvPr/>
        </p:nvSpPr>
        <p:spPr bwMode="auto">
          <a:xfrm>
            <a:off x="1841500" y="3962400"/>
            <a:ext cx="1739900" cy="5207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8" name="Line 18"/>
          <p:cNvSpPr>
            <a:spLocks noChangeShapeType="1"/>
          </p:cNvSpPr>
          <p:nvPr/>
        </p:nvSpPr>
        <p:spPr bwMode="auto">
          <a:xfrm>
            <a:off x="3130550" y="3956050"/>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59" name="Line 19"/>
          <p:cNvSpPr>
            <a:spLocks noChangeShapeType="1"/>
          </p:cNvSpPr>
          <p:nvPr/>
        </p:nvSpPr>
        <p:spPr bwMode="auto">
          <a:xfrm>
            <a:off x="3359150" y="3956050"/>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60" name="Line 20"/>
          <p:cNvSpPr>
            <a:spLocks noChangeShapeType="1"/>
          </p:cNvSpPr>
          <p:nvPr/>
        </p:nvSpPr>
        <p:spPr bwMode="auto">
          <a:xfrm>
            <a:off x="2901950" y="3956050"/>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61" name="Line 21"/>
          <p:cNvSpPr>
            <a:spLocks noChangeShapeType="1"/>
          </p:cNvSpPr>
          <p:nvPr/>
        </p:nvSpPr>
        <p:spPr bwMode="auto">
          <a:xfrm>
            <a:off x="2673350" y="3956050"/>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62" name="Line 22"/>
          <p:cNvSpPr>
            <a:spLocks noChangeShapeType="1"/>
          </p:cNvSpPr>
          <p:nvPr/>
        </p:nvSpPr>
        <p:spPr bwMode="auto">
          <a:xfrm>
            <a:off x="2216150" y="3956050"/>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63" name="Line 23"/>
          <p:cNvSpPr>
            <a:spLocks noChangeShapeType="1"/>
          </p:cNvSpPr>
          <p:nvPr/>
        </p:nvSpPr>
        <p:spPr bwMode="auto">
          <a:xfrm>
            <a:off x="1987550" y="3956050"/>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68" name="Rectangle 28"/>
          <p:cNvSpPr>
            <a:spLocks noChangeArrowheads="1"/>
          </p:cNvSpPr>
          <p:nvPr/>
        </p:nvSpPr>
        <p:spPr bwMode="auto">
          <a:xfrm>
            <a:off x="2352675" y="2600325"/>
            <a:ext cx="631584" cy="520655"/>
          </a:xfrm>
          <a:prstGeom prst="rect">
            <a:avLst/>
          </a:prstGeom>
          <a:noFill/>
          <a:ln w="12700">
            <a:noFill/>
            <a:miter lim="800000"/>
            <a:headEnd/>
            <a:tailEnd/>
          </a:ln>
          <a:effectLst/>
        </p:spPr>
        <p:txBody>
          <a:bodyPr wrap="none" lIns="90488" tIns="44450" rIns="90488" bIns="44450">
            <a:spAutoFit/>
          </a:bodyPr>
          <a:lstStyle/>
          <a:p>
            <a:pPr eaLnBrk="0" hangingPunct="0"/>
            <a:r>
              <a:rPr lang="en-US" sz="2800" b="1">
                <a:solidFill>
                  <a:schemeClr val="tx2"/>
                </a:solidFill>
                <a:latin typeface="+mj-lt"/>
              </a:rPr>
              <a:t>. . .</a:t>
            </a:r>
          </a:p>
        </p:txBody>
      </p:sp>
      <p:sp>
        <p:nvSpPr>
          <p:cNvPr id="35870" name="Rectangle 30"/>
          <p:cNvSpPr>
            <a:spLocks noChangeArrowheads="1"/>
          </p:cNvSpPr>
          <p:nvPr/>
        </p:nvSpPr>
        <p:spPr bwMode="auto">
          <a:xfrm>
            <a:off x="3267075" y="4087813"/>
            <a:ext cx="387928"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M</a:t>
            </a:r>
          </a:p>
        </p:txBody>
      </p:sp>
      <p:sp>
        <p:nvSpPr>
          <p:cNvPr id="35871" name="Rectangle 31"/>
          <p:cNvSpPr>
            <a:spLocks noChangeArrowheads="1"/>
          </p:cNvSpPr>
          <p:nvPr/>
        </p:nvSpPr>
        <p:spPr bwMode="auto">
          <a:xfrm>
            <a:off x="3114675" y="4087813"/>
            <a:ext cx="298160"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1</a:t>
            </a:r>
          </a:p>
        </p:txBody>
      </p:sp>
      <p:sp>
        <p:nvSpPr>
          <p:cNvPr id="35872" name="Rectangle 32"/>
          <p:cNvSpPr>
            <a:spLocks noChangeArrowheads="1"/>
          </p:cNvSpPr>
          <p:nvPr/>
        </p:nvSpPr>
        <p:spPr bwMode="auto">
          <a:xfrm>
            <a:off x="2657475" y="4089400"/>
            <a:ext cx="298160"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0</a:t>
            </a:r>
          </a:p>
        </p:txBody>
      </p:sp>
      <p:sp>
        <p:nvSpPr>
          <p:cNvPr id="35873" name="Rectangle 33"/>
          <p:cNvSpPr>
            <a:spLocks noChangeArrowheads="1"/>
          </p:cNvSpPr>
          <p:nvPr/>
        </p:nvSpPr>
        <p:spPr bwMode="auto">
          <a:xfrm>
            <a:off x="2200275" y="4086225"/>
            <a:ext cx="488950"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 . .</a:t>
            </a:r>
          </a:p>
        </p:txBody>
      </p:sp>
      <p:sp>
        <p:nvSpPr>
          <p:cNvPr id="35874" name="Rectangle 34"/>
          <p:cNvSpPr>
            <a:spLocks noChangeArrowheads="1"/>
          </p:cNvSpPr>
          <p:nvPr/>
        </p:nvSpPr>
        <p:spPr bwMode="auto">
          <a:xfrm>
            <a:off x="1895475" y="4468813"/>
            <a:ext cx="1484382"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M  ...    3  2  1</a:t>
            </a:r>
          </a:p>
        </p:txBody>
      </p:sp>
      <p:sp>
        <p:nvSpPr>
          <p:cNvPr id="35877" name="Rectangle 37"/>
          <p:cNvSpPr>
            <a:spLocks noChangeArrowheads="1"/>
          </p:cNvSpPr>
          <p:nvPr/>
        </p:nvSpPr>
        <p:spPr bwMode="auto">
          <a:xfrm>
            <a:off x="981075" y="1952625"/>
            <a:ext cx="727764"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Slot 1</a:t>
            </a:r>
          </a:p>
        </p:txBody>
      </p:sp>
      <p:sp>
        <p:nvSpPr>
          <p:cNvPr id="35878" name="Rectangle 38"/>
          <p:cNvSpPr>
            <a:spLocks noChangeArrowheads="1"/>
          </p:cNvSpPr>
          <p:nvPr/>
        </p:nvSpPr>
        <p:spPr bwMode="auto">
          <a:xfrm>
            <a:off x="981075" y="2181225"/>
            <a:ext cx="727764"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Slot 2</a:t>
            </a:r>
          </a:p>
        </p:txBody>
      </p:sp>
      <p:sp>
        <p:nvSpPr>
          <p:cNvPr id="35879" name="Rectangle 39"/>
          <p:cNvSpPr>
            <a:spLocks noChangeArrowheads="1"/>
          </p:cNvSpPr>
          <p:nvPr/>
        </p:nvSpPr>
        <p:spPr bwMode="auto">
          <a:xfrm>
            <a:off x="981075" y="3171825"/>
            <a:ext cx="779060"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Slot N</a:t>
            </a:r>
          </a:p>
        </p:txBody>
      </p:sp>
      <p:sp>
        <p:nvSpPr>
          <p:cNvPr id="35880" name="Rectangle 40"/>
          <p:cNvSpPr>
            <a:spLocks noChangeArrowheads="1"/>
          </p:cNvSpPr>
          <p:nvPr/>
        </p:nvSpPr>
        <p:spPr bwMode="auto">
          <a:xfrm>
            <a:off x="1841500" y="2438400"/>
            <a:ext cx="1739900" cy="215900"/>
          </a:xfrm>
          <a:prstGeom prst="rect">
            <a:avLst/>
          </a:prstGeom>
          <a:solidFill>
            <a:schemeClr val="tx1"/>
          </a:solidFill>
          <a:ln w="12700">
            <a:solidFill>
              <a:schemeClr val="tx1"/>
            </a:solidFill>
            <a:miter lim="800000"/>
            <a:headEnd/>
            <a:tailEnd/>
          </a:ln>
          <a:effectLst/>
        </p:spPr>
        <p:txBody>
          <a:bodyPr wrap="none" anchor="ctr"/>
          <a:lstStyle/>
          <a:p>
            <a:endParaRPr lang="en-US">
              <a:latin typeface="+mj-lt"/>
            </a:endParaRPr>
          </a:p>
        </p:txBody>
      </p:sp>
      <p:sp>
        <p:nvSpPr>
          <p:cNvPr id="35881" name="Rectangle 41"/>
          <p:cNvSpPr>
            <a:spLocks noChangeArrowheads="1"/>
          </p:cNvSpPr>
          <p:nvPr/>
        </p:nvSpPr>
        <p:spPr bwMode="auto">
          <a:xfrm>
            <a:off x="144463" y="2562225"/>
            <a:ext cx="734176" cy="643766"/>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j-lt"/>
              </a:rPr>
              <a:t>Free</a:t>
            </a:r>
          </a:p>
          <a:p>
            <a:pPr eaLnBrk="0" hangingPunct="0"/>
            <a:r>
              <a:rPr lang="en-US" sz="1800">
                <a:latin typeface="+mj-lt"/>
              </a:rPr>
              <a:t>Space</a:t>
            </a:r>
          </a:p>
        </p:txBody>
      </p:sp>
      <p:sp>
        <p:nvSpPr>
          <p:cNvPr id="35882" name="Freeform 42"/>
          <p:cNvSpPr>
            <a:spLocks/>
          </p:cNvSpPr>
          <p:nvPr/>
        </p:nvSpPr>
        <p:spPr bwMode="auto">
          <a:xfrm>
            <a:off x="768350" y="2660650"/>
            <a:ext cx="1068388" cy="131763"/>
          </a:xfrm>
          <a:custGeom>
            <a:avLst/>
            <a:gdLst/>
            <a:ahLst/>
            <a:cxnLst>
              <a:cxn ang="0">
                <a:pos x="0" y="48"/>
              </a:cxn>
              <a:cxn ang="0">
                <a:pos x="59" y="20"/>
              </a:cxn>
              <a:cxn ang="0">
                <a:pos x="96" y="7"/>
              </a:cxn>
              <a:cxn ang="0">
                <a:pos x="134" y="7"/>
              </a:cxn>
              <a:cxn ang="0">
                <a:pos x="171" y="20"/>
              </a:cxn>
              <a:cxn ang="0">
                <a:pos x="209" y="45"/>
              </a:cxn>
              <a:cxn ang="0">
                <a:pos x="246" y="57"/>
              </a:cxn>
              <a:cxn ang="0">
                <a:pos x="296" y="82"/>
              </a:cxn>
              <a:cxn ang="0">
                <a:pos x="334" y="82"/>
              </a:cxn>
              <a:cxn ang="0">
                <a:pos x="371" y="82"/>
              </a:cxn>
              <a:cxn ang="0">
                <a:pos x="397" y="82"/>
              </a:cxn>
              <a:cxn ang="0">
                <a:pos x="434" y="82"/>
              </a:cxn>
              <a:cxn ang="0">
                <a:pos x="472" y="82"/>
              </a:cxn>
              <a:cxn ang="0">
                <a:pos x="522" y="70"/>
              </a:cxn>
              <a:cxn ang="0">
                <a:pos x="559" y="70"/>
              </a:cxn>
              <a:cxn ang="0">
                <a:pos x="597" y="57"/>
              </a:cxn>
              <a:cxn ang="0">
                <a:pos x="634" y="32"/>
              </a:cxn>
              <a:cxn ang="0">
                <a:pos x="672" y="7"/>
              </a:cxn>
              <a:cxn ang="0">
                <a:pos x="672" y="0"/>
              </a:cxn>
            </a:cxnLst>
            <a:rect l="0" t="0" r="r" b="b"/>
            <a:pathLst>
              <a:path w="673" h="83">
                <a:moveTo>
                  <a:pt x="0" y="48"/>
                </a:moveTo>
                <a:lnTo>
                  <a:pt x="59" y="20"/>
                </a:lnTo>
                <a:lnTo>
                  <a:pt x="96" y="7"/>
                </a:lnTo>
                <a:lnTo>
                  <a:pt x="134" y="7"/>
                </a:lnTo>
                <a:lnTo>
                  <a:pt x="171" y="20"/>
                </a:lnTo>
                <a:lnTo>
                  <a:pt x="209" y="45"/>
                </a:lnTo>
                <a:lnTo>
                  <a:pt x="246" y="57"/>
                </a:lnTo>
                <a:lnTo>
                  <a:pt x="296" y="82"/>
                </a:lnTo>
                <a:lnTo>
                  <a:pt x="334" y="82"/>
                </a:lnTo>
                <a:lnTo>
                  <a:pt x="371" y="82"/>
                </a:lnTo>
                <a:lnTo>
                  <a:pt x="397" y="82"/>
                </a:lnTo>
                <a:lnTo>
                  <a:pt x="434" y="82"/>
                </a:lnTo>
                <a:lnTo>
                  <a:pt x="472" y="82"/>
                </a:lnTo>
                <a:lnTo>
                  <a:pt x="522" y="70"/>
                </a:lnTo>
                <a:lnTo>
                  <a:pt x="559" y="70"/>
                </a:lnTo>
                <a:lnTo>
                  <a:pt x="597" y="57"/>
                </a:lnTo>
                <a:lnTo>
                  <a:pt x="634" y="32"/>
                </a:lnTo>
                <a:lnTo>
                  <a:pt x="672" y="7"/>
                </a:lnTo>
                <a:lnTo>
                  <a:pt x="672" y="0"/>
                </a:lnTo>
              </a:path>
            </a:pathLst>
          </a:custGeom>
          <a:noFill/>
          <a:ln w="12700" cap="rnd" cmpd="sng">
            <a:solidFill>
              <a:schemeClr val="tx1"/>
            </a:solidFill>
            <a:prstDash val="solid"/>
            <a:round/>
            <a:headEnd type="none" w="med" len="med"/>
            <a:tailEnd type="triangle" w="med" len="med"/>
          </a:ln>
          <a:effectLst/>
        </p:spPr>
        <p:txBody>
          <a:bodyPr/>
          <a:lstStyle/>
          <a:p>
            <a:endParaRPr lang="en-US">
              <a:latin typeface="+mj-lt"/>
            </a:endParaRPr>
          </a:p>
        </p:txBody>
      </p:sp>
      <p:sp>
        <p:nvSpPr>
          <p:cNvPr id="35883" name="Freeform 43"/>
          <p:cNvSpPr>
            <a:spLocks/>
          </p:cNvSpPr>
          <p:nvPr/>
        </p:nvSpPr>
        <p:spPr bwMode="auto">
          <a:xfrm>
            <a:off x="692150" y="3117850"/>
            <a:ext cx="1144588" cy="458788"/>
          </a:xfrm>
          <a:custGeom>
            <a:avLst/>
            <a:gdLst/>
            <a:ahLst/>
            <a:cxnLst>
              <a:cxn ang="0">
                <a:pos x="0" y="0"/>
              </a:cxn>
              <a:cxn ang="0">
                <a:pos x="7" y="38"/>
              </a:cxn>
              <a:cxn ang="0">
                <a:pos x="19" y="62"/>
              </a:cxn>
              <a:cxn ang="0">
                <a:pos x="44" y="88"/>
              </a:cxn>
              <a:cxn ang="0">
                <a:pos x="57" y="112"/>
              </a:cxn>
              <a:cxn ang="0">
                <a:pos x="69" y="137"/>
              </a:cxn>
              <a:cxn ang="0">
                <a:pos x="82" y="162"/>
              </a:cxn>
              <a:cxn ang="0">
                <a:pos x="107" y="187"/>
              </a:cxn>
              <a:cxn ang="0">
                <a:pos x="144" y="212"/>
              </a:cxn>
              <a:cxn ang="0">
                <a:pos x="182" y="220"/>
              </a:cxn>
              <a:cxn ang="0">
                <a:pos x="219" y="237"/>
              </a:cxn>
              <a:cxn ang="0">
                <a:pos x="257" y="246"/>
              </a:cxn>
              <a:cxn ang="0">
                <a:pos x="294" y="246"/>
              </a:cxn>
              <a:cxn ang="0">
                <a:pos x="332" y="254"/>
              </a:cxn>
              <a:cxn ang="0">
                <a:pos x="369" y="254"/>
              </a:cxn>
              <a:cxn ang="0">
                <a:pos x="407" y="254"/>
              </a:cxn>
              <a:cxn ang="0">
                <a:pos x="445" y="254"/>
              </a:cxn>
              <a:cxn ang="0">
                <a:pos x="482" y="254"/>
              </a:cxn>
              <a:cxn ang="0">
                <a:pos x="520" y="262"/>
              </a:cxn>
              <a:cxn ang="0">
                <a:pos x="557" y="262"/>
              </a:cxn>
              <a:cxn ang="0">
                <a:pos x="595" y="270"/>
              </a:cxn>
              <a:cxn ang="0">
                <a:pos x="632" y="279"/>
              </a:cxn>
              <a:cxn ang="0">
                <a:pos x="670" y="279"/>
              </a:cxn>
              <a:cxn ang="0">
                <a:pos x="707" y="279"/>
              </a:cxn>
              <a:cxn ang="0">
                <a:pos x="720" y="288"/>
              </a:cxn>
            </a:cxnLst>
            <a:rect l="0" t="0" r="r" b="b"/>
            <a:pathLst>
              <a:path w="721" h="289">
                <a:moveTo>
                  <a:pt x="0" y="0"/>
                </a:moveTo>
                <a:lnTo>
                  <a:pt x="7" y="38"/>
                </a:lnTo>
                <a:lnTo>
                  <a:pt x="19" y="62"/>
                </a:lnTo>
                <a:lnTo>
                  <a:pt x="44" y="88"/>
                </a:lnTo>
                <a:lnTo>
                  <a:pt x="57" y="112"/>
                </a:lnTo>
                <a:lnTo>
                  <a:pt x="69" y="137"/>
                </a:lnTo>
                <a:lnTo>
                  <a:pt x="82" y="162"/>
                </a:lnTo>
                <a:lnTo>
                  <a:pt x="107" y="187"/>
                </a:lnTo>
                <a:lnTo>
                  <a:pt x="144" y="212"/>
                </a:lnTo>
                <a:lnTo>
                  <a:pt x="182" y="220"/>
                </a:lnTo>
                <a:lnTo>
                  <a:pt x="219" y="237"/>
                </a:lnTo>
                <a:lnTo>
                  <a:pt x="257" y="246"/>
                </a:lnTo>
                <a:lnTo>
                  <a:pt x="294" y="246"/>
                </a:lnTo>
                <a:lnTo>
                  <a:pt x="332" y="254"/>
                </a:lnTo>
                <a:lnTo>
                  <a:pt x="369" y="254"/>
                </a:lnTo>
                <a:lnTo>
                  <a:pt x="407" y="254"/>
                </a:lnTo>
                <a:lnTo>
                  <a:pt x="445" y="254"/>
                </a:lnTo>
                <a:lnTo>
                  <a:pt x="482" y="254"/>
                </a:lnTo>
                <a:lnTo>
                  <a:pt x="520" y="262"/>
                </a:lnTo>
                <a:lnTo>
                  <a:pt x="557" y="262"/>
                </a:lnTo>
                <a:lnTo>
                  <a:pt x="595" y="270"/>
                </a:lnTo>
                <a:lnTo>
                  <a:pt x="632" y="279"/>
                </a:lnTo>
                <a:lnTo>
                  <a:pt x="670" y="279"/>
                </a:lnTo>
                <a:lnTo>
                  <a:pt x="707" y="279"/>
                </a:lnTo>
                <a:lnTo>
                  <a:pt x="720" y="288"/>
                </a:lnTo>
              </a:path>
            </a:pathLst>
          </a:custGeom>
          <a:noFill/>
          <a:ln w="12700" cap="rnd" cmpd="sng">
            <a:solidFill>
              <a:schemeClr val="tx1"/>
            </a:solidFill>
            <a:prstDash val="solid"/>
            <a:round/>
            <a:headEnd type="none" w="med" len="med"/>
            <a:tailEnd type="triangle" w="med" len="med"/>
          </a:ln>
          <a:effectLst/>
        </p:spPr>
        <p:txBody>
          <a:bodyPr/>
          <a:lstStyle/>
          <a:p>
            <a:endParaRPr lang="en-US">
              <a:latin typeface="+mj-lt"/>
            </a:endParaRPr>
          </a:p>
        </p:txBody>
      </p:sp>
      <p:sp>
        <p:nvSpPr>
          <p:cNvPr id="35885" name="Rectangle 45"/>
          <p:cNvSpPr>
            <a:spLocks noChangeArrowheads="1"/>
          </p:cNvSpPr>
          <p:nvPr/>
        </p:nvSpPr>
        <p:spPr bwMode="auto">
          <a:xfrm>
            <a:off x="1841500" y="3733800"/>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86" name="Rectangle 46"/>
          <p:cNvSpPr>
            <a:spLocks noChangeArrowheads="1"/>
          </p:cNvSpPr>
          <p:nvPr/>
        </p:nvSpPr>
        <p:spPr bwMode="auto">
          <a:xfrm>
            <a:off x="981075" y="3705225"/>
            <a:ext cx="817533"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Slot M</a:t>
            </a:r>
          </a:p>
        </p:txBody>
      </p:sp>
      <p:sp>
        <p:nvSpPr>
          <p:cNvPr id="35887" name="Rectangle 47"/>
          <p:cNvSpPr>
            <a:spLocks noChangeArrowheads="1"/>
          </p:cNvSpPr>
          <p:nvPr/>
        </p:nvSpPr>
        <p:spPr bwMode="auto">
          <a:xfrm>
            <a:off x="2886075" y="4087813"/>
            <a:ext cx="298160"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1</a:t>
            </a:r>
          </a:p>
        </p:txBody>
      </p:sp>
      <p:sp>
        <p:nvSpPr>
          <p:cNvPr id="35888" name="Rectangle 48"/>
          <p:cNvSpPr>
            <a:spLocks noChangeArrowheads="1"/>
          </p:cNvSpPr>
          <p:nvPr/>
        </p:nvSpPr>
        <p:spPr bwMode="auto">
          <a:xfrm>
            <a:off x="1971675" y="4087813"/>
            <a:ext cx="298160"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1</a:t>
            </a:r>
          </a:p>
        </p:txBody>
      </p:sp>
      <p:sp>
        <p:nvSpPr>
          <p:cNvPr id="35891" name="Rectangle 51"/>
          <p:cNvSpPr>
            <a:spLocks noChangeArrowheads="1"/>
          </p:cNvSpPr>
          <p:nvPr/>
        </p:nvSpPr>
        <p:spPr bwMode="auto">
          <a:xfrm>
            <a:off x="3421063" y="4876800"/>
            <a:ext cx="888065" cy="643766"/>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rgbClr val="0000FF"/>
                </a:solidFill>
                <a:latin typeface="+mj-lt"/>
              </a:rPr>
              <a:t>number</a:t>
            </a:r>
          </a:p>
          <a:p>
            <a:pPr eaLnBrk="0" hangingPunct="0"/>
            <a:r>
              <a:rPr lang="en-US" sz="1800">
                <a:solidFill>
                  <a:srgbClr val="0000FF"/>
                </a:solidFill>
                <a:latin typeface="+mj-lt"/>
              </a:rPr>
              <a:t>of slots</a:t>
            </a:r>
          </a:p>
        </p:txBody>
      </p:sp>
      <p:sp>
        <p:nvSpPr>
          <p:cNvPr id="35892" name="Freeform 52"/>
          <p:cNvSpPr>
            <a:spLocks/>
          </p:cNvSpPr>
          <p:nvPr/>
        </p:nvSpPr>
        <p:spPr bwMode="auto">
          <a:xfrm>
            <a:off x="3587750" y="4260850"/>
            <a:ext cx="343694" cy="571500"/>
          </a:xfrm>
          <a:custGeom>
            <a:avLst/>
            <a:gdLst/>
            <a:ahLst/>
            <a:cxnLst>
              <a:cxn ang="0">
                <a:pos x="432" y="240"/>
              </a:cxn>
              <a:cxn ang="0">
                <a:pos x="409" y="186"/>
              </a:cxn>
              <a:cxn ang="0">
                <a:pos x="371" y="149"/>
              </a:cxn>
              <a:cxn ang="0">
                <a:pos x="333" y="111"/>
              </a:cxn>
              <a:cxn ang="0">
                <a:pos x="296" y="86"/>
              </a:cxn>
              <a:cxn ang="0">
                <a:pos x="258" y="61"/>
              </a:cxn>
              <a:cxn ang="0">
                <a:pos x="221" y="49"/>
              </a:cxn>
              <a:cxn ang="0">
                <a:pos x="183" y="36"/>
              </a:cxn>
              <a:cxn ang="0">
                <a:pos x="146" y="24"/>
              </a:cxn>
              <a:cxn ang="0">
                <a:pos x="108" y="24"/>
              </a:cxn>
              <a:cxn ang="0">
                <a:pos x="71" y="11"/>
              </a:cxn>
              <a:cxn ang="0">
                <a:pos x="33" y="11"/>
              </a:cxn>
              <a:cxn ang="0">
                <a:pos x="0" y="0"/>
              </a:cxn>
            </a:cxnLst>
            <a:rect l="0" t="0" r="r" b="b"/>
            <a:pathLst>
              <a:path w="433" h="241">
                <a:moveTo>
                  <a:pt x="432" y="240"/>
                </a:moveTo>
                <a:lnTo>
                  <a:pt x="409" y="186"/>
                </a:lnTo>
                <a:lnTo>
                  <a:pt x="371" y="149"/>
                </a:lnTo>
                <a:lnTo>
                  <a:pt x="333" y="111"/>
                </a:lnTo>
                <a:lnTo>
                  <a:pt x="296" y="86"/>
                </a:lnTo>
                <a:lnTo>
                  <a:pt x="258" y="61"/>
                </a:lnTo>
                <a:lnTo>
                  <a:pt x="221" y="49"/>
                </a:lnTo>
                <a:lnTo>
                  <a:pt x="183" y="36"/>
                </a:lnTo>
                <a:lnTo>
                  <a:pt x="146" y="24"/>
                </a:lnTo>
                <a:lnTo>
                  <a:pt x="108" y="24"/>
                </a:lnTo>
                <a:lnTo>
                  <a:pt x="71" y="11"/>
                </a:lnTo>
                <a:lnTo>
                  <a:pt x="33" y="11"/>
                </a:lnTo>
                <a:lnTo>
                  <a:pt x="0" y="0"/>
                </a:lnTo>
              </a:path>
            </a:pathLst>
          </a:custGeom>
          <a:noFill/>
          <a:ln w="12700" cap="rnd" cmpd="sng">
            <a:solidFill>
              <a:srgbClr val="0000FF"/>
            </a:solidFill>
            <a:prstDash val="solid"/>
            <a:round/>
            <a:headEnd type="none" w="med" len="med"/>
            <a:tailEnd type="triangle" w="med" len="med"/>
          </a:ln>
          <a:effectLst/>
        </p:spPr>
        <p:txBody>
          <a:bodyPr/>
          <a:lstStyle/>
          <a:p>
            <a:endParaRPr lang="en-US">
              <a:latin typeface="+mj-lt"/>
            </a:endParaRPr>
          </a:p>
        </p:txBody>
      </p:sp>
      <p:sp>
        <p:nvSpPr>
          <p:cNvPr id="35893" name="Rectangle 53"/>
          <p:cNvSpPr>
            <a:spLocks noChangeArrowheads="1"/>
          </p:cNvSpPr>
          <p:nvPr/>
        </p:nvSpPr>
        <p:spPr bwMode="auto">
          <a:xfrm>
            <a:off x="4419600" y="1524000"/>
            <a:ext cx="4571999" cy="3576108"/>
          </a:xfrm>
          <a:prstGeom prst="rect">
            <a:avLst/>
          </a:prstGeom>
          <a:noFill/>
          <a:ln w="12700">
            <a:noFill/>
            <a:miter lim="800000"/>
            <a:headEnd/>
            <a:tailEnd/>
          </a:ln>
          <a:effectLst/>
        </p:spPr>
        <p:txBody>
          <a:bodyPr lIns="90488" tIns="44450" rIns="90488" bIns="44450"/>
          <a:lstStyle/>
          <a:p>
            <a:pPr>
              <a:spcBef>
                <a:spcPct val="20000"/>
              </a:spcBef>
            </a:pPr>
            <a:r>
              <a:rPr lang="en-US" sz="2400" dirty="0">
                <a:latin typeface="+mj-lt"/>
              </a:rPr>
              <a:t>SOLUTION 2: UNPACKED</a:t>
            </a:r>
          </a:p>
          <a:p>
            <a:pPr marL="342900" indent="-342900">
              <a:spcBef>
                <a:spcPct val="20000"/>
              </a:spcBef>
              <a:buFont typeface="Arial"/>
              <a:buChar char="•"/>
            </a:pPr>
            <a:r>
              <a:rPr lang="en-US" dirty="0">
                <a:latin typeface="+mj-lt"/>
              </a:rPr>
              <a:t>Need a bitmap to record if a slot is occupied or not</a:t>
            </a:r>
          </a:p>
          <a:p>
            <a:pPr marL="342900" indent="-342900">
              <a:spcBef>
                <a:spcPct val="20000"/>
              </a:spcBef>
              <a:buFont typeface="Arial"/>
              <a:buChar char="•"/>
            </a:pPr>
            <a:r>
              <a:rPr lang="en-US" dirty="0">
                <a:latin typeface="+mj-lt"/>
              </a:rPr>
              <a:t>If bit[</a:t>
            </a:r>
            <a:r>
              <a:rPr lang="en-US" dirty="0" err="1">
                <a:latin typeface="+mj-lt"/>
              </a:rPr>
              <a:t>i</a:t>
            </a:r>
            <a:r>
              <a:rPr lang="en-US" dirty="0">
                <a:latin typeface="+mj-lt"/>
              </a:rPr>
              <a:t>]=1, slot </a:t>
            </a:r>
            <a:r>
              <a:rPr lang="en-US" dirty="0" err="1">
                <a:latin typeface="+mj-lt"/>
              </a:rPr>
              <a:t>i</a:t>
            </a:r>
            <a:r>
              <a:rPr lang="en-US" dirty="0">
                <a:latin typeface="+mj-lt"/>
              </a:rPr>
              <a:t> is occupied</a:t>
            </a:r>
          </a:p>
          <a:p>
            <a:pPr marL="342900" indent="-342900">
              <a:spcBef>
                <a:spcPct val="20000"/>
              </a:spcBef>
              <a:buFont typeface="Arial"/>
              <a:buChar char="•"/>
            </a:pPr>
            <a:r>
              <a:rPr lang="en-US" dirty="0">
                <a:latin typeface="+mj-lt"/>
              </a:rPr>
              <a:t>When inserting a record, search the bitmap to find a bit that is 0, then allocate the corresponding slot for the record</a:t>
            </a:r>
          </a:p>
          <a:p>
            <a:pPr marL="342900" indent="-342900">
              <a:spcBef>
                <a:spcPct val="20000"/>
              </a:spcBef>
              <a:buFont typeface="Arial"/>
              <a:buChar char="•"/>
            </a:pPr>
            <a:r>
              <a:rPr lang="en-US" dirty="0">
                <a:latin typeface="+mj-lt"/>
              </a:rPr>
              <a:t>When deleting a record, simply reset the corresponding bit</a:t>
            </a:r>
          </a:p>
        </p:txBody>
      </p:sp>
    </p:spTree>
    <p:extLst>
      <p:ext uri="{BB962C8B-B14F-4D97-AF65-F5344CB8AC3E}">
        <p14:creationId xmlns:p14="http://schemas.microsoft.com/office/powerpoint/2010/main" val="3954635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04702" y="97838"/>
            <a:ext cx="7772400" cy="647700"/>
          </a:xfrm>
          <a:prstGeom prst="rect">
            <a:avLst/>
          </a:prstGeom>
          <a:noFill/>
          <a:ln w="12700">
            <a:noFill/>
            <a:miter lim="800000"/>
            <a:headEnd/>
            <a:tailEnd/>
          </a:ln>
          <a:effectLst/>
        </p:spPr>
        <p:txBody>
          <a:bodyPr lIns="90488" tIns="44450" rIns="90488" bIns="44450" anchor="ctr"/>
          <a:lstStyle/>
          <a:p>
            <a:pPr algn="ctr"/>
            <a:r>
              <a:rPr lang="en-US" sz="2400" dirty="0">
                <a:solidFill>
                  <a:schemeClr val="tx2"/>
                </a:solidFill>
                <a:latin typeface="+mj-lt"/>
              </a:rPr>
              <a:t>Page Formats: Variable Length Records</a:t>
            </a:r>
          </a:p>
        </p:txBody>
      </p:sp>
      <p:sp>
        <p:nvSpPr>
          <p:cNvPr id="36867" name="Rectangle 3"/>
          <p:cNvSpPr>
            <a:spLocks noChangeArrowheads="1"/>
          </p:cNvSpPr>
          <p:nvPr/>
        </p:nvSpPr>
        <p:spPr bwMode="auto">
          <a:xfrm>
            <a:off x="604702" y="4775298"/>
            <a:ext cx="7848600" cy="1854102"/>
          </a:xfrm>
          <a:prstGeom prst="rect">
            <a:avLst/>
          </a:prstGeom>
          <a:noFill/>
          <a:ln w="12700">
            <a:noFill/>
            <a:miter lim="800000"/>
            <a:headEnd/>
            <a:tailEnd/>
          </a:ln>
          <a:effectLst/>
        </p:spPr>
        <p:txBody>
          <a:bodyPr lIns="90488" tIns="44450" rIns="90488" bIns="44450"/>
          <a:lstStyle/>
          <a:p>
            <a:pPr marL="342900" indent="-342900">
              <a:spcBef>
                <a:spcPct val="20000"/>
              </a:spcBef>
              <a:buFont typeface="Arial"/>
              <a:buChar char="•"/>
            </a:pPr>
            <a:r>
              <a:rPr lang="en-US" dirty="0">
                <a:latin typeface="+mj-lt"/>
              </a:rPr>
              <a:t>Maintain a directory of slots, which is a number of entries</a:t>
            </a:r>
          </a:p>
          <a:p>
            <a:pPr marL="342900" indent="-342900">
              <a:spcBef>
                <a:spcPct val="20000"/>
              </a:spcBef>
              <a:buFont typeface="Arial"/>
              <a:buChar char="•"/>
            </a:pPr>
            <a:r>
              <a:rPr lang="en-US" dirty="0">
                <a:latin typeface="+mj-lt"/>
              </a:rPr>
              <a:t>Each record stored in the page occupies one entry, which keep the information of the record, i.e., (record offset, record length)</a:t>
            </a:r>
          </a:p>
          <a:p>
            <a:pPr marL="342900" indent="-342900">
              <a:spcBef>
                <a:spcPct val="20000"/>
              </a:spcBef>
              <a:buFont typeface="Arial"/>
              <a:buChar char="•"/>
            </a:pPr>
            <a:r>
              <a:rPr lang="en-US" dirty="0">
                <a:latin typeface="+mj-lt"/>
              </a:rPr>
              <a:t>Implementation issues: bits for pointer, record spanning multiple pages, memory holes created after repeated insert and delete operations</a:t>
            </a:r>
          </a:p>
        </p:txBody>
      </p:sp>
      <p:sp>
        <p:nvSpPr>
          <p:cNvPr id="36868" name="Rectangle 4"/>
          <p:cNvSpPr>
            <a:spLocks noChangeArrowheads="1"/>
          </p:cNvSpPr>
          <p:nvPr/>
        </p:nvSpPr>
        <p:spPr bwMode="auto">
          <a:xfrm>
            <a:off x="1003300" y="869950"/>
            <a:ext cx="7061200" cy="3025775"/>
          </a:xfrm>
          <a:prstGeom prst="rect">
            <a:avLst/>
          </a:prstGeom>
          <a:noFill/>
          <a:ln w="25400">
            <a:solidFill>
              <a:schemeClr val="tx2"/>
            </a:solidFill>
            <a:miter lim="800000"/>
            <a:headEnd/>
            <a:tailEnd/>
          </a:ln>
          <a:effectLst/>
        </p:spPr>
        <p:txBody>
          <a:bodyPr wrap="none" anchor="ctr"/>
          <a:lstStyle/>
          <a:p>
            <a:endParaRPr lang="en-US">
              <a:latin typeface="+mj-lt"/>
            </a:endParaRPr>
          </a:p>
        </p:txBody>
      </p:sp>
      <p:sp>
        <p:nvSpPr>
          <p:cNvPr id="36869" name="Rectangle 5"/>
          <p:cNvSpPr>
            <a:spLocks noChangeArrowheads="1"/>
          </p:cNvSpPr>
          <p:nvPr/>
        </p:nvSpPr>
        <p:spPr bwMode="auto">
          <a:xfrm>
            <a:off x="6613525" y="1041400"/>
            <a:ext cx="626776"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Page i</a:t>
            </a:r>
          </a:p>
        </p:txBody>
      </p:sp>
      <p:sp>
        <p:nvSpPr>
          <p:cNvPr id="36870" name="Rectangle 6"/>
          <p:cNvSpPr>
            <a:spLocks noChangeArrowheads="1"/>
          </p:cNvSpPr>
          <p:nvPr/>
        </p:nvSpPr>
        <p:spPr bwMode="auto">
          <a:xfrm>
            <a:off x="1377950" y="1135063"/>
            <a:ext cx="1968500" cy="258762"/>
          </a:xfrm>
          <a:prstGeom prst="rect">
            <a:avLst/>
          </a:prstGeom>
          <a:solidFill>
            <a:schemeClr val="tx2"/>
          </a:solidFill>
          <a:ln w="12700">
            <a:solidFill>
              <a:schemeClr val="tx2"/>
            </a:solidFill>
            <a:miter lim="800000"/>
            <a:headEnd/>
            <a:tailEnd/>
          </a:ln>
          <a:effectLst/>
        </p:spPr>
        <p:txBody>
          <a:bodyPr wrap="none" anchor="ctr"/>
          <a:lstStyle/>
          <a:p>
            <a:endParaRPr lang="en-US">
              <a:latin typeface="+mj-lt"/>
            </a:endParaRPr>
          </a:p>
        </p:txBody>
      </p:sp>
      <p:sp>
        <p:nvSpPr>
          <p:cNvPr id="36871" name="Rectangle 7"/>
          <p:cNvSpPr>
            <a:spLocks noChangeArrowheads="1"/>
          </p:cNvSpPr>
          <p:nvPr/>
        </p:nvSpPr>
        <p:spPr bwMode="auto">
          <a:xfrm>
            <a:off x="3587750" y="1812925"/>
            <a:ext cx="1663700" cy="258763"/>
          </a:xfrm>
          <a:prstGeom prst="rect">
            <a:avLst/>
          </a:prstGeom>
          <a:solidFill>
            <a:schemeClr val="tx2"/>
          </a:solidFill>
          <a:ln w="12700">
            <a:solidFill>
              <a:schemeClr val="tx2"/>
            </a:solidFill>
            <a:miter lim="800000"/>
            <a:headEnd/>
            <a:tailEnd/>
          </a:ln>
          <a:effectLst/>
        </p:spPr>
        <p:txBody>
          <a:bodyPr wrap="none" anchor="ctr"/>
          <a:lstStyle/>
          <a:p>
            <a:endParaRPr lang="en-US">
              <a:latin typeface="+mj-lt"/>
            </a:endParaRPr>
          </a:p>
        </p:txBody>
      </p:sp>
      <p:sp>
        <p:nvSpPr>
          <p:cNvPr id="36872" name="Rectangle 8"/>
          <p:cNvSpPr>
            <a:spLocks noChangeArrowheads="1"/>
          </p:cNvSpPr>
          <p:nvPr/>
        </p:nvSpPr>
        <p:spPr bwMode="auto">
          <a:xfrm>
            <a:off x="5035550" y="2287588"/>
            <a:ext cx="2501900" cy="258762"/>
          </a:xfrm>
          <a:prstGeom prst="rect">
            <a:avLst/>
          </a:prstGeom>
          <a:solidFill>
            <a:schemeClr val="tx2"/>
          </a:solidFill>
          <a:ln w="12700">
            <a:solidFill>
              <a:schemeClr val="tx2"/>
            </a:solidFill>
            <a:miter lim="800000"/>
            <a:headEnd/>
            <a:tailEnd/>
          </a:ln>
          <a:effectLst/>
        </p:spPr>
        <p:txBody>
          <a:bodyPr wrap="none" anchor="ctr"/>
          <a:lstStyle/>
          <a:p>
            <a:endParaRPr lang="en-US">
              <a:latin typeface="+mj-lt"/>
            </a:endParaRPr>
          </a:p>
        </p:txBody>
      </p:sp>
      <p:sp>
        <p:nvSpPr>
          <p:cNvPr id="36873" name="Rectangle 9"/>
          <p:cNvSpPr>
            <a:spLocks noChangeArrowheads="1"/>
          </p:cNvSpPr>
          <p:nvPr/>
        </p:nvSpPr>
        <p:spPr bwMode="auto">
          <a:xfrm>
            <a:off x="996950" y="2627313"/>
            <a:ext cx="7073900" cy="1274762"/>
          </a:xfrm>
          <a:prstGeom prst="rect">
            <a:avLst/>
          </a:prstGeom>
          <a:solidFill>
            <a:srgbClr val="DDDDDD"/>
          </a:solidFill>
          <a:ln w="12700">
            <a:solidFill>
              <a:schemeClr val="tx2"/>
            </a:solidFill>
            <a:miter lim="800000"/>
            <a:headEnd/>
            <a:tailEnd/>
          </a:ln>
          <a:effectLst/>
        </p:spPr>
        <p:txBody>
          <a:bodyPr wrap="none" anchor="ctr"/>
          <a:lstStyle/>
          <a:p>
            <a:endParaRPr lang="en-US">
              <a:latin typeface="+mj-lt"/>
            </a:endParaRPr>
          </a:p>
        </p:txBody>
      </p:sp>
      <p:sp>
        <p:nvSpPr>
          <p:cNvPr id="36874" name="Rectangle 10"/>
          <p:cNvSpPr>
            <a:spLocks noChangeArrowheads="1"/>
          </p:cNvSpPr>
          <p:nvPr/>
        </p:nvSpPr>
        <p:spPr bwMode="auto">
          <a:xfrm>
            <a:off x="1279525" y="838200"/>
            <a:ext cx="976230"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Rid = (i,N)</a:t>
            </a:r>
          </a:p>
        </p:txBody>
      </p:sp>
      <p:sp>
        <p:nvSpPr>
          <p:cNvPr id="36875" name="Rectangle 11"/>
          <p:cNvSpPr>
            <a:spLocks noChangeArrowheads="1"/>
          </p:cNvSpPr>
          <p:nvPr/>
        </p:nvSpPr>
        <p:spPr bwMode="auto">
          <a:xfrm>
            <a:off x="3489325" y="1517650"/>
            <a:ext cx="936155"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Rid = (i,2)</a:t>
            </a:r>
          </a:p>
        </p:txBody>
      </p:sp>
      <p:sp>
        <p:nvSpPr>
          <p:cNvPr id="36876" name="Rectangle 12"/>
          <p:cNvSpPr>
            <a:spLocks noChangeArrowheads="1"/>
          </p:cNvSpPr>
          <p:nvPr/>
        </p:nvSpPr>
        <p:spPr bwMode="auto">
          <a:xfrm>
            <a:off x="5241925" y="1992313"/>
            <a:ext cx="936155"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Rid = (i,1)</a:t>
            </a:r>
          </a:p>
        </p:txBody>
      </p:sp>
      <p:sp useBgFill="1">
        <p:nvSpPr>
          <p:cNvPr id="36877" name="Rectangle 13"/>
          <p:cNvSpPr>
            <a:spLocks noChangeArrowheads="1"/>
          </p:cNvSpPr>
          <p:nvPr/>
        </p:nvSpPr>
        <p:spPr bwMode="auto">
          <a:xfrm>
            <a:off x="7550150" y="3508375"/>
            <a:ext cx="520700" cy="393700"/>
          </a:xfrm>
          <a:prstGeom prst="rect">
            <a:avLst/>
          </a:prstGeom>
          <a:ln w="12700">
            <a:solidFill>
              <a:schemeClr val="tx2"/>
            </a:solidFill>
            <a:miter lim="800000"/>
            <a:headEnd/>
            <a:tailEnd/>
          </a:ln>
          <a:effectLst/>
        </p:spPr>
        <p:txBody>
          <a:bodyPr wrap="none" anchor="ctr"/>
          <a:lstStyle/>
          <a:p>
            <a:endParaRPr lang="en-US">
              <a:latin typeface="+mj-lt"/>
            </a:endParaRPr>
          </a:p>
        </p:txBody>
      </p:sp>
      <p:sp useBgFill="1">
        <p:nvSpPr>
          <p:cNvPr id="36878" name="Rectangle 14"/>
          <p:cNvSpPr>
            <a:spLocks noChangeArrowheads="1"/>
          </p:cNvSpPr>
          <p:nvPr/>
        </p:nvSpPr>
        <p:spPr bwMode="auto">
          <a:xfrm>
            <a:off x="6407150" y="3508375"/>
            <a:ext cx="596900" cy="393700"/>
          </a:xfrm>
          <a:prstGeom prst="rect">
            <a:avLst/>
          </a:prstGeom>
          <a:ln w="12700">
            <a:solidFill>
              <a:schemeClr val="tx2"/>
            </a:solidFill>
            <a:miter lim="800000"/>
            <a:headEnd/>
            <a:tailEnd/>
          </a:ln>
          <a:effectLst/>
        </p:spPr>
        <p:txBody>
          <a:bodyPr wrap="none" anchor="ctr"/>
          <a:lstStyle/>
          <a:p>
            <a:endParaRPr lang="en-US">
              <a:latin typeface="+mj-lt"/>
            </a:endParaRPr>
          </a:p>
        </p:txBody>
      </p:sp>
      <p:sp useBgFill="1">
        <p:nvSpPr>
          <p:cNvPr id="36879" name="Rectangle 15"/>
          <p:cNvSpPr>
            <a:spLocks noChangeArrowheads="1"/>
          </p:cNvSpPr>
          <p:nvPr/>
        </p:nvSpPr>
        <p:spPr bwMode="auto">
          <a:xfrm>
            <a:off x="7016750" y="3508375"/>
            <a:ext cx="520700" cy="393700"/>
          </a:xfrm>
          <a:prstGeom prst="rect">
            <a:avLst/>
          </a:prstGeom>
          <a:ln w="12700">
            <a:solidFill>
              <a:schemeClr val="tx2"/>
            </a:solidFill>
            <a:miter lim="800000"/>
            <a:headEnd/>
            <a:tailEnd/>
          </a:ln>
          <a:effectLst/>
        </p:spPr>
        <p:txBody>
          <a:bodyPr wrap="none" anchor="ctr"/>
          <a:lstStyle/>
          <a:p>
            <a:endParaRPr lang="en-US">
              <a:latin typeface="+mj-lt"/>
            </a:endParaRPr>
          </a:p>
        </p:txBody>
      </p:sp>
      <p:sp useBgFill="1">
        <p:nvSpPr>
          <p:cNvPr id="36880" name="Rectangle 16"/>
          <p:cNvSpPr>
            <a:spLocks noChangeArrowheads="1"/>
          </p:cNvSpPr>
          <p:nvPr/>
        </p:nvSpPr>
        <p:spPr bwMode="auto">
          <a:xfrm>
            <a:off x="5797550" y="3508375"/>
            <a:ext cx="596900" cy="393700"/>
          </a:xfrm>
          <a:prstGeom prst="rect">
            <a:avLst/>
          </a:prstGeom>
          <a:ln w="12700">
            <a:solidFill>
              <a:schemeClr val="tx2"/>
            </a:solidFill>
            <a:miter lim="800000"/>
            <a:headEnd/>
            <a:tailEnd/>
          </a:ln>
          <a:effectLst/>
        </p:spPr>
        <p:txBody>
          <a:bodyPr wrap="none" anchor="ctr"/>
          <a:lstStyle/>
          <a:p>
            <a:endParaRPr lang="en-US">
              <a:latin typeface="+mj-lt"/>
            </a:endParaRPr>
          </a:p>
        </p:txBody>
      </p:sp>
      <p:sp useBgFill="1">
        <p:nvSpPr>
          <p:cNvPr id="36881" name="Rectangle 17"/>
          <p:cNvSpPr>
            <a:spLocks noChangeArrowheads="1"/>
          </p:cNvSpPr>
          <p:nvPr/>
        </p:nvSpPr>
        <p:spPr bwMode="auto">
          <a:xfrm>
            <a:off x="4654550" y="3508375"/>
            <a:ext cx="1130300" cy="393700"/>
          </a:xfrm>
          <a:prstGeom prst="rect">
            <a:avLst/>
          </a:prstGeom>
          <a:ln w="12700">
            <a:solidFill>
              <a:schemeClr val="tx2"/>
            </a:solidFill>
            <a:miter lim="800000"/>
            <a:headEnd/>
            <a:tailEnd/>
          </a:ln>
          <a:effectLst/>
        </p:spPr>
        <p:txBody>
          <a:bodyPr wrap="none" anchor="ctr"/>
          <a:lstStyle/>
          <a:p>
            <a:endParaRPr lang="en-US">
              <a:latin typeface="+mj-lt"/>
            </a:endParaRPr>
          </a:p>
        </p:txBody>
      </p:sp>
      <p:sp useBgFill="1">
        <p:nvSpPr>
          <p:cNvPr id="36882" name="Rectangle 18"/>
          <p:cNvSpPr>
            <a:spLocks noChangeArrowheads="1"/>
          </p:cNvSpPr>
          <p:nvPr/>
        </p:nvSpPr>
        <p:spPr bwMode="auto">
          <a:xfrm>
            <a:off x="4044950" y="3508375"/>
            <a:ext cx="596900" cy="393700"/>
          </a:xfrm>
          <a:prstGeom prst="rect">
            <a:avLst/>
          </a:prstGeom>
          <a:ln w="12700">
            <a:solidFill>
              <a:schemeClr val="tx2"/>
            </a:solidFill>
            <a:miter lim="800000"/>
            <a:headEnd/>
            <a:tailEnd/>
          </a:ln>
          <a:effectLst/>
        </p:spPr>
        <p:txBody>
          <a:bodyPr wrap="none" anchor="ctr"/>
          <a:lstStyle/>
          <a:p>
            <a:endParaRPr lang="en-US">
              <a:latin typeface="+mj-lt"/>
            </a:endParaRPr>
          </a:p>
        </p:txBody>
      </p:sp>
      <p:sp>
        <p:nvSpPr>
          <p:cNvPr id="36883" name="Rectangle 19"/>
          <p:cNvSpPr>
            <a:spLocks noChangeArrowheads="1"/>
          </p:cNvSpPr>
          <p:nvPr/>
        </p:nvSpPr>
        <p:spPr bwMode="auto">
          <a:xfrm>
            <a:off x="8062913" y="3581400"/>
            <a:ext cx="628378" cy="828432"/>
          </a:xfrm>
          <a:prstGeom prst="rect">
            <a:avLst/>
          </a:prstGeom>
          <a:noFill/>
          <a:ln w="12700">
            <a:noFill/>
            <a:miter lim="800000"/>
            <a:headEnd/>
            <a:tailEnd/>
          </a:ln>
          <a:effectLst/>
        </p:spPr>
        <p:txBody>
          <a:bodyPr wrap="none" lIns="90488" tIns="44450" rIns="90488" bIns="44450">
            <a:spAutoFit/>
          </a:bodyPr>
          <a:lstStyle/>
          <a:p>
            <a:pPr eaLnBrk="0" hangingPunct="0"/>
            <a:r>
              <a:rPr lang="en-US" sz="1200">
                <a:solidFill>
                  <a:srgbClr val="063DE8"/>
                </a:solidFill>
                <a:latin typeface="+mj-lt"/>
              </a:rPr>
              <a:t>Pointer</a:t>
            </a:r>
          </a:p>
          <a:p>
            <a:pPr eaLnBrk="0" hangingPunct="0"/>
            <a:r>
              <a:rPr lang="en-US" sz="1200">
                <a:solidFill>
                  <a:srgbClr val="063DE8"/>
                </a:solidFill>
                <a:latin typeface="+mj-lt"/>
              </a:rPr>
              <a:t>to start</a:t>
            </a:r>
          </a:p>
          <a:p>
            <a:pPr eaLnBrk="0" hangingPunct="0"/>
            <a:r>
              <a:rPr lang="en-US" sz="1200">
                <a:solidFill>
                  <a:srgbClr val="063DE8"/>
                </a:solidFill>
                <a:latin typeface="+mj-lt"/>
              </a:rPr>
              <a:t>of free</a:t>
            </a:r>
          </a:p>
          <a:p>
            <a:pPr eaLnBrk="0" hangingPunct="0"/>
            <a:r>
              <a:rPr lang="en-US" sz="1200">
                <a:solidFill>
                  <a:srgbClr val="063DE8"/>
                </a:solidFill>
                <a:latin typeface="+mj-lt"/>
              </a:rPr>
              <a:t>space</a:t>
            </a:r>
          </a:p>
        </p:txBody>
      </p:sp>
      <p:sp>
        <p:nvSpPr>
          <p:cNvPr id="36884" name="Rectangle 20"/>
          <p:cNvSpPr>
            <a:spLocks noChangeArrowheads="1"/>
          </p:cNvSpPr>
          <p:nvPr/>
        </p:nvSpPr>
        <p:spPr bwMode="auto">
          <a:xfrm>
            <a:off x="4632325" y="4495800"/>
            <a:ext cx="130810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solidFill>
                  <a:srgbClr val="CF0E30"/>
                </a:solidFill>
                <a:latin typeface="+mj-lt"/>
              </a:rPr>
              <a:t>SLOT DIRECTORY</a:t>
            </a:r>
          </a:p>
        </p:txBody>
      </p:sp>
      <p:grpSp>
        <p:nvGrpSpPr>
          <p:cNvPr id="36885" name="Group 21"/>
          <p:cNvGrpSpPr>
            <a:grpSpLocks/>
          </p:cNvGrpSpPr>
          <p:nvPr/>
        </p:nvGrpSpPr>
        <p:grpSpPr bwMode="auto">
          <a:xfrm>
            <a:off x="4038600" y="4137025"/>
            <a:ext cx="2895600" cy="304800"/>
            <a:chOff x="2544" y="3024"/>
            <a:chExt cx="1824" cy="192"/>
          </a:xfrm>
        </p:grpSpPr>
        <p:sp>
          <p:nvSpPr>
            <p:cNvPr id="36886" name="Line 22"/>
            <p:cNvSpPr>
              <a:spLocks noChangeShapeType="1"/>
            </p:cNvSpPr>
            <p:nvPr/>
          </p:nvSpPr>
          <p:spPr bwMode="auto">
            <a:xfrm>
              <a:off x="2544" y="3024"/>
              <a:ext cx="384" cy="192"/>
            </a:xfrm>
            <a:prstGeom prst="line">
              <a:avLst/>
            </a:prstGeom>
            <a:noFill/>
            <a:ln w="12700">
              <a:solidFill>
                <a:srgbClr val="CF0E30"/>
              </a:solidFill>
              <a:round/>
              <a:headEnd/>
              <a:tailEnd/>
            </a:ln>
            <a:effectLst/>
          </p:spPr>
          <p:txBody>
            <a:bodyPr/>
            <a:lstStyle/>
            <a:p>
              <a:endParaRPr lang="en-US">
                <a:latin typeface="+mj-lt"/>
              </a:endParaRPr>
            </a:p>
          </p:txBody>
        </p:sp>
        <p:sp>
          <p:nvSpPr>
            <p:cNvPr id="36887" name="Line 23"/>
            <p:cNvSpPr>
              <a:spLocks noChangeShapeType="1"/>
            </p:cNvSpPr>
            <p:nvPr/>
          </p:nvSpPr>
          <p:spPr bwMode="auto">
            <a:xfrm>
              <a:off x="2928" y="3216"/>
              <a:ext cx="1104" cy="0"/>
            </a:xfrm>
            <a:prstGeom prst="line">
              <a:avLst/>
            </a:prstGeom>
            <a:noFill/>
            <a:ln w="12700">
              <a:solidFill>
                <a:srgbClr val="CF0E30"/>
              </a:solidFill>
              <a:round/>
              <a:headEnd/>
              <a:tailEnd/>
            </a:ln>
            <a:effectLst/>
          </p:spPr>
          <p:txBody>
            <a:bodyPr/>
            <a:lstStyle/>
            <a:p>
              <a:endParaRPr lang="en-US">
                <a:latin typeface="+mj-lt"/>
              </a:endParaRPr>
            </a:p>
          </p:txBody>
        </p:sp>
        <p:sp>
          <p:nvSpPr>
            <p:cNvPr id="36888" name="Line 24"/>
            <p:cNvSpPr>
              <a:spLocks noChangeShapeType="1"/>
            </p:cNvSpPr>
            <p:nvPr/>
          </p:nvSpPr>
          <p:spPr bwMode="auto">
            <a:xfrm flipH="1">
              <a:off x="4032" y="3024"/>
              <a:ext cx="336" cy="192"/>
            </a:xfrm>
            <a:prstGeom prst="line">
              <a:avLst/>
            </a:prstGeom>
            <a:noFill/>
            <a:ln w="12700">
              <a:solidFill>
                <a:srgbClr val="CF0E30"/>
              </a:solidFill>
              <a:round/>
              <a:headEnd/>
              <a:tailEnd/>
            </a:ln>
            <a:effectLst/>
          </p:spPr>
          <p:txBody>
            <a:bodyPr/>
            <a:lstStyle/>
            <a:p>
              <a:endParaRPr lang="en-US">
                <a:latin typeface="+mj-lt"/>
              </a:endParaRPr>
            </a:p>
          </p:txBody>
        </p:sp>
      </p:grpSp>
      <p:sp>
        <p:nvSpPr>
          <p:cNvPr id="36889" name="Rectangle 25"/>
          <p:cNvSpPr>
            <a:spLocks noChangeArrowheads="1"/>
          </p:cNvSpPr>
          <p:nvPr/>
        </p:nvSpPr>
        <p:spPr bwMode="auto">
          <a:xfrm>
            <a:off x="4176713" y="3887788"/>
            <a:ext cx="2152834"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accent2"/>
                </a:solidFill>
                <a:latin typeface="+mj-lt"/>
              </a:rPr>
              <a:t>N</a:t>
            </a:r>
            <a:r>
              <a:rPr lang="en-US" sz="1400">
                <a:solidFill>
                  <a:schemeClr val="tx2"/>
                </a:solidFill>
                <a:latin typeface="+mj-lt"/>
              </a:rPr>
              <a:t>           . . .            2         1</a:t>
            </a:r>
          </a:p>
        </p:txBody>
      </p:sp>
      <p:sp>
        <p:nvSpPr>
          <p:cNvPr id="36890" name="Freeform 26"/>
          <p:cNvSpPr>
            <a:spLocks/>
          </p:cNvSpPr>
          <p:nvPr/>
        </p:nvSpPr>
        <p:spPr bwMode="auto">
          <a:xfrm>
            <a:off x="4910138" y="2460625"/>
            <a:ext cx="1568450" cy="1220788"/>
          </a:xfrm>
          <a:custGeom>
            <a:avLst/>
            <a:gdLst/>
            <a:ahLst/>
            <a:cxnLst>
              <a:cxn ang="0">
                <a:pos x="987" y="768"/>
              </a:cxn>
              <a:cxn ang="0">
                <a:pos x="970" y="709"/>
              </a:cxn>
              <a:cxn ang="0">
                <a:pos x="948" y="662"/>
              </a:cxn>
              <a:cxn ang="0">
                <a:pos x="916" y="627"/>
              </a:cxn>
              <a:cxn ang="0">
                <a:pos x="883" y="604"/>
              </a:cxn>
              <a:cxn ang="0">
                <a:pos x="850" y="592"/>
              </a:cxn>
              <a:cxn ang="0">
                <a:pos x="817" y="580"/>
              </a:cxn>
              <a:cxn ang="0">
                <a:pos x="785" y="568"/>
              </a:cxn>
              <a:cxn ang="0">
                <a:pos x="741" y="568"/>
              </a:cxn>
              <a:cxn ang="0">
                <a:pos x="686" y="557"/>
              </a:cxn>
              <a:cxn ang="0">
                <a:pos x="654" y="544"/>
              </a:cxn>
              <a:cxn ang="0">
                <a:pos x="599" y="521"/>
              </a:cxn>
              <a:cxn ang="0">
                <a:pos x="555" y="510"/>
              </a:cxn>
              <a:cxn ang="0">
                <a:pos x="501" y="486"/>
              </a:cxn>
              <a:cxn ang="0">
                <a:pos x="436" y="450"/>
              </a:cxn>
              <a:cxn ang="0">
                <a:pos x="392" y="427"/>
              </a:cxn>
              <a:cxn ang="0">
                <a:pos x="349" y="416"/>
              </a:cxn>
              <a:cxn ang="0">
                <a:pos x="305" y="392"/>
              </a:cxn>
              <a:cxn ang="0">
                <a:pos x="261" y="368"/>
              </a:cxn>
              <a:cxn ang="0">
                <a:pos x="218" y="333"/>
              </a:cxn>
              <a:cxn ang="0">
                <a:pos x="185" y="309"/>
              </a:cxn>
              <a:cxn ang="0">
                <a:pos x="152" y="286"/>
              </a:cxn>
              <a:cxn ang="0">
                <a:pos x="119" y="274"/>
              </a:cxn>
              <a:cxn ang="0">
                <a:pos x="87" y="251"/>
              </a:cxn>
              <a:cxn ang="0">
                <a:pos x="54" y="239"/>
              </a:cxn>
              <a:cxn ang="0">
                <a:pos x="21" y="204"/>
              </a:cxn>
              <a:cxn ang="0">
                <a:pos x="0" y="169"/>
              </a:cxn>
              <a:cxn ang="0">
                <a:pos x="0" y="133"/>
              </a:cxn>
              <a:cxn ang="0">
                <a:pos x="0" y="98"/>
              </a:cxn>
              <a:cxn ang="0">
                <a:pos x="10" y="63"/>
              </a:cxn>
              <a:cxn ang="0">
                <a:pos x="32" y="28"/>
              </a:cxn>
              <a:cxn ang="0">
                <a:pos x="65" y="0"/>
              </a:cxn>
            </a:cxnLst>
            <a:rect l="0" t="0" r="r" b="b"/>
            <a:pathLst>
              <a:path w="988" h="769">
                <a:moveTo>
                  <a:pt x="987" y="768"/>
                </a:moveTo>
                <a:lnTo>
                  <a:pt x="970" y="709"/>
                </a:lnTo>
                <a:lnTo>
                  <a:pt x="948" y="662"/>
                </a:lnTo>
                <a:lnTo>
                  <a:pt x="916" y="627"/>
                </a:lnTo>
                <a:lnTo>
                  <a:pt x="883" y="604"/>
                </a:lnTo>
                <a:lnTo>
                  <a:pt x="850" y="592"/>
                </a:lnTo>
                <a:lnTo>
                  <a:pt x="817" y="580"/>
                </a:lnTo>
                <a:lnTo>
                  <a:pt x="785" y="568"/>
                </a:lnTo>
                <a:lnTo>
                  <a:pt x="741" y="568"/>
                </a:lnTo>
                <a:lnTo>
                  <a:pt x="686" y="557"/>
                </a:lnTo>
                <a:lnTo>
                  <a:pt x="654" y="544"/>
                </a:lnTo>
                <a:lnTo>
                  <a:pt x="599" y="521"/>
                </a:lnTo>
                <a:lnTo>
                  <a:pt x="555" y="510"/>
                </a:lnTo>
                <a:lnTo>
                  <a:pt x="501" y="486"/>
                </a:lnTo>
                <a:lnTo>
                  <a:pt x="436" y="450"/>
                </a:lnTo>
                <a:lnTo>
                  <a:pt x="392" y="427"/>
                </a:lnTo>
                <a:lnTo>
                  <a:pt x="349" y="416"/>
                </a:lnTo>
                <a:lnTo>
                  <a:pt x="305" y="392"/>
                </a:lnTo>
                <a:lnTo>
                  <a:pt x="261" y="368"/>
                </a:lnTo>
                <a:lnTo>
                  <a:pt x="218" y="333"/>
                </a:lnTo>
                <a:lnTo>
                  <a:pt x="185" y="309"/>
                </a:lnTo>
                <a:lnTo>
                  <a:pt x="152" y="286"/>
                </a:lnTo>
                <a:lnTo>
                  <a:pt x="119" y="274"/>
                </a:lnTo>
                <a:lnTo>
                  <a:pt x="87" y="251"/>
                </a:lnTo>
                <a:lnTo>
                  <a:pt x="54" y="239"/>
                </a:lnTo>
                <a:lnTo>
                  <a:pt x="21" y="204"/>
                </a:lnTo>
                <a:lnTo>
                  <a:pt x="0" y="169"/>
                </a:lnTo>
                <a:lnTo>
                  <a:pt x="0" y="133"/>
                </a:lnTo>
                <a:lnTo>
                  <a:pt x="0" y="98"/>
                </a:lnTo>
                <a:lnTo>
                  <a:pt x="10" y="63"/>
                </a:lnTo>
                <a:lnTo>
                  <a:pt x="32" y="28"/>
                </a:lnTo>
                <a:lnTo>
                  <a:pt x="65" y="0"/>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36891" name="Freeform 27"/>
          <p:cNvSpPr>
            <a:spLocks/>
          </p:cNvSpPr>
          <p:nvPr/>
        </p:nvSpPr>
        <p:spPr bwMode="auto">
          <a:xfrm>
            <a:off x="3360738" y="2003425"/>
            <a:ext cx="2508250" cy="1677988"/>
          </a:xfrm>
          <a:custGeom>
            <a:avLst/>
            <a:gdLst/>
            <a:ahLst/>
            <a:cxnLst>
              <a:cxn ang="0">
                <a:pos x="1579" y="1056"/>
              </a:cxn>
              <a:cxn ang="0">
                <a:pos x="1524" y="1009"/>
              </a:cxn>
              <a:cxn ang="0">
                <a:pos x="1490" y="972"/>
              </a:cxn>
              <a:cxn ang="0">
                <a:pos x="1455" y="948"/>
              </a:cxn>
              <a:cxn ang="0">
                <a:pos x="1421" y="913"/>
              </a:cxn>
              <a:cxn ang="0">
                <a:pos x="1375" y="889"/>
              </a:cxn>
              <a:cxn ang="0">
                <a:pos x="1329" y="865"/>
              </a:cxn>
              <a:cxn ang="0">
                <a:pos x="1294" y="865"/>
              </a:cxn>
              <a:cxn ang="0">
                <a:pos x="1261" y="853"/>
              </a:cxn>
              <a:cxn ang="0">
                <a:pos x="1226" y="841"/>
              </a:cxn>
              <a:cxn ang="0">
                <a:pos x="1192" y="829"/>
              </a:cxn>
              <a:cxn ang="0">
                <a:pos x="1157" y="829"/>
              </a:cxn>
              <a:cxn ang="0">
                <a:pos x="1123" y="817"/>
              </a:cxn>
              <a:cxn ang="0">
                <a:pos x="1077" y="793"/>
              </a:cxn>
              <a:cxn ang="0">
                <a:pos x="1042" y="781"/>
              </a:cxn>
              <a:cxn ang="0">
                <a:pos x="986" y="757"/>
              </a:cxn>
              <a:cxn ang="0">
                <a:pos x="940" y="746"/>
              </a:cxn>
              <a:cxn ang="0">
                <a:pos x="894" y="722"/>
              </a:cxn>
              <a:cxn ang="0">
                <a:pos x="859" y="698"/>
              </a:cxn>
              <a:cxn ang="0">
                <a:pos x="802" y="674"/>
              </a:cxn>
              <a:cxn ang="0">
                <a:pos x="745" y="638"/>
              </a:cxn>
              <a:cxn ang="0">
                <a:pos x="711" y="626"/>
              </a:cxn>
              <a:cxn ang="0">
                <a:pos x="687" y="614"/>
              </a:cxn>
              <a:cxn ang="0">
                <a:pos x="630" y="590"/>
              </a:cxn>
              <a:cxn ang="0">
                <a:pos x="595" y="566"/>
              </a:cxn>
              <a:cxn ang="0">
                <a:pos x="561" y="554"/>
              </a:cxn>
              <a:cxn ang="0">
                <a:pos x="526" y="530"/>
              </a:cxn>
              <a:cxn ang="0">
                <a:pos x="470" y="506"/>
              </a:cxn>
              <a:cxn ang="0">
                <a:pos x="424" y="494"/>
              </a:cxn>
              <a:cxn ang="0">
                <a:pos x="389" y="483"/>
              </a:cxn>
              <a:cxn ang="0">
                <a:pos x="343" y="459"/>
              </a:cxn>
              <a:cxn ang="0">
                <a:pos x="309" y="447"/>
              </a:cxn>
              <a:cxn ang="0">
                <a:pos x="274" y="423"/>
              </a:cxn>
              <a:cxn ang="0">
                <a:pos x="229" y="411"/>
              </a:cxn>
              <a:cxn ang="0">
                <a:pos x="195" y="387"/>
              </a:cxn>
              <a:cxn ang="0">
                <a:pos x="160" y="375"/>
              </a:cxn>
              <a:cxn ang="0">
                <a:pos x="126" y="352"/>
              </a:cxn>
              <a:cxn ang="0">
                <a:pos x="80" y="304"/>
              </a:cxn>
              <a:cxn ang="0">
                <a:pos x="45" y="291"/>
              </a:cxn>
              <a:cxn ang="0">
                <a:pos x="22" y="256"/>
              </a:cxn>
              <a:cxn ang="0">
                <a:pos x="11" y="220"/>
              </a:cxn>
              <a:cxn ang="0">
                <a:pos x="0" y="184"/>
              </a:cxn>
              <a:cxn ang="0">
                <a:pos x="0" y="148"/>
              </a:cxn>
              <a:cxn ang="0">
                <a:pos x="11" y="112"/>
              </a:cxn>
              <a:cxn ang="0">
                <a:pos x="22" y="76"/>
              </a:cxn>
              <a:cxn ang="0">
                <a:pos x="57" y="52"/>
              </a:cxn>
              <a:cxn ang="0">
                <a:pos x="91" y="28"/>
              </a:cxn>
              <a:cxn ang="0">
                <a:pos x="126" y="4"/>
              </a:cxn>
              <a:cxn ang="0">
                <a:pos x="127" y="0"/>
              </a:cxn>
            </a:cxnLst>
            <a:rect l="0" t="0" r="r" b="b"/>
            <a:pathLst>
              <a:path w="1580" h="1057">
                <a:moveTo>
                  <a:pt x="1579" y="1056"/>
                </a:moveTo>
                <a:lnTo>
                  <a:pt x="1524" y="1009"/>
                </a:lnTo>
                <a:lnTo>
                  <a:pt x="1490" y="972"/>
                </a:lnTo>
                <a:lnTo>
                  <a:pt x="1455" y="948"/>
                </a:lnTo>
                <a:lnTo>
                  <a:pt x="1421" y="913"/>
                </a:lnTo>
                <a:lnTo>
                  <a:pt x="1375" y="889"/>
                </a:lnTo>
                <a:lnTo>
                  <a:pt x="1329" y="865"/>
                </a:lnTo>
                <a:lnTo>
                  <a:pt x="1294" y="865"/>
                </a:lnTo>
                <a:lnTo>
                  <a:pt x="1261" y="853"/>
                </a:lnTo>
                <a:lnTo>
                  <a:pt x="1226" y="841"/>
                </a:lnTo>
                <a:lnTo>
                  <a:pt x="1192" y="829"/>
                </a:lnTo>
                <a:lnTo>
                  <a:pt x="1157" y="829"/>
                </a:lnTo>
                <a:lnTo>
                  <a:pt x="1123" y="817"/>
                </a:lnTo>
                <a:lnTo>
                  <a:pt x="1077" y="793"/>
                </a:lnTo>
                <a:lnTo>
                  <a:pt x="1042" y="781"/>
                </a:lnTo>
                <a:lnTo>
                  <a:pt x="986" y="757"/>
                </a:lnTo>
                <a:lnTo>
                  <a:pt x="940" y="746"/>
                </a:lnTo>
                <a:lnTo>
                  <a:pt x="894" y="722"/>
                </a:lnTo>
                <a:lnTo>
                  <a:pt x="859" y="698"/>
                </a:lnTo>
                <a:lnTo>
                  <a:pt x="802" y="674"/>
                </a:lnTo>
                <a:lnTo>
                  <a:pt x="745" y="638"/>
                </a:lnTo>
                <a:lnTo>
                  <a:pt x="711" y="626"/>
                </a:lnTo>
                <a:lnTo>
                  <a:pt x="687" y="614"/>
                </a:lnTo>
                <a:lnTo>
                  <a:pt x="630" y="590"/>
                </a:lnTo>
                <a:lnTo>
                  <a:pt x="595" y="566"/>
                </a:lnTo>
                <a:lnTo>
                  <a:pt x="561" y="554"/>
                </a:lnTo>
                <a:lnTo>
                  <a:pt x="526" y="530"/>
                </a:lnTo>
                <a:lnTo>
                  <a:pt x="470" y="506"/>
                </a:lnTo>
                <a:lnTo>
                  <a:pt x="424" y="494"/>
                </a:lnTo>
                <a:lnTo>
                  <a:pt x="389" y="483"/>
                </a:lnTo>
                <a:lnTo>
                  <a:pt x="343" y="459"/>
                </a:lnTo>
                <a:lnTo>
                  <a:pt x="309" y="447"/>
                </a:lnTo>
                <a:lnTo>
                  <a:pt x="274" y="423"/>
                </a:lnTo>
                <a:lnTo>
                  <a:pt x="229" y="411"/>
                </a:lnTo>
                <a:lnTo>
                  <a:pt x="195" y="387"/>
                </a:lnTo>
                <a:lnTo>
                  <a:pt x="160" y="375"/>
                </a:lnTo>
                <a:lnTo>
                  <a:pt x="126" y="352"/>
                </a:lnTo>
                <a:lnTo>
                  <a:pt x="80" y="304"/>
                </a:lnTo>
                <a:lnTo>
                  <a:pt x="45" y="291"/>
                </a:lnTo>
                <a:lnTo>
                  <a:pt x="22" y="256"/>
                </a:lnTo>
                <a:lnTo>
                  <a:pt x="11" y="220"/>
                </a:lnTo>
                <a:lnTo>
                  <a:pt x="0" y="184"/>
                </a:lnTo>
                <a:lnTo>
                  <a:pt x="0" y="148"/>
                </a:lnTo>
                <a:lnTo>
                  <a:pt x="11" y="112"/>
                </a:lnTo>
                <a:lnTo>
                  <a:pt x="22" y="76"/>
                </a:lnTo>
                <a:lnTo>
                  <a:pt x="57" y="52"/>
                </a:lnTo>
                <a:lnTo>
                  <a:pt x="91" y="28"/>
                </a:lnTo>
                <a:lnTo>
                  <a:pt x="126" y="4"/>
                </a:lnTo>
                <a:lnTo>
                  <a:pt x="127" y="0"/>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36892" name="Freeform 28"/>
          <p:cNvSpPr>
            <a:spLocks/>
          </p:cNvSpPr>
          <p:nvPr/>
        </p:nvSpPr>
        <p:spPr bwMode="auto">
          <a:xfrm>
            <a:off x="1196975" y="1357313"/>
            <a:ext cx="2919413" cy="2324100"/>
          </a:xfrm>
          <a:custGeom>
            <a:avLst/>
            <a:gdLst/>
            <a:ahLst/>
            <a:cxnLst>
              <a:cxn ang="0">
                <a:pos x="1838" y="1463"/>
              </a:cxn>
              <a:cxn ang="0">
                <a:pos x="1809" y="1399"/>
              </a:cxn>
              <a:cxn ang="0">
                <a:pos x="1774" y="1349"/>
              </a:cxn>
              <a:cxn ang="0">
                <a:pos x="1739" y="1324"/>
              </a:cxn>
              <a:cxn ang="0">
                <a:pos x="1716" y="1287"/>
              </a:cxn>
              <a:cxn ang="0">
                <a:pos x="1646" y="1237"/>
              </a:cxn>
              <a:cxn ang="0">
                <a:pos x="1611" y="1212"/>
              </a:cxn>
              <a:cxn ang="0">
                <a:pos x="1565" y="1187"/>
              </a:cxn>
              <a:cxn ang="0">
                <a:pos x="1531" y="1162"/>
              </a:cxn>
              <a:cxn ang="0">
                <a:pos x="1495" y="1137"/>
              </a:cxn>
              <a:cxn ang="0">
                <a:pos x="1461" y="1124"/>
              </a:cxn>
              <a:cxn ang="0">
                <a:pos x="1426" y="1099"/>
              </a:cxn>
              <a:cxn ang="0">
                <a:pos x="1391" y="1087"/>
              </a:cxn>
              <a:cxn ang="0">
                <a:pos x="1345" y="1074"/>
              </a:cxn>
              <a:cxn ang="0">
                <a:pos x="1310" y="1062"/>
              </a:cxn>
              <a:cxn ang="0">
                <a:pos x="1263" y="1037"/>
              </a:cxn>
              <a:cxn ang="0">
                <a:pos x="1217" y="1024"/>
              </a:cxn>
              <a:cxn ang="0">
                <a:pos x="1183" y="1012"/>
              </a:cxn>
              <a:cxn ang="0">
                <a:pos x="1136" y="987"/>
              </a:cxn>
              <a:cxn ang="0">
                <a:pos x="1090" y="962"/>
              </a:cxn>
              <a:cxn ang="0">
                <a:pos x="1055" y="949"/>
              </a:cxn>
              <a:cxn ang="0">
                <a:pos x="1021" y="924"/>
              </a:cxn>
              <a:cxn ang="0">
                <a:pos x="985" y="912"/>
              </a:cxn>
              <a:cxn ang="0">
                <a:pos x="939" y="899"/>
              </a:cxn>
              <a:cxn ang="0">
                <a:pos x="893" y="875"/>
              </a:cxn>
              <a:cxn ang="0">
                <a:pos x="846" y="837"/>
              </a:cxn>
              <a:cxn ang="0">
                <a:pos x="800" y="812"/>
              </a:cxn>
              <a:cxn ang="0">
                <a:pos x="753" y="787"/>
              </a:cxn>
              <a:cxn ang="0">
                <a:pos x="719" y="775"/>
              </a:cxn>
              <a:cxn ang="0">
                <a:pos x="661" y="737"/>
              </a:cxn>
              <a:cxn ang="0">
                <a:pos x="626" y="712"/>
              </a:cxn>
              <a:cxn ang="0">
                <a:pos x="580" y="687"/>
              </a:cxn>
              <a:cxn ang="0">
                <a:pos x="534" y="662"/>
              </a:cxn>
              <a:cxn ang="0">
                <a:pos x="498" y="637"/>
              </a:cxn>
              <a:cxn ang="0">
                <a:pos x="452" y="612"/>
              </a:cxn>
              <a:cxn ang="0">
                <a:pos x="406" y="575"/>
              </a:cxn>
              <a:cxn ang="0">
                <a:pos x="359" y="537"/>
              </a:cxn>
              <a:cxn ang="0">
                <a:pos x="313" y="512"/>
              </a:cxn>
              <a:cxn ang="0">
                <a:pos x="255" y="462"/>
              </a:cxn>
              <a:cxn ang="0">
                <a:pos x="208" y="425"/>
              </a:cxn>
              <a:cxn ang="0">
                <a:pos x="174" y="375"/>
              </a:cxn>
              <a:cxn ang="0">
                <a:pos x="127" y="325"/>
              </a:cxn>
              <a:cxn ang="0">
                <a:pos x="92" y="275"/>
              </a:cxn>
              <a:cxn ang="0">
                <a:pos x="58" y="225"/>
              </a:cxn>
              <a:cxn ang="0">
                <a:pos x="35" y="187"/>
              </a:cxn>
              <a:cxn ang="0">
                <a:pos x="12" y="137"/>
              </a:cxn>
              <a:cxn ang="0">
                <a:pos x="0" y="100"/>
              </a:cxn>
              <a:cxn ang="0">
                <a:pos x="0" y="62"/>
              </a:cxn>
              <a:cxn ang="0">
                <a:pos x="35" y="37"/>
              </a:cxn>
              <a:cxn ang="0">
                <a:pos x="69" y="25"/>
              </a:cxn>
              <a:cxn ang="0">
                <a:pos x="104" y="0"/>
              </a:cxn>
              <a:cxn ang="0">
                <a:pos x="102" y="23"/>
              </a:cxn>
            </a:cxnLst>
            <a:rect l="0" t="0" r="r" b="b"/>
            <a:pathLst>
              <a:path w="1839" h="1464">
                <a:moveTo>
                  <a:pt x="1838" y="1463"/>
                </a:moveTo>
                <a:lnTo>
                  <a:pt x="1809" y="1399"/>
                </a:lnTo>
                <a:lnTo>
                  <a:pt x="1774" y="1349"/>
                </a:lnTo>
                <a:lnTo>
                  <a:pt x="1739" y="1324"/>
                </a:lnTo>
                <a:lnTo>
                  <a:pt x="1716" y="1287"/>
                </a:lnTo>
                <a:lnTo>
                  <a:pt x="1646" y="1237"/>
                </a:lnTo>
                <a:lnTo>
                  <a:pt x="1611" y="1212"/>
                </a:lnTo>
                <a:lnTo>
                  <a:pt x="1565" y="1187"/>
                </a:lnTo>
                <a:lnTo>
                  <a:pt x="1531" y="1162"/>
                </a:lnTo>
                <a:lnTo>
                  <a:pt x="1495" y="1137"/>
                </a:lnTo>
                <a:lnTo>
                  <a:pt x="1461" y="1124"/>
                </a:lnTo>
                <a:lnTo>
                  <a:pt x="1426" y="1099"/>
                </a:lnTo>
                <a:lnTo>
                  <a:pt x="1391" y="1087"/>
                </a:lnTo>
                <a:lnTo>
                  <a:pt x="1345" y="1074"/>
                </a:lnTo>
                <a:lnTo>
                  <a:pt x="1310" y="1062"/>
                </a:lnTo>
                <a:lnTo>
                  <a:pt x="1263" y="1037"/>
                </a:lnTo>
                <a:lnTo>
                  <a:pt x="1217" y="1024"/>
                </a:lnTo>
                <a:lnTo>
                  <a:pt x="1183" y="1012"/>
                </a:lnTo>
                <a:lnTo>
                  <a:pt x="1136" y="987"/>
                </a:lnTo>
                <a:lnTo>
                  <a:pt x="1090" y="962"/>
                </a:lnTo>
                <a:lnTo>
                  <a:pt x="1055" y="949"/>
                </a:lnTo>
                <a:lnTo>
                  <a:pt x="1021" y="924"/>
                </a:lnTo>
                <a:lnTo>
                  <a:pt x="985" y="912"/>
                </a:lnTo>
                <a:lnTo>
                  <a:pt x="939" y="899"/>
                </a:lnTo>
                <a:lnTo>
                  <a:pt x="893" y="875"/>
                </a:lnTo>
                <a:lnTo>
                  <a:pt x="846" y="837"/>
                </a:lnTo>
                <a:lnTo>
                  <a:pt x="800" y="812"/>
                </a:lnTo>
                <a:lnTo>
                  <a:pt x="753" y="787"/>
                </a:lnTo>
                <a:lnTo>
                  <a:pt x="719" y="775"/>
                </a:lnTo>
                <a:lnTo>
                  <a:pt x="661" y="737"/>
                </a:lnTo>
                <a:lnTo>
                  <a:pt x="626" y="712"/>
                </a:lnTo>
                <a:lnTo>
                  <a:pt x="580" y="687"/>
                </a:lnTo>
                <a:lnTo>
                  <a:pt x="534" y="662"/>
                </a:lnTo>
                <a:lnTo>
                  <a:pt x="498" y="637"/>
                </a:lnTo>
                <a:lnTo>
                  <a:pt x="452" y="612"/>
                </a:lnTo>
                <a:lnTo>
                  <a:pt x="406" y="575"/>
                </a:lnTo>
                <a:lnTo>
                  <a:pt x="359" y="537"/>
                </a:lnTo>
                <a:lnTo>
                  <a:pt x="313" y="512"/>
                </a:lnTo>
                <a:lnTo>
                  <a:pt x="255" y="462"/>
                </a:lnTo>
                <a:lnTo>
                  <a:pt x="208" y="425"/>
                </a:lnTo>
                <a:lnTo>
                  <a:pt x="174" y="375"/>
                </a:lnTo>
                <a:lnTo>
                  <a:pt x="127" y="325"/>
                </a:lnTo>
                <a:lnTo>
                  <a:pt x="92" y="275"/>
                </a:lnTo>
                <a:lnTo>
                  <a:pt x="58" y="225"/>
                </a:lnTo>
                <a:lnTo>
                  <a:pt x="35" y="187"/>
                </a:lnTo>
                <a:lnTo>
                  <a:pt x="12" y="137"/>
                </a:lnTo>
                <a:lnTo>
                  <a:pt x="0" y="100"/>
                </a:lnTo>
                <a:lnTo>
                  <a:pt x="0" y="62"/>
                </a:lnTo>
                <a:lnTo>
                  <a:pt x="35" y="37"/>
                </a:lnTo>
                <a:lnTo>
                  <a:pt x="69" y="25"/>
                </a:lnTo>
                <a:lnTo>
                  <a:pt x="104" y="0"/>
                </a:lnTo>
                <a:lnTo>
                  <a:pt x="102" y="23"/>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36893" name="Rectangle 29"/>
          <p:cNvSpPr>
            <a:spLocks noChangeArrowheads="1"/>
          </p:cNvSpPr>
          <p:nvPr/>
        </p:nvSpPr>
        <p:spPr bwMode="auto">
          <a:xfrm>
            <a:off x="4100513" y="3582988"/>
            <a:ext cx="362280"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20</a:t>
            </a:r>
          </a:p>
        </p:txBody>
      </p:sp>
      <p:sp>
        <p:nvSpPr>
          <p:cNvPr id="36894" name="Rectangle 30"/>
          <p:cNvSpPr>
            <a:spLocks noChangeArrowheads="1"/>
          </p:cNvSpPr>
          <p:nvPr/>
        </p:nvSpPr>
        <p:spPr bwMode="auto">
          <a:xfrm>
            <a:off x="5853113" y="3582988"/>
            <a:ext cx="362280"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16</a:t>
            </a:r>
          </a:p>
        </p:txBody>
      </p:sp>
      <p:sp>
        <p:nvSpPr>
          <p:cNvPr id="36895" name="Rectangle 31"/>
          <p:cNvSpPr>
            <a:spLocks noChangeArrowheads="1"/>
          </p:cNvSpPr>
          <p:nvPr/>
        </p:nvSpPr>
        <p:spPr bwMode="auto">
          <a:xfrm>
            <a:off x="6462713" y="3582988"/>
            <a:ext cx="362280"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24</a:t>
            </a:r>
          </a:p>
        </p:txBody>
      </p:sp>
      <p:sp>
        <p:nvSpPr>
          <p:cNvPr id="36896" name="Arc 32"/>
          <p:cNvSpPr>
            <a:spLocks/>
          </p:cNvSpPr>
          <p:nvPr/>
        </p:nvSpPr>
        <p:spPr bwMode="auto">
          <a:xfrm>
            <a:off x="690563" y="2617788"/>
            <a:ext cx="304800" cy="304800"/>
          </a:xfrm>
          <a:custGeom>
            <a:avLst/>
            <a:gdLst>
              <a:gd name="G0" fmla="+- 21599 0 0"/>
              <a:gd name="G1" fmla="+- 21600 0 0"/>
              <a:gd name="G2" fmla="+- 21600 0 0"/>
              <a:gd name="T0" fmla="*/ 0 w 21599"/>
              <a:gd name="T1" fmla="*/ 21375 h 21600"/>
              <a:gd name="T2" fmla="*/ 21487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77"/>
                  <a:pt x="9689" y="61"/>
                  <a:pt x="21487" y="0"/>
                </a:cubicBezTo>
              </a:path>
              <a:path w="21599" h="21600" stroke="0" extrusionOk="0">
                <a:moveTo>
                  <a:pt x="0" y="21375"/>
                </a:moveTo>
                <a:cubicBezTo>
                  <a:pt x="123" y="9577"/>
                  <a:pt x="9689" y="61"/>
                  <a:pt x="21487" y="0"/>
                </a:cubicBezTo>
                <a:lnTo>
                  <a:pt x="21599" y="21600"/>
                </a:lnTo>
                <a:close/>
              </a:path>
            </a:pathLst>
          </a:custGeom>
          <a:noFill/>
          <a:ln w="12700" cap="rnd">
            <a:solidFill>
              <a:srgbClr val="063DE8"/>
            </a:solidFill>
            <a:round/>
            <a:headEnd/>
            <a:tailEnd type="triangle" w="med" len="med"/>
          </a:ln>
          <a:effectLst/>
        </p:spPr>
        <p:txBody>
          <a:bodyPr/>
          <a:lstStyle/>
          <a:p>
            <a:endParaRPr lang="en-US">
              <a:latin typeface="+mj-lt"/>
            </a:endParaRPr>
          </a:p>
        </p:txBody>
      </p:sp>
      <p:sp>
        <p:nvSpPr>
          <p:cNvPr id="36897" name="Arc 33"/>
          <p:cNvSpPr>
            <a:spLocks/>
          </p:cNvSpPr>
          <p:nvPr/>
        </p:nvSpPr>
        <p:spPr bwMode="auto">
          <a:xfrm>
            <a:off x="685800" y="2922588"/>
            <a:ext cx="7086600" cy="838200"/>
          </a:xfrm>
          <a:custGeom>
            <a:avLst/>
            <a:gdLst>
              <a:gd name="G0" fmla="+- 0 0 0"/>
              <a:gd name="G1" fmla="+- 21600 0 0"/>
              <a:gd name="G2" fmla="+- 21600 0 0"/>
              <a:gd name="T0" fmla="*/ 19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8" y="0"/>
                </a:moveTo>
                <a:cubicBezTo>
                  <a:pt x="11940" y="10"/>
                  <a:pt x="21600" y="9678"/>
                  <a:pt x="21600" y="21600"/>
                </a:cubicBezTo>
              </a:path>
              <a:path w="21600" h="21600" stroke="0" extrusionOk="0">
                <a:moveTo>
                  <a:pt x="18" y="0"/>
                </a:moveTo>
                <a:cubicBezTo>
                  <a:pt x="11940" y="10"/>
                  <a:pt x="21600" y="9678"/>
                  <a:pt x="21600" y="21600"/>
                </a:cubicBezTo>
                <a:lnTo>
                  <a:pt x="0" y="21600"/>
                </a:lnTo>
                <a:close/>
              </a:path>
            </a:pathLst>
          </a:custGeom>
          <a:noFill/>
          <a:ln w="12700" cap="rnd">
            <a:solidFill>
              <a:srgbClr val="063DE8"/>
            </a:solidFill>
            <a:round/>
            <a:headEnd/>
            <a:tailEnd/>
          </a:ln>
          <a:effectLst/>
        </p:spPr>
        <p:txBody>
          <a:bodyPr/>
          <a:lstStyle/>
          <a:p>
            <a:endParaRPr lang="en-US">
              <a:latin typeface="+mj-lt"/>
            </a:endParaRPr>
          </a:p>
        </p:txBody>
      </p:sp>
      <p:sp>
        <p:nvSpPr>
          <p:cNvPr id="36898" name="Rectangle 34"/>
          <p:cNvSpPr>
            <a:spLocks noChangeArrowheads="1"/>
          </p:cNvSpPr>
          <p:nvPr/>
        </p:nvSpPr>
        <p:spPr bwMode="auto">
          <a:xfrm>
            <a:off x="7072313" y="3559175"/>
            <a:ext cx="342900"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rgbClr val="CF0E30"/>
                </a:solidFill>
                <a:latin typeface="+mj-lt"/>
              </a:rPr>
              <a:t>N</a:t>
            </a:r>
          </a:p>
        </p:txBody>
      </p:sp>
      <p:sp>
        <p:nvSpPr>
          <p:cNvPr id="36899" name="Rectangle 35"/>
          <p:cNvSpPr>
            <a:spLocks noChangeArrowheads="1"/>
          </p:cNvSpPr>
          <p:nvPr/>
        </p:nvSpPr>
        <p:spPr bwMode="auto">
          <a:xfrm>
            <a:off x="6919913" y="3940175"/>
            <a:ext cx="714940" cy="335989"/>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rgbClr val="CF0E30"/>
                </a:solidFill>
                <a:latin typeface="+mj-lt"/>
              </a:rPr>
              <a:t># slots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2819400" y="712788"/>
            <a:ext cx="2582758" cy="646331"/>
          </a:xfrm>
          <a:prstGeom prst="rect">
            <a:avLst/>
          </a:prstGeom>
          <a:noFill/>
          <a:ln w="9525">
            <a:noFill/>
            <a:miter lim="800000"/>
            <a:headEnd/>
            <a:tailEnd/>
          </a:ln>
          <a:effectLst/>
        </p:spPr>
        <p:txBody>
          <a:bodyPr wrap="none">
            <a:spAutoFit/>
          </a:bodyPr>
          <a:lstStyle/>
          <a:p>
            <a:r>
              <a:rPr lang="en-US" sz="3600">
                <a:latin typeface="+mn-lt"/>
              </a:rPr>
              <a:t>Data Storage</a:t>
            </a:r>
          </a:p>
        </p:txBody>
      </p:sp>
      <p:sp>
        <p:nvSpPr>
          <p:cNvPr id="49156" name="Text Box 4"/>
          <p:cNvSpPr txBox="1">
            <a:spLocks noChangeArrowheads="1"/>
          </p:cNvSpPr>
          <p:nvPr/>
        </p:nvSpPr>
        <p:spPr bwMode="auto">
          <a:xfrm>
            <a:off x="914400" y="1981200"/>
            <a:ext cx="7331075" cy="3231654"/>
          </a:xfrm>
          <a:prstGeom prst="rect">
            <a:avLst/>
          </a:prstGeom>
          <a:noFill/>
          <a:ln w="9525">
            <a:noFill/>
            <a:miter lim="800000"/>
            <a:headEnd/>
            <a:tailEnd/>
          </a:ln>
          <a:effectLst/>
        </p:spPr>
        <p:txBody>
          <a:bodyPr>
            <a:spAutoFit/>
          </a:bodyPr>
          <a:lstStyle/>
          <a:p>
            <a:pPr marL="457200" indent="-457200">
              <a:buFont typeface="Arial"/>
              <a:buChar char="•"/>
            </a:pPr>
            <a:r>
              <a:rPr lang="en-US" sz="2800" dirty="0">
                <a:latin typeface="+mn-lt"/>
              </a:rPr>
              <a:t>DBMS deals with a very large amount of data</a:t>
            </a:r>
          </a:p>
          <a:p>
            <a:endParaRPr lang="en-US" sz="2800" dirty="0">
              <a:latin typeface="+mn-lt"/>
            </a:endParaRPr>
          </a:p>
          <a:p>
            <a:pPr marL="800100" lvl="1" indent="-342900">
              <a:buFont typeface="Wingdings" pitchFamily="2" charset="2"/>
              <a:buChar char="§"/>
            </a:pPr>
            <a:r>
              <a:rPr lang="en-US" sz="2400" dirty="0">
                <a:latin typeface="+mn-lt"/>
              </a:rPr>
              <a:t>How does a computer system store and manage very large volumes of data?</a:t>
            </a:r>
          </a:p>
          <a:p>
            <a:pPr marL="800100" lvl="1" indent="-342900">
              <a:buFont typeface="Wingdings" pitchFamily="2" charset="2"/>
              <a:buChar char="§"/>
            </a:pPr>
            <a:endParaRPr lang="en-US" sz="2400" dirty="0">
              <a:latin typeface="+mn-lt"/>
            </a:endParaRPr>
          </a:p>
          <a:p>
            <a:pPr marL="800100" lvl="1" indent="-342900">
              <a:buFont typeface="Wingdings" pitchFamily="2" charset="2"/>
              <a:buChar char="§"/>
            </a:pPr>
            <a:r>
              <a:rPr lang="en-US" sz="2400" dirty="0">
                <a:latin typeface="+mn-lt"/>
              </a:rPr>
              <a:t>What representations and data structures best support efficient manipulations of this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914400" y="1192411"/>
            <a:ext cx="7162800" cy="2400657"/>
          </a:xfrm>
          <a:prstGeom prst="rect">
            <a:avLst/>
          </a:prstGeom>
          <a:noFill/>
          <a:ln w="9525">
            <a:noFill/>
            <a:miter lim="800000"/>
            <a:headEnd/>
            <a:tailEnd/>
          </a:ln>
          <a:effectLst/>
        </p:spPr>
        <p:txBody>
          <a:bodyPr>
            <a:spAutoFit/>
          </a:bodyPr>
          <a:lstStyle/>
          <a:p>
            <a:pPr marL="174625" indent="-174625">
              <a:spcBef>
                <a:spcPct val="50000"/>
              </a:spcBef>
              <a:buFontTx/>
              <a:buChar char="•"/>
            </a:pPr>
            <a:r>
              <a:rPr lang="en-US" sz="2400" dirty="0">
                <a:latin typeface="+mj-lt"/>
              </a:rPr>
              <a:t>Manage pages within a file/table, different file formats</a:t>
            </a:r>
          </a:p>
          <a:p>
            <a:pPr marL="800100" lvl="1" indent="-342900">
              <a:spcBef>
                <a:spcPct val="50000"/>
              </a:spcBef>
              <a:buFont typeface="Wingdings" pitchFamily="2" charset="2"/>
              <a:buChar char="§"/>
            </a:pPr>
            <a:r>
              <a:rPr lang="en-US" dirty="0">
                <a:latin typeface="+mj-lt"/>
              </a:rPr>
              <a:t>Heap File: </a:t>
            </a:r>
            <a:r>
              <a:rPr lang="en-US" sz="1800" dirty="0">
                <a:latin typeface="+mj-lt"/>
              </a:rPr>
              <a:t>Suitable when typical access is a file scan retrieving all records.</a:t>
            </a:r>
            <a:endParaRPr lang="en-US" dirty="0">
              <a:latin typeface="+mj-lt"/>
            </a:endParaRPr>
          </a:p>
          <a:p>
            <a:pPr marL="800100" lvl="1" indent="-342900">
              <a:spcBef>
                <a:spcPct val="50000"/>
              </a:spcBef>
              <a:buFont typeface="Wingdings" pitchFamily="2" charset="2"/>
              <a:buChar char="§"/>
            </a:pPr>
            <a:r>
              <a:rPr lang="en-US" dirty="0">
                <a:latin typeface="+mj-lt"/>
              </a:rPr>
              <a:t>Sorted File: </a:t>
            </a:r>
            <a:r>
              <a:rPr lang="en-US" sz="1800" dirty="0">
                <a:latin typeface="+mj-lt"/>
              </a:rPr>
              <a:t>Best if records must be retrieved in some order, or only a `range’ of records is needed.</a:t>
            </a:r>
            <a:endParaRPr lang="en-US" dirty="0">
              <a:latin typeface="+mj-lt"/>
            </a:endParaRPr>
          </a:p>
          <a:p>
            <a:pPr marL="800100" lvl="1" indent="-342900">
              <a:spcBef>
                <a:spcPct val="50000"/>
              </a:spcBef>
              <a:buFont typeface="Wingdings" pitchFamily="2" charset="2"/>
              <a:buChar char="§"/>
            </a:pPr>
            <a:r>
              <a:rPr lang="en-US" dirty="0">
                <a:latin typeface="+mj-lt"/>
              </a:rPr>
              <a:t>Hashed File: </a:t>
            </a:r>
            <a:r>
              <a:rPr lang="en-US" sz="1800" dirty="0">
                <a:latin typeface="+mj-lt"/>
              </a:rPr>
              <a:t>Good for equality selections.</a:t>
            </a:r>
            <a:endParaRPr lang="en-US" dirty="0">
              <a:latin typeface="+mj-lt"/>
            </a:endParaRPr>
          </a:p>
        </p:txBody>
      </p:sp>
      <p:sp>
        <p:nvSpPr>
          <p:cNvPr id="28676" name="Text Box 4"/>
          <p:cNvSpPr txBox="1">
            <a:spLocks noChangeArrowheads="1"/>
          </p:cNvSpPr>
          <p:nvPr/>
        </p:nvSpPr>
        <p:spPr bwMode="auto">
          <a:xfrm>
            <a:off x="1219200" y="334962"/>
            <a:ext cx="5726248" cy="584775"/>
          </a:xfrm>
          <a:prstGeom prst="rect">
            <a:avLst/>
          </a:prstGeom>
          <a:noFill/>
          <a:ln w="9525">
            <a:noFill/>
            <a:miter lim="800000"/>
            <a:headEnd/>
            <a:tailEnd/>
          </a:ln>
          <a:effectLst/>
        </p:spPr>
        <p:txBody>
          <a:bodyPr wrap="none">
            <a:spAutoFit/>
          </a:bodyPr>
          <a:lstStyle/>
          <a:p>
            <a:r>
              <a:rPr lang="en-US" sz="3200" dirty="0">
                <a:latin typeface="+mj-lt"/>
              </a:rPr>
              <a:t>File Formats and Operation Costs</a:t>
            </a:r>
          </a:p>
        </p:txBody>
      </p:sp>
      <p:sp>
        <p:nvSpPr>
          <p:cNvPr id="28677" name="Rectangle 5"/>
          <p:cNvSpPr>
            <a:spLocks noChangeArrowheads="1"/>
          </p:cNvSpPr>
          <p:nvPr/>
        </p:nvSpPr>
        <p:spPr bwMode="auto">
          <a:xfrm>
            <a:off x="914400" y="4038600"/>
            <a:ext cx="7620000" cy="2438400"/>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2400" dirty="0">
                <a:latin typeface="+mj-lt"/>
              </a:rPr>
              <a:t>Cost factors (we ignore CPU costs, for simplicity)</a:t>
            </a:r>
          </a:p>
          <a:p>
            <a:pPr marL="742950" lvl="1" indent="-285750">
              <a:spcBef>
                <a:spcPct val="20000"/>
              </a:spcBef>
              <a:buSzPct val="75000"/>
              <a:buFont typeface="Wingdings" pitchFamily="2" charset="2"/>
              <a:buChar char="§"/>
            </a:pPr>
            <a:r>
              <a:rPr lang="en-US" sz="1800" b="1" dirty="0">
                <a:solidFill>
                  <a:schemeClr val="accent2"/>
                </a:solidFill>
                <a:latin typeface="+mj-lt"/>
              </a:rPr>
              <a:t>P:  </a:t>
            </a:r>
            <a:r>
              <a:rPr lang="en-US" sz="1800" dirty="0">
                <a:latin typeface="+mj-lt"/>
              </a:rPr>
              <a:t>The number of data pages</a:t>
            </a:r>
          </a:p>
          <a:p>
            <a:pPr marL="742950" lvl="1" indent="-285750">
              <a:spcBef>
                <a:spcPct val="20000"/>
              </a:spcBef>
              <a:buSzPct val="75000"/>
              <a:buFont typeface="Wingdings" pitchFamily="2" charset="2"/>
              <a:buChar char="§"/>
            </a:pPr>
            <a:r>
              <a:rPr lang="en-US" sz="1800" b="1" dirty="0">
                <a:solidFill>
                  <a:schemeClr val="accent2"/>
                </a:solidFill>
                <a:latin typeface="+mj-lt"/>
              </a:rPr>
              <a:t>R:  </a:t>
            </a:r>
            <a:r>
              <a:rPr lang="en-US" sz="1800" dirty="0">
                <a:latin typeface="+mj-lt"/>
              </a:rPr>
              <a:t>Number of records per page</a:t>
            </a:r>
          </a:p>
          <a:p>
            <a:pPr marL="742950" lvl="1" indent="-285750">
              <a:spcBef>
                <a:spcPct val="20000"/>
              </a:spcBef>
              <a:buSzPct val="75000"/>
              <a:buFont typeface="Wingdings" pitchFamily="2" charset="2"/>
              <a:buChar char="§"/>
            </a:pPr>
            <a:r>
              <a:rPr lang="en-US" sz="1800" b="1" dirty="0">
                <a:solidFill>
                  <a:schemeClr val="accent2"/>
                </a:solidFill>
                <a:latin typeface="+mj-lt"/>
              </a:rPr>
              <a:t>D:  </a:t>
            </a:r>
            <a:r>
              <a:rPr lang="en-US" sz="1800" dirty="0">
                <a:latin typeface="+mj-lt"/>
              </a:rPr>
              <a:t>(Average) time to read or write disk page</a:t>
            </a:r>
          </a:p>
          <a:p>
            <a:pPr marL="742950" lvl="1" indent="-285750">
              <a:spcBef>
                <a:spcPct val="20000"/>
              </a:spcBef>
              <a:buSzPct val="75000"/>
              <a:buFont typeface="Wingdings" pitchFamily="2" charset="2"/>
              <a:buChar char="§"/>
            </a:pPr>
            <a:r>
              <a:rPr lang="en-US" sz="1800" dirty="0">
                <a:latin typeface="+mj-lt"/>
              </a:rPr>
              <a:t>Measuring number of page I/O’s ignores gains of pre-fetching blocks of pages; thus, even I/O cost is only approximated.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ChangeArrowheads="1"/>
          </p:cNvSpPr>
          <p:nvPr/>
        </p:nvSpPr>
        <p:spPr bwMode="auto">
          <a:xfrm>
            <a:off x="990600" y="1752600"/>
            <a:ext cx="7467600" cy="4495800"/>
          </a:xfrm>
          <a:prstGeom prst="rect">
            <a:avLst/>
          </a:prstGeom>
          <a:noFill/>
          <a:ln w="12700">
            <a:noFill/>
            <a:miter lim="800000"/>
            <a:headEnd/>
            <a:tailEnd/>
          </a:ln>
          <a:effectLst/>
        </p:spPr>
        <p:txBody>
          <a:bodyPr lIns="90488" tIns="44450" rIns="90488" bIns="44450"/>
          <a:lstStyle/>
          <a:p>
            <a:pPr marL="342900" indent="-342900">
              <a:spcBef>
                <a:spcPct val="20000"/>
              </a:spcBef>
              <a:buSzPct val="75000"/>
              <a:buFontTx/>
              <a:buChar char="•"/>
            </a:pPr>
            <a:r>
              <a:rPr lang="en-US" sz="2800" dirty="0">
                <a:latin typeface="+mj-lt"/>
              </a:rPr>
              <a:t>The data in a heap file is not ordered. </a:t>
            </a:r>
          </a:p>
          <a:p>
            <a:pPr marL="742950" lvl="1" indent="-285750">
              <a:spcBef>
                <a:spcPct val="20000"/>
              </a:spcBef>
              <a:buSzPct val="75000"/>
              <a:buFontTx/>
              <a:buChar char="–"/>
            </a:pPr>
            <a:r>
              <a:rPr lang="en-US" sz="2400" dirty="0">
                <a:latin typeface="+mj-lt"/>
              </a:rPr>
              <a:t>How to find a page that has some free space</a:t>
            </a:r>
          </a:p>
          <a:p>
            <a:pPr marL="742950" lvl="1" indent="-285750">
              <a:spcBef>
                <a:spcPct val="20000"/>
              </a:spcBef>
              <a:buSzPct val="75000"/>
              <a:buFontTx/>
              <a:buChar char="–"/>
            </a:pPr>
            <a:r>
              <a:rPr lang="en-US" sz="2400" dirty="0">
                <a:latin typeface="+mj-lt"/>
              </a:rPr>
              <a:t>How to find the free space inside a page </a:t>
            </a:r>
          </a:p>
          <a:p>
            <a:pPr marL="342900" indent="-342900">
              <a:spcBef>
                <a:spcPct val="20000"/>
              </a:spcBef>
              <a:buSzPct val="75000"/>
              <a:buFontTx/>
              <a:buChar char="•"/>
            </a:pPr>
            <a:r>
              <a:rPr lang="en-US" sz="2800" dirty="0">
                <a:latin typeface="+mj-lt"/>
              </a:rPr>
              <a:t>Two types of implementations</a:t>
            </a:r>
          </a:p>
          <a:p>
            <a:pPr marL="742950" lvl="1" indent="-285750">
              <a:spcBef>
                <a:spcPct val="20000"/>
              </a:spcBef>
              <a:buSzPct val="75000"/>
              <a:buFontTx/>
              <a:buChar char="–"/>
            </a:pPr>
            <a:r>
              <a:rPr lang="en-US" sz="2400" dirty="0">
                <a:latin typeface="+mj-lt"/>
              </a:rPr>
              <a:t>Link-based</a:t>
            </a:r>
          </a:p>
          <a:p>
            <a:pPr marL="742950" lvl="1" indent="-285750">
              <a:spcBef>
                <a:spcPct val="20000"/>
              </a:spcBef>
              <a:buSzPct val="75000"/>
              <a:buFontTx/>
              <a:buChar char="–"/>
            </a:pPr>
            <a:r>
              <a:rPr lang="en-US" sz="2400" dirty="0">
                <a:latin typeface="+mj-lt"/>
              </a:rPr>
              <a:t>Directory-based</a:t>
            </a:r>
          </a:p>
        </p:txBody>
      </p:sp>
      <p:sp>
        <p:nvSpPr>
          <p:cNvPr id="325636" name="Text Box 4"/>
          <p:cNvSpPr txBox="1">
            <a:spLocks noChangeArrowheads="1"/>
          </p:cNvSpPr>
          <p:nvPr/>
        </p:nvSpPr>
        <p:spPr bwMode="auto">
          <a:xfrm>
            <a:off x="3276600" y="762000"/>
            <a:ext cx="1952779" cy="584775"/>
          </a:xfrm>
          <a:prstGeom prst="rect">
            <a:avLst/>
          </a:prstGeom>
          <a:noFill/>
          <a:ln w="9525">
            <a:noFill/>
            <a:miter lim="800000"/>
            <a:headEnd/>
            <a:tailEnd/>
          </a:ln>
          <a:effectLst/>
        </p:spPr>
        <p:txBody>
          <a:bodyPr wrap="none">
            <a:spAutoFit/>
          </a:bodyPr>
          <a:lstStyle/>
          <a:p>
            <a:r>
              <a:rPr lang="en-US" sz="3200" dirty="0">
                <a:latin typeface="+mj-lt"/>
              </a:rPr>
              <a:t>Heap Files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838200" y="457200"/>
            <a:ext cx="7772400" cy="533400"/>
          </a:xfrm>
          <a:prstGeom prst="rect">
            <a:avLst/>
          </a:prstGeom>
          <a:noFill/>
          <a:ln w="12700">
            <a:noFill/>
            <a:miter lim="800000"/>
            <a:headEnd/>
            <a:tailEnd/>
          </a:ln>
          <a:effectLst/>
        </p:spPr>
        <p:txBody>
          <a:bodyPr lIns="90488" tIns="44450" rIns="90488" bIns="44450" anchor="ctr"/>
          <a:lstStyle/>
          <a:p>
            <a:pPr algn="ctr"/>
            <a:r>
              <a:rPr lang="en-US" sz="3200">
                <a:solidFill>
                  <a:schemeClr val="tx2"/>
                </a:solidFill>
                <a:latin typeface="+mj-lt"/>
              </a:rPr>
              <a:t>Heap File Implemented as a List </a:t>
            </a:r>
          </a:p>
        </p:txBody>
      </p:sp>
      <p:sp>
        <p:nvSpPr>
          <p:cNvPr id="37891" name="Rectangle 3"/>
          <p:cNvSpPr>
            <a:spLocks noChangeArrowheads="1"/>
          </p:cNvSpPr>
          <p:nvPr/>
        </p:nvSpPr>
        <p:spPr bwMode="auto">
          <a:xfrm>
            <a:off x="381000" y="5105400"/>
            <a:ext cx="8492317" cy="1295400"/>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1800">
                <a:latin typeface="+mj-lt"/>
              </a:rPr>
              <a:t>To insert a record, one searches the pages with free space and find the one that has sufficient space</a:t>
            </a:r>
          </a:p>
          <a:p>
            <a:pPr marL="742950" lvl="1" indent="-285750">
              <a:spcBef>
                <a:spcPct val="20000"/>
              </a:spcBef>
              <a:buFontTx/>
              <a:buChar char="•"/>
            </a:pPr>
            <a:r>
              <a:rPr lang="en-US" sz="1600">
                <a:latin typeface="+mj-lt"/>
              </a:rPr>
              <a:t>Many pages may contain some tiny free space</a:t>
            </a:r>
          </a:p>
          <a:p>
            <a:pPr marL="742950" lvl="1" indent="-285750">
              <a:spcBef>
                <a:spcPct val="20000"/>
              </a:spcBef>
              <a:buFontTx/>
              <a:buChar char="•"/>
            </a:pPr>
            <a:r>
              <a:rPr lang="en-US" sz="1600">
                <a:latin typeface="+mj-lt"/>
              </a:rPr>
              <a:t>A long list of pages may have to loaded in order to find an appropriate one</a:t>
            </a:r>
            <a:r>
              <a:rPr lang="en-US" sz="1800">
                <a:latin typeface="+mj-lt"/>
              </a:rPr>
              <a:t> </a:t>
            </a:r>
          </a:p>
        </p:txBody>
      </p:sp>
      <p:sp>
        <p:nvSpPr>
          <p:cNvPr id="37892" name="Rectangle 4"/>
          <p:cNvSpPr>
            <a:spLocks noChangeArrowheads="1"/>
          </p:cNvSpPr>
          <p:nvPr/>
        </p:nvSpPr>
        <p:spPr bwMode="auto">
          <a:xfrm>
            <a:off x="2216150" y="2058987"/>
            <a:ext cx="1206500" cy="8255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7893" name="Rectangle 5"/>
          <p:cNvSpPr>
            <a:spLocks noChangeArrowheads="1"/>
          </p:cNvSpPr>
          <p:nvPr/>
        </p:nvSpPr>
        <p:spPr bwMode="auto">
          <a:xfrm>
            <a:off x="3663950" y="2058987"/>
            <a:ext cx="1206500" cy="8255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7894" name="Rectangle 6"/>
          <p:cNvSpPr>
            <a:spLocks noChangeArrowheads="1"/>
          </p:cNvSpPr>
          <p:nvPr/>
        </p:nvSpPr>
        <p:spPr bwMode="auto">
          <a:xfrm>
            <a:off x="5568950" y="2058987"/>
            <a:ext cx="1206500" cy="8255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7895" name="Rectangle 7"/>
          <p:cNvSpPr>
            <a:spLocks noChangeArrowheads="1"/>
          </p:cNvSpPr>
          <p:nvPr/>
        </p:nvSpPr>
        <p:spPr bwMode="auto">
          <a:xfrm>
            <a:off x="2216150" y="3506787"/>
            <a:ext cx="1206500" cy="8255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7896" name="Rectangle 8"/>
          <p:cNvSpPr>
            <a:spLocks noChangeArrowheads="1"/>
          </p:cNvSpPr>
          <p:nvPr/>
        </p:nvSpPr>
        <p:spPr bwMode="auto">
          <a:xfrm>
            <a:off x="3663950" y="3506787"/>
            <a:ext cx="1206500" cy="8255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7897" name="Rectangle 9"/>
          <p:cNvSpPr>
            <a:spLocks noChangeArrowheads="1"/>
          </p:cNvSpPr>
          <p:nvPr/>
        </p:nvSpPr>
        <p:spPr bwMode="auto">
          <a:xfrm>
            <a:off x="5568950" y="3506787"/>
            <a:ext cx="1206500" cy="8255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7898" name="Rectangle 10"/>
          <p:cNvSpPr>
            <a:spLocks noChangeArrowheads="1"/>
          </p:cNvSpPr>
          <p:nvPr/>
        </p:nvSpPr>
        <p:spPr bwMode="auto">
          <a:xfrm>
            <a:off x="844550" y="2820987"/>
            <a:ext cx="1206500" cy="8255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7899" name="Rectangle 11"/>
          <p:cNvSpPr>
            <a:spLocks noChangeArrowheads="1"/>
          </p:cNvSpPr>
          <p:nvPr/>
        </p:nvSpPr>
        <p:spPr bwMode="auto">
          <a:xfrm>
            <a:off x="1092773" y="2868612"/>
            <a:ext cx="702116" cy="52065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a:solidFill>
                  <a:schemeClr val="bg1"/>
                </a:solidFill>
                <a:latin typeface="+mj-lt"/>
              </a:rPr>
              <a:t>Header</a:t>
            </a:r>
          </a:p>
          <a:p>
            <a:pPr algn="ctr" eaLnBrk="0" hangingPunct="0"/>
            <a:r>
              <a:rPr lang="en-US" sz="1400">
                <a:solidFill>
                  <a:schemeClr val="bg1"/>
                </a:solidFill>
                <a:latin typeface="+mj-lt"/>
              </a:rPr>
              <a:t>Page</a:t>
            </a:r>
          </a:p>
        </p:txBody>
      </p:sp>
      <p:sp>
        <p:nvSpPr>
          <p:cNvPr id="37900" name="Rectangle 12"/>
          <p:cNvSpPr>
            <a:spLocks noChangeArrowheads="1"/>
          </p:cNvSpPr>
          <p:nvPr/>
        </p:nvSpPr>
        <p:spPr bwMode="auto">
          <a:xfrm>
            <a:off x="2500313" y="2182812"/>
            <a:ext cx="53219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a:t>
            </a:r>
          </a:p>
        </p:txBody>
      </p:sp>
      <p:sp>
        <p:nvSpPr>
          <p:cNvPr id="37901" name="Rectangle 13"/>
          <p:cNvSpPr>
            <a:spLocks noChangeArrowheads="1"/>
          </p:cNvSpPr>
          <p:nvPr/>
        </p:nvSpPr>
        <p:spPr bwMode="auto">
          <a:xfrm>
            <a:off x="3948113" y="2182812"/>
            <a:ext cx="53219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a:t>
            </a:r>
          </a:p>
        </p:txBody>
      </p:sp>
      <p:sp>
        <p:nvSpPr>
          <p:cNvPr id="37902" name="Rectangle 14"/>
          <p:cNvSpPr>
            <a:spLocks noChangeArrowheads="1"/>
          </p:cNvSpPr>
          <p:nvPr/>
        </p:nvSpPr>
        <p:spPr bwMode="auto">
          <a:xfrm>
            <a:off x="5776913" y="2182812"/>
            <a:ext cx="53219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a:t>
            </a:r>
          </a:p>
        </p:txBody>
      </p:sp>
      <p:sp>
        <p:nvSpPr>
          <p:cNvPr id="37903" name="Rectangle 15"/>
          <p:cNvSpPr>
            <a:spLocks noChangeArrowheads="1"/>
          </p:cNvSpPr>
          <p:nvPr/>
        </p:nvSpPr>
        <p:spPr bwMode="auto">
          <a:xfrm>
            <a:off x="2424113" y="3554412"/>
            <a:ext cx="53219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a:t>
            </a:r>
          </a:p>
        </p:txBody>
      </p:sp>
      <p:sp>
        <p:nvSpPr>
          <p:cNvPr id="37904" name="Rectangle 16"/>
          <p:cNvSpPr>
            <a:spLocks noChangeArrowheads="1"/>
          </p:cNvSpPr>
          <p:nvPr/>
        </p:nvSpPr>
        <p:spPr bwMode="auto">
          <a:xfrm>
            <a:off x="3871913" y="3554412"/>
            <a:ext cx="53219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a:t>
            </a:r>
          </a:p>
        </p:txBody>
      </p:sp>
      <p:sp>
        <p:nvSpPr>
          <p:cNvPr id="37905" name="Rectangle 17"/>
          <p:cNvSpPr>
            <a:spLocks noChangeArrowheads="1"/>
          </p:cNvSpPr>
          <p:nvPr/>
        </p:nvSpPr>
        <p:spPr bwMode="auto">
          <a:xfrm>
            <a:off x="5853113" y="3554412"/>
            <a:ext cx="53219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a:t>
            </a:r>
          </a:p>
        </p:txBody>
      </p:sp>
      <p:sp>
        <p:nvSpPr>
          <p:cNvPr id="37906" name="Arc 18"/>
          <p:cNvSpPr>
            <a:spLocks/>
          </p:cNvSpPr>
          <p:nvPr/>
        </p:nvSpPr>
        <p:spPr bwMode="auto">
          <a:xfrm>
            <a:off x="1604963" y="2438400"/>
            <a:ext cx="609600" cy="381000"/>
          </a:xfrm>
          <a:custGeom>
            <a:avLst/>
            <a:gdLst>
              <a:gd name="G0" fmla="+- 21599 0 0"/>
              <a:gd name="G1" fmla="+- 21600 0 0"/>
              <a:gd name="G2" fmla="+- 21600 0 0"/>
              <a:gd name="T0" fmla="*/ 0 w 21599"/>
              <a:gd name="T1" fmla="*/ 21420 h 21600"/>
              <a:gd name="T2" fmla="*/ 21543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1" y="21419"/>
                </a:moveTo>
                <a:cubicBezTo>
                  <a:pt x="98" y="9583"/>
                  <a:pt x="9705" y="30"/>
                  <a:pt x="21543" y="0"/>
                </a:cubicBezTo>
              </a:path>
              <a:path w="21599" h="21600" stroke="0" extrusionOk="0">
                <a:moveTo>
                  <a:pt x="-1" y="21419"/>
                </a:moveTo>
                <a:cubicBezTo>
                  <a:pt x="98" y="9583"/>
                  <a:pt x="9705" y="30"/>
                  <a:pt x="21543" y="0"/>
                </a:cubicBezTo>
                <a:lnTo>
                  <a:pt x="21599" y="21600"/>
                </a:lnTo>
                <a:close/>
              </a:path>
            </a:pathLst>
          </a:custGeom>
          <a:noFill/>
          <a:ln w="12700" cap="rnd">
            <a:solidFill>
              <a:srgbClr val="CF0E30"/>
            </a:solidFill>
            <a:round/>
            <a:headEnd/>
            <a:tailEnd type="triangle" w="med" len="med"/>
          </a:ln>
          <a:effectLst/>
        </p:spPr>
        <p:txBody>
          <a:bodyPr/>
          <a:lstStyle/>
          <a:p>
            <a:endParaRPr lang="en-US">
              <a:latin typeface="+mj-lt"/>
            </a:endParaRPr>
          </a:p>
        </p:txBody>
      </p:sp>
      <p:sp>
        <p:nvSpPr>
          <p:cNvPr id="37907" name="Arc 19"/>
          <p:cNvSpPr>
            <a:spLocks/>
          </p:cNvSpPr>
          <p:nvPr/>
        </p:nvSpPr>
        <p:spPr bwMode="auto">
          <a:xfrm rot="7560000">
            <a:off x="2132807" y="2820193"/>
            <a:ext cx="609600" cy="382587"/>
          </a:xfrm>
          <a:custGeom>
            <a:avLst/>
            <a:gdLst>
              <a:gd name="G0" fmla="+- 0 0 0"/>
              <a:gd name="G1" fmla="+- 21600 0 0"/>
              <a:gd name="G2" fmla="+- 21600 0 0"/>
              <a:gd name="T0" fmla="*/ 0 w 21600"/>
              <a:gd name="T1" fmla="*/ 0 h 21600"/>
              <a:gd name="T2" fmla="*/ 21600 w 21600"/>
              <a:gd name="T3" fmla="*/ 2151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894" y="0"/>
                  <a:pt x="21550" y="9615"/>
                  <a:pt x="21599" y="21510"/>
                </a:cubicBezTo>
              </a:path>
              <a:path w="21600" h="21600" stroke="0" extrusionOk="0">
                <a:moveTo>
                  <a:pt x="-1" y="0"/>
                </a:moveTo>
                <a:cubicBezTo>
                  <a:pt x="11894" y="0"/>
                  <a:pt x="21550" y="9615"/>
                  <a:pt x="21599" y="21510"/>
                </a:cubicBezTo>
                <a:lnTo>
                  <a:pt x="0"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37908" name="Arc 20"/>
          <p:cNvSpPr>
            <a:spLocks/>
          </p:cNvSpPr>
          <p:nvPr/>
        </p:nvSpPr>
        <p:spPr bwMode="auto">
          <a:xfrm>
            <a:off x="3128963" y="18288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CF0E30"/>
            </a:solidFill>
            <a:round/>
            <a:headEnd/>
            <a:tailEnd type="triangle" w="med" len="med"/>
          </a:ln>
          <a:effectLst/>
        </p:spPr>
        <p:txBody>
          <a:bodyPr/>
          <a:lstStyle/>
          <a:p>
            <a:endParaRPr lang="en-US">
              <a:latin typeface="+mj-lt"/>
            </a:endParaRPr>
          </a:p>
        </p:txBody>
      </p:sp>
      <p:sp>
        <p:nvSpPr>
          <p:cNvPr id="37909" name="Arc 21"/>
          <p:cNvSpPr>
            <a:spLocks/>
          </p:cNvSpPr>
          <p:nvPr/>
        </p:nvSpPr>
        <p:spPr bwMode="auto">
          <a:xfrm rot="10800000">
            <a:off x="3205163" y="2895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37910" name="Arc 22"/>
          <p:cNvSpPr>
            <a:spLocks/>
          </p:cNvSpPr>
          <p:nvPr/>
        </p:nvSpPr>
        <p:spPr bwMode="auto">
          <a:xfrm>
            <a:off x="4271963" y="18288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CF0E30"/>
            </a:solidFill>
            <a:round/>
            <a:headEnd/>
            <a:tailEnd type="triangle" w="med" len="med"/>
          </a:ln>
          <a:effectLst/>
        </p:spPr>
        <p:txBody>
          <a:bodyPr/>
          <a:lstStyle/>
          <a:p>
            <a:endParaRPr lang="en-US">
              <a:latin typeface="+mj-lt"/>
            </a:endParaRPr>
          </a:p>
        </p:txBody>
      </p:sp>
      <p:sp>
        <p:nvSpPr>
          <p:cNvPr id="37911" name="Arc 23"/>
          <p:cNvSpPr>
            <a:spLocks/>
          </p:cNvSpPr>
          <p:nvPr/>
        </p:nvSpPr>
        <p:spPr bwMode="auto">
          <a:xfrm rot="10800000">
            <a:off x="4348163" y="2895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37912" name="Arc 24"/>
          <p:cNvSpPr>
            <a:spLocks/>
          </p:cNvSpPr>
          <p:nvPr/>
        </p:nvSpPr>
        <p:spPr bwMode="auto">
          <a:xfrm>
            <a:off x="5414963" y="18288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CF0E30"/>
            </a:solidFill>
            <a:round/>
            <a:headEnd/>
            <a:tailEnd type="triangle" w="med" len="med"/>
          </a:ln>
          <a:effectLst/>
        </p:spPr>
        <p:txBody>
          <a:bodyPr/>
          <a:lstStyle/>
          <a:p>
            <a:endParaRPr lang="en-US">
              <a:latin typeface="+mj-lt"/>
            </a:endParaRPr>
          </a:p>
        </p:txBody>
      </p:sp>
      <p:sp>
        <p:nvSpPr>
          <p:cNvPr id="37913" name="Arc 25"/>
          <p:cNvSpPr>
            <a:spLocks/>
          </p:cNvSpPr>
          <p:nvPr/>
        </p:nvSpPr>
        <p:spPr bwMode="auto">
          <a:xfrm rot="10800000">
            <a:off x="5491163" y="2895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37914" name="Arc 26"/>
          <p:cNvSpPr>
            <a:spLocks/>
          </p:cNvSpPr>
          <p:nvPr/>
        </p:nvSpPr>
        <p:spPr bwMode="auto">
          <a:xfrm>
            <a:off x="3128963" y="3276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063DE8"/>
            </a:solidFill>
            <a:round/>
            <a:headEnd/>
            <a:tailEnd type="triangle" w="med" len="med"/>
          </a:ln>
          <a:effectLst/>
        </p:spPr>
        <p:txBody>
          <a:bodyPr/>
          <a:lstStyle/>
          <a:p>
            <a:endParaRPr lang="en-US">
              <a:latin typeface="+mj-lt"/>
            </a:endParaRPr>
          </a:p>
        </p:txBody>
      </p:sp>
      <p:sp>
        <p:nvSpPr>
          <p:cNvPr id="37915" name="Arc 27"/>
          <p:cNvSpPr>
            <a:spLocks/>
          </p:cNvSpPr>
          <p:nvPr/>
        </p:nvSpPr>
        <p:spPr bwMode="auto">
          <a:xfrm rot="10800000">
            <a:off x="3205163" y="43434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B760F9"/>
            </a:solidFill>
            <a:round/>
            <a:headEnd/>
            <a:tailEnd type="triangle" w="med" len="med"/>
          </a:ln>
          <a:effectLst/>
        </p:spPr>
        <p:txBody>
          <a:bodyPr/>
          <a:lstStyle/>
          <a:p>
            <a:endParaRPr lang="en-US">
              <a:latin typeface="+mj-lt"/>
            </a:endParaRPr>
          </a:p>
        </p:txBody>
      </p:sp>
      <p:sp>
        <p:nvSpPr>
          <p:cNvPr id="37916" name="Arc 28"/>
          <p:cNvSpPr>
            <a:spLocks/>
          </p:cNvSpPr>
          <p:nvPr/>
        </p:nvSpPr>
        <p:spPr bwMode="auto">
          <a:xfrm>
            <a:off x="4271963" y="3276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063DE8"/>
            </a:solidFill>
            <a:round/>
            <a:headEnd/>
            <a:tailEnd type="triangle" w="med" len="med"/>
          </a:ln>
          <a:effectLst/>
        </p:spPr>
        <p:txBody>
          <a:bodyPr/>
          <a:lstStyle/>
          <a:p>
            <a:endParaRPr lang="en-US">
              <a:latin typeface="+mj-lt"/>
            </a:endParaRPr>
          </a:p>
        </p:txBody>
      </p:sp>
      <p:sp>
        <p:nvSpPr>
          <p:cNvPr id="37917" name="Arc 29"/>
          <p:cNvSpPr>
            <a:spLocks/>
          </p:cNvSpPr>
          <p:nvPr/>
        </p:nvSpPr>
        <p:spPr bwMode="auto">
          <a:xfrm rot="10800000">
            <a:off x="4348163" y="43434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B760F9"/>
            </a:solidFill>
            <a:round/>
            <a:headEnd/>
            <a:tailEnd type="triangle" w="med" len="med"/>
          </a:ln>
          <a:effectLst/>
        </p:spPr>
        <p:txBody>
          <a:bodyPr/>
          <a:lstStyle/>
          <a:p>
            <a:endParaRPr lang="en-US">
              <a:latin typeface="+mj-lt"/>
            </a:endParaRPr>
          </a:p>
        </p:txBody>
      </p:sp>
      <p:sp>
        <p:nvSpPr>
          <p:cNvPr id="37918" name="Arc 30"/>
          <p:cNvSpPr>
            <a:spLocks/>
          </p:cNvSpPr>
          <p:nvPr/>
        </p:nvSpPr>
        <p:spPr bwMode="auto">
          <a:xfrm>
            <a:off x="5338763" y="3276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063DE8"/>
            </a:solidFill>
            <a:round/>
            <a:headEnd/>
            <a:tailEnd type="triangle" w="med" len="med"/>
          </a:ln>
          <a:effectLst/>
        </p:spPr>
        <p:txBody>
          <a:bodyPr/>
          <a:lstStyle/>
          <a:p>
            <a:endParaRPr lang="en-US">
              <a:latin typeface="+mj-lt"/>
            </a:endParaRPr>
          </a:p>
        </p:txBody>
      </p:sp>
      <p:sp>
        <p:nvSpPr>
          <p:cNvPr id="37919" name="Arc 31"/>
          <p:cNvSpPr>
            <a:spLocks/>
          </p:cNvSpPr>
          <p:nvPr/>
        </p:nvSpPr>
        <p:spPr bwMode="auto">
          <a:xfrm rot="10800000">
            <a:off x="5414963" y="43434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B760F9"/>
            </a:solidFill>
            <a:round/>
            <a:headEnd/>
            <a:tailEnd type="triangle" w="med" len="med"/>
          </a:ln>
          <a:effectLst/>
        </p:spPr>
        <p:txBody>
          <a:bodyPr/>
          <a:lstStyle/>
          <a:p>
            <a:endParaRPr lang="en-US">
              <a:latin typeface="+mj-lt"/>
            </a:endParaRPr>
          </a:p>
        </p:txBody>
      </p:sp>
      <p:sp>
        <p:nvSpPr>
          <p:cNvPr id="37920" name="Arc 32"/>
          <p:cNvSpPr>
            <a:spLocks/>
          </p:cNvSpPr>
          <p:nvPr/>
        </p:nvSpPr>
        <p:spPr bwMode="auto">
          <a:xfrm rot="3240000">
            <a:off x="2059782" y="3277393"/>
            <a:ext cx="609600" cy="382587"/>
          </a:xfrm>
          <a:custGeom>
            <a:avLst/>
            <a:gdLst>
              <a:gd name="G0" fmla="+- 21598 0 0"/>
              <a:gd name="G1" fmla="+- 21600 0 0"/>
              <a:gd name="G2" fmla="+- 21600 0 0"/>
              <a:gd name="T0" fmla="*/ 0 w 21598"/>
              <a:gd name="T1" fmla="*/ 21331 h 21600"/>
              <a:gd name="T2" fmla="*/ 21542 w 21598"/>
              <a:gd name="T3" fmla="*/ 0 h 21600"/>
              <a:gd name="T4" fmla="*/ 21598 w 21598"/>
              <a:gd name="T5" fmla="*/ 21600 h 21600"/>
            </a:gdLst>
            <a:ahLst/>
            <a:cxnLst>
              <a:cxn ang="0">
                <a:pos x="T0" y="T1"/>
              </a:cxn>
              <a:cxn ang="0">
                <a:pos x="T2" y="T3"/>
              </a:cxn>
              <a:cxn ang="0">
                <a:pos x="T4" y="T5"/>
              </a:cxn>
            </a:cxnLst>
            <a:rect l="0" t="0" r="r" b="b"/>
            <a:pathLst>
              <a:path w="21598" h="21600" fill="none" extrusionOk="0">
                <a:moveTo>
                  <a:pt x="-1" y="21330"/>
                </a:moveTo>
                <a:cubicBezTo>
                  <a:pt x="146" y="9529"/>
                  <a:pt x="9739" y="30"/>
                  <a:pt x="21542" y="0"/>
                </a:cubicBezTo>
              </a:path>
              <a:path w="21598" h="21600" stroke="0" extrusionOk="0">
                <a:moveTo>
                  <a:pt x="-1" y="21330"/>
                </a:moveTo>
                <a:cubicBezTo>
                  <a:pt x="146" y="9529"/>
                  <a:pt x="9739" y="30"/>
                  <a:pt x="21542" y="0"/>
                </a:cubicBezTo>
                <a:lnTo>
                  <a:pt x="21598" y="21600"/>
                </a:lnTo>
                <a:close/>
              </a:path>
            </a:pathLst>
          </a:custGeom>
          <a:noFill/>
          <a:ln w="12700" cap="rnd">
            <a:solidFill>
              <a:schemeClr val="tx2"/>
            </a:solidFill>
            <a:round/>
            <a:headEnd type="triangle" w="med" len="med"/>
            <a:tailEnd/>
          </a:ln>
          <a:effectLst/>
        </p:spPr>
        <p:txBody>
          <a:bodyPr/>
          <a:lstStyle/>
          <a:p>
            <a:endParaRPr lang="en-US">
              <a:latin typeface="+mj-lt"/>
            </a:endParaRPr>
          </a:p>
        </p:txBody>
      </p:sp>
      <p:sp>
        <p:nvSpPr>
          <p:cNvPr id="37921" name="Arc 33"/>
          <p:cNvSpPr>
            <a:spLocks/>
          </p:cNvSpPr>
          <p:nvPr/>
        </p:nvSpPr>
        <p:spPr bwMode="auto">
          <a:xfrm rot="10800000">
            <a:off x="1677988" y="3657600"/>
            <a:ext cx="6096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63DE8"/>
            </a:solidFill>
            <a:round/>
            <a:headEnd type="triangle" w="med" len="med"/>
            <a:tailEnd/>
          </a:ln>
          <a:effectLst/>
        </p:spPr>
        <p:txBody>
          <a:bodyPr/>
          <a:lstStyle/>
          <a:p>
            <a:endParaRPr lang="en-US">
              <a:latin typeface="+mj-lt"/>
            </a:endParaRPr>
          </a:p>
        </p:txBody>
      </p:sp>
      <p:sp>
        <p:nvSpPr>
          <p:cNvPr id="37922" name="Rectangle 34"/>
          <p:cNvSpPr>
            <a:spLocks noChangeArrowheads="1"/>
          </p:cNvSpPr>
          <p:nvPr/>
        </p:nvSpPr>
        <p:spPr bwMode="auto">
          <a:xfrm>
            <a:off x="7072313" y="3706812"/>
            <a:ext cx="97623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Pages with</a:t>
            </a:r>
          </a:p>
          <a:p>
            <a:pPr eaLnBrk="0" hangingPunct="0"/>
            <a:r>
              <a:rPr lang="en-US" sz="1400">
                <a:solidFill>
                  <a:schemeClr val="tx2"/>
                </a:solidFill>
                <a:latin typeface="+mj-lt"/>
              </a:rPr>
              <a:t>Free Space</a:t>
            </a:r>
          </a:p>
        </p:txBody>
      </p:sp>
      <p:sp>
        <p:nvSpPr>
          <p:cNvPr id="37923" name="Rectangle 35"/>
          <p:cNvSpPr>
            <a:spLocks noChangeArrowheads="1"/>
          </p:cNvSpPr>
          <p:nvPr/>
        </p:nvSpPr>
        <p:spPr bwMode="auto">
          <a:xfrm>
            <a:off x="7070725" y="2260600"/>
            <a:ext cx="936155"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Full Pages</a:t>
            </a:r>
          </a:p>
        </p:txBody>
      </p:sp>
      <p:sp>
        <p:nvSpPr>
          <p:cNvPr id="37924" name="Arc 36"/>
          <p:cNvSpPr>
            <a:spLocks/>
          </p:cNvSpPr>
          <p:nvPr/>
        </p:nvSpPr>
        <p:spPr bwMode="auto">
          <a:xfrm>
            <a:off x="6557963" y="18288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CF0E30"/>
            </a:solidFill>
            <a:round/>
            <a:headEnd/>
            <a:tailEnd type="triangle" w="med" len="med"/>
          </a:ln>
          <a:effectLst/>
        </p:spPr>
        <p:txBody>
          <a:bodyPr/>
          <a:lstStyle/>
          <a:p>
            <a:endParaRPr lang="en-US">
              <a:latin typeface="+mj-lt"/>
            </a:endParaRPr>
          </a:p>
        </p:txBody>
      </p:sp>
      <p:grpSp>
        <p:nvGrpSpPr>
          <p:cNvPr id="37925" name="Group 37"/>
          <p:cNvGrpSpPr>
            <a:grpSpLocks/>
          </p:cNvGrpSpPr>
          <p:nvPr/>
        </p:nvGrpSpPr>
        <p:grpSpPr bwMode="auto">
          <a:xfrm>
            <a:off x="7239000" y="2052637"/>
            <a:ext cx="228600" cy="152400"/>
            <a:chOff x="4560" y="1296"/>
            <a:chExt cx="144" cy="96"/>
          </a:xfrm>
        </p:grpSpPr>
        <p:sp>
          <p:nvSpPr>
            <p:cNvPr id="37926" name="Line 38"/>
            <p:cNvSpPr>
              <a:spLocks noChangeShapeType="1"/>
            </p:cNvSpPr>
            <p:nvPr/>
          </p:nvSpPr>
          <p:spPr bwMode="auto">
            <a:xfrm>
              <a:off x="4560" y="1296"/>
              <a:ext cx="144" cy="0"/>
            </a:xfrm>
            <a:prstGeom prst="line">
              <a:avLst/>
            </a:prstGeom>
            <a:noFill/>
            <a:ln w="12700">
              <a:solidFill>
                <a:schemeClr val="tx2"/>
              </a:solidFill>
              <a:round/>
              <a:headEnd/>
              <a:tailEnd/>
            </a:ln>
            <a:effectLst/>
          </p:spPr>
          <p:txBody>
            <a:bodyPr/>
            <a:lstStyle/>
            <a:p>
              <a:endParaRPr lang="en-US">
                <a:latin typeface="+mj-lt"/>
              </a:endParaRPr>
            </a:p>
          </p:txBody>
        </p:sp>
        <p:sp>
          <p:nvSpPr>
            <p:cNvPr id="37927" name="Line 39"/>
            <p:cNvSpPr>
              <a:spLocks noChangeShapeType="1"/>
            </p:cNvSpPr>
            <p:nvPr/>
          </p:nvSpPr>
          <p:spPr bwMode="auto">
            <a:xfrm>
              <a:off x="4584" y="1344"/>
              <a:ext cx="96" cy="0"/>
            </a:xfrm>
            <a:prstGeom prst="line">
              <a:avLst/>
            </a:prstGeom>
            <a:noFill/>
            <a:ln w="12700">
              <a:solidFill>
                <a:schemeClr val="tx2"/>
              </a:solidFill>
              <a:round/>
              <a:headEnd/>
              <a:tailEnd/>
            </a:ln>
            <a:effectLst/>
          </p:spPr>
          <p:txBody>
            <a:bodyPr/>
            <a:lstStyle/>
            <a:p>
              <a:endParaRPr lang="en-US">
                <a:latin typeface="+mj-lt"/>
              </a:endParaRPr>
            </a:p>
          </p:txBody>
        </p:sp>
        <p:sp>
          <p:nvSpPr>
            <p:cNvPr id="37928" name="Line 40"/>
            <p:cNvSpPr>
              <a:spLocks noChangeShapeType="1"/>
            </p:cNvSpPr>
            <p:nvPr/>
          </p:nvSpPr>
          <p:spPr bwMode="auto">
            <a:xfrm>
              <a:off x="4608" y="1392"/>
              <a:ext cx="48" cy="0"/>
            </a:xfrm>
            <a:prstGeom prst="line">
              <a:avLst/>
            </a:prstGeom>
            <a:noFill/>
            <a:ln w="12700">
              <a:solidFill>
                <a:schemeClr val="tx2"/>
              </a:solidFill>
              <a:round/>
              <a:headEnd/>
              <a:tailEnd/>
            </a:ln>
            <a:effectLst/>
          </p:spPr>
          <p:txBody>
            <a:bodyPr/>
            <a:lstStyle/>
            <a:p>
              <a:endParaRPr lang="en-US">
                <a:latin typeface="+mj-lt"/>
              </a:endParaRPr>
            </a:p>
          </p:txBody>
        </p:sp>
      </p:grpSp>
      <p:grpSp>
        <p:nvGrpSpPr>
          <p:cNvPr id="37929" name="Group 41"/>
          <p:cNvGrpSpPr>
            <a:grpSpLocks/>
          </p:cNvGrpSpPr>
          <p:nvPr/>
        </p:nvGrpSpPr>
        <p:grpSpPr bwMode="auto">
          <a:xfrm>
            <a:off x="7162800" y="3500437"/>
            <a:ext cx="228600" cy="152400"/>
            <a:chOff x="4512" y="2208"/>
            <a:chExt cx="144" cy="96"/>
          </a:xfrm>
        </p:grpSpPr>
        <p:sp>
          <p:nvSpPr>
            <p:cNvPr id="37930" name="Line 42"/>
            <p:cNvSpPr>
              <a:spLocks noChangeShapeType="1"/>
            </p:cNvSpPr>
            <p:nvPr/>
          </p:nvSpPr>
          <p:spPr bwMode="auto">
            <a:xfrm>
              <a:off x="4512" y="2208"/>
              <a:ext cx="144" cy="0"/>
            </a:xfrm>
            <a:prstGeom prst="line">
              <a:avLst/>
            </a:prstGeom>
            <a:noFill/>
            <a:ln w="12700">
              <a:solidFill>
                <a:schemeClr val="tx2"/>
              </a:solidFill>
              <a:round/>
              <a:headEnd/>
              <a:tailEnd/>
            </a:ln>
            <a:effectLst/>
          </p:spPr>
          <p:txBody>
            <a:bodyPr/>
            <a:lstStyle/>
            <a:p>
              <a:endParaRPr lang="en-US">
                <a:latin typeface="+mj-lt"/>
              </a:endParaRPr>
            </a:p>
          </p:txBody>
        </p:sp>
        <p:sp>
          <p:nvSpPr>
            <p:cNvPr id="37931" name="Line 43"/>
            <p:cNvSpPr>
              <a:spLocks noChangeShapeType="1"/>
            </p:cNvSpPr>
            <p:nvPr/>
          </p:nvSpPr>
          <p:spPr bwMode="auto">
            <a:xfrm>
              <a:off x="4536" y="2256"/>
              <a:ext cx="96" cy="0"/>
            </a:xfrm>
            <a:prstGeom prst="line">
              <a:avLst/>
            </a:prstGeom>
            <a:noFill/>
            <a:ln w="12700">
              <a:solidFill>
                <a:schemeClr val="tx2"/>
              </a:solidFill>
              <a:round/>
              <a:headEnd/>
              <a:tailEnd/>
            </a:ln>
            <a:effectLst/>
          </p:spPr>
          <p:txBody>
            <a:bodyPr/>
            <a:lstStyle/>
            <a:p>
              <a:endParaRPr lang="en-US">
                <a:latin typeface="+mj-lt"/>
              </a:endParaRPr>
            </a:p>
          </p:txBody>
        </p:sp>
        <p:sp>
          <p:nvSpPr>
            <p:cNvPr id="37932" name="Line 44"/>
            <p:cNvSpPr>
              <a:spLocks noChangeShapeType="1"/>
            </p:cNvSpPr>
            <p:nvPr/>
          </p:nvSpPr>
          <p:spPr bwMode="auto">
            <a:xfrm>
              <a:off x="4560" y="2304"/>
              <a:ext cx="48" cy="0"/>
            </a:xfrm>
            <a:prstGeom prst="line">
              <a:avLst/>
            </a:prstGeom>
            <a:noFill/>
            <a:ln w="12700">
              <a:solidFill>
                <a:schemeClr val="tx2"/>
              </a:solidFill>
              <a:round/>
              <a:headEnd/>
              <a:tailEnd/>
            </a:ln>
            <a:effectLst/>
          </p:spPr>
          <p:txBody>
            <a:bodyPr/>
            <a:lstStyle/>
            <a:p>
              <a:endParaRPr lang="en-US">
                <a:latin typeface="+mj-lt"/>
              </a:endParaRPr>
            </a:p>
          </p:txBody>
        </p:sp>
      </p:grpSp>
      <p:sp>
        <p:nvSpPr>
          <p:cNvPr id="37933" name="Arc 45"/>
          <p:cNvSpPr>
            <a:spLocks/>
          </p:cNvSpPr>
          <p:nvPr/>
        </p:nvSpPr>
        <p:spPr bwMode="auto">
          <a:xfrm>
            <a:off x="6481763" y="3276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063DE8"/>
            </a:solidFill>
            <a:round/>
            <a:headEnd/>
            <a:tailEnd type="triangle" w="med" len="med"/>
          </a:ln>
          <a:effectLst/>
        </p:spPr>
        <p:txBody>
          <a:bodyPr/>
          <a:lstStyle/>
          <a:p>
            <a:endParaRPr lang="en-US">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09600" y="177330"/>
            <a:ext cx="7772400" cy="691033"/>
          </a:xfrm>
          <a:prstGeom prst="rect">
            <a:avLst/>
          </a:prstGeom>
          <a:noFill/>
          <a:ln w="12700">
            <a:noFill/>
            <a:miter lim="800000"/>
            <a:headEnd/>
            <a:tailEnd/>
          </a:ln>
          <a:effectLst/>
        </p:spPr>
        <p:txBody>
          <a:bodyPr lIns="90488" tIns="44450" rIns="90488" bIns="44450" anchor="ctr"/>
          <a:lstStyle/>
          <a:p>
            <a:pPr algn="ctr"/>
            <a:r>
              <a:rPr lang="en-US" sz="3600" dirty="0">
                <a:solidFill>
                  <a:schemeClr val="tx2"/>
                </a:solidFill>
                <a:latin typeface="+mj-lt"/>
              </a:rPr>
              <a:t>Heap File Using a Page Directory</a:t>
            </a:r>
          </a:p>
        </p:txBody>
      </p:sp>
      <p:sp>
        <p:nvSpPr>
          <p:cNvPr id="38915" name="Rectangle 3"/>
          <p:cNvSpPr>
            <a:spLocks noChangeArrowheads="1"/>
          </p:cNvSpPr>
          <p:nvPr/>
        </p:nvSpPr>
        <p:spPr bwMode="auto">
          <a:xfrm>
            <a:off x="726399" y="4000515"/>
            <a:ext cx="7837251" cy="2528054"/>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dirty="0">
                <a:latin typeface="+mj-lt"/>
              </a:rPr>
              <a:t>The directory is a collection of pages</a:t>
            </a:r>
          </a:p>
          <a:p>
            <a:pPr marL="800100" lvl="1" indent="-342900">
              <a:spcBef>
                <a:spcPct val="20000"/>
              </a:spcBef>
              <a:buFont typeface="Wingdings" pitchFamily="2" charset="2"/>
              <a:buChar char="§"/>
            </a:pPr>
            <a:r>
              <a:rPr lang="en-US" sz="1800" dirty="0">
                <a:latin typeface="+mj-lt"/>
              </a:rPr>
              <a:t>Each page contains a number of entries</a:t>
            </a:r>
          </a:p>
          <a:p>
            <a:pPr marL="800100" lvl="1" indent="-342900">
              <a:spcBef>
                <a:spcPct val="20000"/>
              </a:spcBef>
              <a:buFont typeface="Wingdings" pitchFamily="2" charset="2"/>
              <a:buChar char="§"/>
            </a:pPr>
            <a:r>
              <a:rPr lang="en-US" sz="1800" dirty="0">
                <a:latin typeface="+mj-lt"/>
              </a:rPr>
              <a:t>Each entry contains a pointer linking to the page and a variable recording the free space</a:t>
            </a:r>
          </a:p>
          <a:p>
            <a:pPr marL="342900" indent="-342900">
              <a:spcBef>
                <a:spcPct val="20000"/>
              </a:spcBef>
              <a:buFontTx/>
              <a:buChar char="•"/>
            </a:pPr>
            <a:r>
              <a:rPr lang="en-US" dirty="0">
                <a:solidFill>
                  <a:schemeClr val="accent2"/>
                </a:solidFill>
                <a:latin typeface="+mj-lt"/>
              </a:rPr>
              <a:t>The number of directory pages is much smaller than that of data pages</a:t>
            </a:r>
          </a:p>
          <a:p>
            <a:pPr marL="742950" lvl="1" indent="-285750">
              <a:spcBef>
                <a:spcPct val="20000"/>
              </a:spcBef>
              <a:buFont typeface="Arial" panose="020B0604020202020204" pitchFamily="34" charset="0"/>
              <a:buChar char="•"/>
            </a:pPr>
            <a:r>
              <a:rPr lang="en-US" sz="1600" dirty="0">
                <a:solidFill>
                  <a:schemeClr val="accent2"/>
                </a:solidFill>
                <a:latin typeface="+mj-lt"/>
              </a:rPr>
              <a:t>So the directory pages can be loaded all in main memory </a:t>
            </a:r>
          </a:p>
          <a:p>
            <a:pPr marL="742950" lvl="1" indent="-285750">
              <a:spcBef>
                <a:spcPct val="20000"/>
              </a:spcBef>
              <a:buFont typeface="Arial" panose="020B0604020202020204" pitchFamily="34" charset="0"/>
              <a:buChar char="•"/>
            </a:pPr>
            <a:r>
              <a:rPr lang="en-US" sz="1600" dirty="0">
                <a:solidFill>
                  <a:schemeClr val="accent2"/>
                </a:solidFill>
                <a:latin typeface="+mj-lt"/>
              </a:rPr>
              <a:t>Each entry takes 5 bytes, so the number entries in one header page is </a:t>
            </a:r>
            <a:r>
              <a:rPr lang="en-US" sz="1600" dirty="0" err="1">
                <a:solidFill>
                  <a:schemeClr val="accent2"/>
                </a:solidFill>
                <a:latin typeface="+mj-lt"/>
              </a:rPr>
              <a:t>PageSize</a:t>
            </a:r>
            <a:r>
              <a:rPr lang="en-US" sz="1600" dirty="0">
                <a:solidFill>
                  <a:schemeClr val="accent2"/>
                </a:solidFill>
                <a:latin typeface="+mj-lt"/>
              </a:rPr>
              <a:t>/5 entries, the number of header pages for N data pages is N * 5 / </a:t>
            </a:r>
            <a:r>
              <a:rPr lang="en-US" sz="1600" dirty="0" err="1">
                <a:solidFill>
                  <a:schemeClr val="accent2"/>
                </a:solidFill>
                <a:latin typeface="+mj-lt"/>
              </a:rPr>
              <a:t>PageSize</a:t>
            </a:r>
            <a:endParaRPr lang="en-US" sz="1600" dirty="0">
              <a:solidFill>
                <a:schemeClr val="accent2"/>
              </a:solidFill>
              <a:latin typeface="+mj-lt"/>
            </a:endParaRPr>
          </a:p>
        </p:txBody>
      </p:sp>
      <p:grpSp>
        <p:nvGrpSpPr>
          <p:cNvPr id="38917" name="Group 5"/>
          <p:cNvGrpSpPr>
            <a:grpSpLocks/>
          </p:cNvGrpSpPr>
          <p:nvPr/>
        </p:nvGrpSpPr>
        <p:grpSpPr bwMode="auto">
          <a:xfrm>
            <a:off x="3187700" y="1343025"/>
            <a:ext cx="938213" cy="633413"/>
            <a:chOff x="2068" y="912"/>
            <a:chExt cx="616" cy="432"/>
          </a:xfrm>
        </p:grpSpPr>
        <p:sp>
          <p:nvSpPr>
            <p:cNvPr id="38918" name="Rectangle 6"/>
            <p:cNvSpPr>
              <a:spLocks noChangeArrowheads="1"/>
            </p:cNvSpPr>
            <p:nvPr/>
          </p:nvSpPr>
          <p:spPr bwMode="auto">
            <a:xfrm>
              <a:off x="2068" y="916"/>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19" name="Rectangle 7"/>
            <p:cNvSpPr>
              <a:spLocks noChangeArrowheads="1"/>
            </p:cNvSpPr>
            <p:nvPr/>
          </p:nvSpPr>
          <p:spPr bwMode="auto">
            <a:xfrm>
              <a:off x="2068" y="1024"/>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0" name="Rectangle 8"/>
            <p:cNvSpPr>
              <a:spLocks noChangeArrowheads="1"/>
            </p:cNvSpPr>
            <p:nvPr/>
          </p:nvSpPr>
          <p:spPr bwMode="auto">
            <a:xfrm>
              <a:off x="2068" y="1132"/>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1" name="Rectangle 9"/>
            <p:cNvSpPr>
              <a:spLocks noChangeArrowheads="1"/>
            </p:cNvSpPr>
            <p:nvPr/>
          </p:nvSpPr>
          <p:spPr bwMode="auto">
            <a:xfrm>
              <a:off x="2068" y="1240"/>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2" name="Line 10"/>
            <p:cNvSpPr>
              <a:spLocks noChangeShapeType="1"/>
            </p:cNvSpPr>
            <p:nvPr/>
          </p:nvSpPr>
          <p:spPr bwMode="auto">
            <a:xfrm>
              <a:off x="2259" y="912"/>
              <a:ext cx="0" cy="432"/>
            </a:xfrm>
            <a:prstGeom prst="line">
              <a:avLst/>
            </a:prstGeom>
            <a:noFill/>
            <a:ln w="12700">
              <a:solidFill>
                <a:schemeClr val="tx2"/>
              </a:solidFill>
              <a:round/>
              <a:headEnd/>
              <a:tailEnd/>
            </a:ln>
            <a:effectLst/>
          </p:spPr>
          <p:txBody>
            <a:bodyPr/>
            <a:lstStyle/>
            <a:p>
              <a:endParaRPr lang="en-US">
                <a:latin typeface="+mj-lt"/>
              </a:endParaRPr>
            </a:p>
          </p:txBody>
        </p:sp>
        <p:sp>
          <p:nvSpPr>
            <p:cNvPr id="38923" name="Line 11"/>
            <p:cNvSpPr>
              <a:spLocks noChangeShapeType="1"/>
            </p:cNvSpPr>
            <p:nvPr/>
          </p:nvSpPr>
          <p:spPr bwMode="auto">
            <a:xfrm>
              <a:off x="2493" y="912"/>
              <a:ext cx="0" cy="432"/>
            </a:xfrm>
            <a:prstGeom prst="line">
              <a:avLst/>
            </a:prstGeom>
            <a:noFill/>
            <a:ln w="12700">
              <a:solidFill>
                <a:schemeClr val="tx2"/>
              </a:solidFill>
              <a:round/>
              <a:headEnd/>
              <a:tailEnd/>
            </a:ln>
            <a:effectLst/>
          </p:spPr>
          <p:txBody>
            <a:bodyPr/>
            <a:lstStyle/>
            <a:p>
              <a:endParaRPr lang="en-US">
                <a:latin typeface="+mj-lt"/>
              </a:endParaRPr>
            </a:p>
          </p:txBody>
        </p:sp>
      </p:grpSp>
      <p:grpSp>
        <p:nvGrpSpPr>
          <p:cNvPr id="38924" name="Group 12"/>
          <p:cNvGrpSpPr>
            <a:grpSpLocks/>
          </p:cNvGrpSpPr>
          <p:nvPr/>
        </p:nvGrpSpPr>
        <p:grpSpPr bwMode="auto">
          <a:xfrm>
            <a:off x="3187700" y="2117725"/>
            <a:ext cx="938213" cy="635000"/>
            <a:chOff x="2068" y="1440"/>
            <a:chExt cx="616" cy="432"/>
          </a:xfrm>
        </p:grpSpPr>
        <p:sp>
          <p:nvSpPr>
            <p:cNvPr id="38925" name="Rectangle 13"/>
            <p:cNvSpPr>
              <a:spLocks noChangeArrowheads="1"/>
            </p:cNvSpPr>
            <p:nvPr/>
          </p:nvSpPr>
          <p:spPr bwMode="auto">
            <a:xfrm>
              <a:off x="2068" y="1444"/>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6" name="Rectangle 14"/>
            <p:cNvSpPr>
              <a:spLocks noChangeArrowheads="1"/>
            </p:cNvSpPr>
            <p:nvPr/>
          </p:nvSpPr>
          <p:spPr bwMode="auto">
            <a:xfrm>
              <a:off x="2068" y="1552"/>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7" name="Rectangle 15"/>
            <p:cNvSpPr>
              <a:spLocks noChangeArrowheads="1"/>
            </p:cNvSpPr>
            <p:nvPr/>
          </p:nvSpPr>
          <p:spPr bwMode="auto">
            <a:xfrm>
              <a:off x="2068" y="1660"/>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8" name="Rectangle 16"/>
            <p:cNvSpPr>
              <a:spLocks noChangeArrowheads="1"/>
            </p:cNvSpPr>
            <p:nvPr/>
          </p:nvSpPr>
          <p:spPr bwMode="auto">
            <a:xfrm>
              <a:off x="2068" y="1768"/>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9" name="Line 17"/>
            <p:cNvSpPr>
              <a:spLocks noChangeShapeType="1"/>
            </p:cNvSpPr>
            <p:nvPr/>
          </p:nvSpPr>
          <p:spPr bwMode="auto">
            <a:xfrm>
              <a:off x="2259" y="1440"/>
              <a:ext cx="0" cy="432"/>
            </a:xfrm>
            <a:prstGeom prst="line">
              <a:avLst/>
            </a:prstGeom>
            <a:noFill/>
            <a:ln w="12700">
              <a:solidFill>
                <a:schemeClr val="tx2"/>
              </a:solidFill>
              <a:round/>
              <a:headEnd/>
              <a:tailEnd/>
            </a:ln>
            <a:effectLst/>
          </p:spPr>
          <p:txBody>
            <a:bodyPr/>
            <a:lstStyle/>
            <a:p>
              <a:endParaRPr lang="en-US">
                <a:latin typeface="+mj-lt"/>
              </a:endParaRPr>
            </a:p>
          </p:txBody>
        </p:sp>
        <p:sp>
          <p:nvSpPr>
            <p:cNvPr id="38930" name="Line 18"/>
            <p:cNvSpPr>
              <a:spLocks noChangeShapeType="1"/>
            </p:cNvSpPr>
            <p:nvPr/>
          </p:nvSpPr>
          <p:spPr bwMode="auto">
            <a:xfrm>
              <a:off x="2493" y="1440"/>
              <a:ext cx="0" cy="432"/>
            </a:xfrm>
            <a:prstGeom prst="line">
              <a:avLst/>
            </a:prstGeom>
            <a:noFill/>
            <a:ln w="12700">
              <a:solidFill>
                <a:schemeClr val="tx2"/>
              </a:solidFill>
              <a:round/>
              <a:headEnd/>
              <a:tailEnd/>
            </a:ln>
            <a:effectLst/>
          </p:spPr>
          <p:txBody>
            <a:bodyPr/>
            <a:lstStyle/>
            <a:p>
              <a:endParaRPr lang="en-US">
                <a:latin typeface="+mj-lt"/>
              </a:endParaRPr>
            </a:p>
          </p:txBody>
        </p:sp>
      </p:grpSp>
      <p:grpSp>
        <p:nvGrpSpPr>
          <p:cNvPr id="38931" name="Group 19"/>
          <p:cNvGrpSpPr>
            <a:grpSpLocks/>
          </p:cNvGrpSpPr>
          <p:nvPr/>
        </p:nvGrpSpPr>
        <p:grpSpPr bwMode="auto">
          <a:xfrm>
            <a:off x="3187700" y="2892425"/>
            <a:ext cx="938213" cy="635000"/>
            <a:chOff x="2068" y="1968"/>
            <a:chExt cx="616" cy="432"/>
          </a:xfrm>
        </p:grpSpPr>
        <p:sp>
          <p:nvSpPr>
            <p:cNvPr id="38932" name="Rectangle 20"/>
            <p:cNvSpPr>
              <a:spLocks noChangeArrowheads="1"/>
            </p:cNvSpPr>
            <p:nvPr/>
          </p:nvSpPr>
          <p:spPr bwMode="auto">
            <a:xfrm>
              <a:off x="2068" y="1972"/>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33" name="Rectangle 21"/>
            <p:cNvSpPr>
              <a:spLocks noChangeArrowheads="1"/>
            </p:cNvSpPr>
            <p:nvPr/>
          </p:nvSpPr>
          <p:spPr bwMode="auto">
            <a:xfrm>
              <a:off x="2068" y="2080"/>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34" name="Rectangle 22"/>
            <p:cNvSpPr>
              <a:spLocks noChangeArrowheads="1"/>
            </p:cNvSpPr>
            <p:nvPr/>
          </p:nvSpPr>
          <p:spPr bwMode="auto">
            <a:xfrm>
              <a:off x="2068" y="2188"/>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35" name="Rectangle 23"/>
            <p:cNvSpPr>
              <a:spLocks noChangeArrowheads="1"/>
            </p:cNvSpPr>
            <p:nvPr/>
          </p:nvSpPr>
          <p:spPr bwMode="auto">
            <a:xfrm>
              <a:off x="2068" y="2296"/>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36" name="Line 24"/>
            <p:cNvSpPr>
              <a:spLocks noChangeShapeType="1"/>
            </p:cNvSpPr>
            <p:nvPr/>
          </p:nvSpPr>
          <p:spPr bwMode="auto">
            <a:xfrm>
              <a:off x="2259" y="1968"/>
              <a:ext cx="0" cy="432"/>
            </a:xfrm>
            <a:prstGeom prst="line">
              <a:avLst/>
            </a:prstGeom>
            <a:noFill/>
            <a:ln w="12700">
              <a:solidFill>
                <a:schemeClr val="tx2"/>
              </a:solidFill>
              <a:round/>
              <a:headEnd/>
              <a:tailEnd/>
            </a:ln>
            <a:effectLst/>
          </p:spPr>
          <p:txBody>
            <a:bodyPr/>
            <a:lstStyle/>
            <a:p>
              <a:endParaRPr lang="en-US">
                <a:latin typeface="+mj-lt"/>
              </a:endParaRPr>
            </a:p>
          </p:txBody>
        </p:sp>
        <p:sp>
          <p:nvSpPr>
            <p:cNvPr id="38937" name="Line 25"/>
            <p:cNvSpPr>
              <a:spLocks noChangeShapeType="1"/>
            </p:cNvSpPr>
            <p:nvPr/>
          </p:nvSpPr>
          <p:spPr bwMode="auto">
            <a:xfrm>
              <a:off x="2493" y="1968"/>
              <a:ext cx="0" cy="432"/>
            </a:xfrm>
            <a:prstGeom prst="line">
              <a:avLst/>
            </a:prstGeom>
            <a:noFill/>
            <a:ln w="12700">
              <a:solidFill>
                <a:schemeClr val="tx2"/>
              </a:solidFill>
              <a:round/>
              <a:headEnd/>
              <a:tailEnd/>
            </a:ln>
            <a:effectLst/>
          </p:spPr>
          <p:txBody>
            <a:bodyPr/>
            <a:lstStyle/>
            <a:p>
              <a:endParaRPr lang="en-US">
                <a:latin typeface="+mj-lt"/>
              </a:endParaRPr>
            </a:p>
          </p:txBody>
        </p:sp>
      </p:grpSp>
      <p:sp>
        <p:nvSpPr>
          <p:cNvPr id="38938" name="Rectangle 26"/>
          <p:cNvSpPr>
            <a:spLocks noChangeArrowheads="1"/>
          </p:cNvSpPr>
          <p:nvPr/>
        </p:nvSpPr>
        <p:spPr bwMode="auto">
          <a:xfrm>
            <a:off x="5308600" y="1066800"/>
            <a:ext cx="939800" cy="6223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8939" name="Rectangle 27"/>
          <p:cNvSpPr>
            <a:spLocks noChangeArrowheads="1"/>
          </p:cNvSpPr>
          <p:nvPr/>
        </p:nvSpPr>
        <p:spPr bwMode="auto">
          <a:xfrm>
            <a:off x="5308600" y="1912938"/>
            <a:ext cx="939800" cy="6223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8940" name="Rectangle 28"/>
          <p:cNvSpPr>
            <a:spLocks noChangeArrowheads="1"/>
          </p:cNvSpPr>
          <p:nvPr/>
        </p:nvSpPr>
        <p:spPr bwMode="auto">
          <a:xfrm>
            <a:off x="5308600" y="3181350"/>
            <a:ext cx="939800" cy="6223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8941" name="Rectangle 29"/>
          <p:cNvSpPr>
            <a:spLocks noChangeArrowheads="1"/>
          </p:cNvSpPr>
          <p:nvPr/>
        </p:nvSpPr>
        <p:spPr bwMode="auto">
          <a:xfrm>
            <a:off x="5362575" y="1111250"/>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 1</a:t>
            </a:r>
          </a:p>
        </p:txBody>
      </p:sp>
      <p:sp>
        <p:nvSpPr>
          <p:cNvPr id="38942" name="Rectangle 30"/>
          <p:cNvSpPr>
            <a:spLocks noChangeArrowheads="1"/>
          </p:cNvSpPr>
          <p:nvPr/>
        </p:nvSpPr>
        <p:spPr bwMode="auto">
          <a:xfrm>
            <a:off x="5362575" y="1955800"/>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 2</a:t>
            </a:r>
          </a:p>
        </p:txBody>
      </p:sp>
      <p:sp>
        <p:nvSpPr>
          <p:cNvPr id="38943" name="Rectangle 31"/>
          <p:cNvSpPr>
            <a:spLocks noChangeArrowheads="1"/>
          </p:cNvSpPr>
          <p:nvPr/>
        </p:nvSpPr>
        <p:spPr bwMode="auto">
          <a:xfrm>
            <a:off x="5362575" y="3224213"/>
            <a:ext cx="706926"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 N</a:t>
            </a:r>
          </a:p>
        </p:txBody>
      </p:sp>
      <p:sp>
        <p:nvSpPr>
          <p:cNvPr id="38944" name="Rectangle 32"/>
          <p:cNvSpPr>
            <a:spLocks noChangeArrowheads="1"/>
          </p:cNvSpPr>
          <p:nvPr/>
        </p:nvSpPr>
        <p:spPr bwMode="auto">
          <a:xfrm>
            <a:off x="2216150" y="1392238"/>
            <a:ext cx="75181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b="1">
                <a:latin typeface="+mj-lt"/>
              </a:rPr>
              <a:t>Header</a:t>
            </a:r>
          </a:p>
          <a:p>
            <a:pPr eaLnBrk="0" hangingPunct="0"/>
            <a:r>
              <a:rPr lang="en-US" sz="1400" b="1">
                <a:latin typeface="+mj-lt"/>
              </a:rPr>
              <a:t>Page</a:t>
            </a:r>
          </a:p>
        </p:txBody>
      </p:sp>
      <p:sp>
        <p:nvSpPr>
          <p:cNvPr id="38945" name="Rectangle 33"/>
          <p:cNvSpPr>
            <a:spLocks noChangeArrowheads="1"/>
          </p:cNvSpPr>
          <p:nvPr/>
        </p:nvSpPr>
        <p:spPr bwMode="auto">
          <a:xfrm>
            <a:off x="3092450" y="3576638"/>
            <a:ext cx="966612" cy="243656"/>
          </a:xfrm>
          <a:prstGeom prst="rect">
            <a:avLst/>
          </a:prstGeom>
          <a:noFill/>
          <a:ln w="12700">
            <a:noFill/>
            <a:miter lim="800000"/>
            <a:headEnd/>
            <a:tailEnd/>
          </a:ln>
          <a:effectLst/>
        </p:spPr>
        <p:txBody>
          <a:bodyPr wrap="none" lIns="90488" tIns="44450" rIns="90488" bIns="44450">
            <a:spAutoFit/>
          </a:bodyPr>
          <a:lstStyle/>
          <a:p>
            <a:pPr eaLnBrk="0" hangingPunct="0"/>
            <a:r>
              <a:rPr lang="en-US" sz="1000" b="1">
                <a:latin typeface="+mj-lt"/>
              </a:rPr>
              <a:t>DIRECTORY</a:t>
            </a:r>
          </a:p>
        </p:txBody>
      </p:sp>
      <p:grpSp>
        <p:nvGrpSpPr>
          <p:cNvPr id="38946" name="Group 34"/>
          <p:cNvGrpSpPr>
            <a:grpSpLocks/>
          </p:cNvGrpSpPr>
          <p:nvPr/>
        </p:nvGrpSpPr>
        <p:grpSpPr bwMode="auto">
          <a:xfrm>
            <a:off x="2819400" y="1911350"/>
            <a:ext cx="366713" cy="277813"/>
            <a:chOff x="1827" y="1299"/>
            <a:chExt cx="240" cy="189"/>
          </a:xfrm>
        </p:grpSpPr>
        <p:sp>
          <p:nvSpPr>
            <p:cNvPr id="38947" name="Arc 35"/>
            <p:cNvSpPr>
              <a:spLocks/>
            </p:cNvSpPr>
            <p:nvPr/>
          </p:nvSpPr>
          <p:spPr bwMode="auto">
            <a:xfrm>
              <a:off x="1827" y="1299"/>
              <a:ext cx="240" cy="96"/>
            </a:xfrm>
            <a:custGeom>
              <a:avLst/>
              <a:gdLst>
                <a:gd name="G0" fmla="+- 21595 0 0"/>
                <a:gd name="G1" fmla="+- 21600 0 0"/>
                <a:gd name="G2" fmla="+- 21600 0 0"/>
                <a:gd name="T0" fmla="*/ 0 w 21595"/>
                <a:gd name="T1" fmla="*/ 21150 h 21600"/>
                <a:gd name="T2" fmla="*/ 21505 w 21595"/>
                <a:gd name="T3" fmla="*/ 0 h 21600"/>
                <a:gd name="T4" fmla="*/ 21595 w 21595"/>
                <a:gd name="T5" fmla="*/ 21600 h 21600"/>
              </a:gdLst>
              <a:ahLst/>
              <a:cxnLst>
                <a:cxn ang="0">
                  <a:pos x="T0" y="T1"/>
                </a:cxn>
                <a:cxn ang="0">
                  <a:pos x="T2" y="T3"/>
                </a:cxn>
                <a:cxn ang="0">
                  <a:pos x="T4" y="T5"/>
                </a:cxn>
              </a:cxnLst>
              <a:rect l="0" t="0" r="r" b="b"/>
              <a:pathLst>
                <a:path w="21595" h="21600" fill="none" extrusionOk="0">
                  <a:moveTo>
                    <a:pt x="-1" y="21149"/>
                  </a:moveTo>
                  <a:cubicBezTo>
                    <a:pt x="243" y="9433"/>
                    <a:pt x="9786" y="49"/>
                    <a:pt x="21505" y="0"/>
                  </a:cubicBezTo>
                </a:path>
                <a:path w="21595" h="21600" stroke="0" extrusionOk="0">
                  <a:moveTo>
                    <a:pt x="-1" y="21149"/>
                  </a:moveTo>
                  <a:cubicBezTo>
                    <a:pt x="243" y="9433"/>
                    <a:pt x="9786" y="49"/>
                    <a:pt x="21505" y="0"/>
                  </a:cubicBezTo>
                  <a:lnTo>
                    <a:pt x="21595" y="21600"/>
                  </a:lnTo>
                  <a:close/>
                </a:path>
              </a:pathLst>
            </a:custGeom>
            <a:noFill/>
            <a:ln w="12700" cap="rnd">
              <a:solidFill>
                <a:schemeClr val="accent2"/>
              </a:solidFill>
              <a:round/>
              <a:headEnd/>
              <a:tailEnd/>
            </a:ln>
            <a:effectLst/>
          </p:spPr>
          <p:txBody>
            <a:bodyPr/>
            <a:lstStyle/>
            <a:p>
              <a:endParaRPr lang="en-US">
                <a:latin typeface="+mj-lt"/>
              </a:endParaRPr>
            </a:p>
          </p:txBody>
        </p:sp>
        <p:sp>
          <p:nvSpPr>
            <p:cNvPr id="38948" name="Arc 36"/>
            <p:cNvSpPr>
              <a:spLocks/>
            </p:cNvSpPr>
            <p:nvPr/>
          </p:nvSpPr>
          <p:spPr bwMode="auto">
            <a:xfrm>
              <a:off x="1827" y="1392"/>
              <a:ext cx="240"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2"/>
              </a:solidFill>
              <a:round/>
              <a:headEnd type="triangle" w="med" len="med"/>
              <a:tailEnd/>
            </a:ln>
            <a:effectLst/>
          </p:spPr>
          <p:txBody>
            <a:bodyPr/>
            <a:lstStyle/>
            <a:p>
              <a:endParaRPr lang="en-US">
                <a:latin typeface="+mj-lt"/>
              </a:endParaRPr>
            </a:p>
          </p:txBody>
        </p:sp>
      </p:grpSp>
      <p:grpSp>
        <p:nvGrpSpPr>
          <p:cNvPr id="38949" name="Group 37"/>
          <p:cNvGrpSpPr>
            <a:grpSpLocks/>
          </p:cNvGrpSpPr>
          <p:nvPr/>
        </p:nvGrpSpPr>
        <p:grpSpPr bwMode="auto">
          <a:xfrm>
            <a:off x="2819400" y="2686050"/>
            <a:ext cx="366713" cy="277813"/>
            <a:chOff x="1827" y="1827"/>
            <a:chExt cx="240" cy="189"/>
          </a:xfrm>
        </p:grpSpPr>
        <p:sp>
          <p:nvSpPr>
            <p:cNvPr id="38950" name="Arc 38"/>
            <p:cNvSpPr>
              <a:spLocks/>
            </p:cNvSpPr>
            <p:nvPr/>
          </p:nvSpPr>
          <p:spPr bwMode="auto">
            <a:xfrm>
              <a:off x="1827" y="1827"/>
              <a:ext cx="240" cy="96"/>
            </a:xfrm>
            <a:custGeom>
              <a:avLst/>
              <a:gdLst>
                <a:gd name="G0" fmla="+- 21595 0 0"/>
                <a:gd name="G1" fmla="+- 21600 0 0"/>
                <a:gd name="G2" fmla="+- 21600 0 0"/>
                <a:gd name="T0" fmla="*/ 0 w 21595"/>
                <a:gd name="T1" fmla="*/ 21150 h 21600"/>
                <a:gd name="T2" fmla="*/ 21505 w 21595"/>
                <a:gd name="T3" fmla="*/ 0 h 21600"/>
                <a:gd name="T4" fmla="*/ 21595 w 21595"/>
                <a:gd name="T5" fmla="*/ 21600 h 21600"/>
              </a:gdLst>
              <a:ahLst/>
              <a:cxnLst>
                <a:cxn ang="0">
                  <a:pos x="T0" y="T1"/>
                </a:cxn>
                <a:cxn ang="0">
                  <a:pos x="T2" y="T3"/>
                </a:cxn>
                <a:cxn ang="0">
                  <a:pos x="T4" y="T5"/>
                </a:cxn>
              </a:cxnLst>
              <a:rect l="0" t="0" r="r" b="b"/>
              <a:pathLst>
                <a:path w="21595" h="21600" fill="none" extrusionOk="0">
                  <a:moveTo>
                    <a:pt x="-1" y="21149"/>
                  </a:moveTo>
                  <a:cubicBezTo>
                    <a:pt x="243" y="9433"/>
                    <a:pt x="9786" y="49"/>
                    <a:pt x="21505" y="0"/>
                  </a:cubicBezTo>
                </a:path>
                <a:path w="21595" h="21600" stroke="0" extrusionOk="0">
                  <a:moveTo>
                    <a:pt x="-1" y="21149"/>
                  </a:moveTo>
                  <a:cubicBezTo>
                    <a:pt x="243" y="9433"/>
                    <a:pt x="9786" y="49"/>
                    <a:pt x="21505" y="0"/>
                  </a:cubicBezTo>
                  <a:lnTo>
                    <a:pt x="21595" y="21600"/>
                  </a:lnTo>
                  <a:close/>
                </a:path>
              </a:pathLst>
            </a:custGeom>
            <a:noFill/>
            <a:ln w="12700" cap="rnd">
              <a:solidFill>
                <a:schemeClr val="accent2"/>
              </a:solidFill>
              <a:round/>
              <a:headEnd/>
              <a:tailEnd/>
            </a:ln>
            <a:effectLst/>
          </p:spPr>
          <p:txBody>
            <a:bodyPr/>
            <a:lstStyle/>
            <a:p>
              <a:endParaRPr lang="en-US">
                <a:latin typeface="+mj-lt"/>
              </a:endParaRPr>
            </a:p>
          </p:txBody>
        </p:sp>
        <p:sp>
          <p:nvSpPr>
            <p:cNvPr id="38951" name="Arc 39"/>
            <p:cNvSpPr>
              <a:spLocks/>
            </p:cNvSpPr>
            <p:nvPr/>
          </p:nvSpPr>
          <p:spPr bwMode="auto">
            <a:xfrm>
              <a:off x="1827" y="1920"/>
              <a:ext cx="240"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2"/>
              </a:solidFill>
              <a:round/>
              <a:headEnd type="triangle" w="med" len="med"/>
              <a:tailEnd/>
            </a:ln>
            <a:effectLst/>
          </p:spPr>
          <p:txBody>
            <a:bodyPr/>
            <a:lstStyle/>
            <a:p>
              <a:endParaRPr lang="en-US">
                <a:latin typeface="+mj-lt"/>
              </a:endParaRPr>
            </a:p>
          </p:txBody>
        </p:sp>
      </p:grpSp>
      <p:sp>
        <p:nvSpPr>
          <p:cNvPr id="38952" name="Arc 40"/>
          <p:cNvSpPr>
            <a:spLocks/>
          </p:cNvSpPr>
          <p:nvPr/>
        </p:nvSpPr>
        <p:spPr bwMode="auto">
          <a:xfrm>
            <a:off x="3332163" y="1135063"/>
            <a:ext cx="1974850" cy="282575"/>
          </a:xfrm>
          <a:custGeom>
            <a:avLst/>
            <a:gdLst>
              <a:gd name="G0" fmla="+- 21599 0 0"/>
              <a:gd name="G1" fmla="+- 21600 0 0"/>
              <a:gd name="G2" fmla="+- 21600 0 0"/>
              <a:gd name="T0" fmla="*/ 0 w 21599"/>
              <a:gd name="T1" fmla="*/ 21375 h 21600"/>
              <a:gd name="T2" fmla="*/ 21582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40"/>
                  <a:pt x="9747" y="9"/>
                  <a:pt x="21582" y="0"/>
                </a:cubicBezTo>
              </a:path>
              <a:path w="21599" h="21600" stroke="0" extrusionOk="0">
                <a:moveTo>
                  <a:pt x="0" y="21375"/>
                </a:moveTo>
                <a:cubicBezTo>
                  <a:pt x="123" y="9540"/>
                  <a:pt x="9747" y="9"/>
                  <a:pt x="21582" y="0"/>
                </a:cubicBezTo>
                <a:lnTo>
                  <a:pt x="21599"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38953" name="Arc 41"/>
          <p:cNvSpPr>
            <a:spLocks/>
          </p:cNvSpPr>
          <p:nvPr/>
        </p:nvSpPr>
        <p:spPr bwMode="auto">
          <a:xfrm>
            <a:off x="3624263" y="1412875"/>
            <a:ext cx="1682750" cy="56356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endParaRPr lang="en-US">
              <a:latin typeface="+mj-lt"/>
            </a:endParaRPr>
          </a:p>
        </p:txBody>
      </p:sp>
      <p:sp>
        <p:nvSpPr>
          <p:cNvPr id="38954" name="Arc 42"/>
          <p:cNvSpPr>
            <a:spLocks/>
          </p:cNvSpPr>
          <p:nvPr/>
        </p:nvSpPr>
        <p:spPr bwMode="auto">
          <a:xfrm>
            <a:off x="3990975" y="1412875"/>
            <a:ext cx="658813" cy="105727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endParaRPr lang="en-US">
              <a:latin typeface="+mj-lt"/>
            </a:endParaRPr>
          </a:p>
        </p:txBody>
      </p:sp>
      <p:sp>
        <p:nvSpPr>
          <p:cNvPr id="38955" name="Arc 43"/>
          <p:cNvSpPr>
            <a:spLocks/>
          </p:cNvSpPr>
          <p:nvPr/>
        </p:nvSpPr>
        <p:spPr bwMode="auto">
          <a:xfrm>
            <a:off x="3986213" y="2968625"/>
            <a:ext cx="1317625" cy="2111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ext Box 2"/>
          <p:cNvSpPr txBox="1">
            <a:spLocks noChangeArrowheads="1"/>
          </p:cNvSpPr>
          <p:nvPr/>
        </p:nvSpPr>
        <p:spPr bwMode="auto">
          <a:xfrm>
            <a:off x="381000" y="1524000"/>
            <a:ext cx="6324600" cy="4708982"/>
          </a:xfrm>
          <a:prstGeom prst="rect">
            <a:avLst/>
          </a:prstGeom>
          <a:noFill/>
          <a:ln w="9525">
            <a:noFill/>
            <a:miter lim="800000"/>
            <a:headEnd/>
            <a:tailEnd/>
          </a:ln>
          <a:effectLst/>
        </p:spPr>
        <p:txBody>
          <a:bodyPr wrap="square">
            <a:spAutoFit/>
          </a:bodyPr>
          <a:lstStyle/>
          <a:p>
            <a:r>
              <a:rPr lang="en-US" sz="2400" dirty="0">
                <a:solidFill>
                  <a:schemeClr val="accent2"/>
                </a:solidFill>
                <a:latin typeface="+mj-lt"/>
              </a:rPr>
              <a:t>Scan</a:t>
            </a:r>
            <a:r>
              <a:rPr lang="en-US" sz="1800" dirty="0">
                <a:latin typeface="+mj-lt"/>
              </a:rPr>
              <a:t>:</a:t>
            </a:r>
            <a:r>
              <a:rPr lang="en-US" sz="1800" dirty="0">
                <a:solidFill>
                  <a:srgbClr val="FF0000"/>
                </a:solidFill>
                <a:latin typeface="+mj-lt"/>
              </a:rPr>
              <a:t> P*D</a:t>
            </a:r>
          </a:p>
          <a:p>
            <a:endParaRPr lang="en-US" sz="1800" dirty="0">
              <a:solidFill>
                <a:srgbClr val="FF0000"/>
              </a:solidFill>
              <a:latin typeface="+mj-lt"/>
            </a:endParaRPr>
          </a:p>
          <a:p>
            <a:r>
              <a:rPr lang="en-US" sz="2400" dirty="0">
                <a:solidFill>
                  <a:schemeClr val="accent2"/>
                </a:solidFill>
                <a:latin typeface="+mj-lt"/>
              </a:rPr>
              <a:t>Search with equality selection</a:t>
            </a:r>
            <a:r>
              <a:rPr lang="en-US" sz="1800" dirty="0">
                <a:latin typeface="+mj-lt"/>
              </a:rPr>
              <a:t>: If a selection is based on a candidate key, on average, we must scan half the file, assuming that the record exists </a:t>
            </a:r>
            <a:r>
              <a:rPr lang="en-US" sz="1800" dirty="0">
                <a:solidFill>
                  <a:srgbClr val="FF0000"/>
                </a:solidFill>
                <a:latin typeface="+mj-lt"/>
              </a:rPr>
              <a:t>0.5*P*D</a:t>
            </a:r>
            <a:r>
              <a:rPr lang="en-US" sz="1800" dirty="0">
                <a:latin typeface="+mj-lt"/>
              </a:rPr>
              <a:t>.</a:t>
            </a:r>
          </a:p>
          <a:p>
            <a:endParaRPr lang="en-US" sz="1800" dirty="0">
              <a:latin typeface="+mj-lt"/>
            </a:endParaRPr>
          </a:p>
          <a:p>
            <a:r>
              <a:rPr lang="en-US" sz="2400" dirty="0">
                <a:solidFill>
                  <a:schemeClr val="accent2"/>
                </a:solidFill>
                <a:latin typeface="+mj-lt"/>
              </a:rPr>
              <a:t>Search with range selection</a:t>
            </a:r>
            <a:r>
              <a:rPr lang="en-US" sz="1800" dirty="0">
                <a:latin typeface="+mj-lt"/>
              </a:rPr>
              <a:t>: The entire file must be scanned. The cost is </a:t>
            </a:r>
            <a:r>
              <a:rPr lang="en-US" sz="1800" dirty="0">
                <a:solidFill>
                  <a:srgbClr val="FF0000"/>
                </a:solidFill>
                <a:latin typeface="+mj-lt"/>
              </a:rPr>
              <a:t>P*D</a:t>
            </a:r>
            <a:r>
              <a:rPr lang="en-US" sz="1800" dirty="0">
                <a:latin typeface="+mj-lt"/>
              </a:rPr>
              <a:t>.</a:t>
            </a:r>
          </a:p>
          <a:p>
            <a:endParaRPr lang="en-US" sz="1800" dirty="0">
              <a:latin typeface="+mj-lt"/>
            </a:endParaRPr>
          </a:p>
          <a:p>
            <a:r>
              <a:rPr lang="en-US" sz="2400" dirty="0">
                <a:solidFill>
                  <a:schemeClr val="accent2"/>
                </a:solidFill>
                <a:latin typeface="+mj-lt"/>
              </a:rPr>
              <a:t>Insert</a:t>
            </a:r>
            <a:r>
              <a:rPr lang="en-US" sz="1800" dirty="0">
                <a:latin typeface="+mj-lt"/>
              </a:rPr>
              <a:t>: Assume that records are always inserted at the end of the file. We fetch the last page in the file, add the record, and write the page back. The cost is </a:t>
            </a:r>
            <a:r>
              <a:rPr lang="en-US" sz="1800" dirty="0">
                <a:solidFill>
                  <a:srgbClr val="FF0000"/>
                </a:solidFill>
                <a:latin typeface="+mj-lt"/>
              </a:rPr>
              <a:t>2D</a:t>
            </a:r>
            <a:r>
              <a:rPr lang="en-US" sz="1800" dirty="0">
                <a:latin typeface="+mj-lt"/>
              </a:rPr>
              <a:t>.</a:t>
            </a:r>
          </a:p>
          <a:p>
            <a:endParaRPr lang="en-US" sz="1800" dirty="0">
              <a:latin typeface="+mj-lt"/>
            </a:endParaRPr>
          </a:p>
          <a:p>
            <a:r>
              <a:rPr lang="en-US" sz="2400" dirty="0">
                <a:solidFill>
                  <a:schemeClr val="accent2"/>
                </a:solidFill>
                <a:latin typeface="+mj-lt"/>
              </a:rPr>
              <a:t>Delete</a:t>
            </a:r>
            <a:r>
              <a:rPr lang="en-US" sz="1800" dirty="0">
                <a:latin typeface="+mj-lt"/>
              </a:rPr>
              <a:t>:. The cost also depends on the number of qualifying records. The cost is </a:t>
            </a:r>
            <a:r>
              <a:rPr lang="en-US" sz="1800" dirty="0">
                <a:solidFill>
                  <a:srgbClr val="FF0000"/>
                </a:solidFill>
                <a:latin typeface="+mj-lt"/>
              </a:rPr>
              <a:t>search cost + D</a:t>
            </a:r>
            <a:r>
              <a:rPr lang="en-US" sz="1800" dirty="0">
                <a:latin typeface="+mj-lt"/>
              </a:rPr>
              <a:t>.</a:t>
            </a:r>
          </a:p>
        </p:txBody>
      </p:sp>
      <p:sp>
        <p:nvSpPr>
          <p:cNvPr id="329731" name="Text Box 3"/>
          <p:cNvSpPr txBox="1">
            <a:spLocks noChangeArrowheads="1"/>
          </p:cNvSpPr>
          <p:nvPr/>
        </p:nvSpPr>
        <p:spPr bwMode="auto">
          <a:xfrm>
            <a:off x="1295400" y="152400"/>
            <a:ext cx="5548122" cy="584775"/>
          </a:xfrm>
          <a:prstGeom prst="rect">
            <a:avLst/>
          </a:prstGeom>
          <a:noFill/>
          <a:ln w="9525">
            <a:noFill/>
            <a:miter lim="800000"/>
            <a:headEnd/>
            <a:tailEnd/>
          </a:ln>
          <a:effectLst/>
        </p:spPr>
        <p:txBody>
          <a:bodyPr wrap="none">
            <a:spAutoFit/>
          </a:bodyPr>
          <a:lstStyle/>
          <a:p>
            <a:r>
              <a:rPr lang="en-US" sz="3200">
                <a:latin typeface="+mj-lt"/>
              </a:rPr>
              <a:t>Heap Files and Associated Costs</a:t>
            </a:r>
          </a:p>
        </p:txBody>
      </p:sp>
      <p:sp>
        <p:nvSpPr>
          <p:cNvPr id="329732" name="Rectangle 4"/>
          <p:cNvSpPr>
            <a:spLocks noChangeArrowheads="1"/>
          </p:cNvSpPr>
          <p:nvPr/>
        </p:nvSpPr>
        <p:spPr bwMode="auto">
          <a:xfrm>
            <a:off x="2286000" y="838200"/>
            <a:ext cx="4800600" cy="990600"/>
          </a:xfrm>
          <a:prstGeom prst="rect">
            <a:avLst/>
          </a:prstGeom>
          <a:noFill/>
          <a:ln w="12700">
            <a:solidFill>
              <a:schemeClr val="tx1"/>
            </a:solidFill>
            <a:miter lim="800000"/>
            <a:headEnd/>
            <a:tailEnd/>
          </a:ln>
          <a:effectLst/>
        </p:spPr>
        <p:txBody>
          <a:bodyPr lIns="90488" tIns="44450" rIns="90488" bIns="44450"/>
          <a:lstStyle/>
          <a:p>
            <a:pPr marL="342900" indent="-342900">
              <a:spcBef>
                <a:spcPct val="20000"/>
              </a:spcBef>
              <a:buSzPct val="75000"/>
            </a:pPr>
            <a:r>
              <a:rPr lang="en-US" sz="1600" dirty="0">
                <a:solidFill>
                  <a:schemeClr val="accent2"/>
                </a:solidFill>
                <a:latin typeface="+mj-lt"/>
              </a:rPr>
              <a:t>P:  </a:t>
            </a:r>
            <a:r>
              <a:rPr lang="en-US" sz="1600" dirty="0">
                <a:latin typeface="+mj-lt"/>
              </a:rPr>
              <a:t>The number of data pages</a:t>
            </a:r>
          </a:p>
          <a:p>
            <a:pPr marL="342900" indent="-342900">
              <a:spcBef>
                <a:spcPct val="20000"/>
              </a:spcBef>
              <a:buSzPct val="75000"/>
            </a:pPr>
            <a:r>
              <a:rPr lang="en-US" sz="1600" dirty="0">
                <a:solidFill>
                  <a:schemeClr val="accent2"/>
                </a:solidFill>
                <a:latin typeface="+mj-lt"/>
              </a:rPr>
              <a:t>R:  </a:t>
            </a:r>
            <a:r>
              <a:rPr lang="en-US" sz="1600" dirty="0">
                <a:latin typeface="+mj-lt"/>
              </a:rPr>
              <a:t>Number of records per page</a:t>
            </a:r>
          </a:p>
          <a:p>
            <a:pPr marL="342900" indent="-342900">
              <a:spcBef>
                <a:spcPct val="20000"/>
              </a:spcBef>
              <a:buSzPct val="75000"/>
            </a:pPr>
            <a:r>
              <a:rPr lang="en-US" sz="1600" dirty="0">
                <a:solidFill>
                  <a:schemeClr val="accent2"/>
                </a:solidFill>
                <a:latin typeface="+mj-lt"/>
              </a:rPr>
              <a:t>D:  </a:t>
            </a:r>
            <a:r>
              <a:rPr lang="en-US" sz="1600" dirty="0">
                <a:latin typeface="+mj-lt"/>
              </a:rPr>
              <a:t>(Average) time to read or write disk page</a:t>
            </a:r>
          </a:p>
        </p:txBody>
      </p:sp>
      <p:sp>
        <p:nvSpPr>
          <p:cNvPr id="329733" name="Rectangle 5"/>
          <p:cNvSpPr>
            <a:spLocks noChangeArrowheads="1"/>
          </p:cNvSpPr>
          <p:nvPr/>
        </p:nvSpPr>
        <p:spPr bwMode="auto">
          <a:xfrm>
            <a:off x="7710488" y="1600200"/>
            <a:ext cx="939800" cy="6223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29734" name="Rectangle 6"/>
          <p:cNvSpPr>
            <a:spLocks noChangeArrowheads="1"/>
          </p:cNvSpPr>
          <p:nvPr/>
        </p:nvSpPr>
        <p:spPr bwMode="auto">
          <a:xfrm>
            <a:off x="7710488" y="2578100"/>
            <a:ext cx="939800" cy="6223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29735" name="Rectangle 7"/>
          <p:cNvSpPr>
            <a:spLocks noChangeArrowheads="1"/>
          </p:cNvSpPr>
          <p:nvPr/>
        </p:nvSpPr>
        <p:spPr bwMode="auto">
          <a:xfrm>
            <a:off x="7710488" y="4178300"/>
            <a:ext cx="939800" cy="6223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29736" name="Rectangle 8"/>
          <p:cNvSpPr>
            <a:spLocks noChangeArrowheads="1"/>
          </p:cNvSpPr>
          <p:nvPr/>
        </p:nvSpPr>
        <p:spPr bwMode="auto">
          <a:xfrm>
            <a:off x="7764463" y="1644650"/>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 1</a:t>
            </a:r>
          </a:p>
        </p:txBody>
      </p:sp>
      <p:sp>
        <p:nvSpPr>
          <p:cNvPr id="329737" name="Rectangle 9"/>
          <p:cNvSpPr>
            <a:spLocks noChangeArrowheads="1"/>
          </p:cNvSpPr>
          <p:nvPr/>
        </p:nvSpPr>
        <p:spPr bwMode="auto">
          <a:xfrm>
            <a:off x="7764463" y="2620963"/>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 2</a:t>
            </a:r>
          </a:p>
        </p:txBody>
      </p:sp>
      <p:sp>
        <p:nvSpPr>
          <p:cNvPr id="329738" name="Rectangle 10"/>
          <p:cNvSpPr>
            <a:spLocks noChangeArrowheads="1"/>
          </p:cNvSpPr>
          <p:nvPr/>
        </p:nvSpPr>
        <p:spPr bwMode="auto">
          <a:xfrm>
            <a:off x="7764463" y="4221163"/>
            <a:ext cx="67646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dirty="0">
                <a:solidFill>
                  <a:schemeClr val="tx2"/>
                </a:solidFill>
                <a:latin typeface="+mj-lt"/>
              </a:rPr>
              <a:t>Data</a:t>
            </a:r>
          </a:p>
          <a:p>
            <a:pPr eaLnBrk="0" hangingPunct="0"/>
            <a:r>
              <a:rPr lang="en-US" sz="1400" dirty="0">
                <a:solidFill>
                  <a:schemeClr val="tx2"/>
                </a:solidFill>
                <a:latin typeface="+mj-lt"/>
              </a:rPr>
              <a:t>Page P</a:t>
            </a:r>
          </a:p>
        </p:txBody>
      </p:sp>
      <p:sp>
        <p:nvSpPr>
          <p:cNvPr id="329739" name="Line 11"/>
          <p:cNvSpPr>
            <a:spLocks noChangeShapeType="1"/>
          </p:cNvSpPr>
          <p:nvPr/>
        </p:nvSpPr>
        <p:spPr bwMode="auto">
          <a:xfrm flipV="1">
            <a:off x="7024688" y="2057400"/>
            <a:ext cx="685800" cy="2286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29740" name="Line 12"/>
          <p:cNvSpPr>
            <a:spLocks noChangeShapeType="1"/>
          </p:cNvSpPr>
          <p:nvPr/>
        </p:nvSpPr>
        <p:spPr bwMode="auto">
          <a:xfrm>
            <a:off x="7024688" y="2743200"/>
            <a:ext cx="609600" cy="1524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29741" name="Line 13"/>
          <p:cNvSpPr>
            <a:spLocks noChangeShapeType="1"/>
          </p:cNvSpPr>
          <p:nvPr/>
        </p:nvSpPr>
        <p:spPr bwMode="auto">
          <a:xfrm>
            <a:off x="7086600" y="3657600"/>
            <a:ext cx="990600" cy="46355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29742" name="Text Box 14"/>
          <p:cNvSpPr txBox="1">
            <a:spLocks noChangeArrowheads="1"/>
          </p:cNvSpPr>
          <p:nvPr/>
        </p:nvSpPr>
        <p:spPr bwMode="auto">
          <a:xfrm>
            <a:off x="7954963" y="3429000"/>
            <a:ext cx="365125" cy="457200"/>
          </a:xfrm>
          <a:prstGeom prst="rect">
            <a:avLst/>
          </a:prstGeom>
          <a:noFill/>
          <a:ln w="9525">
            <a:noFill/>
            <a:miter lim="800000"/>
            <a:headEnd/>
            <a:tailEnd/>
          </a:ln>
          <a:effectLst/>
        </p:spPr>
        <p:txBody>
          <a:bodyPr wrap="none">
            <a:spAutoFit/>
          </a:bodyPr>
          <a:lstStyle/>
          <a:p>
            <a:r>
              <a:rPr lang="en-US" sz="2400">
                <a:latin typeface="+mj-lt"/>
              </a:rPr>
              <a:t>::</a:t>
            </a:r>
          </a:p>
        </p:txBody>
      </p:sp>
      <p:sp>
        <p:nvSpPr>
          <p:cNvPr id="329743" name="Rectangle 15"/>
          <p:cNvSpPr>
            <a:spLocks noChangeArrowheads="1"/>
          </p:cNvSpPr>
          <p:nvPr/>
        </p:nvSpPr>
        <p:spPr bwMode="auto">
          <a:xfrm>
            <a:off x="6872288" y="2133600"/>
            <a:ext cx="2286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j-lt"/>
            </a:endParaRPr>
          </a:p>
        </p:txBody>
      </p:sp>
      <p:sp>
        <p:nvSpPr>
          <p:cNvPr id="329744" name="Rectangle 16"/>
          <p:cNvSpPr>
            <a:spLocks noChangeArrowheads="1"/>
          </p:cNvSpPr>
          <p:nvPr/>
        </p:nvSpPr>
        <p:spPr bwMode="auto">
          <a:xfrm>
            <a:off x="6872288" y="2514600"/>
            <a:ext cx="2286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j-lt"/>
            </a:endParaRPr>
          </a:p>
        </p:txBody>
      </p:sp>
      <p:sp>
        <p:nvSpPr>
          <p:cNvPr id="329745" name="Rectangle 17"/>
          <p:cNvSpPr>
            <a:spLocks noChangeArrowheads="1"/>
          </p:cNvSpPr>
          <p:nvPr/>
        </p:nvSpPr>
        <p:spPr bwMode="auto">
          <a:xfrm>
            <a:off x="6872288" y="2895600"/>
            <a:ext cx="2286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j-lt"/>
            </a:endParaRPr>
          </a:p>
        </p:txBody>
      </p:sp>
      <p:sp>
        <p:nvSpPr>
          <p:cNvPr id="329746" name="Rectangle 18"/>
          <p:cNvSpPr>
            <a:spLocks noChangeArrowheads="1"/>
          </p:cNvSpPr>
          <p:nvPr/>
        </p:nvSpPr>
        <p:spPr bwMode="auto">
          <a:xfrm>
            <a:off x="6872288" y="3505200"/>
            <a:ext cx="2286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j-lt"/>
            </a:endParaRPr>
          </a:p>
        </p:txBody>
      </p:sp>
      <p:sp>
        <p:nvSpPr>
          <p:cNvPr id="329747" name="Text Box 19"/>
          <p:cNvSpPr txBox="1">
            <a:spLocks noChangeArrowheads="1"/>
          </p:cNvSpPr>
          <p:nvPr/>
        </p:nvSpPr>
        <p:spPr bwMode="auto">
          <a:xfrm>
            <a:off x="6462713" y="3962400"/>
            <a:ext cx="928459" cy="338554"/>
          </a:xfrm>
          <a:prstGeom prst="rect">
            <a:avLst/>
          </a:prstGeom>
          <a:noFill/>
          <a:ln w="9525">
            <a:noFill/>
            <a:miter lim="800000"/>
            <a:headEnd/>
            <a:tailEnd/>
          </a:ln>
          <a:effectLst/>
        </p:spPr>
        <p:txBody>
          <a:bodyPr wrap="none">
            <a:spAutoFit/>
          </a:bodyPr>
          <a:lstStyle/>
          <a:p>
            <a:r>
              <a:rPr lang="en-US" sz="1600">
                <a:latin typeface="+mj-lt"/>
              </a:rPr>
              <a:t>directory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838200" y="114300"/>
            <a:ext cx="7772400" cy="435434"/>
          </a:xfrm>
          <a:prstGeom prst="rect">
            <a:avLst/>
          </a:prstGeom>
          <a:noFill/>
          <a:ln w="12700">
            <a:noFill/>
            <a:miter lim="800000"/>
            <a:headEnd/>
            <a:tailEnd/>
          </a:ln>
          <a:effectLst/>
        </p:spPr>
        <p:txBody>
          <a:bodyPr lIns="90488" tIns="44450" rIns="90488" bIns="44450" anchor="ctr"/>
          <a:lstStyle/>
          <a:p>
            <a:pPr algn="ctr"/>
            <a:r>
              <a:rPr lang="en-US" sz="3600" dirty="0">
                <a:solidFill>
                  <a:schemeClr val="tx2"/>
                </a:solidFill>
                <a:latin typeface="+mj-lt"/>
              </a:rPr>
              <a:t>Sorted File</a:t>
            </a:r>
          </a:p>
        </p:txBody>
      </p:sp>
      <p:sp>
        <p:nvSpPr>
          <p:cNvPr id="207898" name="Rectangle 26"/>
          <p:cNvSpPr>
            <a:spLocks noChangeArrowheads="1"/>
          </p:cNvSpPr>
          <p:nvPr/>
        </p:nvSpPr>
        <p:spPr bwMode="auto">
          <a:xfrm>
            <a:off x="2702192" y="3310397"/>
            <a:ext cx="2022475" cy="94615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207899" name="Rectangle 27"/>
          <p:cNvSpPr>
            <a:spLocks noChangeArrowheads="1"/>
          </p:cNvSpPr>
          <p:nvPr/>
        </p:nvSpPr>
        <p:spPr bwMode="auto">
          <a:xfrm>
            <a:off x="2692262" y="4713544"/>
            <a:ext cx="2032405" cy="947737"/>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207901" name="Rectangle 29"/>
          <p:cNvSpPr>
            <a:spLocks noChangeArrowheads="1"/>
          </p:cNvSpPr>
          <p:nvPr/>
        </p:nvSpPr>
        <p:spPr bwMode="auto">
          <a:xfrm>
            <a:off x="2975241" y="3526297"/>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dirty="0">
                <a:solidFill>
                  <a:schemeClr val="tx2"/>
                </a:solidFill>
                <a:latin typeface="+mj-lt"/>
              </a:rPr>
              <a:t>Data</a:t>
            </a:r>
          </a:p>
          <a:p>
            <a:pPr eaLnBrk="0" hangingPunct="0"/>
            <a:r>
              <a:rPr lang="en-US" sz="1400" dirty="0">
                <a:solidFill>
                  <a:schemeClr val="tx2"/>
                </a:solidFill>
                <a:latin typeface="+mj-lt"/>
              </a:rPr>
              <a:t>Page 2</a:t>
            </a:r>
          </a:p>
        </p:txBody>
      </p:sp>
      <p:sp>
        <p:nvSpPr>
          <p:cNvPr id="207902" name="Rectangle 30"/>
          <p:cNvSpPr>
            <a:spLocks noChangeArrowheads="1"/>
          </p:cNvSpPr>
          <p:nvPr/>
        </p:nvSpPr>
        <p:spPr bwMode="auto">
          <a:xfrm>
            <a:off x="2954604" y="4929443"/>
            <a:ext cx="706926"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dirty="0">
                <a:solidFill>
                  <a:schemeClr val="tx2"/>
                </a:solidFill>
                <a:latin typeface="+mj-lt"/>
              </a:rPr>
              <a:t>Data</a:t>
            </a:r>
          </a:p>
          <a:p>
            <a:pPr eaLnBrk="0" hangingPunct="0"/>
            <a:r>
              <a:rPr lang="en-US" sz="1400" dirty="0">
                <a:solidFill>
                  <a:schemeClr val="tx2"/>
                </a:solidFill>
                <a:latin typeface="+mj-lt"/>
              </a:rPr>
              <a:t>Page N</a:t>
            </a:r>
          </a:p>
        </p:txBody>
      </p:sp>
      <p:sp>
        <p:nvSpPr>
          <p:cNvPr id="207911" name="Arc 39"/>
          <p:cNvSpPr>
            <a:spLocks/>
          </p:cNvSpPr>
          <p:nvPr/>
        </p:nvSpPr>
        <p:spPr bwMode="auto">
          <a:xfrm>
            <a:off x="1426281" y="1514934"/>
            <a:ext cx="1285436" cy="430213"/>
          </a:xfrm>
          <a:custGeom>
            <a:avLst/>
            <a:gdLst>
              <a:gd name="G0" fmla="+- 21599 0 0"/>
              <a:gd name="G1" fmla="+- 21600 0 0"/>
              <a:gd name="G2" fmla="+- 21600 0 0"/>
              <a:gd name="T0" fmla="*/ 0 w 21599"/>
              <a:gd name="T1" fmla="*/ 21375 h 21600"/>
              <a:gd name="T2" fmla="*/ 21582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40"/>
                  <a:pt x="9747" y="9"/>
                  <a:pt x="21582" y="0"/>
                </a:cubicBezTo>
              </a:path>
              <a:path w="21599" h="21600" stroke="0" extrusionOk="0">
                <a:moveTo>
                  <a:pt x="0" y="21375"/>
                </a:moveTo>
                <a:cubicBezTo>
                  <a:pt x="123" y="9540"/>
                  <a:pt x="9747" y="9"/>
                  <a:pt x="21582" y="0"/>
                </a:cubicBezTo>
                <a:lnTo>
                  <a:pt x="21599"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207914" name="Arc 42"/>
          <p:cNvSpPr>
            <a:spLocks/>
          </p:cNvSpPr>
          <p:nvPr/>
        </p:nvSpPr>
        <p:spPr bwMode="auto">
          <a:xfrm>
            <a:off x="1190892" y="2079881"/>
            <a:ext cx="1520826" cy="1219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207922" name="Line 50"/>
          <p:cNvSpPr>
            <a:spLocks noChangeShapeType="1"/>
          </p:cNvSpPr>
          <p:nvPr/>
        </p:nvSpPr>
        <p:spPr bwMode="auto">
          <a:xfrm flipH="1">
            <a:off x="4431713" y="1173071"/>
            <a:ext cx="76200" cy="2286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207923" name="Text Box 51"/>
          <p:cNvSpPr txBox="1">
            <a:spLocks noChangeArrowheads="1"/>
          </p:cNvSpPr>
          <p:nvPr/>
        </p:nvSpPr>
        <p:spPr bwMode="auto">
          <a:xfrm>
            <a:off x="4333783" y="743415"/>
            <a:ext cx="1342034" cy="400110"/>
          </a:xfrm>
          <a:prstGeom prst="rect">
            <a:avLst/>
          </a:prstGeom>
          <a:noFill/>
          <a:ln w="9525">
            <a:noFill/>
            <a:miter lim="800000"/>
            <a:headEnd/>
            <a:tailEnd/>
          </a:ln>
          <a:effectLst/>
        </p:spPr>
        <p:txBody>
          <a:bodyPr wrap="none">
            <a:spAutoFit/>
          </a:bodyPr>
          <a:lstStyle/>
          <a:p>
            <a:r>
              <a:rPr lang="en-US" dirty="0">
                <a:latin typeface="+mj-lt"/>
              </a:rPr>
              <a:t>sorted field</a:t>
            </a:r>
          </a:p>
        </p:txBody>
      </p:sp>
      <p:sp>
        <p:nvSpPr>
          <p:cNvPr id="207897" name="Rectangle 25"/>
          <p:cNvSpPr>
            <a:spLocks noChangeArrowheads="1"/>
          </p:cNvSpPr>
          <p:nvPr/>
        </p:nvSpPr>
        <p:spPr bwMode="auto">
          <a:xfrm>
            <a:off x="2743467" y="1427622"/>
            <a:ext cx="1963738" cy="1604962"/>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07900" name="Rectangle 28"/>
          <p:cNvSpPr>
            <a:spLocks noChangeArrowheads="1"/>
          </p:cNvSpPr>
          <p:nvPr/>
        </p:nvSpPr>
        <p:spPr bwMode="auto">
          <a:xfrm>
            <a:off x="2099930" y="1813896"/>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dirty="0">
                <a:solidFill>
                  <a:schemeClr val="tx2"/>
                </a:solidFill>
                <a:latin typeface="+mj-lt"/>
              </a:rPr>
              <a:t>Data</a:t>
            </a:r>
          </a:p>
          <a:p>
            <a:pPr eaLnBrk="0" hangingPunct="0"/>
            <a:r>
              <a:rPr lang="en-US" sz="1400" dirty="0">
                <a:solidFill>
                  <a:schemeClr val="tx2"/>
                </a:solidFill>
                <a:latin typeface="+mj-lt"/>
              </a:rPr>
              <a:t>Page 1</a:t>
            </a:r>
          </a:p>
        </p:txBody>
      </p:sp>
      <p:sp>
        <p:nvSpPr>
          <p:cNvPr id="207918" name="Line 46"/>
          <p:cNvSpPr>
            <a:spLocks noChangeShapeType="1"/>
          </p:cNvSpPr>
          <p:nvPr/>
        </p:nvSpPr>
        <p:spPr bwMode="auto">
          <a:xfrm>
            <a:off x="2743467" y="1903872"/>
            <a:ext cx="1963738" cy="0"/>
          </a:xfrm>
          <a:prstGeom prst="line">
            <a:avLst/>
          </a:prstGeom>
          <a:noFill/>
          <a:ln w="9525">
            <a:solidFill>
              <a:schemeClr val="tx1"/>
            </a:solidFill>
            <a:round/>
            <a:headEnd/>
            <a:tailEnd/>
          </a:ln>
          <a:effectLst/>
        </p:spPr>
        <p:txBody>
          <a:bodyPr/>
          <a:lstStyle/>
          <a:p>
            <a:endParaRPr lang="en-US">
              <a:latin typeface="+mj-lt"/>
            </a:endParaRPr>
          </a:p>
        </p:txBody>
      </p:sp>
      <p:sp>
        <p:nvSpPr>
          <p:cNvPr id="207919" name="Line 47"/>
          <p:cNvSpPr>
            <a:spLocks noChangeShapeType="1"/>
          </p:cNvSpPr>
          <p:nvPr/>
        </p:nvSpPr>
        <p:spPr bwMode="auto">
          <a:xfrm>
            <a:off x="2743467" y="2291222"/>
            <a:ext cx="1963738" cy="0"/>
          </a:xfrm>
          <a:prstGeom prst="line">
            <a:avLst/>
          </a:prstGeom>
          <a:noFill/>
          <a:ln w="9525">
            <a:solidFill>
              <a:schemeClr val="tx1"/>
            </a:solidFill>
            <a:round/>
            <a:headEnd/>
            <a:tailEnd/>
          </a:ln>
          <a:effectLst/>
        </p:spPr>
        <p:txBody>
          <a:bodyPr/>
          <a:lstStyle/>
          <a:p>
            <a:endParaRPr lang="en-US">
              <a:latin typeface="+mj-lt"/>
            </a:endParaRPr>
          </a:p>
        </p:txBody>
      </p:sp>
      <p:sp>
        <p:nvSpPr>
          <p:cNvPr id="207920" name="Line 48"/>
          <p:cNvSpPr>
            <a:spLocks noChangeShapeType="1"/>
          </p:cNvSpPr>
          <p:nvPr/>
        </p:nvSpPr>
        <p:spPr bwMode="auto">
          <a:xfrm>
            <a:off x="2743467" y="2676984"/>
            <a:ext cx="1963738" cy="0"/>
          </a:xfrm>
          <a:prstGeom prst="line">
            <a:avLst/>
          </a:prstGeom>
          <a:noFill/>
          <a:ln w="9525">
            <a:solidFill>
              <a:schemeClr val="tx1"/>
            </a:solidFill>
            <a:round/>
            <a:headEnd/>
            <a:tailEnd/>
          </a:ln>
          <a:effectLst/>
        </p:spPr>
        <p:txBody>
          <a:bodyPr/>
          <a:lstStyle/>
          <a:p>
            <a:endParaRPr lang="en-US">
              <a:latin typeface="+mj-lt"/>
            </a:endParaRPr>
          </a:p>
        </p:txBody>
      </p:sp>
      <p:sp>
        <p:nvSpPr>
          <p:cNvPr id="207921" name="Line 49"/>
          <p:cNvSpPr>
            <a:spLocks noChangeShapeType="1"/>
          </p:cNvSpPr>
          <p:nvPr/>
        </p:nvSpPr>
        <p:spPr bwMode="auto">
          <a:xfrm>
            <a:off x="3724542" y="1387934"/>
            <a:ext cx="0" cy="1676400"/>
          </a:xfrm>
          <a:prstGeom prst="line">
            <a:avLst/>
          </a:prstGeom>
          <a:noFill/>
          <a:ln w="9525">
            <a:solidFill>
              <a:schemeClr val="tx1"/>
            </a:solidFill>
            <a:round/>
            <a:headEnd/>
            <a:tailEnd/>
          </a:ln>
          <a:effectLst/>
        </p:spPr>
        <p:txBody>
          <a:bodyPr/>
          <a:lstStyle/>
          <a:p>
            <a:endParaRPr lang="en-US">
              <a:latin typeface="+mj-lt"/>
            </a:endParaRPr>
          </a:p>
        </p:txBody>
      </p:sp>
      <p:sp>
        <p:nvSpPr>
          <p:cNvPr id="207924" name="Line 52"/>
          <p:cNvSpPr>
            <a:spLocks noChangeShapeType="1"/>
          </p:cNvSpPr>
          <p:nvPr/>
        </p:nvSpPr>
        <p:spPr bwMode="auto">
          <a:xfrm>
            <a:off x="3111767" y="1387934"/>
            <a:ext cx="0" cy="1676400"/>
          </a:xfrm>
          <a:prstGeom prst="line">
            <a:avLst/>
          </a:prstGeom>
          <a:noFill/>
          <a:ln w="9525">
            <a:solidFill>
              <a:schemeClr val="tx1"/>
            </a:solidFill>
            <a:round/>
            <a:headEnd/>
            <a:tailEnd/>
          </a:ln>
          <a:effectLst/>
        </p:spPr>
        <p:txBody>
          <a:bodyPr/>
          <a:lstStyle/>
          <a:p>
            <a:endParaRPr lang="en-US">
              <a:latin typeface="+mj-lt"/>
            </a:endParaRPr>
          </a:p>
        </p:txBody>
      </p:sp>
      <p:sp>
        <p:nvSpPr>
          <p:cNvPr id="207926" name="Text Box 54"/>
          <p:cNvSpPr txBox="1">
            <a:spLocks noChangeArrowheads="1"/>
          </p:cNvSpPr>
          <p:nvPr/>
        </p:nvSpPr>
        <p:spPr bwMode="auto">
          <a:xfrm>
            <a:off x="2803792" y="1505409"/>
            <a:ext cx="300082" cy="369332"/>
          </a:xfrm>
          <a:prstGeom prst="rect">
            <a:avLst/>
          </a:prstGeom>
          <a:noFill/>
          <a:ln w="9525">
            <a:noFill/>
            <a:miter lim="800000"/>
            <a:headEnd/>
            <a:tailEnd/>
          </a:ln>
          <a:effectLst/>
        </p:spPr>
        <p:txBody>
          <a:bodyPr wrap="none">
            <a:spAutoFit/>
          </a:bodyPr>
          <a:lstStyle/>
          <a:p>
            <a:r>
              <a:rPr lang="en-US" sz="1800">
                <a:latin typeface="+mj-lt"/>
              </a:rPr>
              <a:t>1</a:t>
            </a:r>
          </a:p>
        </p:txBody>
      </p:sp>
      <p:sp>
        <p:nvSpPr>
          <p:cNvPr id="207927" name="Text Box 55"/>
          <p:cNvSpPr txBox="1">
            <a:spLocks noChangeArrowheads="1"/>
          </p:cNvSpPr>
          <p:nvPr/>
        </p:nvSpPr>
        <p:spPr bwMode="auto">
          <a:xfrm>
            <a:off x="2819667" y="1992772"/>
            <a:ext cx="300082" cy="369332"/>
          </a:xfrm>
          <a:prstGeom prst="rect">
            <a:avLst/>
          </a:prstGeom>
          <a:noFill/>
          <a:ln w="9525">
            <a:noFill/>
            <a:miter lim="800000"/>
            <a:headEnd/>
            <a:tailEnd/>
          </a:ln>
          <a:effectLst/>
        </p:spPr>
        <p:txBody>
          <a:bodyPr wrap="none">
            <a:spAutoFit/>
          </a:bodyPr>
          <a:lstStyle/>
          <a:p>
            <a:r>
              <a:rPr lang="en-US" sz="1800">
                <a:latin typeface="+mj-lt"/>
              </a:rPr>
              <a:t>2</a:t>
            </a:r>
          </a:p>
        </p:txBody>
      </p:sp>
      <p:sp>
        <p:nvSpPr>
          <p:cNvPr id="207928" name="Text Box 56"/>
          <p:cNvSpPr txBox="1">
            <a:spLocks noChangeArrowheads="1"/>
          </p:cNvSpPr>
          <p:nvPr/>
        </p:nvSpPr>
        <p:spPr bwMode="auto">
          <a:xfrm>
            <a:off x="2803792" y="2373772"/>
            <a:ext cx="300082" cy="369332"/>
          </a:xfrm>
          <a:prstGeom prst="rect">
            <a:avLst/>
          </a:prstGeom>
          <a:noFill/>
          <a:ln w="9525">
            <a:noFill/>
            <a:miter lim="800000"/>
            <a:headEnd/>
            <a:tailEnd/>
          </a:ln>
          <a:effectLst/>
        </p:spPr>
        <p:txBody>
          <a:bodyPr wrap="none">
            <a:spAutoFit/>
          </a:bodyPr>
          <a:lstStyle/>
          <a:p>
            <a:r>
              <a:rPr lang="en-US" sz="1800">
                <a:latin typeface="+mj-lt"/>
              </a:rPr>
              <a:t>3</a:t>
            </a:r>
          </a:p>
        </p:txBody>
      </p:sp>
      <p:sp>
        <p:nvSpPr>
          <p:cNvPr id="207929" name="Text Box 57"/>
          <p:cNvSpPr txBox="1">
            <a:spLocks noChangeArrowheads="1"/>
          </p:cNvSpPr>
          <p:nvPr/>
        </p:nvSpPr>
        <p:spPr bwMode="auto">
          <a:xfrm>
            <a:off x="2803792" y="2754772"/>
            <a:ext cx="300082" cy="369332"/>
          </a:xfrm>
          <a:prstGeom prst="rect">
            <a:avLst/>
          </a:prstGeom>
          <a:noFill/>
          <a:ln w="9525">
            <a:noFill/>
            <a:miter lim="800000"/>
            <a:headEnd/>
            <a:tailEnd/>
          </a:ln>
          <a:effectLst/>
        </p:spPr>
        <p:txBody>
          <a:bodyPr wrap="none">
            <a:spAutoFit/>
          </a:bodyPr>
          <a:lstStyle/>
          <a:p>
            <a:r>
              <a:rPr lang="en-US" sz="1800">
                <a:latin typeface="+mj-lt"/>
              </a:rPr>
              <a:t>4</a:t>
            </a:r>
          </a:p>
        </p:txBody>
      </p:sp>
      <p:sp>
        <p:nvSpPr>
          <p:cNvPr id="207930" name="Text Box 58"/>
          <p:cNvSpPr txBox="1">
            <a:spLocks noChangeArrowheads="1"/>
          </p:cNvSpPr>
          <p:nvPr/>
        </p:nvSpPr>
        <p:spPr bwMode="auto">
          <a:xfrm>
            <a:off x="2611705" y="838659"/>
            <a:ext cx="627095" cy="400110"/>
          </a:xfrm>
          <a:prstGeom prst="rect">
            <a:avLst/>
          </a:prstGeom>
          <a:noFill/>
          <a:ln w="9525">
            <a:noFill/>
            <a:miter lim="800000"/>
            <a:headEnd/>
            <a:tailEnd/>
          </a:ln>
          <a:effectLst/>
        </p:spPr>
        <p:txBody>
          <a:bodyPr wrap="none">
            <a:spAutoFit/>
          </a:bodyPr>
          <a:lstStyle/>
          <a:p>
            <a:r>
              <a:rPr lang="en-US">
                <a:latin typeface="+mj-lt"/>
              </a:rPr>
              <a:t>RID</a:t>
            </a:r>
          </a:p>
        </p:txBody>
      </p:sp>
      <p:sp>
        <p:nvSpPr>
          <p:cNvPr id="207931" name="Line 59"/>
          <p:cNvSpPr>
            <a:spLocks noChangeShapeType="1"/>
          </p:cNvSpPr>
          <p:nvPr/>
        </p:nvSpPr>
        <p:spPr bwMode="auto">
          <a:xfrm flipH="1">
            <a:off x="2895867" y="1159334"/>
            <a:ext cx="0" cy="2286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207932" name="Text Box 60"/>
          <p:cNvSpPr txBox="1">
            <a:spLocks noChangeArrowheads="1"/>
          </p:cNvSpPr>
          <p:nvPr/>
        </p:nvSpPr>
        <p:spPr bwMode="auto">
          <a:xfrm>
            <a:off x="4905542" y="1219856"/>
            <a:ext cx="3992295" cy="4924425"/>
          </a:xfrm>
          <a:prstGeom prst="rect">
            <a:avLst/>
          </a:prstGeom>
          <a:noFill/>
          <a:ln w="9525">
            <a:noFill/>
            <a:miter lim="800000"/>
            <a:headEnd/>
            <a:tailEnd/>
          </a:ln>
          <a:effectLst/>
        </p:spPr>
        <p:txBody>
          <a:bodyPr wrap="square">
            <a:spAutoFit/>
          </a:bodyPr>
          <a:lstStyle/>
          <a:p>
            <a:r>
              <a:rPr lang="en-US" u="sng" dirty="0">
                <a:latin typeface="+mj-lt"/>
              </a:rPr>
              <a:t>Format 1</a:t>
            </a:r>
          </a:p>
          <a:p>
            <a:endParaRPr lang="en-US" u="sng" dirty="0">
              <a:latin typeface="+mj-lt"/>
            </a:endParaRPr>
          </a:p>
          <a:p>
            <a:r>
              <a:rPr lang="en-US" dirty="0">
                <a:latin typeface="+mj-lt"/>
              </a:rPr>
              <a:t>Sort records directly</a:t>
            </a:r>
          </a:p>
          <a:p>
            <a:pPr marL="285750" indent="-285750">
              <a:buFont typeface="Arial"/>
              <a:buChar char="•"/>
            </a:pPr>
            <a:r>
              <a:rPr lang="en-US" sz="1800" dirty="0">
                <a:latin typeface="+mj-lt"/>
              </a:rPr>
              <a:t>The records in each page is sorted</a:t>
            </a:r>
          </a:p>
          <a:p>
            <a:pPr marL="285750" indent="-285750">
              <a:buFont typeface="Arial"/>
              <a:buChar char="•"/>
            </a:pPr>
            <a:r>
              <a:rPr lang="en-US" sz="1800" dirty="0">
                <a:latin typeface="+mj-lt"/>
              </a:rPr>
              <a:t>Each entry in a header page links to one page, and record the minimum and maximum values in the page</a:t>
            </a:r>
          </a:p>
          <a:p>
            <a:endParaRPr lang="en-US" sz="1800" dirty="0">
              <a:latin typeface="+mj-lt"/>
            </a:endParaRPr>
          </a:p>
          <a:p>
            <a:r>
              <a:rPr lang="en-US" sz="1800" dirty="0">
                <a:latin typeface="+mj-lt"/>
              </a:rPr>
              <a:t>Search</a:t>
            </a:r>
          </a:p>
          <a:p>
            <a:pPr marL="285750" indent="-285750">
              <a:buFont typeface="Arial"/>
              <a:buChar char="•"/>
            </a:pPr>
            <a:r>
              <a:rPr lang="en-US" sz="1800" dirty="0">
                <a:latin typeface="+mj-lt"/>
              </a:rPr>
              <a:t>Can be binary on header pages (which can be all loaded in main memory). The cost is 2+. </a:t>
            </a:r>
          </a:p>
          <a:p>
            <a:pPr marL="285750" indent="-285750">
              <a:buFont typeface="Arial"/>
              <a:buChar char="•"/>
            </a:pPr>
            <a:r>
              <a:rPr lang="en-US" sz="1800" dirty="0">
                <a:latin typeface="+mj-lt"/>
              </a:rPr>
              <a:t>How about performing directly on the data pages? The cost would be log n+.</a:t>
            </a:r>
          </a:p>
          <a:p>
            <a:endParaRPr lang="en-US" dirty="0">
              <a:latin typeface="+mj-lt"/>
            </a:endParaRPr>
          </a:p>
          <a:p>
            <a:r>
              <a:rPr lang="en-US" sz="1800" dirty="0">
                <a:latin typeface="+mj-lt"/>
              </a:rPr>
              <a:t>Pro: Minimum page header overhead</a:t>
            </a:r>
          </a:p>
          <a:p>
            <a:r>
              <a:rPr lang="en-US" sz="1800" dirty="0">
                <a:latin typeface="+mj-lt"/>
              </a:rPr>
              <a:t>Con: Expensive when inserting a record</a:t>
            </a:r>
            <a:endParaRPr lang="en-US" dirty="0">
              <a:latin typeface="+mj-lt"/>
            </a:endParaRPr>
          </a:p>
        </p:txBody>
      </p:sp>
      <p:sp>
        <p:nvSpPr>
          <p:cNvPr id="54" name="Rectangle 27"/>
          <p:cNvSpPr>
            <a:spLocks noChangeArrowheads="1"/>
          </p:cNvSpPr>
          <p:nvPr/>
        </p:nvSpPr>
        <p:spPr bwMode="auto">
          <a:xfrm>
            <a:off x="530225" y="1089281"/>
            <a:ext cx="775854" cy="582211"/>
          </a:xfrm>
          <a:prstGeom prst="rect">
            <a:avLst/>
          </a:prstGeom>
          <a:noFill/>
          <a:ln w="12700">
            <a:noFill/>
            <a:miter lim="800000"/>
            <a:headEnd/>
            <a:tailEnd/>
          </a:ln>
          <a:effectLst/>
        </p:spPr>
        <p:txBody>
          <a:bodyPr wrap="none" lIns="90488" tIns="44450" rIns="90488" bIns="44450">
            <a:spAutoFit/>
          </a:bodyPr>
          <a:lstStyle/>
          <a:p>
            <a:pPr eaLnBrk="0" hangingPunct="0"/>
            <a:r>
              <a:rPr lang="en-US" sz="1600" dirty="0">
                <a:latin typeface="+mj-lt"/>
              </a:rPr>
              <a:t>Header</a:t>
            </a:r>
          </a:p>
          <a:p>
            <a:pPr eaLnBrk="0" hangingPunct="0"/>
            <a:r>
              <a:rPr lang="en-US" sz="1600" dirty="0">
                <a:latin typeface="+mj-lt"/>
              </a:rPr>
              <a:t>Page</a:t>
            </a:r>
          </a:p>
        </p:txBody>
      </p:sp>
      <p:sp>
        <p:nvSpPr>
          <p:cNvPr id="55" name="Rectangle 3"/>
          <p:cNvSpPr>
            <a:spLocks noChangeArrowheads="1"/>
          </p:cNvSpPr>
          <p:nvPr/>
        </p:nvSpPr>
        <p:spPr bwMode="auto">
          <a:xfrm>
            <a:off x="543191" y="1781431"/>
            <a:ext cx="1208249" cy="698500"/>
          </a:xfrm>
          <a:prstGeom prst="rect">
            <a:avLst/>
          </a:prstGeom>
          <a:noFill/>
          <a:ln w="12700">
            <a:solidFill>
              <a:schemeClr val="tx2"/>
            </a:solidFill>
            <a:miter lim="800000"/>
            <a:headEnd/>
            <a:tailEnd/>
          </a:ln>
          <a:effectLst/>
        </p:spPr>
        <p:txBody>
          <a:bodyPr wrap="none" anchor="ctr"/>
          <a:lstStyle/>
          <a:p>
            <a:pPr algn="ctr"/>
            <a:endParaRPr lang="en-US" sz="2400">
              <a:latin typeface="+mj-lt"/>
            </a:endParaRPr>
          </a:p>
        </p:txBody>
      </p:sp>
      <p:sp>
        <p:nvSpPr>
          <p:cNvPr id="56" name="Rectangle 4"/>
          <p:cNvSpPr>
            <a:spLocks noChangeArrowheads="1"/>
          </p:cNvSpPr>
          <p:nvPr/>
        </p:nvSpPr>
        <p:spPr bwMode="auto">
          <a:xfrm>
            <a:off x="543191" y="2008442"/>
            <a:ext cx="1208249" cy="703491"/>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57" name="Rectangle 5"/>
          <p:cNvSpPr>
            <a:spLocks noChangeArrowheads="1"/>
          </p:cNvSpPr>
          <p:nvPr/>
        </p:nvSpPr>
        <p:spPr bwMode="auto">
          <a:xfrm>
            <a:off x="542924" y="2235455"/>
            <a:ext cx="1208249" cy="703491"/>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58" name="Rectangle 6"/>
          <p:cNvSpPr>
            <a:spLocks noChangeArrowheads="1"/>
          </p:cNvSpPr>
          <p:nvPr/>
        </p:nvSpPr>
        <p:spPr bwMode="auto">
          <a:xfrm>
            <a:off x="542924" y="2476756"/>
            <a:ext cx="1208249" cy="6985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59" name="Rectangle 10"/>
          <p:cNvSpPr>
            <a:spLocks noChangeArrowheads="1"/>
          </p:cNvSpPr>
          <p:nvPr/>
        </p:nvSpPr>
        <p:spPr bwMode="auto">
          <a:xfrm>
            <a:off x="544468" y="3512949"/>
            <a:ext cx="1205767" cy="426303"/>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60" name="Rectangle 11"/>
          <p:cNvSpPr>
            <a:spLocks noChangeArrowheads="1"/>
          </p:cNvSpPr>
          <p:nvPr/>
        </p:nvSpPr>
        <p:spPr bwMode="auto">
          <a:xfrm>
            <a:off x="544468" y="3754249"/>
            <a:ext cx="1205767" cy="426303"/>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61" name="Rectangle 12"/>
          <p:cNvSpPr>
            <a:spLocks noChangeArrowheads="1"/>
          </p:cNvSpPr>
          <p:nvPr/>
        </p:nvSpPr>
        <p:spPr bwMode="auto">
          <a:xfrm>
            <a:off x="544468" y="3995549"/>
            <a:ext cx="1205767" cy="426303"/>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62" name="Rectangle 13"/>
          <p:cNvSpPr>
            <a:spLocks noChangeArrowheads="1"/>
          </p:cNvSpPr>
          <p:nvPr/>
        </p:nvSpPr>
        <p:spPr bwMode="auto">
          <a:xfrm>
            <a:off x="544468" y="4236849"/>
            <a:ext cx="1205767" cy="426303"/>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63" name="Rectangle 28"/>
          <p:cNvSpPr>
            <a:spLocks noChangeArrowheads="1"/>
          </p:cNvSpPr>
          <p:nvPr/>
        </p:nvSpPr>
        <p:spPr bwMode="auto">
          <a:xfrm>
            <a:off x="459669" y="5013990"/>
            <a:ext cx="966612" cy="243656"/>
          </a:xfrm>
          <a:prstGeom prst="rect">
            <a:avLst/>
          </a:prstGeom>
          <a:noFill/>
          <a:ln w="12700">
            <a:noFill/>
            <a:miter lim="800000"/>
            <a:headEnd/>
            <a:tailEnd/>
          </a:ln>
          <a:effectLst/>
        </p:spPr>
        <p:txBody>
          <a:bodyPr wrap="none" lIns="90488" tIns="44450" rIns="90488" bIns="44450">
            <a:spAutoFit/>
          </a:bodyPr>
          <a:lstStyle/>
          <a:p>
            <a:pPr eaLnBrk="0" hangingPunct="0"/>
            <a:r>
              <a:rPr lang="en-US" sz="1000" b="1" dirty="0">
                <a:latin typeface="+mj-lt"/>
              </a:rPr>
              <a:t>DIRECTORY</a:t>
            </a:r>
          </a:p>
        </p:txBody>
      </p:sp>
      <p:sp>
        <p:nvSpPr>
          <p:cNvPr id="64" name="Arc 30"/>
          <p:cNvSpPr>
            <a:spLocks/>
          </p:cNvSpPr>
          <p:nvPr/>
        </p:nvSpPr>
        <p:spPr bwMode="auto">
          <a:xfrm>
            <a:off x="228600" y="2610106"/>
            <a:ext cx="312738" cy="214313"/>
          </a:xfrm>
          <a:custGeom>
            <a:avLst/>
            <a:gdLst>
              <a:gd name="G0" fmla="+- 21595 0 0"/>
              <a:gd name="G1" fmla="+- 21600 0 0"/>
              <a:gd name="G2" fmla="+- 21600 0 0"/>
              <a:gd name="T0" fmla="*/ 0 w 21595"/>
              <a:gd name="T1" fmla="*/ 21150 h 21600"/>
              <a:gd name="T2" fmla="*/ 21505 w 21595"/>
              <a:gd name="T3" fmla="*/ 0 h 21600"/>
              <a:gd name="T4" fmla="*/ 21595 w 21595"/>
              <a:gd name="T5" fmla="*/ 21600 h 21600"/>
            </a:gdLst>
            <a:ahLst/>
            <a:cxnLst>
              <a:cxn ang="0">
                <a:pos x="T0" y="T1"/>
              </a:cxn>
              <a:cxn ang="0">
                <a:pos x="T2" y="T3"/>
              </a:cxn>
              <a:cxn ang="0">
                <a:pos x="T4" y="T5"/>
              </a:cxn>
            </a:cxnLst>
            <a:rect l="0" t="0" r="r" b="b"/>
            <a:pathLst>
              <a:path w="21595" h="21600" fill="none" extrusionOk="0">
                <a:moveTo>
                  <a:pt x="-1" y="21149"/>
                </a:moveTo>
                <a:cubicBezTo>
                  <a:pt x="243" y="9433"/>
                  <a:pt x="9786" y="49"/>
                  <a:pt x="21505" y="0"/>
                </a:cubicBezTo>
              </a:path>
              <a:path w="21595" h="21600" stroke="0" extrusionOk="0">
                <a:moveTo>
                  <a:pt x="-1" y="21149"/>
                </a:moveTo>
                <a:cubicBezTo>
                  <a:pt x="243" y="9433"/>
                  <a:pt x="9786" y="49"/>
                  <a:pt x="21505" y="0"/>
                </a:cubicBezTo>
                <a:lnTo>
                  <a:pt x="21595" y="21600"/>
                </a:lnTo>
                <a:close/>
              </a:path>
            </a:pathLst>
          </a:custGeom>
          <a:noFill/>
          <a:ln w="12700" cap="rnd">
            <a:solidFill>
              <a:schemeClr val="accent2"/>
            </a:solidFill>
            <a:round/>
            <a:headEnd/>
            <a:tailEnd/>
          </a:ln>
          <a:effectLst/>
        </p:spPr>
        <p:txBody>
          <a:bodyPr/>
          <a:lstStyle/>
          <a:p>
            <a:endParaRPr lang="en-US">
              <a:latin typeface="+mj-lt"/>
            </a:endParaRPr>
          </a:p>
        </p:txBody>
      </p:sp>
      <p:sp>
        <p:nvSpPr>
          <p:cNvPr id="65" name="Arc 31"/>
          <p:cNvSpPr>
            <a:spLocks/>
          </p:cNvSpPr>
          <p:nvPr/>
        </p:nvSpPr>
        <p:spPr bwMode="auto">
          <a:xfrm>
            <a:off x="228600" y="2818069"/>
            <a:ext cx="312738" cy="21431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2"/>
            </a:solidFill>
            <a:round/>
            <a:headEnd type="triangle" w="med" len="med"/>
            <a:tailEnd/>
          </a:ln>
          <a:effectLst/>
        </p:spPr>
        <p:txBody>
          <a:bodyPr/>
          <a:lstStyle/>
          <a:p>
            <a:endParaRPr lang="en-US">
              <a:latin typeface="+mj-lt"/>
            </a:endParaRPr>
          </a:p>
        </p:txBody>
      </p:sp>
      <p:sp>
        <p:nvSpPr>
          <p:cNvPr id="207912" name="Arc 40"/>
          <p:cNvSpPr>
            <a:spLocks/>
          </p:cNvSpPr>
          <p:nvPr/>
        </p:nvSpPr>
        <p:spPr bwMode="auto">
          <a:xfrm>
            <a:off x="1038492" y="2079881"/>
            <a:ext cx="1673225" cy="27432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endParaRPr lang="en-US">
              <a:latin typeface="+mj-lt"/>
            </a:endParaRPr>
          </a:p>
        </p:txBody>
      </p:sp>
      <p:sp>
        <p:nvSpPr>
          <p:cNvPr id="2" name="TextBox 1">
            <a:extLst>
              <a:ext uri="{FF2B5EF4-FFF2-40B4-BE49-F238E27FC236}">
                <a16:creationId xmlns:a16="http://schemas.microsoft.com/office/drawing/2014/main" id="{963A739C-E597-4A4B-AADD-7278E8852EEE}"/>
              </a:ext>
            </a:extLst>
          </p:cNvPr>
          <p:cNvSpPr txBox="1"/>
          <p:nvPr/>
        </p:nvSpPr>
        <p:spPr>
          <a:xfrm>
            <a:off x="4038600" y="1504890"/>
            <a:ext cx="300082" cy="400110"/>
          </a:xfrm>
          <a:prstGeom prst="rect">
            <a:avLst/>
          </a:prstGeom>
          <a:noFill/>
        </p:spPr>
        <p:txBody>
          <a:bodyPr wrap="none" rtlCol="0">
            <a:spAutoFit/>
          </a:bodyPr>
          <a:lstStyle/>
          <a:p>
            <a:r>
              <a:rPr lang="en-US" dirty="0"/>
              <a:t>1</a:t>
            </a:r>
          </a:p>
        </p:txBody>
      </p:sp>
      <p:sp>
        <p:nvSpPr>
          <p:cNvPr id="40" name="TextBox 39">
            <a:extLst>
              <a:ext uri="{FF2B5EF4-FFF2-40B4-BE49-F238E27FC236}">
                <a16:creationId xmlns:a16="http://schemas.microsoft.com/office/drawing/2014/main" id="{F5BF2EE1-07DF-3A46-91E7-68711F122D0F}"/>
              </a:ext>
            </a:extLst>
          </p:cNvPr>
          <p:cNvSpPr txBox="1"/>
          <p:nvPr/>
        </p:nvSpPr>
        <p:spPr>
          <a:xfrm>
            <a:off x="3984630" y="1947265"/>
            <a:ext cx="341760" cy="400110"/>
          </a:xfrm>
          <a:prstGeom prst="rect">
            <a:avLst/>
          </a:prstGeom>
          <a:noFill/>
        </p:spPr>
        <p:txBody>
          <a:bodyPr wrap="none" rtlCol="0">
            <a:spAutoFit/>
          </a:bodyPr>
          <a:lstStyle/>
          <a:p>
            <a:r>
              <a:rPr lang="en-US" dirty="0"/>
              <a:t>9</a:t>
            </a:r>
          </a:p>
        </p:txBody>
      </p:sp>
      <p:sp>
        <p:nvSpPr>
          <p:cNvPr id="41" name="TextBox 40">
            <a:extLst>
              <a:ext uri="{FF2B5EF4-FFF2-40B4-BE49-F238E27FC236}">
                <a16:creationId xmlns:a16="http://schemas.microsoft.com/office/drawing/2014/main" id="{1F20AF6C-E238-3E43-A610-9D908EF2612D}"/>
              </a:ext>
            </a:extLst>
          </p:cNvPr>
          <p:cNvSpPr txBox="1"/>
          <p:nvPr/>
        </p:nvSpPr>
        <p:spPr>
          <a:xfrm>
            <a:off x="3899677" y="2353074"/>
            <a:ext cx="498855" cy="400110"/>
          </a:xfrm>
          <a:prstGeom prst="rect">
            <a:avLst/>
          </a:prstGeom>
          <a:noFill/>
        </p:spPr>
        <p:txBody>
          <a:bodyPr wrap="none" rtlCol="0">
            <a:spAutoFit/>
          </a:bodyPr>
          <a:lstStyle/>
          <a:p>
            <a:r>
              <a:rPr lang="en-US" dirty="0"/>
              <a:t>20</a:t>
            </a:r>
          </a:p>
        </p:txBody>
      </p:sp>
      <p:sp>
        <p:nvSpPr>
          <p:cNvPr id="42" name="TextBox 41">
            <a:extLst>
              <a:ext uri="{FF2B5EF4-FFF2-40B4-BE49-F238E27FC236}">
                <a16:creationId xmlns:a16="http://schemas.microsoft.com/office/drawing/2014/main" id="{F3DFE065-7A27-AE44-926F-D230456534D7}"/>
              </a:ext>
            </a:extLst>
          </p:cNvPr>
          <p:cNvSpPr txBox="1"/>
          <p:nvPr/>
        </p:nvSpPr>
        <p:spPr>
          <a:xfrm>
            <a:off x="3874483" y="2699138"/>
            <a:ext cx="498855" cy="400110"/>
          </a:xfrm>
          <a:prstGeom prst="rect">
            <a:avLst/>
          </a:prstGeom>
          <a:noFill/>
        </p:spPr>
        <p:txBody>
          <a:bodyPr wrap="none" rtlCol="0">
            <a:spAutoFit/>
          </a:bodyPr>
          <a:lstStyle/>
          <a:p>
            <a:r>
              <a:rPr lang="en-US" dirty="0"/>
              <a:t>23</a:t>
            </a:r>
          </a:p>
        </p:txBody>
      </p:sp>
      <p:sp>
        <p:nvSpPr>
          <p:cNvPr id="44" name="TextBox 43">
            <a:extLst>
              <a:ext uri="{FF2B5EF4-FFF2-40B4-BE49-F238E27FC236}">
                <a16:creationId xmlns:a16="http://schemas.microsoft.com/office/drawing/2014/main" id="{DFCACEF9-E7EE-5348-AE69-3D8C8275FFE6}"/>
              </a:ext>
            </a:extLst>
          </p:cNvPr>
          <p:cNvSpPr txBox="1"/>
          <p:nvPr/>
        </p:nvSpPr>
        <p:spPr>
          <a:xfrm>
            <a:off x="515096" y="1752600"/>
            <a:ext cx="990563" cy="338554"/>
          </a:xfrm>
          <a:prstGeom prst="rect">
            <a:avLst/>
          </a:prstGeom>
          <a:noFill/>
        </p:spPr>
        <p:txBody>
          <a:bodyPr wrap="square" rtlCol="0">
            <a:spAutoFit/>
          </a:bodyPr>
          <a:lstStyle/>
          <a:p>
            <a:r>
              <a:rPr lang="en-US" sz="1600" dirty="0"/>
              <a:t>1, 23</a:t>
            </a:r>
          </a:p>
        </p:txBody>
      </p:sp>
      <p:sp>
        <p:nvSpPr>
          <p:cNvPr id="3" name="TextBox 2">
            <a:extLst>
              <a:ext uri="{FF2B5EF4-FFF2-40B4-BE49-F238E27FC236}">
                <a16:creationId xmlns:a16="http://schemas.microsoft.com/office/drawing/2014/main" id="{5204835A-3C5D-3C42-A21E-F62873CB9DEF}"/>
              </a:ext>
            </a:extLst>
          </p:cNvPr>
          <p:cNvSpPr txBox="1"/>
          <p:nvPr/>
        </p:nvSpPr>
        <p:spPr>
          <a:xfrm>
            <a:off x="3094205" y="1115083"/>
            <a:ext cx="655949" cy="307777"/>
          </a:xfrm>
          <a:prstGeom prst="rect">
            <a:avLst/>
          </a:prstGeom>
          <a:noFill/>
        </p:spPr>
        <p:txBody>
          <a:bodyPr wrap="none" rtlCol="0">
            <a:spAutoFit/>
          </a:bodyPr>
          <a:lstStyle/>
          <a:p>
            <a:r>
              <a:rPr lang="en-US" sz="1400" dirty="0"/>
              <a:t>Name</a:t>
            </a:r>
          </a:p>
        </p:txBody>
      </p:sp>
      <p:sp>
        <p:nvSpPr>
          <p:cNvPr id="4" name="TextBox 3">
            <a:extLst>
              <a:ext uri="{FF2B5EF4-FFF2-40B4-BE49-F238E27FC236}">
                <a16:creationId xmlns:a16="http://schemas.microsoft.com/office/drawing/2014/main" id="{CDCA7967-84FE-3C41-B02B-9BDAD749F2F0}"/>
              </a:ext>
            </a:extLst>
          </p:cNvPr>
          <p:cNvSpPr txBox="1"/>
          <p:nvPr/>
        </p:nvSpPr>
        <p:spPr>
          <a:xfrm>
            <a:off x="3917332" y="1089281"/>
            <a:ext cx="655359" cy="338554"/>
          </a:xfrm>
          <a:prstGeom prst="rect">
            <a:avLst/>
          </a:prstGeom>
          <a:noFill/>
        </p:spPr>
        <p:txBody>
          <a:bodyPr wrap="square" rtlCol="0">
            <a:spAutoFit/>
          </a:bodyPr>
          <a:lstStyle/>
          <a:p>
            <a:r>
              <a:rPr lang="en-US" sz="1600" dirty="0"/>
              <a:t>age</a:t>
            </a:r>
          </a:p>
        </p:txBody>
      </p:sp>
      <p:sp>
        <p:nvSpPr>
          <p:cNvPr id="5" name="TextBox 4">
            <a:extLst>
              <a:ext uri="{FF2B5EF4-FFF2-40B4-BE49-F238E27FC236}">
                <a16:creationId xmlns:a16="http://schemas.microsoft.com/office/drawing/2014/main" id="{8F1312D5-7249-FC49-B3B0-DA76EEDBC1A2}"/>
              </a:ext>
            </a:extLst>
          </p:cNvPr>
          <p:cNvSpPr txBox="1"/>
          <p:nvPr/>
        </p:nvSpPr>
        <p:spPr>
          <a:xfrm>
            <a:off x="3200400" y="1530590"/>
            <a:ext cx="550151" cy="338554"/>
          </a:xfrm>
          <a:prstGeom prst="rect">
            <a:avLst/>
          </a:prstGeom>
          <a:noFill/>
        </p:spPr>
        <p:txBody>
          <a:bodyPr wrap="none" rtlCol="0">
            <a:spAutoFit/>
          </a:bodyPr>
          <a:lstStyle/>
          <a:p>
            <a:r>
              <a:rPr lang="en-US" sz="1600" dirty="0"/>
              <a:t>Ann</a:t>
            </a:r>
          </a:p>
        </p:txBody>
      </p:sp>
      <p:sp>
        <p:nvSpPr>
          <p:cNvPr id="49" name="TextBox 48">
            <a:extLst>
              <a:ext uri="{FF2B5EF4-FFF2-40B4-BE49-F238E27FC236}">
                <a16:creationId xmlns:a16="http://schemas.microsoft.com/office/drawing/2014/main" id="{E5EF60DC-E3E9-3D44-86E9-AB14DB214DA5}"/>
              </a:ext>
            </a:extLst>
          </p:cNvPr>
          <p:cNvSpPr txBox="1"/>
          <p:nvPr/>
        </p:nvSpPr>
        <p:spPr>
          <a:xfrm>
            <a:off x="3216156" y="1939693"/>
            <a:ext cx="534121" cy="338554"/>
          </a:xfrm>
          <a:prstGeom prst="rect">
            <a:avLst/>
          </a:prstGeom>
          <a:noFill/>
        </p:spPr>
        <p:txBody>
          <a:bodyPr wrap="none" rtlCol="0">
            <a:spAutoFit/>
          </a:bodyPr>
          <a:lstStyle/>
          <a:p>
            <a:r>
              <a:rPr lang="en-US" sz="1600" dirty="0"/>
              <a:t>Ben</a:t>
            </a:r>
          </a:p>
        </p:txBody>
      </p:sp>
      <p:sp>
        <p:nvSpPr>
          <p:cNvPr id="50" name="TextBox 49">
            <a:extLst>
              <a:ext uri="{FF2B5EF4-FFF2-40B4-BE49-F238E27FC236}">
                <a16:creationId xmlns:a16="http://schemas.microsoft.com/office/drawing/2014/main" id="{A3D21F01-201F-D64F-AF7C-668E6B748E1C}"/>
              </a:ext>
            </a:extLst>
          </p:cNvPr>
          <p:cNvSpPr txBox="1"/>
          <p:nvPr/>
        </p:nvSpPr>
        <p:spPr>
          <a:xfrm>
            <a:off x="3178184" y="2355033"/>
            <a:ext cx="471604" cy="338554"/>
          </a:xfrm>
          <a:prstGeom prst="rect">
            <a:avLst/>
          </a:prstGeom>
          <a:noFill/>
        </p:spPr>
        <p:txBody>
          <a:bodyPr wrap="none" rtlCol="0">
            <a:spAutoFit/>
          </a:bodyPr>
          <a:lstStyle/>
          <a:p>
            <a:r>
              <a:rPr lang="en-US" sz="1600" dirty="0"/>
              <a:t>Col</a:t>
            </a:r>
          </a:p>
        </p:txBody>
      </p:sp>
      <p:sp>
        <p:nvSpPr>
          <p:cNvPr id="51" name="TextBox 50">
            <a:extLst>
              <a:ext uri="{FF2B5EF4-FFF2-40B4-BE49-F238E27FC236}">
                <a16:creationId xmlns:a16="http://schemas.microsoft.com/office/drawing/2014/main" id="{A7A5C49A-DDA2-764D-8EA4-CBF3C64B2C0A}"/>
              </a:ext>
            </a:extLst>
          </p:cNvPr>
          <p:cNvSpPr txBox="1"/>
          <p:nvPr/>
        </p:nvSpPr>
        <p:spPr>
          <a:xfrm>
            <a:off x="3124200" y="2695517"/>
            <a:ext cx="601447" cy="338554"/>
          </a:xfrm>
          <a:prstGeom prst="rect">
            <a:avLst/>
          </a:prstGeom>
          <a:noFill/>
        </p:spPr>
        <p:txBody>
          <a:bodyPr wrap="none" rtlCol="0">
            <a:spAutoFit/>
          </a:bodyPr>
          <a:lstStyle/>
          <a:p>
            <a:r>
              <a:rPr lang="en-US" sz="1600" dirty="0"/>
              <a:t>Amy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762000" y="255072"/>
            <a:ext cx="7772400" cy="571500"/>
          </a:xfrm>
          <a:prstGeom prst="rect">
            <a:avLst/>
          </a:prstGeom>
          <a:noFill/>
          <a:ln w="12700">
            <a:noFill/>
            <a:miter lim="800000"/>
            <a:headEnd/>
            <a:tailEnd/>
          </a:ln>
          <a:effectLst/>
        </p:spPr>
        <p:txBody>
          <a:bodyPr lIns="90488" tIns="44450" rIns="90488" bIns="44450" anchor="ctr"/>
          <a:lstStyle/>
          <a:p>
            <a:pPr algn="ctr"/>
            <a:r>
              <a:rPr lang="en-US" sz="3600" dirty="0">
                <a:solidFill>
                  <a:schemeClr val="tx2"/>
                </a:solidFill>
                <a:latin typeface="+mj-lt"/>
              </a:rPr>
              <a:t>Sorted File</a:t>
            </a:r>
          </a:p>
        </p:txBody>
      </p:sp>
      <p:sp>
        <p:nvSpPr>
          <p:cNvPr id="208919" name="Rectangle 23"/>
          <p:cNvSpPr>
            <a:spLocks noChangeArrowheads="1"/>
          </p:cNvSpPr>
          <p:nvPr/>
        </p:nvSpPr>
        <p:spPr bwMode="auto">
          <a:xfrm>
            <a:off x="1892300" y="3797300"/>
            <a:ext cx="2022475" cy="94615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208921" name="Rectangle 25"/>
          <p:cNvSpPr>
            <a:spLocks noChangeArrowheads="1"/>
          </p:cNvSpPr>
          <p:nvPr/>
        </p:nvSpPr>
        <p:spPr bwMode="auto">
          <a:xfrm>
            <a:off x="1963738" y="3862388"/>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 n</a:t>
            </a:r>
          </a:p>
        </p:txBody>
      </p:sp>
      <p:sp>
        <p:nvSpPr>
          <p:cNvPr id="208923" name="Rectangle 27"/>
          <p:cNvSpPr>
            <a:spLocks noChangeArrowheads="1"/>
          </p:cNvSpPr>
          <p:nvPr/>
        </p:nvSpPr>
        <p:spPr bwMode="auto">
          <a:xfrm>
            <a:off x="454025" y="1663700"/>
            <a:ext cx="702116" cy="582211"/>
          </a:xfrm>
          <a:prstGeom prst="rect">
            <a:avLst/>
          </a:prstGeom>
          <a:noFill/>
          <a:ln w="12700">
            <a:noFill/>
            <a:miter lim="800000"/>
            <a:headEnd/>
            <a:tailEnd/>
          </a:ln>
          <a:effectLst/>
        </p:spPr>
        <p:txBody>
          <a:bodyPr wrap="none" lIns="90488" tIns="44450" rIns="90488" bIns="44450">
            <a:spAutoFit/>
          </a:bodyPr>
          <a:lstStyle/>
          <a:p>
            <a:pPr eaLnBrk="0" hangingPunct="0"/>
            <a:r>
              <a:rPr lang="en-US" sz="1600" dirty="0">
                <a:latin typeface="+mj-lt"/>
              </a:rPr>
              <a:t>Index </a:t>
            </a:r>
          </a:p>
          <a:p>
            <a:pPr eaLnBrk="0" hangingPunct="0"/>
            <a:r>
              <a:rPr lang="en-US" sz="1600" dirty="0">
                <a:latin typeface="+mj-lt"/>
              </a:rPr>
              <a:t>Page</a:t>
            </a:r>
          </a:p>
        </p:txBody>
      </p:sp>
      <p:sp>
        <p:nvSpPr>
          <p:cNvPr id="208899" name="Rectangle 3"/>
          <p:cNvSpPr>
            <a:spLocks noChangeArrowheads="1"/>
          </p:cNvSpPr>
          <p:nvPr/>
        </p:nvSpPr>
        <p:spPr bwMode="auto">
          <a:xfrm>
            <a:off x="457200" y="2355850"/>
            <a:ext cx="800100" cy="222250"/>
          </a:xfrm>
          <a:prstGeom prst="rect">
            <a:avLst/>
          </a:prstGeom>
          <a:noFill/>
          <a:ln w="12700">
            <a:solidFill>
              <a:schemeClr val="tx2"/>
            </a:solidFill>
            <a:miter lim="800000"/>
            <a:headEnd/>
            <a:tailEnd/>
          </a:ln>
          <a:effectLst/>
        </p:spPr>
        <p:txBody>
          <a:bodyPr wrap="none" anchor="ctr"/>
          <a:lstStyle/>
          <a:p>
            <a:pPr algn="ctr"/>
            <a:endParaRPr lang="en-US" sz="2400">
              <a:latin typeface="+mj-lt"/>
            </a:endParaRPr>
          </a:p>
        </p:txBody>
      </p:sp>
      <p:sp>
        <p:nvSpPr>
          <p:cNvPr id="208900" name="Rectangle 4"/>
          <p:cNvSpPr>
            <a:spLocks noChangeArrowheads="1"/>
          </p:cNvSpPr>
          <p:nvPr/>
        </p:nvSpPr>
        <p:spPr bwMode="auto">
          <a:xfrm>
            <a:off x="457200" y="2582862"/>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01" name="Rectangle 5"/>
          <p:cNvSpPr>
            <a:spLocks noChangeArrowheads="1"/>
          </p:cNvSpPr>
          <p:nvPr/>
        </p:nvSpPr>
        <p:spPr bwMode="auto">
          <a:xfrm>
            <a:off x="457200" y="2824162"/>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02" name="Rectangle 6"/>
          <p:cNvSpPr>
            <a:spLocks noChangeArrowheads="1"/>
          </p:cNvSpPr>
          <p:nvPr/>
        </p:nvSpPr>
        <p:spPr bwMode="auto">
          <a:xfrm>
            <a:off x="466725" y="3051175"/>
            <a:ext cx="800100" cy="22225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06" name="Rectangle 10"/>
          <p:cNvSpPr>
            <a:spLocks noChangeArrowheads="1"/>
          </p:cNvSpPr>
          <p:nvPr/>
        </p:nvSpPr>
        <p:spPr bwMode="auto">
          <a:xfrm>
            <a:off x="466725" y="35083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07" name="Rectangle 11"/>
          <p:cNvSpPr>
            <a:spLocks noChangeArrowheads="1"/>
          </p:cNvSpPr>
          <p:nvPr/>
        </p:nvSpPr>
        <p:spPr bwMode="auto">
          <a:xfrm>
            <a:off x="466725" y="37496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08" name="Rectangle 12"/>
          <p:cNvSpPr>
            <a:spLocks noChangeArrowheads="1"/>
          </p:cNvSpPr>
          <p:nvPr/>
        </p:nvSpPr>
        <p:spPr bwMode="auto">
          <a:xfrm>
            <a:off x="466725" y="39909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09" name="Rectangle 13"/>
          <p:cNvSpPr>
            <a:spLocks noChangeArrowheads="1"/>
          </p:cNvSpPr>
          <p:nvPr/>
        </p:nvSpPr>
        <p:spPr bwMode="auto">
          <a:xfrm>
            <a:off x="466725" y="42322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24" name="Rectangle 28"/>
          <p:cNvSpPr>
            <a:spLocks noChangeArrowheads="1"/>
          </p:cNvSpPr>
          <p:nvPr/>
        </p:nvSpPr>
        <p:spPr bwMode="auto">
          <a:xfrm>
            <a:off x="381000" y="4635500"/>
            <a:ext cx="966612" cy="243656"/>
          </a:xfrm>
          <a:prstGeom prst="rect">
            <a:avLst/>
          </a:prstGeom>
          <a:noFill/>
          <a:ln w="12700">
            <a:noFill/>
            <a:miter lim="800000"/>
            <a:headEnd/>
            <a:tailEnd/>
          </a:ln>
          <a:effectLst/>
        </p:spPr>
        <p:txBody>
          <a:bodyPr wrap="none" lIns="90488" tIns="44450" rIns="90488" bIns="44450">
            <a:spAutoFit/>
          </a:bodyPr>
          <a:lstStyle/>
          <a:p>
            <a:pPr eaLnBrk="0" hangingPunct="0"/>
            <a:r>
              <a:rPr lang="en-US" sz="1000" b="1">
                <a:latin typeface="+mj-lt"/>
              </a:rPr>
              <a:t>DIRECTORY</a:t>
            </a:r>
          </a:p>
        </p:txBody>
      </p:sp>
      <p:sp>
        <p:nvSpPr>
          <p:cNvPr id="208926" name="Arc 30"/>
          <p:cNvSpPr>
            <a:spLocks/>
          </p:cNvSpPr>
          <p:nvPr/>
        </p:nvSpPr>
        <p:spPr bwMode="auto">
          <a:xfrm>
            <a:off x="152400" y="3184525"/>
            <a:ext cx="312738" cy="214313"/>
          </a:xfrm>
          <a:custGeom>
            <a:avLst/>
            <a:gdLst>
              <a:gd name="G0" fmla="+- 21595 0 0"/>
              <a:gd name="G1" fmla="+- 21600 0 0"/>
              <a:gd name="G2" fmla="+- 21600 0 0"/>
              <a:gd name="T0" fmla="*/ 0 w 21595"/>
              <a:gd name="T1" fmla="*/ 21150 h 21600"/>
              <a:gd name="T2" fmla="*/ 21505 w 21595"/>
              <a:gd name="T3" fmla="*/ 0 h 21600"/>
              <a:gd name="T4" fmla="*/ 21595 w 21595"/>
              <a:gd name="T5" fmla="*/ 21600 h 21600"/>
            </a:gdLst>
            <a:ahLst/>
            <a:cxnLst>
              <a:cxn ang="0">
                <a:pos x="T0" y="T1"/>
              </a:cxn>
              <a:cxn ang="0">
                <a:pos x="T2" y="T3"/>
              </a:cxn>
              <a:cxn ang="0">
                <a:pos x="T4" y="T5"/>
              </a:cxn>
            </a:cxnLst>
            <a:rect l="0" t="0" r="r" b="b"/>
            <a:pathLst>
              <a:path w="21595" h="21600" fill="none" extrusionOk="0">
                <a:moveTo>
                  <a:pt x="-1" y="21149"/>
                </a:moveTo>
                <a:cubicBezTo>
                  <a:pt x="243" y="9433"/>
                  <a:pt x="9786" y="49"/>
                  <a:pt x="21505" y="0"/>
                </a:cubicBezTo>
              </a:path>
              <a:path w="21595" h="21600" stroke="0" extrusionOk="0">
                <a:moveTo>
                  <a:pt x="-1" y="21149"/>
                </a:moveTo>
                <a:cubicBezTo>
                  <a:pt x="243" y="9433"/>
                  <a:pt x="9786" y="49"/>
                  <a:pt x="21505" y="0"/>
                </a:cubicBezTo>
                <a:lnTo>
                  <a:pt x="21595" y="21600"/>
                </a:lnTo>
                <a:close/>
              </a:path>
            </a:pathLst>
          </a:custGeom>
          <a:noFill/>
          <a:ln w="12700" cap="rnd">
            <a:solidFill>
              <a:schemeClr val="accent2"/>
            </a:solidFill>
            <a:round/>
            <a:headEnd/>
            <a:tailEnd/>
          </a:ln>
          <a:effectLst/>
        </p:spPr>
        <p:txBody>
          <a:bodyPr/>
          <a:lstStyle/>
          <a:p>
            <a:endParaRPr lang="en-US">
              <a:latin typeface="+mj-lt"/>
            </a:endParaRPr>
          </a:p>
        </p:txBody>
      </p:sp>
      <p:sp>
        <p:nvSpPr>
          <p:cNvPr id="208927" name="Arc 31"/>
          <p:cNvSpPr>
            <a:spLocks/>
          </p:cNvSpPr>
          <p:nvPr/>
        </p:nvSpPr>
        <p:spPr bwMode="auto">
          <a:xfrm>
            <a:off x="152400" y="3392488"/>
            <a:ext cx="312738" cy="21431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2"/>
            </a:solidFill>
            <a:round/>
            <a:headEnd type="triangle" w="med" len="med"/>
            <a:tailEnd/>
          </a:ln>
          <a:effectLst/>
        </p:spPr>
        <p:txBody>
          <a:bodyPr/>
          <a:lstStyle/>
          <a:p>
            <a:endParaRPr lang="en-US">
              <a:latin typeface="+mj-lt"/>
            </a:endParaRPr>
          </a:p>
        </p:txBody>
      </p:sp>
      <p:sp>
        <p:nvSpPr>
          <p:cNvPr id="208931" name="Arc 35"/>
          <p:cNvSpPr>
            <a:spLocks/>
          </p:cNvSpPr>
          <p:nvPr/>
        </p:nvSpPr>
        <p:spPr bwMode="auto">
          <a:xfrm>
            <a:off x="1143000" y="2001838"/>
            <a:ext cx="990600" cy="2117725"/>
          </a:xfrm>
          <a:custGeom>
            <a:avLst/>
            <a:gdLst>
              <a:gd name="G0" fmla="+- 21599 0 0"/>
              <a:gd name="G1" fmla="+- 21600 0 0"/>
              <a:gd name="G2" fmla="+- 21600 0 0"/>
              <a:gd name="T0" fmla="*/ 0 w 21599"/>
              <a:gd name="T1" fmla="*/ 21375 h 21600"/>
              <a:gd name="T2" fmla="*/ 21582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40"/>
                  <a:pt x="9747" y="9"/>
                  <a:pt x="21582" y="0"/>
                </a:cubicBezTo>
              </a:path>
              <a:path w="21599" h="21600" stroke="0" extrusionOk="0">
                <a:moveTo>
                  <a:pt x="0" y="21375"/>
                </a:moveTo>
                <a:cubicBezTo>
                  <a:pt x="123" y="9540"/>
                  <a:pt x="9747" y="9"/>
                  <a:pt x="21582" y="0"/>
                </a:cubicBezTo>
                <a:lnTo>
                  <a:pt x="21599"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208932" name="Arc 36"/>
          <p:cNvSpPr>
            <a:spLocks/>
          </p:cNvSpPr>
          <p:nvPr/>
        </p:nvSpPr>
        <p:spPr bwMode="auto">
          <a:xfrm>
            <a:off x="838200" y="2438400"/>
            <a:ext cx="1219200" cy="90169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endParaRPr lang="en-US">
              <a:latin typeface="+mj-lt"/>
            </a:endParaRPr>
          </a:p>
        </p:txBody>
      </p:sp>
      <p:sp>
        <p:nvSpPr>
          <p:cNvPr id="208935" name="Line 39"/>
          <p:cNvSpPr>
            <a:spLocks noChangeShapeType="1"/>
          </p:cNvSpPr>
          <p:nvPr/>
        </p:nvSpPr>
        <p:spPr bwMode="auto">
          <a:xfrm>
            <a:off x="2667000" y="1295400"/>
            <a:ext cx="76201" cy="6096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208936" name="Text Box 40"/>
          <p:cNvSpPr txBox="1">
            <a:spLocks noChangeArrowheads="1"/>
          </p:cNvSpPr>
          <p:nvPr/>
        </p:nvSpPr>
        <p:spPr bwMode="auto">
          <a:xfrm>
            <a:off x="2209800" y="914400"/>
            <a:ext cx="1342034" cy="400110"/>
          </a:xfrm>
          <a:prstGeom prst="rect">
            <a:avLst/>
          </a:prstGeom>
          <a:noFill/>
          <a:ln w="9525">
            <a:noFill/>
            <a:miter lim="800000"/>
            <a:headEnd/>
            <a:tailEnd/>
          </a:ln>
          <a:effectLst/>
        </p:spPr>
        <p:txBody>
          <a:bodyPr wrap="none">
            <a:spAutoFit/>
          </a:bodyPr>
          <a:lstStyle/>
          <a:p>
            <a:r>
              <a:rPr lang="en-US" dirty="0">
                <a:latin typeface="+mj-lt"/>
              </a:rPr>
              <a:t>sorted field</a:t>
            </a:r>
          </a:p>
        </p:txBody>
      </p:sp>
      <p:sp>
        <p:nvSpPr>
          <p:cNvPr id="208938" name="Rectangle 42"/>
          <p:cNvSpPr>
            <a:spLocks noChangeArrowheads="1"/>
          </p:cNvSpPr>
          <p:nvPr/>
        </p:nvSpPr>
        <p:spPr bwMode="auto">
          <a:xfrm>
            <a:off x="3124149" y="1360532"/>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dirty="0">
                <a:solidFill>
                  <a:schemeClr val="tx2"/>
                </a:solidFill>
                <a:latin typeface="+mj-lt"/>
              </a:rPr>
              <a:t>Data</a:t>
            </a:r>
          </a:p>
          <a:p>
            <a:pPr eaLnBrk="0" hangingPunct="0"/>
            <a:r>
              <a:rPr lang="en-US" sz="1400" dirty="0">
                <a:solidFill>
                  <a:schemeClr val="tx2"/>
                </a:solidFill>
                <a:latin typeface="+mj-lt"/>
              </a:rPr>
              <a:t>Page 1</a:t>
            </a:r>
          </a:p>
        </p:txBody>
      </p:sp>
      <p:sp>
        <p:nvSpPr>
          <p:cNvPr id="208947" name="Text Box 51"/>
          <p:cNvSpPr txBox="1">
            <a:spLocks noChangeArrowheads="1"/>
          </p:cNvSpPr>
          <p:nvPr/>
        </p:nvSpPr>
        <p:spPr bwMode="auto">
          <a:xfrm>
            <a:off x="1993900" y="3241675"/>
            <a:ext cx="300082" cy="369332"/>
          </a:xfrm>
          <a:prstGeom prst="rect">
            <a:avLst/>
          </a:prstGeom>
          <a:noFill/>
          <a:ln w="9525">
            <a:noFill/>
            <a:miter lim="800000"/>
            <a:headEnd/>
            <a:tailEnd/>
          </a:ln>
          <a:effectLst/>
        </p:spPr>
        <p:txBody>
          <a:bodyPr wrap="none">
            <a:spAutoFit/>
          </a:bodyPr>
          <a:lstStyle/>
          <a:p>
            <a:r>
              <a:rPr lang="en-US" sz="1800">
                <a:latin typeface="+mj-lt"/>
              </a:rPr>
              <a:t>4</a:t>
            </a:r>
          </a:p>
        </p:txBody>
      </p:sp>
      <p:sp>
        <p:nvSpPr>
          <p:cNvPr id="208948" name="Text Box 52"/>
          <p:cNvSpPr txBox="1">
            <a:spLocks noChangeArrowheads="1"/>
          </p:cNvSpPr>
          <p:nvPr/>
        </p:nvSpPr>
        <p:spPr bwMode="auto">
          <a:xfrm>
            <a:off x="1295400" y="1143000"/>
            <a:ext cx="627095" cy="400110"/>
          </a:xfrm>
          <a:prstGeom prst="rect">
            <a:avLst/>
          </a:prstGeom>
          <a:noFill/>
          <a:ln w="9525">
            <a:noFill/>
            <a:miter lim="800000"/>
            <a:headEnd/>
            <a:tailEnd/>
          </a:ln>
          <a:effectLst/>
        </p:spPr>
        <p:txBody>
          <a:bodyPr wrap="none">
            <a:spAutoFit/>
          </a:bodyPr>
          <a:lstStyle/>
          <a:p>
            <a:r>
              <a:rPr lang="en-US" dirty="0">
                <a:latin typeface="+mj-lt"/>
              </a:rPr>
              <a:t>RID</a:t>
            </a:r>
          </a:p>
        </p:txBody>
      </p:sp>
      <p:sp>
        <p:nvSpPr>
          <p:cNvPr id="208949" name="Line 53"/>
          <p:cNvSpPr>
            <a:spLocks noChangeShapeType="1"/>
          </p:cNvSpPr>
          <p:nvPr/>
        </p:nvSpPr>
        <p:spPr bwMode="auto">
          <a:xfrm>
            <a:off x="1752600" y="1524000"/>
            <a:ext cx="333375" cy="350838"/>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208950" name="Text Box 54"/>
          <p:cNvSpPr txBox="1">
            <a:spLocks noChangeArrowheads="1"/>
          </p:cNvSpPr>
          <p:nvPr/>
        </p:nvSpPr>
        <p:spPr bwMode="auto">
          <a:xfrm>
            <a:off x="4234881" y="1259919"/>
            <a:ext cx="4604319" cy="3447098"/>
          </a:xfrm>
          <a:prstGeom prst="rect">
            <a:avLst/>
          </a:prstGeom>
          <a:noFill/>
          <a:ln w="9525">
            <a:noFill/>
            <a:miter lim="800000"/>
            <a:headEnd/>
            <a:tailEnd/>
          </a:ln>
          <a:effectLst/>
        </p:spPr>
        <p:txBody>
          <a:bodyPr wrap="square">
            <a:spAutoFit/>
          </a:bodyPr>
          <a:lstStyle/>
          <a:p>
            <a:r>
              <a:rPr lang="en-US" u="sng" dirty="0">
                <a:latin typeface="+mj-lt"/>
              </a:rPr>
              <a:t>Format 2 </a:t>
            </a:r>
          </a:p>
          <a:p>
            <a:endParaRPr lang="en-US" u="sng" dirty="0">
              <a:latin typeface="+mj-lt"/>
            </a:endParaRPr>
          </a:p>
          <a:p>
            <a:r>
              <a:rPr lang="en-US" dirty="0">
                <a:latin typeface="+mj-lt"/>
              </a:rPr>
              <a:t>Keep the sorted field using index page</a:t>
            </a:r>
          </a:p>
          <a:p>
            <a:pPr marL="285750" indent="-285750">
              <a:buFont typeface="Arial"/>
              <a:buChar char="•"/>
            </a:pPr>
            <a:r>
              <a:rPr lang="en-US" dirty="0">
                <a:latin typeface="+mj-lt"/>
              </a:rPr>
              <a:t>Each entry points to a record</a:t>
            </a:r>
          </a:p>
          <a:p>
            <a:pPr marL="800100" lvl="1" indent="-342900">
              <a:buFont typeface="Wingdings" pitchFamily="2" charset="2"/>
              <a:buChar char="§"/>
            </a:pPr>
            <a:r>
              <a:rPr lang="en-US" dirty="0">
                <a:latin typeface="+mj-lt"/>
              </a:rPr>
              <a:t>May contain the value of the sorted field</a:t>
            </a:r>
          </a:p>
          <a:p>
            <a:pPr marL="800100" lvl="1" indent="-342900">
              <a:buFont typeface="Wingdings" pitchFamily="2" charset="2"/>
              <a:buChar char="§"/>
            </a:pPr>
            <a:r>
              <a:rPr lang="en-US" dirty="0">
                <a:latin typeface="+mj-lt"/>
              </a:rPr>
              <a:t>May contain a valid bit for deleting operation</a:t>
            </a:r>
          </a:p>
          <a:p>
            <a:pPr marL="285750" indent="-285750">
              <a:buFont typeface="Arial"/>
              <a:buChar char="•"/>
            </a:pPr>
            <a:r>
              <a:rPr lang="en-US" dirty="0">
                <a:latin typeface="+mj-lt"/>
              </a:rPr>
              <a:t>The entries are sorted according to the sorted field</a:t>
            </a:r>
          </a:p>
          <a:p>
            <a:endParaRPr lang="en-US" sz="1800" dirty="0">
              <a:latin typeface="+mj-lt"/>
            </a:endParaRPr>
          </a:p>
        </p:txBody>
      </p:sp>
      <p:sp>
        <p:nvSpPr>
          <p:cNvPr id="208954" name="Arc 58"/>
          <p:cNvSpPr>
            <a:spLocks/>
          </p:cNvSpPr>
          <p:nvPr/>
        </p:nvSpPr>
        <p:spPr bwMode="auto">
          <a:xfrm>
            <a:off x="838200" y="2926081"/>
            <a:ext cx="1219200" cy="4571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endParaRPr lang="en-US">
              <a:latin typeface="+mj-lt"/>
            </a:endParaRPr>
          </a:p>
        </p:txBody>
      </p:sp>
      <p:sp>
        <p:nvSpPr>
          <p:cNvPr id="2" name="Rectangle 1"/>
          <p:cNvSpPr/>
          <p:nvPr/>
        </p:nvSpPr>
        <p:spPr>
          <a:xfrm>
            <a:off x="750773" y="5026136"/>
            <a:ext cx="8077200" cy="1631216"/>
          </a:xfrm>
          <a:prstGeom prst="rect">
            <a:avLst/>
          </a:prstGeom>
        </p:spPr>
        <p:txBody>
          <a:bodyPr wrap="square">
            <a:spAutoFit/>
          </a:bodyPr>
          <a:lstStyle/>
          <a:p>
            <a:r>
              <a:rPr lang="en-US" dirty="0">
                <a:latin typeface="+mj-lt"/>
              </a:rPr>
              <a:t>PRO: Inserting a record just need to reorganize the index page, the size of which is much smaller. We can sort another attribute (e.g</a:t>
            </a:r>
            <a:r>
              <a:rPr lang="en-US">
                <a:latin typeface="+mj-lt"/>
              </a:rPr>
              <a:t>., name). </a:t>
            </a:r>
            <a:endParaRPr lang="en-US" dirty="0">
              <a:latin typeface="+mj-lt"/>
            </a:endParaRPr>
          </a:p>
          <a:p>
            <a:r>
              <a:rPr lang="en-US" dirty="0">
                <a:latin typeface="+mj-lt"/>
              </a:rPr>
              <a:t>CON: For each record, one entry is needed in index page, so the size of index page is much larger than that in “Format 1”. The index pages may not be loaded in memory memory, but we can build another layer (header pages)</a:t>
            </a:r>
          </a:p>
        </p:txBody>
      </p:sp>
      <p:sp>
        <p:nvSpPr>
          <p:cNvPr id="37" name="Arc 36"/>
          <p:cNvSpPr>
            <a:spLocks/>
          </p:cNvSpPr>
          <p:nvPr/>
        </p:nvSpPr>
        <p:spPr bwMode="auto">
          <a:xfrm flipV="1">
            <a:off x="838200" y="2590801"/>
            <a:ext cx="1219200" cy="13136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endParaRPr lang="en-US">
              <a:latin typeface="+mj-lt"/>
            </a:endParaRPr>
          </a:p>
        </p:txBody>
      </p:sp>
      <p:sp>
        <p:nvSpPr>
          <p:cNvPr id="5" name="TextBox 4">
            <a:extLst>
              <a:ext uri="{FF2B5EF4-FFF2-40B4-BE49-F238E27FC236}">
                <a16:creationId xmlns:a16="http://schemas.microsoft.com/office/drawing/2014/main" id="{07E41319-6201-B945-987E-C631DFDEF32F}"/>
              </a:ext>
            </a:extLst>
          </p:cNvPr>
          <p:cNvSpPr txBox="1"/>
          <p:nvPr/>
        </p:nvSpPr>
        <p:spPr>
          <a:xfrm>
            <a:off x="458912" y="2313801"/>
            <a:ext cx="253596" cy="276999"/>
          </a:xfrm>
          <a:prstGeom prst="rect">
            <a:avLst/>
          </a:prstGeom>
          <a:noFill/>
        </p:spPr>
        <p:txBody>
          <a:bodyPr wrap="none" rtlCol="0">
            <a:spAutoFit/>
          </a:bodyPr>
          <a:lstStyle/>
          <a:p>
            <a:r>
              <a:rPr lang="en-US" sz="1200" dirty="0"/>
              <a:t>1</a:t>
            </a:r>
          </a:p>
        </p:txBody>
      </p:sp>
      <p:sp>
        <p:nvSpPr>
          <p:cNvPr id="44" name="TextBox 43">
            <a:extLst>
              <a:ext uri="{FF2B5EF4-FFF2-40B4-BE49-F238E27FC236}">
                <a16:creationId xmlns:a16="http://schemas.microsoft.com/office/drawing/2014/main" id="{F2A68E20-D9E3-D845-96BA-E5B8C00D1766}"/>
              </a:ext>
            </a:extLst>
          </p:cNvPr>
          <p:cNvSpPr txBox="1"/>
          <p:nvPr/>
        </p:nvSpPr>
        <p:spPr>
          <a:xfrm>
            <a:off x="471529" y="2560251"/>
            <a:ext cx="279244" cy="276999"/>
          </a:xfrm>
          <a:prstGeom prst="rect">
            <a:avLst/>
          </a:prstGeom>
          <a:noFill/>
        </p:spPr>
        <p:txBody>
          <a:bodyPr wrap="none" rtlCol="0">
            <a:spAutoFit/>
          </a:bodyPr>
          <a:lstStyle/>
          <a:p>
            <a:r>
              <a:rPr lang="en-US" sz="1200" dirty="0"/>
              <a:t>9</a:t>
            </a:r>
          </a:p>
        </p:txBody>
      </p:sp>
      <p:sp>
        <p:nvSpPr>
          <p:cNvPr id="45" name="TextBox 44">
            <a:extLst>
              <a:ext uri="{FF2B5EF4-FFF2-40B4-BE49-F238E27FC236}">
                <a16:creationId xmlns:a16="http://schemas.microsoft.com/office/drawing/2014/main" id="{4F999264-FB63-6540-8F78-4C20B18FADD4}"/>
              </a:ext>
            </a:extLst>
          </p:cNvPr>
          <p:cNvSpPr txBox="1"/>
          <p:nvPr/>
        </p:nvSpPr>
        <p:spPr>
          <a:xfrm>
            <a:off x="464380" y="2819400"/>
            <a:ext cx="373820" cy="276999"/>
          </a:xfrm>
          <a:prstGeom prst="rect">
            <a:avLst/>
          </a:prstGeom>
          <a:noFill/>
        </p:spPr>
        <p:txBody>
          <a:bodyPr wrap="none" rtlCol="0">
            <a:spAutoFit/>
          </a:bodyPr>
          <a:lstStyle/>
          <a:p>
            <a:r>
              <a:rPr lang="en-US" sz="1200" dirty="0"/>
              <a:t>20</a:t>
            </a:r>
          </a:p>
        </p:txBody>
      </p:sp>
      <p:sp>
        <p:nvSpPr>
          <p:cNvPr id="46" name="Arc 36">
            <a:extLst>
              <a:ext uri="{FF2B5EF4-FFF2-40B4-BE49-F238E27FC236}">
                <a16:creationId xmlns:a16="http://schemas.microsoft.com/office/drawing/2014/main" id="{BB06FE9C-CEEE-5F48-9A57-21A4F48BD7CD}"/>
              </a:ext>
            </a:extLst>
          </p:cNvPr>
          <p:cNvSpPr>
            <a:spLocks/>
          </p:cNvSpPr>
          <p:nvPr/>
        </p:nvSpPr>
        <p:spPr bwMode="auto">
          <a:xfrm>
            <a:off x="852099" y="3151189"/>
            <a:ext cx="1219200" cy="90169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endParaRPr lang="en-US">
              <a:latin typeface="+mj-lt"/>
            </a:endParaRPr>
          </a:p>
        </p:txBody>
      </p:sp>
      <p:sp>
        <p:nvSpPr>
          <p:cNvPr id="47" name="Line 50">
            <a:extLst>
              <a:ext uri="{FF2B5EF4-FFF2-40B4-BE49-F238E27FC236}">
                <a16:creationId xmlns:a16="http://schemas.microsoft.com/office/drawing/2014/main" id="{D115AD21-842F-874A-86C0-22A0AA0C20C6}"/>
              </a:ext>
            </a:extLst>
          </p:cNvPr>
          <p:cNvSpPr>
            <a:spLocks noChangeShapeType="1"/>
          </p:cNvSpPr>
          <p:nvPr/>
        </p:nvSpPr>
        <p:spPr bwMode="auto">
          <a:xfrm flipH="1">
            <a:off x="3763108" y="1782767"/>
            <a:ext cx="76200" cy="2286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48" name="Rectangle 25">
            <a:extLst>
              <a:ext uri="{FF2B5EF4-FFF2-40B4-BE49-F238E27FC236}">
                <a16:creationId xmlns:a16="http://schemas.microsoft.com/office/drawing/2014/main" id="{B7331CE3-2B0C-1F4F-A3A5-0901489B9DE4}"/>
              </a:ext>
            </a:extLst>
          </p:cNvPr>
          <p:cNvSpPr>
            <a:spLocks noChangeArrowheads="1"/>
          </p:cNvSpPr>
          <p:nvPr/>
        </p:nvSpPr>
        <p:spPr bwMode="auto">
          <a:xfrm>
            <a:off x="2074862" y="2037318"/>
            <a:ext cx="1963738" cy="1604962"/>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49" name="Line 46">
            <a:extLst>
              <a:ext uri="{FF2B5EF4-FFF2-40B4-BE49-F238E27FC236}">
                <a16:creationId xmlns:a16="http://schemas.microsoft.com/office/drawing/2014/main" id="{B824CB4D-6A30-954A-B94C-3DCB2A3CF10A}"/>
              </a:ext>
            </a:extLst>
          </p:cNvPr>
          <p:cNvSpPr>
            <a:spLocks noChangeShapeType="1"/>
          </p:cNvSpPr>
          <p:nvPr/>
        </p:nvSpPr>
        <p:spPr bwMode="auto">
          <a:xfrm>
            <a:off x="2074862" y="2513568"/>
            <a:ext cx="1963738" cy="0"/>
          </a:xfrm>
          <a:prstGeom prst="line">
            <a:avLst/>
          </a:prstGeom>
          <a:noFill/>
          <a:ln w="9525">
            <a:solidFill>
              <a:schemeClr val="tx1"/>
            </a:solidFill>
            <a:round/>
            <a:headEnd/>
            <a:tailEnd/>
          </a:ln>
          <a:effectLst/>
        </p:spPr>
        <p:txBody>
          <a:bodyPr/>
          <a:lstStyle/>
          <a:p>
            <a:endParaRPr lang="en-US">
              <a:latin typeface="+mj-lt"/>
            </a:endParaRPr>
          </a:p>
        </p:txBody>
      </p:sp>
      <p:sp>
        <p:nvSpPr>
          <p:cNvPr id="50" name="Line 47">
            <a:extLst>
              <a:ext uri="{FF2B5EF4-FFF2-40B4-BE49-F238E27FC236}">
                <a16:creationId xmlns:a16="http://schemas.microsoft.com/office/drawing/2014/main" id="{F1F83C43-188D-5841-8627-6E464694FA09}"/>
              </a:ext>
            </a:extLst>
          </p:cNvPr>
          <p:cNvSpPr>
            <a:spLocks noChangeShapeType="1"/>
          </p:cNvSpPr>
          <p:nvPr/>
        </p:nvSpPr>
        <p:spPr bwMode="auto">
          <a:xfrm>
            <a:off x="2074862" y="2900918"/>
            <a:ext cx="1963738" cy="0"/>
          </a:xfrm>
          <a:prstGeom prst="line">
            <a:avLst/>
          </a:prstGeom>
          <a:noFill/>
          <a:ln w="9525">
            <a:solidFill>
              <a:schemeClr val="tx1"/>
            </a:solidFill>
            <a:round/>
            <a:headEnd/>
            <a:tailEnd/>
          </a:ln>
          <a:effectLst/>
        </p:spPr>
        <p:txBody>
          <a:bodyPr/>
          <a:lstStyle/>
          <a:p>
            <a:endParaRPr lang="en-US">
              <a:latin typeface="+mj-lt"/>
            </a:endParaRPr>
          </a:p>
        </p:txBody>
      </p:sp>
      <p:sp>
        <p:nvSpPr>
          <p:cNvPr id="51" name="Line 48">
            <a:extLst>
              <a:ext uri="{FF2B5EF4-FFF2-40B4-BE49-F238E27FC236}">
                <a16:creationId xmlns:a16="http://schemas.microsoft.com/office/drawing/2014/main" id="{9557BEE5-7DC8-2E47-AA3F-7F237EB6952E}"/>
              </a:ext>
            </a:extLst>
          </p:cNvPr>
          <p:cNvSpPr>
            <a:spLocks noChangeShapeType="1"/>
          </p:cNvSpPr>
          <p:nvPr/>
        </p:nvSpPr>
        <p:spPr bwMode="auto">
          <a:xfrm>
            <a:off x="2074862" y="3286680"/>
            <a:ext cx="1963738" cy="0"/>
          </a:xfrm>
          <a:prstGeom prst="line">
            <a:avLst/>
          </a:prstGeom>
          <a:noFill/>
          <a:ln w="9525">
            <a:solidFill>
              <a:schemeClr val="tx1"/>
            </a:solidFill>
            <a:round/>
            <a:headEnd/>
            <a:tailEnd/>
          </a:ln>
          <a:effectLst/>
        </p:spPr>
        <p:txBody>
          <a:bodyPr/>
          <a:lstStyle/>
          <a:p>
            <a:endParaRPr lang="en-US">
              <a:latin typeface="+mj-lt"/>
            </a:endParaRPr>
          </a:p>
        </p:txBody>
      </p:sp>
      <p:sp>
        <p:nvSpPr>
          <p:cNvPr id="52" name="Line 49">
            <a:extLst>
              <a:ext uri="{FF2B5EF4-FFF2-40B4-BE49-F238E27FC236}">
                <a16:creationId xmlns:a16="http://schemas.microsoft.com/office/drawing/2014/main" id="{F809B683-4E69-2240-B5E3-EE3C397A5666}"/>
              </a:ext>
            </a:extLst>
          </p:cNvPr>
          <p:cNvSpPr>
            <a:spLocks noChangeShapeType="1"/>
          </p:cNvSpPr>
          <p:nvPr/>
        </p:nvSpPr>
        <p:spPr bwMode="auto">
          <a:xfrm>
            <a:off x="3055937" y="1997630"/>
            <a:ext cx="0" cy="1676400"/>
          </a:xfrm>
          <a:prstGeom prst="line">
            <a:avLst/>
          </a:prstGeom>
          <a:noFill/>
          <a:ln w="9525">
            <a:solidFill>
              <a:schemeClr val="tx1"/>
            </a:solidFill>
            <a:round/>
            <a:headEnd/>
            <a:tailEnd/>
          </a:ln>
          <a:effectLst/>
        </p:spPr>
        <p:txBody>
          <a:bodyPr/>
          <a:lstStyle/>
          <a:p>
            <a:endParaRPr lang="en-US">
              <a:latin typeface="+mj-lt"/>
            </a:endParaRPr>
          </a:p>
        </p:txBody>
      </p:sp>
      <p:sp>
        <p:nvSpPr>
          <p:cNvPr id="53" name="Line 52">
            <a:extLst>
              <a:ext uri="{FF2B5EF4-FFF2-40B4-BE49-F238E27FC236}">
                <a16:creationId xmlns:a16="http://schemas.microsoft.com/office/drawing/2014/main" id="{E3E4F64B-1283-4643-A3B0-1615B659BEC6}"/>
              </a:ext>
            </a:extLst>
          </p:cNvPr>
          <p:cNvSpPr>
            <a:spLocks noChangeShapeType="1"/>
          </p:cNvSpPr>
          <p:nvPr/>
        </p:nvSpPr>
        <p:spPr bwMode="auto">
          <a:xfrm>
            <a:off x="2443162" y="1997630"/>
            <a:ext cx="0" cy="1676400"/>
          </a:xfrm>
          <a:prstGeom prst="line">
            <a:avLst/>
          </a:prstGeom>
          <a:noFill/>
          <a:ln w="9525">
            <a:solidFill>
              <a:schemeClr val="tx1"/>
            </a:solidFill>
            <a:round/>
            <a:headEnd/>
            <a:tailEnd/>
          </a:ln>
          <a:effectLst/>
        </p:spPr>
        <p:txBody>
          <a:bodyPr/>
          <a:lstStyle/>
          <a:p>
            <a:endParaRPr lang="en-US">
              <a:latin typeface="+mj-lt"/>
            </a:endParaRPr>
          </a:p>
        </p:txBody>
      </p:sp>
      <p:sp>
        <p:nvSpPr>
          <p:cNvPr id="54" name="Text Box 54">
            <a:extLst>
              <a:ext uri="{FF2B5EF4-FFF2-40B4-BE49-F238E27FC236}">
                <a16:creationId xmlns:a16="http://schemas.microsoft.com/office/drawing/2014/main" id="{C4BD4BD7-2C84-F348-ABCE-DE1E7DB6FE24}"/>
              </a:ext>
            </a:extLst>
          </p:cNvPr>
          <p:cNvSpPr txBox="1">
            <a:spLocks noChangeArrowheads="1"/>
          </p:cNvSpPr>
          <p:nvPr/>
        </p:nvSpPr>
        <p:spPr bwMode="auto">
          <a:xfrm>
            <a:off x="2135187" y="2115105"/>
            <a:ext cx="300082" cy="369332"/>
          </a:xfrm>
          <a:prstGeom prst="rect">
            <a:avLst/>
          </a:prstGeom>
          <a:noFill/>
          <a:ln w="9525">
            <a:noFill/>
            <a:miter lim="800000"/>
            <a:headEnd/>
            <a:tailEnd/>
          </a:ln>
          <a:effectLst/>
        </p:spPr>
        <p:txBody>
          <a:bodyPr wrap="none">
            <a:spAutoFit/>
          </a:bodyPr>
          <a:lstStyle/>
          <a:p>
            <a:r>
              <a:rPr lang="en-US" sz="1800">
                <a:latin typeface="+mj-lt"/>
              </a:rPr>
              <a:t>1</a:t>
            </a:r>
          </a:p>
        </p:txBody>
      </p:sp>
      <p:sp>
        <p:nvSpPr>
          <p:cNvPr id="55" name="Text Box 55">
            <a:extLst>
              <a:ext uri="{FF2B5EF4-FFF2-40B4-BE49-F238E27FC236}">
                <a16:creationId xmlns:a16="http://schemas.microsoft.com/office/drawing/2014/main" id="{6741E144-20A0-2442-9535-24185D335EDB}"/>
              </a:ext>
            </a:extLst>
          </p:cNvPr>
          <p:cNvSpPr txBox="1">
            <a:spLocks noChangeArrowheads="1"/>
          </p:cNvSpPr>
          <p:nvPr/>
        </p:nvSpPr>
        <p:spPr bwMode="auto">
          <a:xfrm>
            <a:off x="2151062" y="2602468"/>
            <a:ext cx="300082" cy="369332"/>
          </a:xfrm>
          <a:prstGeom prst="rect">
            <a:avLst/>
          </a:prstGeom>
          <a:noFill/>
          <a:ln w="9525">
            <a:noFill/>
            <a:miter lim="800000"/>
            <a:headEnd/>
            <a:tailEnd/>
          </a:ln>
          <a:effectLst/>
        </p:spPr>
        <p:txBody>
          <a:bodyPr wrap="none">
            <a:spAutoFit/>
          </a:bodyPr>
          <a:lstStyle/>
          <a:p>
            <a:r>
              <a:rPr lang="en-US" sz="1800">
                <a:latin typeface="+mj-lt"/>
              </a:rPr>
              <a:t>2</a:t>
            </a:r>
          </a:p>
        </p:txBody>
      </p:sp>
      <p:sp>
        <p:nvSpPr>
          <p:cNvPr id="56" name="Text Box 56">
            <a:extLst>
              <a:ext uri="{FF2B5EF4-FFF2-40B4-BE49-F238E27FC236}">
                <a16:creationId xmlns:a16="http://schemas.microsoft.com/office/drawing/2014/main" id="{52D73AA7-EA9A-D94A-9685-5D1EC88AC98A}"/>
              </a:ext>
            </a:extLst>
          </p:cNvPr>
          <p:cNvSpPr txBox="1">
            <a:spLocks noChangeArrowheads="1"/>
          </p:cNvSpPr>
          <p:nvPr/>
        </p:nvSpPr>
        <p:spPr bwMode="auto">
          <a:xfrm>
            <a:off x="2135187" y="2983468"/>
            <a:ext cx="300082" cy="369332"/>
          </a:xfrm>
          <a:prstGeom prst="rect">
            <a:avLst/>
          </a:prstGeom>
          <a:noFill/>
          <a:ln w="9525">
            <a:noFill/>
            <a:miter lim="800000"/>
            <a:headEnd/>
            <a:tailEnd/>
          </a:ln>
          <a:effectLst/>
        </p:spPr>
        <p:txBody>
          <a:bodyPr wrap="none">
            <a:spAutoFit/>
          </a:bodyPr>
          <a:lstStyle/>
          <a:p>
            <a:r>
              <a:rPr lang="en-US" sz="1800">
                <a:latin typeface="+mj-lt"/>
              </a:rPr>
              <a:t>3</a:t>
            </a:r>
          </a:p>
        </p:txBody>
      </p:sp>
      <p:sp>
        <p:nvSpPr>
          <p:cNvPr id="57" name="Text Box 57">
            <a:extLst>
              <a:ext uri="{FF2B5EF4-FFF2-40B4-BE49-F238E27FC236}">
                <a16:creationId xmlns:a16="http://schemas.microsoft.com/office/drawing/2014/main" id="{FC3F1E4C-1071-324B-BF4D-DC39D05441E9}"/>
              </a:ext>
            </a:extLst>
          </p:cNvPr>
          <p:cNvSpPr txBox="1">
            <a:spLocks noChangeArrowheads="1"/>
          </p:cNvSpPr>
          <p:nvPr/>
        </p:nvSpPr>
        <p:spPr bwMode="auto">
          <a:xfrm>
            <a:off x="2135187" y="3364468"/>
            <a:ext cx="300082" cy="369332"/>
          </a:xfrm>
          <a:prstGeom prst="rect">
            <a:avLst/>
          </a:prstGeom>
          <a:noFill/>
          <a:ln w="9525">
            <a:noFill/>
            <a:miter lim="800000"/>
            <a:headEnd/>
            <a:tailEnd/>
          </a:ln>
          <a:effectLst/>
        </p:spPr>
        <p:txBody>
          <a:bodyPr wrap="none">
            <a:spAutoFit/>
          </a:bodyPr>
          <a:lstStyle/>
          <a:p>
            <a:r>
              <a:rPr lang="en-US" sz="1800">
                <a:latin typeface="+mj-lt"/>
              </a:rPr>
              <a:t>4</a:t>
            </a:r>
          </a:p>
        </p:txBody>
      </p:sp>
      <p:sp>
        <p:nvSpPr>
          <p:cNvPr id="58" name="Line 59">
            <a:extLst>
              <a:ext uri="{FF2B5EF4-FFF2-40B4-BE49-F238E27FC236}">
                <a16:creationId xmlns:a16="http://schemas.microsoft.com/office/drawing/2014/main" id="{3A5B877F-7063-264A-8E88-27D2F1F201D0}"/>
              </a:ext>
            </a:extLst>
          </p:cNvPr>
          <p:cNvSpPr>
            <a:spLocks noChangeShapeType="1"/>
          </p:cNvSpPr>
          <p:nvPr/>
        </p:nvSpPr>
        <p:spPr bwMode="auto">
          <a:xfrm flipH="1">
            <a:off x="2227262" y="1769030"/>
            <a:ext cx="0" cy="2286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59" name="TextBox 58">
            <a:extLst>
              <a:ext uri="{FF2B5EF4-FFF2-40B4-BE49-F238E27FC236}">
                <a16:creationId xmlns:a16="http://schemas.microsoft.com/office/drawing/2014/main" id="{FE16F09F-4C7D-1C43-9E58-75FFCB0D9A3C}"/>
              </a:ext>
            </a:extLst>
          </p:cNvPr>
          <p:cNvSpPr txBox="1"/>
          <p:nvPr/>
        </p:nvSpPr>
        <p:spPr>
          <a:xfrm>
            <a:off x="3351104" y="3279022"/>
            <a:ext cx="300082" cy="400110"/>
          </a:xfrm>
          <a:prstGeom prst="rect">
            <a:avLst/>
          </a:prstGeom>
          <a:noFill/>
        </p:spPr>
        <p:txBody>
          <a:bodyPr wrap="none" rtlCol="0">
            <a:spAutoFit/>
          </a:bodyPr>
          <a:lstStyle/>
          <a:p>
            <a:r>
              <a:rPr lang="en-US" dirty="0"/>
              <a:t>1</a:t>
            </a:r>
          </a:p>
        </p:txBody>
      </p:sp>
      <p:sp>
        <p:nvSpPr>
          <p:cNvPr id="60" name="TextBox 59">
            <a:extLst>
              <a:ext uri="{FF2B5EF4-FFF2-40B4-BE49-F238E27FC236}">
                <a16:creationId xmlns:a16="http://schemas.microsoft.com/office/drawing/2014/main" id="{34BFAB15-9179-3C4B-B5E2-C58231D5A10D}"/>
              </a:ext>
            </a:extLst>
          </p:cNvPr>
          <p:cNvSpPr txBox="1"/>
          <p:nvPr/>
        </p:nvSpPr>
        <p:spPr>
          <a:xfrm>
            <a:off x="3316025" y="2556961"/>
            <a:ext cx="341760" cy="400110"/>
          </a:xfrm>
          <a:prstGeom prst="rect">
            <a:avLst/>
          </a:prstGeom>
          <a:noFill/>
        </p:spPr>
        <p:txBody>
          <a:bodyPr wrap="none" rtlCol="0">
            <a:spAutoFit/>
          </a:bodyPr>
          <a:lstStyle/>
          <a:p>
            <a:r>
              <a:rPr lang="en-US" dirty="0"/>
              <a:t>9</a:t>
            </a:r>
          </a:p>
        </p:txBody>
      </p:sp>
      <p:sp>
        <p:nvSpPr>
          <p:cNvPr id="61" name="TextBox 60">
            <a:extLst>
              <a:ext uri="{FF2B5EF4-FFF2-40B4-BE49-F238E27FC236}">
                <a16:creationId xmlns:a16="http://schemas.microsoft.com/office/drawing/2014/main" id="{3F91EC36-4F56-C540-BB07-AD21E9D53D99}"/>
              </a:ext>
            </a:extLst>
          </p:cNvPr>
          <p:cNvSpPr txBox="1"/>
          <p:nvPr/>
        </p:nvSpPr>
        <p:spPr>
          <a:xfrm>
            <a:off x="3231072" y="2962770"/>
            <a:ext cx="498855" cy="400110"/>
          </a:xfrm>
          <a:prstGeom prst="rect">
            <a:avLst/>
          </a:prstGeom>
          <a:noFill/>
        </p:spPr>
        <p:txBody>
          <a:bodyPr wrap="none" rtlCol="0">
            <a:spAutoFit/>
          </a:bodyPr>
          <a:lstStyle/>
          <a:p>
            <a:r>
              <a:rPr lang="en-US" dirty="0"/>
              <a:t>20</a:t>
            </a:r>
          </a:p>
        </p:txBody>
      </p:sp>
      <p:sp>
        <p:nvSpPr>
          <p:cNvPr id="62" name="TextBox 61">
            <a:extLst>
              <a:ext uri="{FF2B5EF4-FFF2-40B4-BE49-F238E27FC236}">
                <a16:creationId xmlns:a16="http://schemas.microsoft.com/office/drawing/2014/main" id="{3CEC7E9B-CB44-B244-A025-EBB05F5441C9}"/>
              </a:ext>
            </a:extLst>
          </p:cNvPr>
          <p:cNvSpPr txBox="1"/>
          <p:nvPr/>
        </p:nvSpPr>
        <p:spPr>
          <a:xfrm>
            <a:off x="3252219" y="2100699"/>
            <a:ext cx="498855" cy="400110"/>
          </a:xfrm>
          <a:prstGeom prst="rect">
            <a:avLst/>
          </a:prstGeom>
          <a:noFill/>
        </p:spPr>
        <p:txBody>
          <a:bodyPr wrap="none" rtlCol="0">
            <a:spAutoFit/>
          </a:bodyPr>
          <a:lstStyle/>
          <a:p>
            <a:r>
              <a:rPr lang="en-US" dirty="0"/>
              <a:t>23</a:t>
            </a:r>
          </a:p>
        </p:txBody>
      </p:sp>
      <p:sp>
        <p:nvSpPr>
          <p:cNvPr id="63" name="TextBox 62">
            <a:extLst>
              <a:ext uri="{FF2B5EF4-FFF2-40B4-BE49-F238E27FC236}">
                <a16:creationId xmlns:a16="http://schemas.microsoft.com/office/drawing/2014/main" id="{96257D40-C1E7-FE4A-9856-5A5571AB5A27}"/>
              </a:ext>
            </a:extLst>
          </p:cNvPr>
          <p:cNvSpPr txBox="1"/>
          <p:nvPr/>
        </p:nvSpPr>
        <p:spPr>
          <a:xfrm>
            <a:off x="2485198" y="3319049"/>
            <a:ext cx="550151" cy="338554"/>
          </a:xfrm>
          <a:prstGeom prst="rect">
            <a:avLst/>
          </a:prstGeom>
          <a:noFill/>
        </p:spPr>
        <p:txBody>
          <a:bodyPr wrap="none" rtlCol="0">
            <a:spAutoFit/>
          </a:bodyPr>
          <a:lstStyle/>
          <a:p>
            <a:r>
              <a:rPr lang="en-US" sz="1600" dirty="0"/>
              <a:t>Ann</a:t>
            </a:r>
          </a:p>
        </p:txBody>
      </p:sp>
      <p:sp>
        <p:nvSpPr>
          <p:cNvPr id="64" name="TextBox 63">
            <a:extLst>
              <a:ext uri="{FF2B5EF4-FFF2-40B4-BE49-F238E27FC236}">
                <a16:creationId xmlns:a16="http://schemas.microsoft.com/office/drawing/2014/main" id="{860C825D-3E78-0E41-8824-86F76CDA4851}"/>
              </a:ext>
            </a:extLst>
          </p:cNvPr>
          <p:cNvSpPr txBox="1"/>
          <p:nvPr/>
        </p:nvSpPr>
        <p:spPr>
          <a:xfrm>
            <a:off x="2547551" y="2549389"/>
            <a:ext cx="534121" cy="338554"/>
          </a:xfrm>
          <a:prstGeom prst="rect">
            <a:avLst/>
          </a:prstGeom>
          <a:noFill/>
        </p:spPr>
        <p:txBody>
          <a:bodyPr wrap="none" rtlCol="0">
            <a:spAutoFit/>
          </a:bodyPr>
          <a:lstStyle/>
          <a:p>
            <a:r>
              <a:rPr lang="en-US" sz="1600" dirty="0"/>
              <a:t>Ben</a:t>
            </a:r>
          </a:p>
        </p:txBody>
      </p:sp>
      <p:sp>
        <p:nvSpPr>
          <p:cNvPr id="65" name="TextBox 64">
            <a:extLst>
              <a:ext uri="{FF2B5EF4-FFF2-40B4-BE49-F238E27FC236}">
                <a16:creationId xmlns:a16="http://schemas.microsoft.com/office/drawing/2014/main" id="{04306E0E-7310-9C4D-9FC1-1060F5C1B4D0}"/>
              </a:ext>
            </a:extLst>
          </p:cNvPr>
          <p:cNvSpPr txBox="1"/>
          <p:nvPr/>
        </p:nvSpPr>
        <p:spPr>
          <a:xfrm>
            <a:off x="2509579" y="2964729"/>
            <a:ext cx="471604" cy="338554"/>
          </a:xfrm>
          <a:prstGeom prst="rect">
            <a:avLst/>
          </a:prstGeom>
          <a:noFill/>
        </p:spPr>
        <p:txBody>
          <a:bodyPr wrap="none" rtlCol="0">
            <a:spAutoFit/>
          </a:bodyPr>
          <a:lstStyle/>
          <a:p>
            <a:r>
              <a:rPr lang="en-US" sz="1600" dirty="0"/>
              <a:t>Col</a:t>
            </a:r>
          </a:p>
        </p:txBody>
      </p:sp>
      <p:sp>
        <p:nvSpPr>
          <p:cNvPr id="66" name="TextBox 65">
            <a:extLst>
              <a:ext uri="{FF2B5EF4-FFF2-40B4-BE49-F238E27FC236}">
                <a16:creationId xmlns:a16="http://schemas.microsoft.com/office/drawing/2014/main" id="{3AF7FAFD-A95D-1648-B3EE-C581E16D1869}"/>
              </a:ext>
            </a:extLst>
          </p:cNvPr>
          <p:cNvSpPr txBox="1"/>
          <p:nvPr/>
        </p:nvSpPr>
        <p:spPr>
          <a:xfrm>
            <a:off x="2467467" y="2128812"/>
            <a:ext cx="601447" cy="338554"/>
          </a:xfrm>
          <a:prstGeom prst="rect">
            <a:avLst/>
          </a:prstGeom>
          <a:noFill/>
        </p:spPr>
        <p:txBody>
          <a:bodyPr wrap="none" rtlCol="0">
            <a:spAutoFit/>
          </a:bodyPr>
          <a:lstStyle/>
          <a:p>
            <a:r>
              <a:rPr lang="en-US" sz="1600" dirty="0"/>
              <a:t>Amy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p:cNvSpPr txBox="1">
            <a:spLocks noChangeArrowheads="1"/>
          </p:cNvSpPr>
          <p:nvPr/>
        </p:nvSpPr>
        <p:spPr bwMode="auto">
          <a:xfrm>
            <a:off x="1295400" y="228600"/>
            <a:ext cx="5751703" cy="584775"/>
          </a:xfrm>
          <a:prstGeom prst="rect">
            <a:avLst/>
          </a:prstGeom>
          <a:noFill/>
          <a:ln w="9525">
            <a:noFill/>
            <a:miter lim="800000"/>
            <a:headEnd/>
            <a:tailEnd/>
          </a:ln>
          <a:effectLst/>
        </p:spPr>
        <p:txBody>
          <a:bodyPr wrap="none">
            <a:spAutoFit/>
          </a:bodyPr>
          <a:lstStyle/>
          <a:p>
            <a:r>
              <a:rPr lang="en-US" sz="3200" dirty="0">
                <a:latin typeface="+mj-lt"/>
              </a:rPr>
              <a:t>Sorted Files and Associated Costs</a:t>
            </a:r>
          </a:p>
        </p:txBody>
      </p:sp>
      <p:sp>
        <p:nvSpPr>
          <p:cNvPr id="331779" name="Text Box 3"/>
          <p:cNvSpPr txBox="1">
            <a:spLocks noChangeArrowheads="1"/>
          </p:cNvSpPr>
          <p:nvPr/>
        </p:nvSpPr>
        <p:spPr bwMode="auto">
          <a:xfrm>
            <a:off x="609600" y="927100"/>
            <a:ext cx="8153400" cy="5139869"/>
          </a:xfrm>
          <a:prstGeom prst="rect">
            <a:avLst/>
          </a:prstGeom>
          <a:noFill/>
          <a:ln w="9525">
            <a:noFill/>
            <a:miter lim="800000"/>
            <a:headEnd/>
            <a:tailEnd/>
          </a:ln>
          <a:effectLst/>
        </p:spPr>
        <p:txBody>
          <a:bodyPr>
            <a:spAutoFit/>
          </a:bodyPr>
          <a:lstStyle/>
          <a:p>
            <a:r>
              <a:rPr lang="en-US" sz="2800" dirty="0">
                <a:solidFill>
                  <a:schemeClr val="accent2"/>
                </a:solidFill>
                <a:latin typeface="+mj-lt"/>
              </a:rPr>
              <a:t>Scan</a:t>
            </a:r>
            <a:r>
              <a:rPr lang="en-US" dirty="0">
                <a:latin typeface="+mj-lt"/>
              </a:rPr>
              <a:t>: P * D</a:t>
            </a:r>
          </a:p>
          <a:p>
            <a:endParaRPr lang="en-US" dirty="0">
              <a:latin typeface="+mj-lt"/>
            </a:endParaRPr>
          </a:p>
          <a:p>
            <a:r>
              <a:rPr lang="en-US" sz="2800" dirty="0">
                <a:solidFill>
                  <a:schemeClr val="accent2"/>
                </a:solidFill>
                <a:latin typeface="+mj-lt"/>
              </a:rPr>
              <a:t>Search with equality selection</a:t>
            </a:r>
            <a:r>
              <a:rPr lang="en-US" dirty="0">
                <a:latin typeface="+mj-lt"/>
              </a:rPr>
              <a:t>: Assume that the selection is specified on the field by which the file is sorted. The cost is  D * log P,  assuming that the sorted file is stored sequentially.</a:t>
            </a:r>
          </a:p>
          <a:p>
            <a:endParaRPr lang="en-US" dirty="0">
              <a:latin typeface="+mj-lt"/>
            </a:endParaRPr>
          </a:p>
          <a:p>
            <a:r>
              <a:rPr lang="en-US" sz="2800" dirty="0">
                <a:solidFill>
                  <a:schemeClr val="accent2"/>
                </a:solidFill>
                <a:latin typeface="+mj-lt"/>
              </a:rPr>
              <a:t>Search with range selection</a:t>
            </a:r>
            <a:r>
              <a:rPr lang="en-US" dirty="0">
                <a:latin typeface="+mj-lt"/>
              </a:rPr>
              <a:t>: </a:t>
            </a:r>
          </a:p>
          <a:p>
            <a:endParaRPr lang="en-US" dirty="0">
              <a:latin typeface="+mj-lt"/>
            </a:endParaRPr>
          </a:p>
          <a:p>
            <a:endParaRPr lang="en-US" sz="2800" dirty="0">
              <a:solidFill>
                <a:schemeClr val="accent2"/>
              </a:solidFill>
              <a:latin typeface="+mj-lt"/>
            </a:endParaRPr>
          </a:p>
          <a:p>
            <a:r>
              <a:rPr lang="en-US" sz="2800" dirty="0">
                <a:solidFill>
                  <a:schemeClr val="accent2"/>
                </a:solidFill>
                <a:latin typeface="+mj-lt"/>
              </a:rPr>
              <a:t>Insert</a:t>
            </a:r>
            <a:r>
              <a:rPr lang="en-US" dirty="0">
                <a:latin typeface="+mj-lt"/>
              </a:rPr>
              <a:t>:  Search cost + 2*0.5*P*D; the assumption is that the inserted record belongs in the middle of the file.</a:t>
            </a:r>
          </a:p>
          <a:p>
            <a:endParaRPr lang="en-US" dirty="0">
              <a:latin typeface="+mj-lt"/>
            </a:endParaRPr>
          </a:p>
          <a:p>
            <a:r>
              <a:rPr lang="en-US" sz="2800" dirty="0">
                <a:solidFill>
                  <a:schemeClr val="accent2"/>
                </a:solidFill>
                <a:latin typeface="+mj-lt"/>
              </a:rPr>
              <a:t>Delete</a:t>
            </a:r>
            <a:r>
              <a:rPr lang="en-US" dirty="0">
                <a:latin typeface="+mj-lt"/>
              </a:rPr>
              <a:t>:  Search cost + 2*0.5*P*D; the assumption is that we need to pack the file and the record to be deleted is in the middle of the file. </a:t>
            </a:r>
          </a:p>
        </p:txBody>
      </p:sp>
      <p:sp>
        <p:nvSpPr>
          <p:cNvPr id="331782" name="Text Box 6"/>
          <p:cNvSpPr txBox="1">
            <a:spLocks noChangeArrowheads="1"/>
          </p:cNvSpPr>
          <p:nvPr/>
        </p:nvSpPr>
        <p:spPr bwMode="auto">
          <a:xfrm>
            <a:off x="914400" y="3810000"/>
            <a:ext cx="7077752" cy="400110"/>
          </a:xfrm>
          <a:prstGeom prst="rect">
            <a:avLst/>
          </a:prstGeom>
          <a:noFill/>
          <a:ln w="9525">
            <a:noFill/>
            <a:miter lim="800000"/>
            <a:headEnd/>
            <a:tailEnd/>
          </a:ln>
          <a:effectLst/>
        </p:spPr>
        <p:txBody>
          <a:bodyPr wrap="square">
            <a:spAutoFit/>
          </a:bodyPr>
          <a:lstStyle/>
          <a:p>
            <a:r>
              <a:rPr lang="en-US" dirty="0">
                <a:latin typeface="+mj-lt"/>
              </a:rPr>
              <a:t>D * log P + cost of retrieving qualified records.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ext Box 2"/>
          <p:cNvSpPr txBox="1">
            <a:spLocks noChangeArrowheads="1"/>
          </p:cNvSpPr>
          <p:nvPr/>
        </p:nvSpPr>
        <p:spPr bwMode="auto">
          <a:xfrm>
            <a:off x="3986213" y="2960688"/>
            <a:ext cx="1659429" cy="923330"/>
          </a:xfrm>
          <a:prstGeom prst="rect">
            <a:avLst/>
          </a:prstGeom>
          <a:noFill/>
          <a:ln w="9525">
            <a:noFill/>
            <a:miter lim="800000"/>
            <a:headEnd/>
            <a:tailEnd/>
          </a:ln>
          <a:effectLst/>
        </p:spPr>
        <p:txBody>
          <a:bodyPr wrap="none">
            <a:spAutoFit/>
          </a:bodyPr>
          <a:lstStyle/>
          <a:p>
            <a:r>
              <a:rPr lang="en-US" sz="1800">
                <a:latin typeface="+mj-lt"/>
              </a:rPr>
              <a:t>Smith, 40, 3000</a:t>
            </a:r>
          </a:p>
          <a:p>
            <a:r>
              <a:rPr lang="en-US" sz="1800">
                <a:latin typeface="+mj-lt"/>
              </a:rPr>
              <a:t>Jones, 40, 6003</a:t>
            </a:r>
          </a:p>
          <a:p>
            <a:r>
              <a:rPr lang="en-US" sz="1800">
                <a:latin typeface="+mj-lt"/>
              </a:rPr>
              <a:t>Tracy, 40, 5004</a:t>
            </a:r>
          </a:p>
        </p:txBody>
      </p:sp>
      <p:sp>
        <p:nvSpPr>
          <p:cNvPr id="323587" name="Rectangle 3"/>
          <p:cNvSpPr>
            <a:spLocks noChangeArrowheads="1"/>
          </p:cNvSpPr>
          <p:nvPr/>
        </p:nvSpPr>
        <p:spPr bwMode="auto">
          <a:xfrm>
            <a:off x="3921125" y="2971800"/>
            <a:ext cx="2041525" cy="881063"/>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588" name="Line 4"/>
          <p:cNvSpPr>
            <a:spLocks noChangeShapeType="1"/>
          </p:cNvSpPr>
          <p:nvPr/>
        </p:nvSpPr>
        <p:spPr bwMode="auto">
          <a:xfrm>
            <a:off x="3962400" y="3276600"/>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589" name="Line 5"/>
          <p:cNvSpPr>
            <a:spLocks noChangeShapeType="1"/>
          </p:cNvSpPr>
          <p:nvPr/>
        </p:nvSpPr>
        <p:spPr bwMode="auto">
          <a:xfrm>
            <a:off x="3921125" y="3527425"/>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590" name="Rectangle 6"/>
          <p:cNvSpPr>
            <a:spLocks noChangeArrowheads="1"/>
          </p:cNvSpPr>
          <p:nvPr/>
        </p:nvSpPr>
        <p:spPr bwMode="auto">
          <a:xfrm>
            <a:off x="3962400" y="4267200"/>
            <a:ext cx="2041525" cy="9144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591" name="Line 7"/>
          <p:cNvSpPr>
            <a:spLocks noChangeShapeType="1"/>
          </p:cNvSpPr>
          <p:nvPr/>
        </p:nvSpPr>
        <p:spPr bwMode="auto">
          <a:xfrm>
            <a:off x="3962400" y="4572000"/>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592" name="Line 8"/>
          <p:cNvSpPr>
            <a:spLocks noChangeShapeType="1"/>
          </p:cNvSpPr>
          <p:nvPr/>
        </p:nvSpPr>
        <p:spPr bwMode="auto">
          <a:xfrm>
            <a:off x="3962400" y="4876800"/>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593" name="Rectangle 9"/>
          <p:cNvSpPr>
            <a:spLocks noChangeArrowheads="1"/>
          </p:cNvSpPr>
          <p:nvPr/>
        </p:nvSpPr>
        <p:spPr bwMode="auto">
          <a:xfrm>
            <a:off x="3844925" y="5530850"/>
            <a:ext cx="2041525" cy="5334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594" name="Line 10"/>
          <p:cNvSpPr>
            <a:spLocks noChangeShapeType="1"/>
          </p:cNvSpPr>
          <p:nvPr/>
        </p:nvSpPr>
        <p:spPr bwMode="auto">
          <a:xfrm>
            <a:off x="3810000" y="5759450"/>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595" name="Rectangle 11"/>
          <p:cNvSpPr>
            <a:spLocks noChangeArrowheads="1"/>
          </p:cNvSpPr>
          <p:nvPr/>
        </p:nvSpPr>
        <p:spPr bwMode="auto">
          <a:xfrm>
            <a:off x="3789363" y="2819400"/>
            <a:ext cx="2305050" cy="11430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596" name="Oval 12"/>
          <p:cNvSpPr>
            <a:spLocks noChangeArrowheads="1"/>
          </p:cNvSpPr>
          <p:nvPr/>
        </p:nvSpPr>
        <p:spPr bwMode="auto">
          <a:xfrm>
            <a:off x="1812925" y="3722688"/>
            <a:ext cx="592138" cy="457200"/>
          </a:xfrm>
          <a:prstGeom prst="ellipse">
            <a:avLst/>
          </a:prstGeom>
          <a:noFill/>
          <a:ln w="9525">
            <a:solidFill>
              <a:schemeClr val="tx1"/>
            </a:solidFill>
            <a:round/>
            <a:headEnd/>
            <a:tailEnd/>
          </a:ln>
          <a:effectLst/>
        </p:spPr>
        <p:txBody>
          <a:bodyPr wrap="none" anchor="ctr"/>
          <a:lstStyle/>
          <a:p>
            <a:endParaRPr lang="en-US">
              <a:latin typeface="+mj-lt"/>
            </a:endParaRPr>
          </a:p>
        </p:txBody>
      </p:sp>
      <p:sp>
        <p:nvSpPr>
          <p:cNvPr id="323597" name="Text Box 13"/>
          <p:cNvSpPr txBox="1">
            <a:spLocks noChangeArrowheads="1"/>
          </p:cNvSpPr>
          <p:nvPr/>
        </p:nvSpPr>
        <p:spPr bwMode="auto">
          <a:xfrm>
            <a:off x="1878013" y="3724275"/>
            <a:ext cx="496887" cy="457200"/>
          </a:xfrm>
          <a:prstGeom prst="rect">
            <a:avLst/>
          </a:prstGeom>
          <a:noFill/>
          <a:ln w="9525">
            <a:noFill/>
            <a:miter lim="800000"/>
            <a:headEnd/>
            <a:tailEnd/>
          </a:ln>
          <a:effectLst/>
        </p:spPr>
        <p:txBody>
          <a:bodyPr wrap="none">
            <a:spAutoFit/>
          </a:bodyPr>
          <a:lstStyle/>
          <a:p>
            <a:r>
              <a:rPr lang="en-US" sz="2400">
                <a:latin typeface="+mj-lt"/>
              </a:rPr>
              <a:t>h1</a:t>
            </a:r>
          </a:p>
        </p:txBody>
      </p:sp>
      <p:sp>
        <p:nvSpPr>
          <p:cNvPr id="323598" name="Line 14"/>
          <p:cNvSpPr>
            <a:spLocks noChangeShapeType="1"/>
          </p:cNvSpPr>
          <p:nvPr/>
        </p:nvSpPr>
        <p:spPr bwMode="auto">
          <a:xfrm flipV="1">
            <a:off x="2339975" y="3135313"/>
            <a:ext cx="1382713" cy="652462"/>
          </a:xfrm>
          <a:prstGeom prst="line">
            <a:avLst/>
          </a:prstGeom>
          <a:noFill/>
          <a:ln w="9525">
            <a:solidFill>
              <a:schemeClr val="tx1"/>
            </a:solidFill>
            <a:prstDash val="dash"/>
            <a:round/>
            <a:headEnd/>
            <a:tailEnd type="triangle" w="med" len="med"/>
          </a:ln>
          <a:effectLst/>
        </p:spPr>
        <p:txBody>
          <a:bodyPr/>
          <a:lstStyle/>
          <a:p>
            <a:endParaRPr lang="en-US">
              <a:latin typeface="+mj-lt"/>
            </a:endParaRPr>
          </a:p>
        </p:txBody>
      </p:sp>
      <p:sp>
        <p:nvSpPr>
          <p:cNvPr id="323599" name="Line 15"/>
          <p:cNvSpPr>
            <a:spLocks noChangeShapeType="1"/>
          </p:cNvSpPr>
          <p:nvPr/>
        </p:nvSpPr>
        <p:spPr bwMode="auto">
          <a:xfrm>
            <a:off x="2405063" y="3984625"/>
            <a:ext cx="1404937" cy="282575"/>
          </a:xfrm>
          <a:prstGeom prst="line">
            <a:avLst/>
          </a:prstGeom>
          <a:noFill/>
          <a:ln w="9525">
            <a:solidFill>
              <a:schemeClr val="tx1"/>
            </a:solidFill>
            <a:prstDash val="dash"/>
            <a:round/>
            <a:headEnd/>
            <a:tailEnd type="triangle" w="med" len="med"/>
          </a:ln>
          <a:effectLst/>
        </p:spPr>
        <p:txBody>
          <a:bodyPr/>
          <a:lstStyle/>
          <a:p>
            <a:endParaRPr lang="en-US">
              <a:latin typeface="+mj-lt"/>
            </a:endParaRPr>
          </a:p>
        </p:txBody>
      </p:sp>
      <p:sp>
        <p:nvSpPr>
          <p:cNvPr id="323600" name="Line 16"/>
          <p:cNvSpPr>
            <a:spLocks noChangeShapeType="1"/>
          </p:cNvSpPr>
          <p:nvPr/>
        </p:nvSpPr>
        <p:spPr bwMode="auto">
          <a:xfrm>
            <a:off x="2273300" y="4179888"/>
            <a:ext cx="1449388" cy="1241425"/>
          </a:xfrm>
          <a:prstGeom prst="line">
            <a:avLst/>
          </a:prstGeom>
          <a:noFill/>
          <a:ln w="9525">
            <a:solidFill>
              <a:schemeClr val="tx1"/>
            </a:solidFill>
            <a:prstDash val="dash"/>
            <a:round/>
            <a:headEnd/>
            <a:tailEnd type="triangle" w="med" len="med"/>
          </a:ln>
          <a:effectLst/>
        </p:spPr>
        <p:txBody>
          <a:bodyPr/>
          <a:lstStyle/>
          <a:p>
            <a:endParaRPr lang="en-US">
              <a:latin typeface="+mj-lt"/>
            </a:endParaRPr>
          </a:p>
        </p:txBody>
      </p:sp>
      <p:sp>
        <p:nvSpPr>
          <p:cNvPr id="323601" name="Line 17"/>
          <p:cNvSpPr>
            <a:spLocks noChangeShapeType="1"/>
          </p:cNvSpPr>
          <p:nvPr/>
        </p:nvSpPr>
        <p:spPr bwMode="auto">
          <a:xfrm>
            <a:off x="1285875" y="3984625"/>
            <a:ext cx="460375" cy="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23602" name="Text Box 18"/>
          <p:cNvSpPr txBox="1">
            <a:spLocks noChangeArrowheads="1"/>
          </p:cNvSpPr>
          <p:nvPr/>
        </p:nvSpPr>
        <p:spPr bwMode="auto">
          <a:xfrm>
            <a:off x="1219200" y="3525838"/>
            <a:ext cx="611065" cy="461665"/>
          </a:xfrm>
          <a:prstGeom prst="rect">
            <a:avLst/>
          </a:prstGeom>
          <a:noFill/>
          <a:ln w="9525">
            <a:noFill/>
            <a:miter lim="800000"/>
            <a:headEnd/>
            <a:tailEnd/>
          </a:ln>
          <a:effectLst/>
        </p:spPr>
        <p:txBody>
          <a:bodyPr wrap="none">
            <a:spAutoFit/>
          </a:bodyPr>
          <a:lstStyle/>
          <a:p>
            <a:r>
              <a:rPr lang="en-US" sz="2400">
                <a:latin typeface="+mj-lt"/>
              </a:rPr>
              <a:t>age</a:t>
            </a:r>
          </a:p>
        </p:txBody>
      </p:sp>
      <p:sp>
        <p:nvSpPr>
          <p:cNvPr id="323603" name="Rectangle 19"/>
          <p:cNvSpPr>
            <a:spLocks noChangeArrowheads="1"/>
          </p:cNvSpPr>
          <p:nvPr/>
        </p:nvSpPr>
        <p:spPr bwMode="auto">
          <a:xfrm>
            <a:off x="2133600" y="2971800"/>
            <a:ext cx="1111202" cy="400110"/>
          </a:xfrm>
          <a:prstGeom prst="rect">
            <a:avLst/>
          </a:prstGeom>
          <a:noFill/>
          <a:ln w="9525">
            <a:noFill/>
            <a:miter lim="800000"/>
            <a:headEnd/>
            <a:tailEnd/>
          </a:ln>
          <a:effectLst/>
        </p:spPr>
        <p:txBody>
          <a:bodyPr wrap="none">
            <a:spAutoFit/>
          </a:bodyPr>
          <a:lstStyle/>
          <a:p>
            <a:r>
              <a:rPr lang="en-US" dirty="0">
                <a:latin typeface="+mj-lt"/>
              </a:rPr>
              <a:t>h(age)=0</a:t>
            </a:r>
          </a:p>
        </p:txBody>
      </p:sp>
      <p:sp>
        <p:nvSpPr>
          <p:cNvPr id="323604" name="Rectangle 20"/>
          <p:cNvSpPr>
            <a:spLocks noChangeArrowheads="1"/>
          </p:cNvSpPr>
          <p:nvPr/>
        </p:nvSpPr>
        <p:spPr bwMode="auto">
          <a:xfrm>
            <a:off x="2536825" y="3717925"/>
            <a:ext cx="1111202" cy="400110"/>
          </a:xfrm>
          <a:prstGeom prst="rect">
            <a:avLst/>
          </a:prstGeom>
          <a:noFill/>
          <a:ln w="9525">
            <a:noFill/>
            <a:miter lim="800000"/>
            <a:headEnd/>
            <a:tailEnd/>
          </a:ln>
          <a:effectLst/>
        </p:spPr>
        <p:txBody>
          <a:bodyPr wrap="none">
            <a:spAutoFit/>
          </a:bodyPr>
          <a:lstStyle/>
          <a:p>
            <a:r>
              <a:rPr lang="en-US" dirty="0">
                <a:latin typeface="+mj-lt"/>
              </a:rPr>
              <a:t>h(age)=1</a:t>
            </a:r>
          </a:p>
        </p:txBody>
      </p:sp>
      <p:sp>
        <p:nvSpPr>
          <p:cNvPr id="323605" name="Rectangle 21"/>
          <p:cNvSpPr>
            <a:spLocks noChangeArrowheads="1"/>
          </p:cNvSpPr>
          <p:nvPr/>
        </p:nvSpPr>
        <p:spPr bwMode="auto">
          <a:xfrm>
            <a:off x="2139950" y="4962525"/>
            <a:ext cx="1111202" cy="400110"/>
          </a:xfrm>
          <a:prstGeom prst="rect">
            <a:avLst/>
          </a:prstGeom>
          <a:noFill/>
          <a:ln w="9525">
            <a:noFill/>
            <a:miter lim="800000"/>
            <a:headEnd/>
            <a:tailEnd/>
          </a:ln>
          <a:effectLst/>
        </p:spPr>
        <p:txBody>
          <a:bodyPr wrap="none">
            <a:spAutoFit/>
          </a:bodyPr>
          <a:lstStyle/>
          <a:p>
            <a:r>
              <a:rPr lang="en-US">
                <a:latin typeface="+mj-lt"/>
              </a:rPr>
              <a:t>h(age)=9</a:t>
            </a:r>
          </a:p>
        </p:txBody>
      </p:sp>
      <p:sp>
        <p:nvSpPr>
          <p:cNvPr id="323606" name="Text Box 22"/>
          <p:cNvSpPr txBox="1">
            <a:spLocks noChangeArrowheads="1"/>
          </p:cNvSpPr>
          <p:nvPr/>
        </p:nvSpPr>
        <p:spPr bwMode="auto">
          <a:xfrm>
            <a:off x="3463925" y="6248400"/>
            <a:ext cx="2481770" cy="461665"/>
          </a:xfrm>
          <a:prstGeom prst="rect">
            <a:avLst/>
          </a:prstGeom>
          <a:noFill/>
          <a:ln w="9525">
            <a:noFill/>
            <a:miter lim="800000"/>
            <a:headEnd/>
            <a:tailEnd/>
          </a:ln>
          <a:effectLst/>
        </p:spPr>
        <p:txBody>
          <a:bodyPr wrap="none">
            <a:spAutoFit/>
          </a:bodyPr>
          <a:lstStyle/>
          <a:p>
            <a:r>
              <a:rPr lang="en-US" sz="2400">
                <a:latin typeface="+mj-lt"/>
              </a:rPr>
              <a:t>File hashed on age</a:t>
            </a:r>
          </a:p>
        </p:txBody>
      </p:sp>
      <p:sp>
        <p:nvSpPr>
          <p:cNvPr id="323607" name="Rectangle 23"/>
          <p:cNvSpPr>
            <a:spLocks noChangeArrowheads="1"/>
          </p:cNvSpPr>
          <p:nvPr/>
        </p:nvSpPr>
        <p:spPr bwMode="auto">
          <a:xfrm>
            <a:off x="304800" y="990600"/>
            <a:ext cx="8001000" cy="1631216"/>
          </a:xfrm>
          <a:prstGeom prst="rect">
            <a:avLst/>
          </a:prstGeom>
          <a:noFill/>
          <a:ln w="9525">
            <a:noFill/>
            <a:miter lim="800000"/>
            <a:headEnd/>
            <a:tailEnd/>
          </a:ln>
          <a:effectLst/>
        </p:spPr>
        <p:txBody>
          <a:bodyPr>
            <a:spAutoFit/>
          </a:bodyPr>
          <a:lstStyle/>
          <a:p>
            <a:pPr marL="800100" lvl="1" indent="-342900">
              <a:spcBef>
                <a:spcPct val="50000"/>
              </a:spcBef>
              <a:buFont typeface="Arial"/>
              <a:buChar char="•"/>
            </a:pPr>
            <a:r>
              <a:rPr lang="en-US" dirty="0">
                <a:latin typeface="+mj-lt"/>
              </a:rPr>
              <a:t>File is a collection of </a:t>
            </a:r>
            <a:r>
              <a:rPr lang="en-US" i="1" u="sng" dirty="0">
                <a:solidFill>
                  <a:schemeClr val="accent2"/>
                </a:solidFill>
                <a:latin typeface="+mj-lt"/>
              </a:rPr>
              <a:t>buckets</a:t>
            </a:r>
            <a:r>
              <a:rPr lang="en-US" i="1" dirty="0">
                <a:solidFill>
                  <a:schemeClr val="accent2"/>
                </a:solidFill>
                <a:latin typeface="+mj-lt"/>
              </a:rPr>
              <a:t>. </a:t>
            </a:r>
          </a:p>
          <a:p>
            <a:pPr marL="800100" lvl="1" indent="-342900">
              <a:spcBef>
                <a:spcPct val="50000"/>
              </a:spcBef>
              <a:buFont typeface="Arial"/>
              <a:buChar char="•"/>
            </a:pPr>
            <a:r>
              <a:rPr lang="en-US" dirty="0">
                <a:latin typeface="+mj-lt"/>
              </a:rPr>
              <a:t>Bucket = </a:t>
            </a:r>
            <a:r>
              <a:rPr lang="en-US" i="1" dirty="0">
                <a:solidFill>
                  <a:schemeClr val="accent2"/>
                </a:solidFill>
                <a:latin typeface="+mj-lt"/>
              </a:rPr>
              <a:t>primary</a:t>
            </a:r>
            <a:r>
              <a:rPr lang="en-US" dirty="0">
                <a:solidFill>
                  <a:schemeClr val="accent2"/>
                </a:solidFill>
                <a:latin typeface="+mj-lt"/>
              </a:rPr>
              <a:t> page</a:t>
            </a:r>
            <a:r>
              <a:rPr lang="en-US" dirty="0">
                <a:latin typeface="+mj-lt"/>
              </a:rPr>
              <a:t> plus zero or more</a:t>
            </a:r>
            <a:r>
              <a:rPr lang="en-US" dirty="0">
                <a:solidFill>
                  <a:schemeClr val="accent2"/>
                </a:solidFill>
                <a:latin typeface="+mj-lt"/>
              </a:rPr>
              <a:t> </a:t>
            </a:r>
            <a:r>
              <a:rPr lang="en-US" i="1" dirty="0">
                <a:solidFill>
                  <a:schemeClr val="accent2"/>
                </a:solidFill>
                <a:latin typeface="+mj-lt"/>
              </a:rPr>
              <a:t>overflow</a:t>
            </a:r>
            <a:r>
              <a:rPr lang="en-US" dirty="0">
                <a:solidFill>
                  <a:schemeClr val="accent2"/>
                </a:solidFill>
                <a:latin typeface="+mj-lt"/>
              </a:rPr>
              <a:t> pages</a:t>
            </a:r>
            <a:r>
              <a:rPr lang="en-US" dirty="0">
                <a:latin typeface="+mj-lt"/>
              </a:rPr>
              <a:t>.</a:t>
            </a:r>
          </a:p>
          <a:p>
            <a:pPr marL="800100" lvl="1" indent="-342900">
              <a:spcBef>
                <a:spcPct val="50000"/>
              </a:spcBef>
              <a:buFont typeface="Arial"/>
              <a:buChar char="•"/>
            </a:pPr>
            <a:r>
              <a:rPr lang="en-US" dirty="0">
                <a:solidFill>
                  <a:schemeClr val="accent2"/>
                </a:solidFill>
                <a:latin typeface="+mj-lt"/>
              </a:rPr>
              <a:t>Hashing function</a:t>
            </a:r>
            <a:r>
              <a:rPr lang="en-US" b="1" dirty="0">
                <a:solidFill>
                  <a:schemeClr val="accent2"/>
                </a:solidFill>
                <a:latin typeface="+mj-lt"/>
              </a:rPr>
              <a:t> h</a:t>
            </a:r>
            <a:r>
              <a:rPr lang="en-US" dirty="0">
                <a:solidFill>
                  <a:schemeClr val="accent2"/>
                </a:solidFill>
                <a:latin typeface="+mj-lt"/>
              </a:rPr>
              <a:t>:  </a:t>
            </a:r>
            <a:r>
              <a:rPr lang="en-US" b="1" dirty="0">
                <a:latin typeface="+mj-lt"/>
              </a:rPr>
              <a:t>h</a:t>
            </a:r>
            <a:r>
              <a:rPr lang="en-US" dirty="0">
                <a:latin typeface="+mj-lt"/>
              </a:rPr>
              <a:t>(</a:t>
            </a:r>
            <a:r>
              <a:rPr lang="en-US" i="1" dirty="0">
                <a:latin typeface="+mj-lt"/>
              </a:rPr>
              <a:t>r</a:t>
            </a:r>
            <a:r>
              <a:rPr lang="en-US" dirty="0">
                <a:latin typeface="+mj-lt"/>
              </a:rPr>
              <a:t>) = bucket in which record </a:t>
            </a:r>
            <a:r>
              <a:rPr lang="en-US" i="1" dirty="0">
                <a:latin typeface="+mj-lt"/>
              </a:rPr>
              <a:t>r</a:t>
            </a:r>
            <a:r>
              <a:rPr lang="en-US" dirty="0">
                <a:latin typeface="+mj-lt"/>
              </a:rPr>
              <a:t> belongs. </a:t>
            </a:r>
            <a:r>
              <a:rPr lang="en-US" b="1" dirty="0">
                <a:latin typeface="+mj-lt"/>
              </a:rPr>
              <a:t>h</a:t>
            </a:r>
            <a:r>
              <a:rPr lang="en-US" dirty="0">
                <a:latin typeface="+mj-lt"/>
              </a:rPr>
              <a:t> looks at only some of the fields of </a:t>
            </a:r>
            <a:r>
              <a:rPr lang="en-US" i="1" dirty="0">
                <a:latin typeface="+mj-lt"/>
              </a:rPr>
              <a:t>r</a:t>
            </a:r>
            <a:r>
              <a:rPr lang="en-US" dirty="0">
                <a:latin typeface="+mj-lt"/>
              </a:rPr>
              <a:t>, called the </a:t>
            </a:r>
            <a:r>
              <a:rPr lang="en-US" i="1" dirty="0">
                <a:solidFill>
                  <a:schemeClr val="accent2"/>
                </a:solidFill>
                <a:latin typeface="+mj-lt"/>
              </a:rPr>
              <a:t>search fields</a:t>
            </a:r>
            <a:r>
              <a:rPr lang="en-US" i="1" dirty="0">
                <a:latin typeface="+mj-lt"/>
              </a:rPr>
              <a:t>.</a:t>
            </a:r>
          </a:p>
        </p:txBody>
      </p:sp>
      <p:sp>
        <p:nvSpPr>
          <p:cNvPr id="323608" name="Text Box 24"/>
          <p:cNvSpPr txBox="1">
            <a:spLocks noChangeArrowheads="1"/>
          </p:cNvSpPr>
          <p:nvPr/>
        </p:nvSpPr>
        <p:spPr bwMode="auto">
          <a:xfrm>
            <a:off x="3352800" y="284163"/>
            <a:ext cx="2226892" cy="584775"/>
          </a:xfrm>
          <a:prstGeom prst="rect">
            <a:avLst/>
          </a:prstGeom>
          <a:noFill/>
          <a:ln w="9525">
            <a:noFill/>
            <a:miter lim="800000"/>
            <a:headEnd/>
            <a:tailEnd/>
          </a:ln>
          <a:effectLst/>
        </p:spPr>
        <p:txBody>
          <a:bodyPr wrap="none">
            <a:spAutoFit/>
          </a:bodyPr>
          <a:lstStyle/>
          <a:p>
            <a:r>
              <a:rPr lang="en-US" sz="3200">
                <a:latin typeface="+mj-lt"/>
              </a:rPr>
              <a:t>Hashed files</a:t>
            </a:r>
          </a:p>
        </p:txBody>
      </p:sp>
      <p:sp>
        <p:nvSpPr>
          <p:cNvPr id="323609" name="Line 25"/>
          <p:cNvSpPr>
            <a:spLocks noChangeShapeType="1"/>
          </p:cNvSpPr>
          <p:nvPr/>
        </p:nvSpPr>
        <p:spPr bwMode="auto">
          <a:xfrm>
            <a:off x="5867400" y="3048000"/>
            <a:ext cx="762000" cy="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23610" name="Text Box 26"/>
          <p:cNvSpPr txBox="1">
            <a:spLocks noChangeArrowheads="1"/>
          </p:cNvSpPr>
          <p:nvPr/>
        </p:nvSpPr>
        <p:spPr bwMode="auto">
          <a:xfrm>
            <a:off x="6673850" y="2984500"/>
            <a:ext cx="1460656" cy="338554"/>
          </a:xfrm>
          <a:prstGeom prst="rect">
            <a:avLst/>
          </a:prstGeom>
          <a:noFill/>
          <a:ln w="9525">
            <a:noFill/>
            <a:miter lim="800000"/>
            <a:headEnd/>
            <a:tailEnd/>
          </a:ln>
          <a:effectLst/>
        </p:spPr>
        <p:txBody>
          <a:bodyPr wrap="none">
            <a:spAutoFit/>
          </a:bodyPr>
          <a:lstStyle/>
          <a:p>
            <a:r>
              <a:rPr lang="en-US" sz="1600">
                <a:latin typeface="+mj-lt"/>
              </a:rPr>
              <a:t>Doug, 20, 3800</a:t>
            </a:r>
          </a:p>
        </p:txBody>
      </p:sp>
      <p:sp>
        <p:nvSpPr>
          <p:cNvPr id="323611" name="Rectangle 27"/>
          <p:cNvSpPr>
            <a:spLocks noChangeArrowheads="1"/>
          </p:cNvSpPr>
          <p:nvPr/>
        </p:nvSpPr>
        <p:spPr bwMode="auto">
          <a:xfrm>
            <a:off x="6608763" y="2971800"/>
            <a:ext cx="2041525" cy="881063"/>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612" name="Line 28"/>
          <p:cNvSpPr>
            <a:spLocks noChangeShapeType="1"/>
          </p:cNvSpPr>
          <p:nvPr/>
        </p:nvSpPr>
        <p:spPr bwMode="auto">
          <a:xfrm>
            <a:off x="6629400" y="3276600"/>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613" name="Line 29"/>
          <p:cNvSpPr>
            <a:spLocks noChangeShapeType="1"/>
          </p:cNvSpPr>
          <p:nvPr/>
        </p:nvSpPr>
        <p:spPr bwMode="auto">
          <a:xfrm>
            <a:off x="6608763" y="3527425"/>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614" name="Rectangle 30"/>
          <p:cNvSpPr>
            <a:spLocks noChangeArrowheads="1"/>
          </p:cNvSpPr>
          <p:nvPr/>
        </p:nvSpPr>
        <p:spPr bwMode="auto">
          <a:xfrm>
            <a:off x="6477000" y="2819400"/>
            <a:ext cx="2305050" cy="12192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615" name="Text Box 31"/>
          <p:cNvSpPr txBox="1">
            <a:spLocks noChangeArrowheads="1"/>
          </p:cNvSpPr>
          <p:nvPr/>
        </p:nvSpPr>
        <p:spPr bwMode="auto">
          <a:xfrm>
            <a:off x="3962400" y="4265613"/>
            <a:ext cx="1823961" cy="923330"/>
          </a:xfrm>
          <a:prstGeom prst="rect">
            <a:avLst/>
          </a:prstGeom>
          <a:noFill/>
          <a:ln w="9525">
            <a:noFill/>
            <a:miter lim="800000"/>
            <a:headEnd/>
            <a:tailEnd/>
          </a:ln>
          <a:effectLst/>
        </p:spPr>
        <p:txBody>
          <a:bodyPr wrap="none">
            <a:spAutoFit/>
          </a:bodyPr>
          <a:lstStyle/>
          <a:p>
            <a:r>
              <a:rPr lang="en-US" sz="1800">
                <a:latin typeface="+mj-lt"/>
              </a:rPr>
              <a:t>Ashby, 21,3000</a:t>
            </a:r>
          </a:p>
          <a:p>
            <a:r>
              <a:rPr lang="en-US" sz="1800">
                <a:latin typeface="+mj-lt"/>
              </a:rPr>
              <a:t>Basu, 31, 4003</a:t>
            </a:r>
          </a:p>
          <a:p>
            <a:r>
              <a:rPr lang="en-US" sz="1800">
                <a:latin typeface="+mj-lt"/>
              </a:rPr>
              <a:t>Bristow, 21, 2007</a:t>
            </a:r>
          </a:p>
        </p:txBody>
      </p:sp>
      <p:sp>
        <p:nvSpPr>
          <p:cNvPr id="323616" name="Text Box 32"/>
          <p:cNvSpPr txBox="1">
            <a:spLocks noChangeArrowheads="1"/>
          </p:cNvSpPr>
          <p:nvPr/>
        </p:nvSpPr>
        <p:spPr bwMode="auto">
          <a:xfrm>
            <a:off x="3962400" y="5454650"/>
            <a:ext cx="1813317" cy="646331"/>
          </a:xfrm>
          <a:prstGeom prst="rect">
            <a:avLst/>
          </a:prstGeom>
          <a:noFill/>
          <a:ln w="9525">
            <a:noFill/>
            <a:miter lim="800000"/>
            <a:headEnd/>
            <a:tailEnd/>
          </a:ln>
          <a:effectLst/>
        </p:spPr>
        <p:txBody>
          <a:bodyPr wrap="none">
            <a:spAutoFit/>
          </a:bodyPr>
          <a:lstStyle/>
          <a:p>
            <a:r>
              <a:rPr lang="en-US" sz="1800">
                <a:latin typeface="+mj-lt"/>
              </a:rPr>
              <a:t>Class, 59, 5004</a:t>
            </a:r>
          </a:p>
          <a:p>
            <a:r>
              <a:rPr lang="en-US" sz="1800">
                <a:latin typeface="+mj-lt"/>
              </a:rPr>
              <a:t>Daniels, 29, 6003</a:t>
            </a:r>
          </a:p>
        </p:txBody>
      </p:sp>
      <p:sp>
        <p:nvSpPr>
          <p:cNvPr id="323617" name="Rectangle 33"/>
          <p:cNvSpPr>
            <a:spLocks noChangeArrowheads="1"/>
          </p:cNvSpPr>
          <p:nvPr/>
        </p:nvSpPr>
        <p:spPr bwMode="auto">
          <a:xfrm>
            <a:off x="3810000" y="4114800"/>
            <a:ext cx="2305050" cy="11430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618" name="Rectangle 34"/>
          <p:cNvSpPr>
            <a:spLocks noChangeArrowheads="1"/>
          </p:cNvSpPr>
          <p:nvPr/>
        </p:nvSpPr>
        <p:spPr bwMode="auto">
          <a:xfrm>
            <a:off x="3733800" y="5410200"/>
            <a:ext cx="2305050" cy="7620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619" name="Rectangle 35"/>
          <p:cNvSpPr>
            <a:spLocks noChangeArrowheads="1"/>
          </p:cNvSpPr>
          <p:nvPr/>
        </p:nvSpPr>
        <p:spPr bwMode="auto">
          <a:xfrm>
            <a:off x="6705600" y="4619625"/>
            <a:ext cx="1728358" cy="400110"/>
          </a:xfrm>
          <a:prstGeom prst="rect">
            <a:avLst/>
          </a:prstGeom>
          <a:noFill/>
          <a:ln w="9525">
            <a:noFill/>
            <a:miter lim="800000"/>
            <a:headEnd/>
            <a:tailEnd/>
          </a:ln>
          <a:effectLst/>
        </p:spPr>
        <p:txBody>
          <a:bodyPr wrap="none">
            <a:spAutoFit/>
          </a:bodyPr>
          <a:lstStyle/>
          <a:p>
            <a:r>
              <a:rPr lang="en-US" i="1">
                <a:solidFill>
                  <a:schemeClr val="accent2"/>
                </a:solidFill>
                <a:latin typeface="+mj-lt"/>
              </a:rPr>
              <a:t>overflow</a:t>
            </a:r>
            <a:r>
              <a:rPr lang="en-US">
                <a:solidFill>
                  <a:schemeClr val="accent2"/>
                </a:solidFill>
                <a:latin typeface="+mj-lt"/>
              </a:rPr>
              <a:t> pages</a:t>
            </a:r>
          </a:p>
        </p:txBody>
      </p:sp>
      <p:sp>
        <p:nvSpPr>
          <p:cNvPr id="323620" name="Line 36"/>
          <p:cNvSpPr>
            <a:spLocks noChangeShapeType="1"/>
          </p:cNvSpPr>
          <p:nvPr/>
        </p:nvSpPr>
        <p:spPr bwMode="auto">
          <a:xfrm flipV="1">
            <a:off x="7543800" y="4191000"/>
            <a:ext cx="152400" cy="3810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23621" name="Text Box 37"/>
          <p:cNvSpPr txBox="1">
            <a:spLocks noChangeArrowheads="1"/>
          </p:cNvSpPr>
          <p:nvPr/>
        </p:nvSpPr>
        <p:spPr bwMode="auto">
          <a:xfrm>
            <a:off x="311896" y="5550128"/>
            <a:ext cx="2470741" cy="1015663"/>
          </a:xfrm>
          <a:prstGeom prst="rect">
            <a:avLst/>
          </a:prstGeom>
          <a:noFill/>
          <a:ln w="9525">
            <a:noFill/>
            <a:miter lim="800000"/>
            <a:headEnd/>
            <a:tailEnd/>
          </a:ln>
          <a:effectLst/>
        </p:spPr>
        <p:txBody>
          <a:bodyPr wrap="none">
            <a:spAutoFit/>
          </a:bodyPr>
          <a:lstStyle/>
          <a:p>
            <a:r>
              <a:rPr lang="en-US" dirty="0">
                <a:solidFill>
                  <a:srgbClr val="FF0000"/>
                </a:solidFill>
                <a:latin typeface="+mj-lt"/>
              </a:rPr>
              <a:t>Efficiency depends on</a:t>
            </a:r>
          </a:p>
          <a:p>
            <a:pPr marL="342900" indent="-342900">
              <a:buFont typeface="Arial"/>
              <a:buChar char="•"/>
            </a:pPr>
            <a:r>
              <a:rPr lang="en-US" dirty="0">
                <a:solidFill>
                  <a:srgbClr val="FF0000"/>
                </a:solidFill>
                <a:latin typeface="+mj-lt"/>
              </a:rPr>
              <a:t>Hash function</a:t>
            </a:r>
          </a:p>
          <a:p>
            <a:pPr marL="342900" indent="-342900">
              <a:buFont typeface="Arial"/>
              <a:buChar char="•"/>
            </a:pPr>
            <a:r>
              <a:rPr lang="en-US" dirty="0">
                <a:solidFill>
                  <a:srgbClr val="FF0000"/>
                </a:solidFill>
                <a:latin typeface="+mj-lt"/>
              </a:rPr>
              <a:t>Data skew factor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Text Box 2"/>
          <p:cNvSpPr txBox="1">
            <a:spLocks noChangeArrowheads="1"/>
          </p:cNvSpPr>
          <p:nvPr/>
        </p:nvSpPr>
        <p:spPr bwMode="auto">
          <a:xfrm>
            <a:off x="1295400" y="533400"/>
            <a:ext cx="5913607" cy="584775"/>
          </a:xfrm>
          <a:prstGeom prst="rect">
            <a:avLst/>
          </a:prstGeom>
          <a:noFill/>
          <a:ln w="9525">
            <a:noFill/>
            <a:miter lim="800000"/>
            <a:headEnd/>
            <a:tailEnd/>
          </a:ln>
          <a:effectLst/>
        </p:spPr>
        <p:txBody>
          <a:bodyPr wrap="none">
            <a:spAutoFit/>
          </a:bodyPr>
          <a:lstStyle/>
          <a:p>
            <a:r>
              <a:rPr lang="en-US" sz="3200">
                <a:latin typeface="+mj-lt"/>
              </a:rPr>
              <a:t>Hashed Files and Associated Costs</a:t>
            </a:r>
          </a:p>
        </p:txBody>
      </p:sp>
      <p:sp>
        <p:nvSpPr>
          <p:cNvPr id="333827" name="Text Box 3"/>
          <p:cNvSpPr txBox="1">
            <a:spLocks noChangeArrowheads="1"/>
          </p:cNvSpPr>
          <p:nvPr/>
        </p:nvSpPr>
        <p:spPr bwMode="auto">
          <a:xfrm>
            <a:off x="1371600" y="1524000"/>
            <a:ext cx="4188967" cy="400110"/>
          </a:xfrm>
          <a:prstGeom prst="rect">
            <a:avLst/>
          </a:prstGeom>
          <a:noFill/>
          <a:ln w="9525">
            <a:noFill/>
            <a:miter lim="800000"/>
            <a:headEnd/>
            <a:tailEnd/>
          </a:ln>
          <a:effectLst/>
        </p:spPr>
        <p:txBody>
          <a:bodyPr wrap="none">
            <a:spAutoFit/>
          </a:bodyPr>
          <a:lstStyle/>
          <a:p>
            <a:r>
              <a:rPr lang="en-US">
                <a:latin typeface="+mj-lt"/>
              </a:rPr>
              <a:t>Assume that there is no overflow page.</a:t>
            </a:r>
          </a:p>
        </p:txBody>
      </p:sp>
      <p:sp>
        <p:nvSpPr>
          <p:cNvPr id="333828" name="Text Box 4"/>
          <p:cNvSpPr txBox="1">
            <a:spLocks noChangeArrowheads="1"/>
          </p:cNvSpPr>
          <p:nvPr/>
        </p:nvSpPr>
        <p:spPr bwMode="auto">
          <a:xfrm>
            <a:off x="1295400" y="2133600"/>
            <a:ext cx="6934200" cy="3568700"/>
          </a:xfrm>
          <a:prstGeom prst="rect">
            <a:avLst/>
          </a:prstGeom>
          <a:noFill/>
          <a:ln w="9525">
            <a:noFill/>
            <a:miter lim="800000"/>
            <a:headEnd/>
            <a:tailEnd/>
          </a:ln>
          <a:effectLst/>
        </p:spPr>
        <p:txBody>
          <a:bodyPr>
            <a:spAutoFit/>
          </a:bodyPr>
          <a:lstStyle/>
          <a:p>
            <a:r>
              <a:rPr lang="en-US" sz="2800">
                <a:solidFill>
                  <a:schemeClr val="accent2"/>
                </a:solidFill>
                <a:latin typeface="+mj-lt"/>
              </a:rPr>
              <a:t>Scan</a:t>
            </a:r>
            <a:r>
              <a:rPr lang="en-US">
                <a:latin typeface="+mj-lt"/>
              </a:rPr>
              <a:t>: 1.25*P*D if pages are kept at 80% occupancy</a:t>
            </a:r>
          </a:p>
          <a:p>
            <a:endParaRPr lang="en-US">
              <a:latin typeface="+mj-lt"/>
            </a:endParaRPr>
          </a:p>
          <a:p>
            <a:r>
              <a:rPr lang="en-US" sz="2800">
                <a:solidFill>
                  <a:schemeClr val="accent2"/>
                </a:solidFill>
                <a:latin typeface="+mj-lt"/>
              </a:rPr>
              <a:t>Search with equality selection</a:t>
            </a:r>
            <a:r>
              <a:rPr lang="en-US">
                <a:latin typeface="+mj-lt"/>
              </a:rPr>
              <a:t>:D</a:t>
            </a:r>
          </a:p>
          <a:p>
            <a:endParaRPr lang="en-US">
              <a:latin typeface="+mj-lt"/>
            </a:endParaRPr>
          </a:p>
          <a:p>
            <a:r>
              <a:rPr lang="en-US" sz="2800">
                <a:solidFill>
                  <a:schemeClr val="accent2"/>
                </a:solidFill>
                <a:latin typeface="+mj-lt"/>
              </a:rPr>
              <a:t>Search with range selection</a:t>
            </a:r>
            <a:r>
              <a:rPr lang="en-US">
                <a:latin typeface="+mj-lt"/>
              </a:rPr>
              <a:t>: 1.25*P*D</a:t>
            </a:r>
          </a:p>
          <a:p>
            <a:endParaRPr lang="en-US" sz="2800">
              <a:solidFill>
                <a:schemeClr val="accent2"/>
              </a:solidFill>
              <a:latin typeface="+mj-lt"/>
            </a:endParaRPr>
          </a:p>
          <a:p>
            <a:r>
              <a:rPr lang="en-US" sz="2800">
                <a:solidFill>
                  <a:schemeClr val="accent2"/>
                </a:solidFill>
                <a:latin typeface="+mj-lt"/>
              </a:rPr>
              <a:t>Insert</a:t>
            </a:r>
            <a:r>
              <a:rPr lang="en-US">
                <a:latin typeface="+mj-lt"/>
              </a:rPr>
              <a:t>:  Search cost + D = 2D</a:t>
            </a:r>
          </a:p>
          <a:p>
            <a:endParaRPr lang="en-US">
              <a:latin typeface="+mj-lt"/>
            </a:endParaRPr>
          </a:p>
          <a:p>
            <a:r>
              <a:rPr lang="en-US" sz="2800">
                <a:solidFill>
                  <a:schemeClr val="accent2"/>
                </a:solidFill>
                <a:latin typeface="+mj-lt"/>
              </a:rPr>
              <a:t>Delete</a:t>
            </a:r>
            <a:r>
              <a:rPr lang="en-US">
                <a:latin typeface="+mj-lt"/>
              </a:rPr>
              <a:t>:  Search cost + D = 2D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133259" y="202913"/>
            <a:ext cx="3182281" cy="584775"/>
          </a:xfrm>
          <a:prstGeom prst="rect">
            <a:avLst/>
          </a:prstGeom>
          <a:noFill/>
          <a:ln w="9525">
            <a:noFill/>
            <a:miter lim="800000"/>
            <a:headEnd/>
            <a:tailEnd/>
          </a:ln>
          <a:effectLst/>
        </p:spPr>
        <p:txBody>
          <a:bodyPr wrap="none">
            <a:spAutoFit/>
          </a:bodyPr>
          <a:lstStyle/>
          <a:p>
            <a:r>
              <a:rPr lang="en-US" sz="3200" dirty="0">
                <a:latin typeface="+mj-lt"/>
              </a:rPr>
              <a:t>Storage Hierarchy</a:t>
            </a:r>
          </a:p>
        </p:txBody>
      </p:sp>
      <p:sp>
        <p:nvSpPr>
          <p:cNvPr id="205828" name="Oval 4"/>
          <p:cNvSpPr>
            <a:spLocks noChangeArrowheads="1"/>
          </p:cNvSpPr>
          <p:nvPr/>
        </p:nvSpPr>
        <p:spPr bwMode="auto">
          <a:xfrm>
            <a:off x="5486400" y="1295400"/>
            <a:ext cx="1828800" cy="762000"/>
          </a:xfrm>
          <a:prstGeom prst="ellipse">
            <a:avLst/>
          </a:prstGeom>
          <a:solidFill>
            <a:schemeClr val="accent1"/>
          </a:solidFill>
          <a:ln w="9525">
            <a:solidFill>
              <a:schemeClr val="tx1"/>
            </a:solidFill>
            <a:round/>
            <a:headEnd/>
            <a:tailEnd/>
          </a:ln>
          <a:effectLst/>
        </p:spPr>
        <p:txBody>
          <a:bodyPr wrap="none" anchor="ctr"/>
          <a:lstStyle/>
          <a:p>
            <a:pPr algn="ctr"/>
            <a:r>
              <a:rPr lang="en-US" sz="1800">
                <a:latin typeface="+mj-lt"/>
              </a:rPr>
              <a:t>CPU</a:t>
            </a:r>
          </a:p>
        </p:txBody>
      </p:sp>
      <p:sp>
        <p:nvSpPr>
          <p:cNvPr id="205829" name="Rectangle 5"/>
          <p:cNvSpPr>
            <a:spLocks noChangeArrowheads="1"/>
          </p:cNvSpPr>
          <p:nvPr/>
        </p:nvSpPr>
        <p:spPr bwMode="auto">
          <a:xfrm>
            <a:off x="5791200" y="23622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a:latin typeface="+mj-lt"/>
              </a:rPr>
              <a:t>CACHE</a:t>
            </a:r>
          </a:p>
        </p:txBody>
      </p:sp>
      <p:sp>
        <p:nvSpPr>
          <p:cNvPr id="205830" name="Rectangle 6"/>
          <p:cNvSpPr>
            <a:spLocks noChangeArrowheads="1"/>
          </p:cNvSpPr>
          <p:nvPr/>
        </p:nvSpPr>
        <p:spPr bwMode="auto">
          <a:xfrm>
            <a:off x="5257800" y="2971800"/>
            <a:ext cx="2133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a:latin typeface="+mj-lt"/>
              </a:rPr>
              <a:t>MAIN MEMORY</a:t>
            </a:r>
          </a:p>
        </p:txBody>
      </p:sp>
      <p:sp>
        <p:nvSpPr>
          <p:cNvPr id="205831" name="Rectangle 7"/>
          <p:cNvSpPr>
            <a:spLocks noChangeArrowheads="1"/>
          </p:cNvSpPr>
          <p:nvPr/>
        </p:nvSpPr>
        <p:spPr bwMode="auto">
          <a:xfrm>
            <a:off x="4953000" y="3810000"/>
            <a:ext cx="2988421"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dirty="0">
                <a:latin typeface="+mj-lt"/>
              </a:rPr>
              <a:t>HARD DISK (RAID) / SSD</a:t>
            </a:r>
          </a:p>
        </p:txBody>
      </p:sp>
      <p:sp>
        <p:nvSpPr>
          <p:cNvPr id="205832" name="Rectangle 8"/>
          <p:cNvSpPr>
            <a:spLocks noChangeArrowheads="1"/>
          </p:cNvSpPr>
          <p:nvPr/>
        </p:nvSpPr>
        <p:spPr bwMode="auto">
          <a:xfrm>
            <a:off x="4572000" y="4800600"/>
            <a:ext cx="3764548"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a:latin typeface="+mj-lt"/>
              </a:rPr>
              <a:t>OPTICAL DISK</a:t>
            </a:r>
          </a:p>
        </p:txBody>
      </p:sp>
      <p:sp>
        <p:nvSpPr>
          <p:cNvPr id="205833" name="Rectangle 9"/>
          <p:cNvSpPr>
            <a:spLocks noChangeArrowheads="1"/>
          </p:cNvSpPr>
          <p:nvPr/>
        </p:nvSpPr>
        <p:spPr bwMode="auto">
          <a:xfrm>
            <a:off x="3962400" y="5791200"/>
            <a:ext cx="4724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a:latin typeface="+mj-lt"/>
              </a:rPr>
              <a:t>TAPE</a:t>
            </a:r>
          </a:p>
        </p:txBody>
      </p:sp>
      <p:sp>
        <p:nvSpPr>
          <p:cNvPr id="205834" name="Line 10"/>
          <p:cNvSpPr>
            <a:spLocks noChangeShapeType="1"/>
          </p:cNvSpPr>
          <p:nvPr/>
        </p:nvSpPr>
        <p:spPr bwMode="auto">
          <a:xfrm>
            <a:off x="6096000" y="2057400"/>
            <a:ext cx="0" cy="304800"/>
          </a:xfrm>
          <a:prstGeom prst="line">
            <a:avLst/>
          </a:prstGeom>
          <a:noFill/>
          <a:ln w="25400">
            <a:solidFill>
              <a:schemeClr val="tx1"/>
            </a:solidFill>
            <a:round/>
            <a:headEnd/>
            <a:tailEnd type="triangle" w="med" len="med"/>
          </a:ln>
          <a:effectLst/>
        </p:spPr>
        <p:txBody>
          <a:bodyPr/>
          <a:lstStyle/>
          <a:p>
            <a:endParaRPr lang="en-US">
              <a:latin typeface="+mj-lt"/>
            </a:endParaRPr>
          </a:p>
        </p:txBody>
      </p:sp>
      <p:sp>
        <p:nvSpPr>
          <p:cNvPr id="205835" name="Line 11"/>
          <p:cNvSpPr>
            <a:spLocks noChangeShapeType="1"/>
          </p:cNvSpPr>
          <p:nvPr/>
        </p:nvSpPr>
        <p:spPr bwMode="auto">
          <a:xfrm flipV="1">
            <a:off x="6705600" y="2057400"/>
            <a:ext cx="0" cy="304800"/>
          </a:xfrm>
          <a:prstGeom prst="line">
            <a:avLst/>
          </a:prstGeom>
          <a:noFill/>
          <a:ln w="25400">
            <a:solidFill>
              <a:srgbClr val="FF0000"/>
            </a:solidFill>
            <a:round/>
            <a:headEnd/>
            <a:tailEnd type="triangle" w="med" len="med"/>
          </a:ln>
          <a:effectLst/>
        </p:spPr>
        <p:txBody>
          <a:bodyPr/>
          <a:lstStyle/>
          <a:p>
            <a:endParaRPr lang="en-US">
              <a:latin typeface="+mj-lt"/>
            </a:endParaRPr>
          </a:p>
        </p:txBody>
      </p:sp>
      <p:sp>
        <p:nvSpPr>
          <p:cNvPr id="205836" name="Line 12"/>
          <p:cNvSpPr>
            <a:spLocks noChangeShapeType="1"/>
          </p:cNvSpPr>
          <p:nvPr/>
        </p:nvSpPr>
        <p:spPr bwMode="auto">
          <a:xfrm>
            <a:off x="6096000" y="2667000"/>
            <a:ext cx="0" cy="304800"/>
          </a:xfrm>
          <a:prstGeom prst="line">
            <a:avLst/>
          </a:prstGeom>
          <a:noFill/>
          <a:ln w="25400">
            <a:solidFill>
              <a:schemeClr val="tx1"/>
            </a:solidFill>
            <a:round/>
            <a:headEnd/>
            <a:tailEnd type="triangle" w="med" len="med"/>
          </a:ln>
          <a:effectLst/>
        </p:spPr>
        <p:txBody>
          <a:bodyPr/>
          <a:lstStyle/>
          <a:p>
            <a:endParaRPr lang="en-US">
              <a:latin typeface="+mj-lt"/>
            </a:endParaRPr>
          </a:p>
        </p:txBody>
      </p:sp>
      <p:sp>
        <p:nvSpPr>
          <p:cNvPr id="205837" name="Line 13"/>
          <p:cNvSpPr>
            <a:spLocks noChangeShapeType="1"/>
          </p:cNvSpPr>
          <p:nvPr/>
        </p:nvSpPr>
        <p:spPr bwMode="auto">
          <a:xfrm flipV="1">
            <a:off x="6705600" y="2667000"/>
            <a:ext cx="0" cy="304800"/>
          </a:xfrm>
          <a:prstGeom prst="line">
            <a:avLst/>
          </a:prstGeom>
          <a:noFill/>
          <a:ln w="25400">
            <a:solidFill>
              <a:srgbClr val="FF0000"/>
            </a:solidFill>
            <a:round/>
            <a:headEnd/>
            <a:tailEnd type="triangle" w="med" len="med"/>
          </a:ln>
          <a:effectLst/>
        </p:spPr>
        <p:txBody>
          <a:bodyPr/>
          <a:lstStyle/>
          <a:p>
            <a:endParaRPr lang="en-US">
              <a:latin typeface="+mj-lt"/>
            </a:endParaRPr>
          </a:p>
        </p:txBody>
      </p:sp>
      <p:sp>
        <p:nvSpPr>
          <p:cNvPr id="205838" name="Line 14"/>
          <p:cNvSpPr>
            <a:spLocks noChangeShapeType="1"/>
          </p:cNvSpPr>
          <p:nvPr/>
        </p:nvSpPr>
        <p:spPr bwMode="auto">
          <a:xfrm>
            <a:off x="6096000" y="3505200"/>
            <a:ext cx="0" cy="304800"/>
          </a:xfrm>
          <a:prstGeom prst="line">
            <a:avLst/>
          </a:prstGeom>
          <a:noFill/>
          <a:ln w="25400">
            <a:solidFill>
              <a:schemeClr val="tx1"/>
            </a:solidFill>
            <a:round/>
            <a:headEnd/>
            <a:tailEnd type="triangle" w="med" len="med"/>
          </a:ln>
          <a:effectLst/>
        </p:spPr>
        <p:txBody>
          <a:bodyPr/>
          <a:lstStyle/>
          <a:p>
            <a:endParaRPr lang="en-US">
              <a:latin typeface="+mj-lt"/>
            </a:endParaRPr>
          </a:p>
        </p:txBody>
      </p:sp>
      <p:sp>
        <p:nvSpPr>
          <p:cNvPr id="205839" name="Line 15"/>
          <p:cNvSpPr>
            <a:spLocks noChangeShapeType="1"/>
          </p:cNvSpPr>
          <p:nvPr/>
        </p:nvSpPr>
        <p:spPr bwMode="auto">
          <a:xfrm flipV="1">
            <a:off x="6705600" y="3505200"/>
            <a:ext cx="0" cy="304800"/>
          </a:xfrm>
          <a:prstGeom prst="line">
            <a:avLst/>
          </a:prstGeom>
          <a:noFill/>
          <a:ln w="25400">
            <a:solidFill>
              <a:srgbClr val="FF0000"/>
            </a:solidFill>
            <a:round/>
            <a:headEnd/>
            <a:tailEnd type="triangle" w="med" len="med"/>
          </a:ln>
          <a:effectLst/>
        </p:spPr>
        <p:txBody>
          <a:bodyPr/>
          <a:lstStyle/>
          <a:p>
            <a:endParaRPr lang="en-US">
              <a:latin typeface="+mj-lt"/>
            </a:endParaRPr>
          </a:p>
        </p:txBody>
      </p:sp>
      <p:sp>
        <p:nvSpPr>
          <p:cNvPr id="205840" name="Line 16"/>
          <p:cNvSpPr>
            <a:spLocks noChangeShapeType="1"/>
          </p:cNvSpPr>
          <p:nvPr/>
        </p:nvSpPr>
        <p:spPr bwMode="auto">
          <a:xfrm>
            <a:off x="6096000" y="4419600"/>
            <a:ext cx="0" cy="304800"/>
          </a:xfrm>
          <a:prstGeom prst="line">
            <a:avLst/>
          </a:prstGeom>
          <a:noFill/>
          <a:ln w="25400">
            <a:solidFill>
              <a:schemeClr val="tx1"/>
            </a:solidFill>
            <a:round/>
            <a:headEnd/>
            <a:tailEnd type="triangle" w="med" len="med"/>
          </a:ln>
          <a:effectLst/>
        </p:spPr>
        <p:txBody>
          <a:bodyPr/>
          <a:lstStyle/>
          <a:p>
            <a:endParaRPr lang="en-US">
              <a:latin typeface="+mj-lt"/>
            </a:endParaRPr>
          </a:p>
        </p:txBody>
      </p:sp>
      <p:sp>
        <p:nvSpPr>
          <p:cNvPr id="205841" name="Line 17"/>
          <p:cNvSpPr>
            <a:spLocks noChangeShapeType="1"/>
          </p:cNvSpPr>
          <p:nvPr/>
        </p:nvSpPr>
        <p:spPr bwMode="auto">
          <a:xfrm flipV="1">
            <a:off x="6705600" y="4419600"/>
            <a:ext cx="0" cy="304800"/>
          </a:xfrm>
          <a:prstGeom prst="line">
            <a:avLst/>
          </a:prstGeom>
          <a:noFill/>
          <a:ln w="25400">
            <a:solidFill>
              <a:srgbClr val="FF0000"/>
            </a:solidFill>
            <a:round/>
            <a:headEnd/>
            <a:tailEnd type="triangle" w="med" len="med"/>
          </a:ln>
          <a:effectLst/>
        </p:spPr>
        <p:txBody>
          <a:bodyPr/>
          <a:lstStyle/>
          <a:p>
            <a:endParaRPr lang="en-US">
              <a:latin typeface="+mj-lt"/>
            </a:endParaRPr>
          </a:p>
        </p:txBody>
      </p:sp>
      <p:sp>
        <p:nvSpPr>
          <p:cNvPr id="205842" name="Line 18"/>
          <p:cNvSpPr>
            <a:spLocks noChangeShapeType="1"/>
          </p:cNvSpPr>
          <p:nvPr/>
        </p:nvSpPr>
        <p:spPr bwMode="auto">
          <a:xfrm>
            <a:off x="6019800" y="5486400"/>
            <a:ext cx="0" cy="304800"/>
          </a:xfrm>
          <a:prstGeom prst="line">
            <a:avLst/>
          </a:prstGeom>
          <a:noFill/>
          <a:ln w="25400">
            <a:solidFill>
              <a:schemeClr val="tx1"/>
            </a:solidFill>
            <a:round/>
            <a:headEnd/>
            <a:tailEnd type="triangle" w="med" len="med"/>
          </a:ln>
          <a:effectLst/>
        </p:spPr>
        <p:txBody>
          <a:bodyPr/>
          <a:lstStyle/>
          <a:p>
            <a:endParaRPr lang="en-US">
              <a:latin typeface="+mj-lt"/>
            </a:endParaRPr>
          </a:p>
        </p:txBody>
      </p:sp>
      <p:sp>
        <p:nvSpPr>
          <p:cNvPr id="205843" name="Line 19"/>
          <p:cNvSpPr>
            <a:spLocks noChangeShapeType="1"/>
          </p:cNvSpPr>
          <p:nvPr/>
        </p:nvSpPr>
        <p:spPr bwMode="auto">
          <a:xfrm flipV="1">
            <a:off x="6705600" y="5410200"/>
            <a:ext cx="0" cy="304800"/>
          </a:xfrm>
          <a:prstGeom prst="line">
            <a:avLst/>
          </a:prstGeom>
          <a:noFill/>
          <a:ln w="25400">
            <a:solidFill>
              <a:srgbClr val="FF0000"/>
            </a:solidFill>
            <a:round/>
            <a:headEnd/>
            <a:tailEnd type="triangle" w="med" len="med"/>
          </a:ln>
          <a:effectLst/>
        </p:spPr>
        <p:txBody>
          <a:bodyPr/>
          <a:lstStyle/>
          <a:p>
            <a:endParaRPr lang="en-US">
              <a:latin typeface="+mj-lt"/>
            </a:endParaRPr>
          </a:p>
        </p:txBody>
      </p:sp>
      <p:sp>
        <p:nvSpPr>
          <p:cNvPr id="205844" name="Text Box 20"/>
          <p:cNvSpPr txBox="1">
            <a:spLocks noChangeArrowheads="1"/>
          </p:cNvSpPr>
          <p:nvPr/>
        </p:nvSpPr>
        <p:spPr bwMode="auto">
          <a:xfrm>
            <a:off x="7086600" y="2362200"/>
            <a:ext cx="854821" cy="338554"/>
          </a:xfrm>
          <a:prstGeom prst="rect">
            <a:avLst/>
          </a:prstGeom>
          <a:noFill/>
          <a:ln w="9525">
            <a:noFill/>
            <a:miter lim="800000"/>
            <a:headEnd/>
            <a:tailEnd/>
          </a:ln>
          <a:effectLst/>
        </p:spPr>
        <p:txBody>
          <a:bodyPr wrap="none">
            <a:spAutoFit/>
          </a:bodyPr>
          <a:lstStyle/>
          <a:p>
            <a:r>
              <a:rPr lang="en-US" sz="1600">
                <a:latin typeface="+mj-lt"/>
              </a:rPr>
              <a:t>KB/MB</a:t>
            </a:r>
          </a:p>
        </p:txBody>
      </p:sp>
      <p:sp>
        <p:nvSpPr>
          <p:cNvPr id="205845" name="Text Box 21"/>
          <p:cNvSpPr txBox="1">
            <a:spLocks noChangeArrowheads="1"/>
          </p:cNvSpPr>
          <p:nvPr/>
        </p:nvSpPr>
        <p:spPr bwMode="auto">
          <a:xfrm>
            <a:off x="7467600" y="3048000"/>
            <a:ext cx="868948" cy="338554"/>
          </a:xfrm>
          <a:prstGeom prst="rect">
            <a:avLst/>
          </a:prstGeom>
          <a:noFill/>
          <a:ln w="9525">
            <a:noFill/>
            <a:miter lim="800000"/>
            <a:headEnd/>
            <a:tailEnd/>
          </a:ln>
          <a:effectLst/>
        </p:spPr>
        <p:txBody>
          <a:bodyPr wrap="none">
            <a:spAutoFit/>
          </a:bodyPr>
          <a:lstStyle/>
          <a:p>
            <a:r>
              <a:rPr lang="en-US" sz="1600">
                <a:latin typeface="+mj-lt"/>
              </a:rPr>
              <a:t>MB/GB</a:t>
            </a:r>
          </a:p>
        </p:txBody>
      </p:sp>
      <p:sp>
        <p:nvSpPr>
          <p:cNvPr id="205846" name="Text Box 22"/>
          <p:cNvSpPr txBox="1">
            <a:spLocks noChangeArrowheads="1"/>
          </p:cNvSpPr>
          <p:nvPr/>
        </p:nvSpPr>
        <p:spPr bwMode="auto">
          <a:xfrm>
            <a:off x="8001000" y="3962400"/>
            <a:ext cx="787395" cy="338554"/>
          </a:xfrm>
          <a:prstGeom prst="rect">
            <a:avLst/>
          </a:prstGeom>
          <a:noFill/>
          <a:ln w="9525">
            <a:noFill/>
            <a:miter lim="800000"/>
            <a:headEnd/>
            <a:tailEnd/>
          </a:ln>
          <a:effectLst/>
        </p:spPr>
        <p:txBody>
          <a:bodyPr wrap="none">
            <a:spAutoFit/>
          </a:bodyPr>
          <a:lstStyle/>
          <a:p>
            <a:r>
              <a:rPr lang="en-US" sz="1600" dirty="0">
                <a:latin typeface="+mj-lt"/>
              </a:rPr>
              <a:t>GB/TB</a:t>
            </a:r>
          </a:p>
        </p:txBody>
      </p:sp>
      <p:sp>
        <p:nvSpPr>
          <p:cNvPr id="205847" name="Text Box 23"/>
          <p:cNvSpPr txBox="1">
            <a:spLocks noChangeArrowheads="1"/>
          </p:cNvSpPr>
          <p:nvPr/>
        </p:nvSpPr>
        <p:spPr bwMode="auto">
          <a:xfrm>
            <a:off x="8305800" y="4895850"/>
            <a:ext cx="787395" cy="338554"/>
          </a:xfrm>
          <a:prstGeom prst="rect">
            <a:avLst/>
          </a:prstGeom>
          <a:noFill/>
          <a:ln w="9525">
            <a:noFill/>
            <a:miter lim="800000"/>
            <a:headEnd/>
            <a:tailEnd/>
          </a:ln>
          <a:effectLst/>
        </p:spPr>
        <p:txBody>
          <a:bodyPr wrap="none">
            <a:spAutoFit/>
          </a:bodyPr>
          <a:lstStyle/>
          <a:p>
            <a:r>
              <a:rPr lang="en-US" sz="1600" dirty="0">
                <a:latin typeface="+mj-lt"/>
              </a:rPr>
              <a:t>GB/TB</a:t>
            </a:r>
          </a:p>
        </p:txBody>
      </p:sp>
      <p:sp>
        <p:nvSpPr>
          <p:cNvPr id="23" name="Text Box 23"/>
          <p:cNvSpPr txBox="1">
            <a:spLocks noChangeArrowheads="1"/>
          </p:cNvSpPr>
          <p:nvPr/>
        </p:nvSpPr>
        <p:spPr bwMode="auto">
          <a:xfrm>
            <a:off x="8610600" y="5943600"/>
            <a:ext cx="450850" cy="336550"/>
          </a:xfrm>
          <a:prstGeom prst="rect">
            <a:avLst/>
          </a:prstGeom>
          <a:noFill/>
          <a:ln w="9525">
            <a:noFill/>
            <a:miter lim="800000"/>
            <a:headEnd/>
            <a:tailEnd/>
          </a:ln>
          <a:effectLst/>
        </p:spPr>
        <p:txBody>
          <a:bodyPr wrap="none">
            <a:spAutoFit/>
          </a:bodyPr>
          <a:lstStyle/>
          <a:p>
            <a:r>
              <a:rPr lang="en-US" sz="1600" dirty="0">
                <a:latin typeface="+mj-lt"/>
              </a:rPr>
              <a:t>TB</a:t>
            </a:r>
          </a:p>
        </p:txBody>
      </p:sp>
      <p:pic>
        <p:nvPicPr>
          <p:cNvPr id="3" name="Picture 2"/>
          <p:cNvPicPr>
            <a:picLocks noChangeAspect="1"/>
          </p:cNvPicPr>
          <p:nvPr/>
        </p:nvPicPr>
        <p:blipFill>
          <a:blip r:embed="rId3"/>
          <a:stretch>
            <a:fillRect/>
          </a:stretch>
        </p:blipFill>
        <p:spPr>
          <a:xfrm>
            <a:off x="363503" y="787688"/>
            <a:ext cx="3932790" cy="2832236"/>
          </a:xfrm>
          <a:prstGeom prst="rect">
            <a:avLst/>
          </a:prstGeom>
        </p:spPr>
      </p:pic>
      <p:sp>
        <p:nvSpPr>
          <p:cNvPr id="26" name="Text Box 4"/>
          <p:cNvSpPr txBox="1">
            <a:spLocks noChangeArrowheads="1"/>
          </p:cNvSpPr>
          <p:nvPr/>
        </p:nvSpPr>
        <p:spPr bwMode="auto">
          <a:xfrm>
            <a:off x="186515" y="3726299"/>
            <a:ext cx="4168257" cy="3016210"/>
          </a:xfrm>
          <a:prstGeom prst="rect">
            <a:avLst/>
          </a:prstGeom>
          <a:noFill/>
          <a:ln w="9525">
            <a:noFill/>
            <a:miter lim="800000"/>
            <a:headEnd/>
            <a:tailEnd/>
          </a:ln>
          <a:effectLst/>
        </p:spPr>
        <p:txBody>
          <a:bodyPr wrap="square">
            <a:spAutoFit/>
          </a:bodyPr>
          <a:lstStyle/>
          <a:p>
            <a:pPr marL="285750" indent="-285750">
              <a:buFont typeface="Arial"/>
              <a:buChar char="•"/>
            </a:pPr>
            <a:r>
              <a:rPr lang="en-US" dirty="0" err="1">
                <a:latin typeface="+mj-lt"/>
              </a:rPr>
              <a:t>cylinder:track:sector</a:t>
            </a:r>
            <a:endParaRPr lang="en-US" dirty="0">
              <a:latin typeface="+mj-lt"/>
            </a:endParaRPr>
          </a:p>
          <a:p>
            <a:pPr marL="285750" indent="-285750">
              <a:buFont typeface="Arial"/>
              <a:buChar char="•"/>
            </a:pPr>
            <a:r>
              <a:rPr lang="en-US" dirty="0">
                <a:solidFill>
                  <a:srgbClr val="000000"/>
                </a:solidFill>
                <a:latin typeface="+mj-lt"/>
              </a:rPr>
              <a:t>Access time </a:t>
            </a:r>
          </a:p>
          <a:p>
            <a:pPr marL="742950" lvl="1" indent="-285750">
              <a:buFont typeface="Arial"/>
              <a:buChar char="•"/>
            </a:pPr>
            <a:r>
              <a:rPr lang="en-US" sz="1600" dirty="0">
                <a:solidFill>
                  <a:srgbClr val="000000"/>
                </a:solidFill>
                <a:latin typeface="+mj-lt"/>
              </a:rPr>
              <a:t>Seek time</a:t>
            </a:r>
          </a:p>
          <a:p>
            <a:pPr marL="742950" lvl="1" indent="-285750">
              <a:buFont typeface="Arial"/>
              <a:buChar char="•"/>
            </a:pPr>
            <a:r>
              <a:rPr lang="en-US" sz="1600" dirty="0">
                <a:solidFill>
                  <a:srgbClr val="000000"/>
                </a:solidFill>
                <a:latin typeface="+mj-lt"/>
              </a:rPr>
              <a:t>Rotation time</a:t>
            </a:r>
          </a:p>
          <a:p>
            <a:pPr marL="742950" lvl="1" indent="-285750">
              <a:buFont typeface="Arial"/>
              <a:buChar char="•"/>
            </a:pPr>
            <a:r>
              <a:rPr lang="en-US" sz="1600" dirty="0">
                <a:solidFill>
                  <a:srgbClr val="000000"/>
                </a:solidFill>
                <a:latin typeface="+mj-lt"/>
              </a:rPr>
              <a:t>Transfer time</a:t>
            </a:r>
          </a:p>
          <a:p>
            <a:pPr marL="285750" indent="-285750">
              <a:buFont typeface="Arial"/>
              <a:buChar char="•"/>
            </a:pPr>
            <a:r>
              <a:rPr lang="en-US" sz="1800" dirty="0">
                <a:solidFill>
                  <a:srgbClr val="000000"/>
                </a:solidFill>
                <a:latin typeface="+mj-lt"/>
              </a:rPr>
              <a:t>Performance improvement does not match</a:t>
            </a:r>
          </a:p>
          <a:p>
            <a:pPr marL="742950" lvl="1" indent="-285750">
              <a:buFont typeface="Arial"/>
              <a:buChar char="•"/>
            </a:pPr>
            <a:r>
              <a:rPr lang="en-US" sz="1600" dirty="0">
                <a:solidFill>
                  <a:srgbClr val="000000"/>
                </a:solidFill>
                <a:latin typeface="+mj-lt"/>
              </a:rPr>
              <a:t>Microprocessors: 50% or more</a:t>
            </a:r>
          </a:p>
          <a:p>
            <a:pPr marL="742950" lvl="1" indent="-285750">
              <a:buFont typeface="Arial"/>
              <a:buChar char="•"/>
            </a:pPr>
            <a:r>
              <a:rPr lang="en-US" sz="1600" dirty="0">
                <a:solidFill>
                  <a:srgbClr val="000000"/>
                </a:solidFill>
                <a:latin typeface="+mj-lt"/>
              </a:rPr>
              <a:t>Disk access times: 10%</a:t>
            </a:r>
          </a:p>
          <a:p>
            <a:pPr marL="742950" lvl="1" indent="-285750">
              <a:buFont typeface="Arial"/>
              <a:buChar char="•"/>
            </a:pPr>
            <a:r>
              <a:rPr lang="en-US" sz="1600" dirty="0">
                <a:solidFill>
                  <a:srgbClr val="000000"/>
                </a:solidFill>
                <a:latin typeface="+mj-lt"/>
              </a:rPr>
              <a:t>Disk transfer rates: 20%</a:t>
            </a:r>
          </a:p>
          <a:p>
            <a:pPr marL="285750" indent="-285750">
              <a:buFont typeface="Arial"/>
              <a:buChar char="•"/>
            </a:pPr>
            <a:r>
              <a:rPr lang="en-US" sz="1800" dirty="0">
                <a:solidFill>
                  <a:srgbClr val="000000"/>
                </a:solidFill>
                <a:latin typeface="+mj-lt"/>
              </a:rPr>
              <a:t>About 200 times slower than DRAM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6"/>
          <p:cNvSpPr>
            <a:spLocks noChangeArrowheads="1"/>
          </p:cNvSpPr>
          <p:nvPr/>
        </p:nvSpPr>
        <p:spPr bwMode="auto">
          <a:xfrm>
            <a:off x="823913" y="12192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087" name="Rectangle 7"/>
          <p:cNvSpPr>
            <a:spLocks noChangeArrowheads="1"/>
          </p:cNvSpPr>
          <p:nvPr/>
        </p:nvSpPr>
        <p:spPr bwMode="auto">
          <a:xfrm>
            <a:off x="823913" y="12192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088" name="Rectangle 8"/>
          <p:cNvSpPr>
            <a:spLocks noChangeArrowheads="1"/>
          </p:cNvSpPr>
          <p:nvPr/>
        </p:nvSpPr>
        <p:spPr bwMode="auto">
          <a:xfrm>
            <a:off x="838200" y="1219200"/>
            <a:ext cx="2178050" cy="14288"/>
          </a:xfrm>
          <a:prstGeom prst="rect">
            <a:avLst/>
          </a:prstGeom>
          <a:solidFill>
            <a:srgbClr val="BC3700"/>
          </a:solidFill>
          <a:ln w="9525">
            <a:noFill/>
            <a:miter lim="800000"/>
            <a:headEnd/>
            <a:tailEnd/>
          </a:ln>
        </p:spPr>
        <p:txBody>
          <a:bodyPr/>
          <a:lstStyle/>
          <a:p>
            <a:endParaRPr lang="en-US">
              <a:latin typeface="+mj-lt"/>
            </a:endParaRPr>
          </a:p>
        </p:txBody>
      </p:sp>
      <p:sp>
        <p:nvSpPr>
          <p:cNvPr id="46089" name="Rectangle 9"/>
          <p:cNvSpPr>
            <a:spLocks noChangeArrowheads="1"/>
          </p:cNvSpPr>
          <p:nvPr/>
        </p:nvSpPr>
        <p:spPr bwMode="auto">
          <a:xfrm>
            <a:off x="3016250" y="1219200"/>
            <a:ext cx="14288" cy="14288"/>
          </a:xfrm>
          <a:prstGeom prst="rect">
            <a:avLst/>
          </a:prstGeom>
          <a:solidFill>
            <a:srgbClr val="BC3700"/>
          </a:solidFill>
          <a:ln w="9525">
            <a:noFill/>
            <a:miter lim="800000"/>
            <a:headEnd/>
            <a:tailEnd/>
          </a:ln>
        </p:spPr>
        <p:txBody>
          <a:bodyPr/>
          <a:lstStyle/>
          <a:p>
            <a:endParaRPr lang="en-US">
              <a:latin typeface="+mj-lt"/>
            </a:endParaRPr>
          </a:p>
        </p:txBody>
      </p:sp>
      <p:sp>
        <p:nvSpPr>
          <p:cNvPr id="46090" name="Rectangle 10"/>
          <p:cNvSpPr>
            <a:spLocks noChangeArrowheads="1"/>
          </p:cNvSpPr>
          <p:nvPr/>
        </p:nvSpPr>
        <p:spPr bwMode="auto">
          <a:xfrm>
            <a:off x="3030538" y="1219200"/>
            <a:ext cx="1639887" cy="14288"/>
          </a:xfrm>
          <a:prstGeom prst="rect">
            <a:avLst/>
          </a:prstGeom>
          <a:solidFill>
            <a:srgbClr val="BC3700"/>
          </a:solidFill>
          <a:ln w="9525">
            <a:noFill/>
            <a:miter lim="800000"/>
            <a:headEnd/>
            <a:tailEnd/>
          </a:ln>
        </p:spPr>
        <p:txBody>
          <a:bodyPr/>
          <a:lstStyle/>
          <a:p>
            <a:endParaRPr lang="en-US">
              <a:latin typeface="+mj-lt"/>
            </a:endParaRPr>
          </a:p>
        </p:txBody>
      </p:sp>
      <p:sp>
        <p:nvSpPr>
          <p:cNvPr id="46091" name="Rectangle 11"/>
          <p:cNvSpPr>
            <a:spLocks noChangeArrowheads="1"/>
          </p:cNvSpPr>
          <p:nvPr/>
        </p:nvSpPr>
        <p:spPr bwMode="auto">
          <a:xfrm>
            <a:off x="4670425" y="1219200"/>
            <a:ext cx="14288" cy="14288"/>
          </a:xfrm>
          <a:prstGeom prst="rect">
            <a:avLst/>
          </a:prstGeom>
          <a:solidFill>
            <a:srgbClr val="BC3700"/>
          </a:solidFill>
          <a:ln w="9525">
            <a:noFill/>
            <a:miter lim="800000"/>
            <a:headEnd/>
            <a:tailEnd/>
          </a:ln>
        </p:spPr>
        <p:txBody>
          <a:bodyPr/>
          <a:lstStyle/>
          <a:p>
            <a:endParaRPr lang="en-US">
              <a:latin typeface="+mj-lt"/>
            </a:endParaRPr>
          </a:p>
        </p:txBody>
      </p:sp>
      <p:sp>
        <p:nvSpPr>
          <p:cNvPr id="46092" name="Rectangle 12"/>
          <p:cNvSpPr>
            <a:spLocks noChangeArrowheads="1"/>
          </p:cNvSpPr>
          <p:nvPr/>
        </p:nvSpPr>
        <p:spPr bwMode="auto">
          <a:xfrm>
            <a:off x="4684713" y="1219200"/>
            <a:ext cx="2017712" cy="14288"/>
          </a:xfrm>
          <a:prstGeom prst="rect">
            <a:avLst/>
          </a:prstGeom>
          <a:solidFill>
            <a:srgbClr val="BC3700"/>
          </a:solidFill>
          <a:ln w="9525">
            <a:noFill/>
            <a:miter lim="800000"/>
            <a:headEnd/>
            <a:tailEnd/>
          </a:ln>
        </p:spPr>
        <p:txBody>
          <a:bodyPr/>
          <a:lstStyle/>
          <a:p>
            <a:endParaRPr lang="en-US">
              <a:latin typeface="+mj-lt"/>
            </a:endParaRPr>
          </a:p>
        </p:txBody>
      </p:sp>
      <p:sp>
        <p:nvSpPr>
          <p:cNvPr id="46093" name="Rectangle 13"/>
          <p:cNvSpPr>
            <a:spLocks noChangeArrowheads="1"/>
          </p:cNvSpPr>
          <p:nvPr/>
        </p:nvSpPr>
        <p:spPr bwMode="auto">
          <a:xfrm>
            <a:off x="6702425" y="1219200"/>
            <a:ext cx="14288" cy="14288"/>
          </a:xfrm>
          <a:prstGeom prst="rect">
            <a:avLst/>
          </a:prstGeom>
          <a:solidFill>
            <a:srgbClr val="BC3700"/>
          </a:solidFill>
          <a:ln w="9525">
            <a:noFill/>
            <a:miter lim="800000"/>
            <a:headEnd/>
            <a:tailEnd/>
          </a:ln>
        </p:spPr>
        <p:txBody>
          <a:bodyPr/>
          <a:lstStyle/>
          <a:p>
            <a:endParaRPr lang="en-US">
              <a:latin typeface="+mj-lt"/>
            </a:endParaRPr>
          </a:p>
        </p:txBody>
      </p:sp>
      <p:sp>
        <p:nvSpPr>
          <p:cNvPr id="46094" name="Rectangle 14"/>
          <p:cNvSpPr>
            <a:spLocks noChangeArrowheads="1"/>
          </p:cNvSpPr>
          <p:nvPr/>
        </p:nvSpPr>
        <p:spPr bwMode="auto">
          <a:xfrm>
            <a:off x="6716713" y="1219200"/>
            <a:ext cx="1279525" cy="14288"/>
          </a:xfrm>
          <a:prstGeom prst="rect">
            <a:avLst/>
          </a:prstGeom>
          <a:solidFill>
            <a:srgbClr val="BC3700"/>
          </a:solidFill>
          <a:ln w="9525">
            <a:noFill/>
            <a:miter lim="800000"/>
            <a:headEnd/>
            <a:tailEnd/>
          </a:ln>
        </p:spPr>
        <p:txBody>
          <a:bodyPr/>
          <a:lstStyle/>
          <a:p>
            <a:endParaRPr lang="en-US">
              <a:latin typeface="+mj-lt"/>
            </a:endParaRPr>
          </a:p>
        </p:txBody>
      </p:sp>
      <p:sp>
        <p:nvSpPr>
          <p:cNvPr id="46095" name="Rectangle 15"/>
          <p:cNvSpPr>
            <a:spLocks noChangeArrowheads="1"/>
          </p:cNvSpPr>
          <p:nvPr/>
        </p:nvSpPr>
        <p:spPr bwMode="auto">
          <a:xfrm>
            <a:off x="7996238" y="12192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096" name="Rectangle 16"/>
          <p:cNvSpPr>
            <a:spLocks noChangeArrowheads="1"/>
          </p:cNvSpPr>
          <p:nvPr/>
        </p:nvSpPr>
        <p:spPr bwMode="auto">
          <a:xfrm>
            <a:off x="7996238" y="12192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097" name="Rectangle 17"/>
          <p:cNvSpPr>
            <a:spLocks noChangeArrowheads="1"/>
          </p:cNvSpPr>
          <p:nvPr/>
        </p:nvSpPr>
        <p:spPr bwMode="auto">
          <a:xfrm>
            <a:off x="823913" y="1233488"/>
            <a:ext cx="14287" cy="673100"/>
          </a:xfrm>
          <a:prstGeom prst="rect">
            <a:avLst/>
          </a:prstGeom>
          <a:solidFill>
            <a:srgbClr val="BC3700"/>
          </a:solidFill>
          <a:ln w="9525">
            <a:noFill/>
            <a:miter lim="800000"/>
            <a:headEnd/>
            <a:tailEnd/>
          </a:ln>
        </p:spPr>
        <p:txBody>
          <a:bodyPr/>
          <a:lstStyle/>
          <a:p>
            <a:endParaRPr lang="en-US">
              <a:latin typeface="+mj-lt"/>
            </a:endParaRPr>
          </a:p>
        </p:txBody>
      </p:sp>
      <p:sp>
        <p:nvSpPr>
          <p:cNvPr id="46098" name="Rectangle 18"/>
          <p:cNvSpPr>
            <a:spLocks noChangeArrowheads="1"/>
          </p:cNvSpPr>
          <p:nvPr/>
        </p:nvSpPr>
        <p:spPr bwMode="auto">
          <a:xfrm>
            <a:off x="3016250" y="1233488"/>
            <a:ext cx="7938" cy="673100"/>
          </a:xfrm>
          <a:prstGeom prst="rect">
            <a:avLst/>
          </a:prstGeom>
          <a:solidFill>
            <a:srgbClr val="BC3700"/>
          </a:solidFill>
          <a:ln w="9525">
            <a:noFill/>
            <a:miter lim="800000"/>
            <a:headEnd/>
            <a:tailEnd/>
          </a:ln>
        </p:spPr>
        <p:txBody>
          <a:bodyPr/>
          <a:lstStyle/>
          <a:p>
            <a:endParaRPr lang="en-US">
              <a:latin typeface="+mj-lt"/>
            </a:endParaRPr>
          </a:p>
        </p:txBody>
      </p:sp>
      <p:sp>
        <p:nvSpPr>
          <p:cNvPr id="46099" name="Rectangle 19"/>
          <p:cNvSpPr>
            <a:spLocks noChangeArrowheads="1"/>
          </p:cNvSpPr>
          <p:nvPr/>
        </p:nvSpPr>
        <p:spPr bwMode="auto">
          <a:xfrm>
            <a:off x="4670425" y="1233488"/>
            <a:ext cx="6350" cy="673100"/>
          </a:xfrm>
          <a:prstGeom prst="rect">
            <a:avLst/>
          </a:prstGeom>
          <a:solidFill>
            <a:srgbClr val="BC3700"/>
          </a:solidFill>
          <a:ln w="9525">
            <a:noFill/>
            <a:miter lim="800000"/>
            <a:headEnd/>
            <a:tailEnd/>
          </a:ln>
        </p:spPr>
        <p:txBody>
          <a:bodyPr/>
          <a:lstStyle/>
          <a:p>
            <a:endParaRPr lang="en-US">
              <a:latin typeface="+mj-lt"/>
            </a:endParaRPr>
          </a:p>
        </p:txBody>
      </p:sp>
      <p:sp>
        <p:nvSpPr>
          <p:cNvPr id="46100" name="Rectangle 20"/>
          <p:cNvSpPr>
            <a:spLocks noChangeArrowheads="1"/>
          </p:cNvSpPr>
          <p:nvPr/>
        </p:nvSpPr>
        <p:spPr bwMode="auto">
          <a:xfrm>
            <a:off x="6702425" y="1233488"/>
            <a:ext cx="7938" cy="673100"/>
          </a:xfrm>
          <a:prstGeom prst="rect">
            <a:avLst/>
          </a:prstGeom>
          <a:solidFill>
            <a:srgbClr val="BC3700"/>
          </a:solidFill>
          <a:ln w="9525">
            <a:noFill/>
            <a:miter lim="800000"/>
            <a:headEnd/>
            <a:tailEnd/>
          </a:ln>
        </p:spPr>
        <p:txBody>
          <a:bodyPr/>
          <a:lstStyle/>
          <a:p>
            <a:endParaRPr lang="en-US">
              <a:latin typeface="+mj-lt"/>
            </a:endParaRPr>
          </a:p>
        </p:txBody>
      </p:sp>
      <p:sp>
        <p:nvSpPr>
          <p:cNvPr id="46101" name="Rectangle 21"/>
          <p:cNvSpPr>
            <a:spLocks noChangeArrowheads="1"/>
          </p:cNvSpPr>
          <p:nvPr/>
        </p:nvSpPr>
        <p:spPr bwMode="auto">
          <a:xfrm>
            <a:off x="7996238" y="1233488"/>
            <a:ext cx="14287" cy="673100"/>
          </a:xfrm>
          <a:prstGeom prst="rect">
            <a:avLst/>
          </a:prstGeom>
          <a:solidFill>
            <a:srgbClr val="BC3700"/>
          </a:solidFill>
          <a:ln w="9525">
            <a:noFill/>
            <a:miter lim="800000"/>
            <a:headEnd/>
            <a:tailEnd/>
          </a:ln>
        </p:spPr>
        <p:txBody>
          <a:bodyPr/>
          <a:lstStyle/>
          <a:p>
            <a:endParaRPr lang="en-US">
              <a:latin typeface="+mj-lt"/>
            </a:endParaRPr>
          </a:p>
        </p:txBody>
      </p:sp>
      <p:sp>
        <p:nvSpPr>
          <p:cNvPr id="46102" name="Rectangle 22"/>
          <p:cNvSpPr>
            <a:spLocks noChangeArrowheads="1"/>
          </p:cNvSpPr>
          <p:nvPr/>
        </p:nvSpPr>
        <p:spPr bwMode="auto">
          <a:xfrm>
            <a:off x="3076575" y="1233488"/>
            <a:ext cx="541815"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Heap</a:t>
            </a:r>
            <a:endParaRPr lang="en-US">
              <a:latin typeface="+mj-lt"/>
            </a:endParaRPr>
          </a:p>
        </p:txBody>
      </p:sp>
      <p:sp>
        <p:nvSpPr>
          <p:cNvPr id="46103" name="Rectangle 23"/>
          <p:cNvSpPr>
            <a:spLocks noChangeArrowheads="1"/>
          </p:cNvSpPr>
          <p:nvPr/>
        </p:nvSpPr>
        <p:spPr bwMode="auto">
          <a:xfrm>
            <a:off x="3076575" y="1570038"/>
            <a:ext cx="397545"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File</a:t>
            </a:r>
            <a:endParaRPr lang="en-US">
              <a:latin typeface="+mj-lt"/>
            </a:endParaRPr>
          </a:p>
        </p:txBody>
      </p:sp>
      <p:sp>
        <p:nvSpPr>
          <p:cNvPr id="46104" name="Rectangle 24"/>
          <p:cNvSpPr>
            <a:spLocks noChangeArrowheads="1"/>
          </p:cNvSpPr>
          <p:nvPr/>
        </p:nvSpPr>
        <p:spPr bwMode="auto">
          <a:xfrm>
            <a:off x="4727575" y="1233488"/>
            <a:ext cx="668453"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Sorted</a:t>
            </a:r>
            <a:endParaRPr lang="en-US">
              <a:latin typeface="+mj-lt"/>
            </a:endParaRPr>
          </a:p>
        </p:txBody>
      </p:sp>
      <p:sp>
        <p:nvSpPr>
          <p:cNvPr id="46105" name="Rectangle 25"/>
          <p:cNvSpPr>
            <a:spLocks noChangeArrowheads="1"/>
          </p:cNvSpPr>
          <p:nvPr/>
        </p:nvSpPr>
        <p:spPr bwMode="auto">
          <a:xfrm>
            <a:off x="4727575" y="1570038"/>
            <a:ext cx="461665"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 File</a:t>
            </a:r>
            <a:endParaRPr lang="en-US">
              <a:latin typeface="+mj-lt"/>
            </a:endParaRPr>
          </a:p>
        </p:txBody>
      </p:sp>
      <p:sp>
        <p:nvSpPr>
          <p:cNvPr id="46106" name="Rectangle 26"/>
          <p:cNvSpPr>
            <a:spLocks noChangeArrowheads="1"/>
          </p:cNvSpPr>
          <p:nvPr/>
        </p:nvSpPr>
        <p:spPr bwMode="auto">
          <a:xfrm>
            <a:off x="6759575" y="1233488"/>
            <a:ext cx="769441"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Hashed</a:t>
            </a:r>
            <a:endParaRPr lang="en-US">
              <a:latin typeface="+mj-lt"/>
            </a:endParaRPr>
          </a:p>
        </p:txBody>
      </p:sp>
      <p:sp>
        <p:nvSpPr>
          <p:cNvPr id="46107" name="Rectangle 27"/>
          <p:cNvSpPr>
            <a:spLocks noChangeArrowheads="1"/>
          </p:cNvSpPr>
          <p:nvPr/>
        </p:nvSpPr>
        <p:spPr bwMode="auto">
          <a:xfrm>
            <a:off x="6759575" y="1570038"/>
            <a:ext cx="397545"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File</a:t>
            </a:r>
            <a:endParaRPr lang="en-US">
              <a:latin typeface="+mj-lt"/>
            </a:endParaRPr>
          </a:p>
        </p:txBody>
      </p:sp>
      <p:sp>
        <p:nvSpPr>
          <p:cNvPr id="46108" name="Rectangle 28"/>
          <p:cNvSpPr>
            <a:spLocks noChangeArrowheads="1"/>
          </p:cNvSpPr>
          <p:nvPr/>
        </p:nvSpPr>
        <p:spPr bwMode="auto">
          <a:xfrm>
            <a:off x="823913" y="1906588"/>
            <a:ext cx="14287" cy="14287"/>
          </a:xfrm>
          <a:prstGeom prst="rect">
            <a:avLst/>
          </a:prstGeom>
          <a:solidFill>
            <a:srgbClr val="BC3700"/>
          </a:solidFill>
          <a:ln w="9525">
            <a:noFill/>
            <a:miter lim="800000"/>
            <a:headEnd/>
            <a:tailEnd/>
          </a:ln>
        </p:spPr>
        <p:txBody>
          <a:bodyPr/>
          <a:lstStyle/>
          <a:p>
            <a:endParaRPr lang="en-US">
              <a:latin typeface="+mj-lt"/>
            </a:endParaRPr>
          </a:p>
        </p:txBody>
      </p:sp>
      <p:sp>
        <p:nvSpPr>
          <p:cNvPr id="46109" name="Rectangle 29"/>
          <p:cNvSpPr>
            <a:spLocks noChangeArrowheads="1"/>
          </p:cNvSpPr>
          <p:nvPr/>
        </p:nvSpPr>
        <p:spPr bwMode="auto">
          <a:xfrm>
            <a:off x="838200" y="1906588"/>
            <a:ext cx="2178050" cy="14287"/>
          </a:xfrm>
          <a:prstGeom prst="rect">
            <a:avLst/>
          </a:prstGeom>
          <a:solidFill>
            <a:srgbClr val="BC3700"/>
          </a:solidFill>
          <a:ln w="9525">
            <a:noFill/>
            <a:miter lim="800000"/>
            <a:headEnd/>
            <a:tailEnd/>
          </a:ln>
        </p:spPr>
        <p:txBody>
          <a:bodyPr/>
          <a:lstStyle/>
          <a:p>
            <a:endParaRPr lang="en-US">
              <a:latin typeface="+mj-lt"/>
            </a:endParaRPr>
          </a:p>
        </p:txBody>
      </p:sp>
      <p:sp>
        <p:nvSpPr>
          <p:cNvPr id="46110" name="Rectangle 30"/>
          <p:cNvSpPr>
            <a:spLocks noChangeArrowheads="1"/>
          </p:cNvSpPr>
          <p:nvPr/>
        </p:nvSpPr>
        <p:spPr bwMode="auto">
          <a:xfrm>
            <a:off x="3016250" y="1906588"/>
            <a:ext cx="14288" cy="14287"/>
          </a:xfrm>
          <a:prstGeom prst="rect">
            <a:avLst/>
          </a:prstGeom>
          <a:solidFill>
            <a:srgbClr val="BC3700"/>
          </a:solidFill>
          <a:ln w="9525">
            <a:noFill/>
            <a:miter lim="800000"/>
            <a:headEnd/>
            <a:tailEnd/>
          </a:ln>
        </p:spPr>
        <p:txBody>
          <a:bodyPr/>
          <a:lstStyle/>
          <a:p>
            <a:endParaRPr lang="en-US">
              <a:latin typeface="+mj-lt"/>
            </a:endParaRPr>
          </a:p>
        </p:txBody>
      </p:sp>
      <p:sp>
        <p:nvSpPr>
          <p:cNvPr id="46111" name="Rectangle 31"/>
          <p:cNvSpPr>
            <a:spLocks noChangeArrowheads="1"/>
          </p:cNvSpPr>
          <p:nvPr/>
        </p:nvSpPr>
        <p:spPr bwMode="auto">
          <a:xfrm>
            <a:off x="3030538" y="1906588"/>
            <a:ext cx="1639887" cy="14287"/>
          </a:xfrm>
          <a:prstGeom prst="rect">
            <a:avLst/>
          </a:prstGeom>
          <a:solidFill>
            <a:srgbClr val="BC3700"/>
          </a:solidFill>
          <a:ln w="9525">
            <a:noFill/>
            <a:miter lim="800000"/>
            <a:headEnd/>
            <a:tailEnd/>
          </a:ln>
        </p:spPr>
        <p:txBody>
          <a:bodyPr/>
          <a:lstStyle/>
          <a:p>
            <a:endParaRPr lang="en-US">
              <a:latin typeface="+mj-lt"/>
            </a:endParaRPr>
          </a:p>
        </p:txBody>
      </p:sp>
      <p:sp>
        <p:nvSpPr>
          <p:cNvPr id="46112" name="Rectangle 32"/>
          <p:cNvSpPr>
            <a:spLocks noChangeArrowheads="1"/>
          </p:cNvSpPr>
          <p:nvPr/>
        </p:nvSpPr>
        <p:spPr bwMode="auto">
          <a:xfrm>
            <a:off x="4670425" y="1906588"/>
            <a:ext cx="14288" cy="14287"/>
          </a:xfrm>
          <a:prstGeom prst="rect">
            <a:avLst/>
          </a:prstGeom>
          <a:solidFill>
            <a:srgbClr val="BC3700"/>
          </a:solidFill>
          <a:ln w="9525">
            <a:noFill/>
            <a:miter lim="800000"/>
            <a:headEnd/>
            <a:tailEnd/>
          </a:ln>
        </p:spPr>
        <p:txBody>
          <a:bodyPr/>
          <a:lstStyle/>
          <a:p>
            <a:endParaRPr lang="en-US">
              <a:latin typeface="+mj-lt"/>
            </a:endParaRPr>
          </a:p>
        </p:txBody>
      </p:sp>
      <p:sp>
        <p:nvSpPr>
          <p:cNvPr id="46113" name="Rectangle 33"/>
          <p:cNvSpPr>
            <a:spLocks noChangeArrowheads="1"/>
          </p:cNvSpPr>
          <p:nvPr/>
        </p:nvSpPr>
        <p:spPr bwMode="auto">
          <a:xfrm>
            <a:off x="4684713" y="1906588"/>
            <a:ext cx="2017712" cy="14287"/>
          </a:xfrm>
          <a:prstGeom prst="rect">
            <a:avLst/>
          </a:prstGeom>
          <a:solidFill>
            <a:srgbClr val="BC3700"/>
          </a:solidFill>
          <a:ln w="9525">
            <a:noFill/>
            <a:miter lim="800000"/>
            <a:headEnd/>
            <a:tailEnd/>
          </a:ln>
        </p:spPr>
        <p:txBody>
          <a:bodyPr/>
          <a:lstStyle/>
          <a:p>
            <a:endParaRPr lang="en-US">
              <a:latin typeface="+mj-lt"/>
            </a:endParaRPr>
          </a:p>
        </p:txBody>
      </p:sp>
      <p:sp>
        <p:nvSpPr>
          <p:cNvPr id="46114" name="Rectangle 34"/>
          <p:cNvSpPr>
            <a:spLocks noChangeArrowheads="1"/>
          </p:cNvSpPr>
          <p:nvPr/>
        </p:nvSpPr>
        <p:spPr bwMode="auto">
          <a:xfrm>
            <a:off x="6702425" y="1906588"/>
            <a:ext cx="14288" cy="14287"/>
          </a:xfrm>
          <a:prstGeom prst="rect">
            <a:avLst/>
          </a:prstGeom>
          <a:solidFill>
            <a:srgbClr val="BC3700"/>
          </a:solidFill>
          <a:ln w="9525">
            <a:noFill/>
            <a:miter lim="800000"/>
            <a:headEnd/>
            <a:tailEnd/>
          </a:ln>
        </p:spPr>
        <p:txBody>
          <a:bodyPr/>
          <a:lstStyle/>
          <a:p>
            <a:endParaRPr lang="en-US">
              <a:latin typeface="+mj-lt"/>
            </a:endParaRPr>
          </a:p>
        </p:txBody>
      </p:sp>
      <p:sp>
        <p:nvSpPr>
          <p:cNvPr id="46115" name="Rectangle 35"/>
          <p:cNvSpPr>
            <a:spLocks noChangeArrowheads="1"/>
          </p:cNvSpPr>
          <p:nvPr/>
        </p:nvSpPr>
        <p:spPr bwMode="auto">
          <a:xfrm>
            <a:off x="6716713" y="1906588"/>
            <a:ext cx="1279525" cy="14287"/>
          </a:xfrm>
          <a:prstGeom prst="rect">
            <a:avLst/>
          </a:prstGeom>
          <a:solidFill>
            <a:srgbClr val="BC3700"/>
          </a:solidFill>
          <a:ln w="9525">
            <a:noFill/>
            <a:miter lim="800000"/>
            <a:headEnd/>
            <a:tailEnd/>
          </a:ln>
        </p:spPr>
        <p:txBody>
          <a:bodyPr/>
          <a:lstStyle/>
          <a:p>
            <a:endParaRPr lang="en-US">
              <a:latin typeface="+mj-lt"/>
            </a:endParaRPr>
          </a:p>
        </p:txBody>
      </p:sp>
      <p:sp>
        <p:nvSpPr>
          <p:cNvPr id="46116" name="Rectangle 36"/>
          <p:cNvSpPr>
            <a:spLocks noChangeArrowheads="1"/>
          </p:cNvSpPr>
          <p:nvPr/>
        </p:nvSpPr>
        <p:spPr bwMode="auto">
          <a:xfrm>
            <a:off x="7996238" y="1906588"/>
            <a:ext cx="14287" cy="14287"/>
          </a:xfrm>
          <a:prstGeom prst="rect">
            <a:avLst/>
          </a:prstGeom>
          <a:solidFill>
            <a:srgbClr val="BC3700"/>
          </a:solidFill>
          <a:ln w="9525">
            <a:noFill/>
            <a:miter lim="800000"/>
            <a:headEnd/>
            <a:tailEnd/>
          </a:ln>
        </p:spPr>
        <p:txBody>
          <a:bodyPr/>
          <a:lstStyle/>
          <a:p>
            <a:endParaRPr lang="en-US">
              <a:latin typeface="+mj-lt"/>
            </a:endParaRPr>
          </a:p>
        </p:txBody>
      </p:sp>
      <p:sp>
        <p:nvSpPr>
          <p:cNvPr id="46117" name="Rectangle 37"/>
          <p:cNvSpPr>
            <a:spLocks noChangeArrowheads="1"/>
          </p:cNvSpPr>
          <p:nvPr/>
        </p:nvSpPr>
        <p:spPr bwMode="auto">
          <a:xfrm>
            <a:off x="823913" y="1920875"/>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18" name="Rectangle 38"/>
          <p:cNvSpPr>
            <a:spLocks noChangeArrowheads="1"/>
          </p:cNvSpPr>
          <p:nvPr/>
        </p:nvSpPr>
        <p:spPr bwMode="auto">
          <a:xfrm>
            <a:off x="3016250" y="1920875"/>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119" name="Rectangle 39"/>
          <p:cNvSpPr>
            <a:spLocks noChangeArrowheads="1"/>
          </p:cNvSpPr>
          <p:nvPr/>
        </p:nvSpPr>
        <p:spPr bwMode="auto">
          <a:xfrm>
            <a:off x="4670425" y="1920875"/>
            <a:ext cx="6350" cy="482600"/>
          </a:xfrm>
          <a:prstGeom prst="rect">
            <a:avLst/>
          </a:prstGeom>
          <a:solidFill>
            <a:srgbClr val="BC3700"/>
          </a:solidFill>
          <a:ln w="9525">
            <a:noFill/>
            <a:miter lim="800000"/>
            <a:headEnd/>
            <a:tailEnd/>
          </a:ln>
        </p:spPr>
        <p:txBody>
          <a:bodyPr/>
          <a:lstStyle/>
          <a:p>
            <a:endParaRPr lang="en-US">
              <a:latin typeface="+mj-lt"/>
            </a:endParaRPr>
          </a:p>
        </p:txBody>
      </p:sp>
      <p:sp>
        <p:nvSpPr>
          <p:cNvPr id="46120" name="Rectangle 40"/>
          <p:cNvSpPr>
            <a:spLocks noChangeArrowheads="1"/>
          </p:cNvSpPr>
          <p:nvPr/>
        </p:nvSpPr>
        <p:spPr bwMode="auto">
          <a:xfrm>
            <a:off x="6702425" y="1920875"/>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121" name="Rectangle 41"/>
          <p:cNvSpPr>
            <a:spLocks noChangeArrowheads="1"/>
          </p:cNvSpPr>
          <p:nvPr/>
        </p:nvSpPr>
        <p:spPr bwMode="auto">
          <a:xfrm>
            <a:off x="7996238" y="1920875"/>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22" name="Rectangle 42"/>
          <p:cNvSpPr>
            <a:spLocks noChangeArrowheads="1"/>
          </p:cNvSpPr>
          <p:nvPr/>
        </p:nvSpPr>
        <p:spPr bwMode="auto">
          <a:xfrm>
            <a:off x="884238" y="1920875"/>
            <a:ext cx="1635063"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Scan all records</a:t>
            </a:r>
            <a:endParaRPr lang="en-US">
              <a:latin typeface="+mj-lt"/>
            </a:endParaRPr>
          </a:p>
        </p:txBody>
      </p:sp>
      <p:sp>
        <p:nvSpPr>
          <p:cNvPr id="46123" name="Rectangle 43"/>
          <p:cNvSpPr>
            <a:spLocks noChangeArrowheads="1"/>
          </p:cNvSpPr>
          <p:nvPr/>
        </p:nvSpPr>
        <p:spPr bwMode="auto">
          <a:xfrm>
            <a:off x="3076575" y="1925638"/>
            <a:ext cx="328616"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PD</a:t>
            </a:r>
            <a:endParaRPr lang="en-US">
              <a:latin typeface="+mj-lt"/>
            </a:endParaRPr>
          </a:p>
        </p:txBody>
      </p:sp>
      <p:sp>
        <p:nvSpPr>
          <p:cNvPr id="46124" name="Rectangle 44"/>
          <p:cNvSpPr>
            <a:spLocks noChangeArrowheads="1"/>
          </p:cNvSpPr>
          <p:nvPr/>
        </p:nvSpPr>
        <p:spPr bwMode="auto">
          <a:xfrm>
            <a:off x="4727575" y="1925638"/>
            <a:ext cx="328616"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PD</a:t>
            </a:r>
            <a:endParaRPr lang="en-US">
              <a:latin typeface="+mj-lt"/>
            </a:endParaRPr>
          </a:p>
        </p:txBody>
      </p:sp>
      <p:sp>
        <p:nvSpPr>
          <p:cNvPr id="46125" name="Rectangle 45"/>
          <p:cNvSpPr>
            <a:spLocks noChangeArrowheads="1"/>
          </p:cNvSpPr>
          <p:nvPr/>
        </p:nvSpPr>
        <p:spPr bwMode="auto">
          <a:xfrm>
            <a:off x="6759575" y="1925638"/>
            <a:ext cx="841577"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1.25 PD</a:t>
            </a:r>
            <a:endParaRPr lang="en-US">
              <a:latin typeface="+mj-lt"/>
            </a:endParaRPr>
          </a:p>
        </p:txBody>
      </p:sp>
      <p:sp>
        <p:nvSpPr>
          <p:cNvPr id="46126" name="Rectangle 46"/>
          <p:cNvSpPr>
            <a:spLocks noChangeArrowheads="1"/>
          </p:cNvSpPr>
          <p:nvPr/>
        </p:nvSpPr>
        <p:spPr bwMode="auto">
          <a:xfrm>
            <a:off x="823913" y="2403475"/>
            <a:ext cx="14287" cy="7938"/>
          </a:xfrm>
          <a:prstGeom prst="rect">
            <a:avLst/>
          </a:prstGeom>
          <a:solidFill>
            <a:srgbClr val="BC3700"/>
          </a:solidFill>
          <a:ln w="9525">
            <a:noFill/>
            <a:miter lim="800000"/>
            <a:headEnd/>
            <a:tailEnd/>
          </a:ln>
        </p:spPr>
        <p:txBody>
          <a:bodyPr/>
          <a:lstStyle/>
          <a:p>
            <a:endParaRPr lang="en-US">
              <a:latin typeface="+mj-lt"/>
            </a:endParaRPr>
          </a:p>
        </p:txBody>
      </p:sp>
      <p:sp>
        <p:nvSpPr>
          <p:cNvPr id="46127" name="Rectangle 47"/>
          <p:cNvSpPr>
            <a:spLocks noChangeArrowheads="1"/>
          </p:cNvSpPr>
          <p:nvPr/>
        </p:nvSpPr>
        <p:spPr bwMode="auto">
          <a:xfrm>
            <a:off x="838200" y="2403475"/>
            <a:ext cx="2178050" cy="7938"/>
          </a:xfrm>
          <a:prstGeom prst="rect">
            <a:avLst/>
          </a:prstGeom>
          <a:solidFill>
            <a:srgbClr val="BC3700"/>
          </a:solidFill>
          <a:ln w="9525">
            <a:noFill/>
            <a:miter lim="800000"/>
            <a:headEnd/>
            <a:tailEnd/>
          </a:ln>
        </p:spPr>
        <p:txBody>
          <a:bodyPr/>
          <a:lstStyle/>
          <a:p>
            <a:endParaRPr lang="en-US">
              <a:latin typeface="+mj-lt"/>
            </a:endParaRPr>
          </a:p>
        </p:txBody>
      </p:sp>
      <p:sp>
        <p:nvSpPr>
          <p:cNvPr id="46128" name="Rectangle 48"/>
          <p:cNvSpPr>
            <a:spLocks noChangeArrowheads="1"/>
          </p:cNvSpPr>
          <p:nvPr/>
        </p:nvSpPr>
        <p:spPr bwMode="auto">
          <a:xfrm>
            <a:off x="3016250" y="2403475"/>
            <a:ext cx="7938" cy="7938"/>
          </a:xfrm>
          <a:prstGeom prst="rect">
            <a:avLst/>
          </a:prstGeom>
          <a:solidFill>
            <a:srgbClr val="BC3700"/>
          </a:solidFill>
          <a:ln w="9525">
            <a:noFill/>
            <a:miter lim="800000"/>
            <a:headEnd/>
            <a:tailEnd/>
          </a:ln>
        </p:spPr>
        <p:txBody>
          <a:bodyPr/>
          <a:lstStyle/>
          <a:p>
            <a:endParaRPr lang="en-US">
              <a:latin typeface="+mj-lt"/>
            </a:endParaRPr>
          </a:p>
        </p:txBody>
      </p:sp>
      <p:sp>
        <p:nvSpPr>
          <p:cNvPr id="46129" name="Rectangle 49"/>
          <p:cNvSpPr>
            <a:spLocks noChangeArrowheads="1"/>
          </p:cNvSpPr>
          <p:nvPr/>
        </p:nvSpPr>
        <p:spPr bwMode="auto">
          <a:xfrm>
            <a:off x="3024188" y="2403475"/>
            <a:ext cx="1646237" cy="7938"/>
          </a:xfrm>
          <a:prstGeom prst="rect">
            <a:avLst/>
          </a:prstGeom>
          <a:solidFill>
            <a:srgbClr val="BC3700"/>
          </a:solidFill>
          <a:ln w="9525">
            <a:noFill/>
            <a:miter lim="800000"/>
            <a:headEnd/>
            <a:tailEnd/>
          </a:ln>
        </p:spPr>
        <p:txBody>
          <a:bodyPr/>
          <a:lstStyle/>
          <a:p>
            <a:endParaRPr lang="en-US">
              <a:latin typeface="+mj-lt"/>
            </a:endParaRPr>
          </a:p>
        </p:txBody>
      </p:sp>
      <p:sp>
        <p:nvSpPr>
          <p:cNvPr id="46130" name="Rectangle 50"/>
          <p:cNvSpPr>
            <a:spLocks noChangeArrowheads="1"/>
          </p:cNvSpPr>
          <p:nvPr/>
        </p:nvSpPr>
        <p:spPr bwMode="auto">
          <a:xfrm>
            <a:off x="4670425" y="2403475"/>
            <a:ext cx="6350" cy="7938"/>
          </a:xfrm>
          <a:prstGeom prst="rect">
            <a:avLst/>
          </a:prstGeom>
          <a:solidFill>
            <a:srgbClr val="BC3700"/>
          </a:solidFill>
          <a:ln w="9525">
            <a:noFill/>
            <a:miter lim="800000"/>
            <a:headEnd/>
            <a:tailEnd/>
          </a:ln>
        </p:spPr>
        <p:txBody>
          <a:bodyPr/>
          <a:lstStyle/>
          <a:p>
            <a:endParaRPr lang="en-US">
              <a:latin typeface="+mj-lt"/>
            </a:endParaRPr>
          </a:p>
        </p:txBody>
      </p:sp>
      <p:sp>
        <p:nvSpPr>
          <p:cNvPr id="46131" name="Rectangle 51"/>
          <p:cNvSpPr>
            <a:spLocks noChangeArrowheads="1"/>
          </p:cNvSpPr>
          <p:nvPr/>
        </p:nvSpPr>
        <p:spPr bwMode="auto">
          <a:xfrm>
            <a:off x="4676775" y="2403475"/>
            <a:ext cx="2025650" cy="7938"/>
          </a:xfrm>
          <a:prstGeom prst="rect">
            <a:avLst/>
          </a:prstGeom>
          <a:solidFill>
            <a:srgbClr val="BC3700"/>
          </a:solidFill>
          <a:ln w="9525">
            <a:noFill/>
            <a:miter lim="800000"/>
            <a:headEnd/>
            <a:tailEnd/>
          </a:ln>
        </p:spPr>
        <p:txBody>
          <a:bodyPr/>
          <a:lstStyle/>
          <a:p>
            <a:endParaRPr lang="en-US">
              <a:latin typeface="+mj-lt"/>
            </a:endParaRPr>
          </a:p>
        </p:txBody>
      </p:sp>
      <p:sp>
        <p:nvSpPr>
          <p:cNvPr id="46132" name="Rectangle 52"/>
          <p:cNvSpPr>
            <a:spLocks noChangeArrowheads="1"/>
          </p:cNvSpPr>
          <p:nvPr/>
        </p:nvSpPr>
        <p:spPr bwMode="auto">
          <a:xfrm>
            <a:off x="6702425" y="2403475"/>
            <a:ext cx="7938" cy="7938"/>
          </a:xfrm>
          <a:prstGeom prst="rect">
            <a:avLst/>
          </a:prstGeom>
          <a:solidFill>
            <a:srgbClr val="BC3700"/>
          </a:solidFill>
          <a:ln w="9525">
            <a:noFill/>
            <a:miter lim="800000"/>
            <a:headEnd/>
            <a:tailEnd/>
          </a:ln>
        </p:spPr>
        <p:txBody>
          <a:bodyPr/>
          <a:lstStyle/>
          <a:p>
            <a:endParaRPr lang="en-US">
              <a:latin typeface="+mj-lt"/>
            </a:endParaRPr>
          </a:p>
        </p:txBody>
      </p:sp>
      <p:sp>
        <p:nvSpPr>
          <p:cNvPr id="46133" name="Rectangle 53"/>
          <p:cNvSpPr>
            <a:spLocks noChangeArrowheads="1"/>
          </p:cNvSpPr>
          <p:nvPr/>
        </p:nvSpPr>
        <p:spPr bwMode="auto">
          <a:xfrm>
            <a:off x="6710363" y="2403475"/>
            <a:ext cx="1285875" cy="7938"/>
          </a:xfrm>
          <a:prstGeom prst="rect">
            <a:avLst/>
          </a:prstGeom>
          <a:solidFill>
            <a:srgbClr val="BC3700"/>
          </a:solidFill>
          <a:ln w="9525">
            <a:noFill/>
            <a:miter lim="800000"/>
            <a:headEnd/>
            <a:tailEnd/>
          </a:ln>
        </p:spPr>
        <p:txBody>
          <a:bodyPr/>
          <a:lstStyle/>
          <a:p>
            <a:endParaRPr lang="en-US">
              <a:latin typeface="+mj-lt"/>
            </a:endParaRPr>
          </a:p>
        </p:txBody>
      </p:sp>
      <p:sp>
        <p:nvSpPr>
          <p:cNvPr id="46134" name="Rectangle 54"/>
          <p:cNvSpPr>
            <a:spLocks noChangeArrowheads="1"/>
          </p:cNvSpPr>
          <p:nvPr/>
        </p:nvSpPr>
        <p:spPr bwMode="auto">
          <a:xfrm>
            <a:off x="7996238" y="2403475"/>
            <a:ext cx="14287" cy="7938"/>
          </a:xfrm>
          <a:prstGeom prst="rect">
            <a:avLst/>
          </a:prstGeom>
          <a:solidFill>
            <a:srgbClr val="BC3700"/>
          </a:solidFill>
          <a:ln w="9525">
            <a:noFill/>
            <a:miter lim="800000"/>
            <a:headEnd/>
            <a:tailEnd/>
          </a:ln>
        </p:spPr>
        <p:txBody>
          <a:bodyPr/>
          <a:lstStyle/>
          <a:p>
            <a:endParaRPr lang="en-US">
              <a:latin typeface="+mj-lt"/>
            </a:endParaRPr>
          </a:p>
        </p:txBody>
      </p:sp>
      <p:sp>
        <p:nvSpPr>
          <p:cNvPr id="46135" name="Rectangle 55"/>
          <p:cNvSpPr>
            <a:spLocks noChangeArrowheads="1"/>
          </p:cNvSpPr>
          <p:nvPr/>
        </p:nvSpPr>
        <p:spPr bwMode="auto">
          <a:xfrm>
            <a:off x="823913" y="2411413"/>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36" name="Rectangle 56"/>
          <p:cNvSpPr>
            <a:spLocks noChangeArrowheads="1"/>
          </p:cNvSpPr>
          <p:nvPr/>
        </p:nvSpPr>
        <p:spPr bwMode="auto">
          <a:xfrm>
            <a:off x="3016250" y="2411413"/>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137" name="Rectangle 57"/>
          <p:cNvSpPr>
            <a:spLocks noChangeArrowheads="1"/>
          </p:cNvSpPr>
          <p:nvPr/>
        </p:nvSpPr>
        <p:spPr bwMode="auto">
          <a:xfrm>
            <a:off x="4670425" y="2411413"/>
            <a:ext cx="6350" cy="482600"/>
          </a:xfrm>
          <a:prstGeom prst="rect">
            <a:avLst/>
          </a:prstGeom>
          <a:solidFill>
            <a:srgbClr val="BC3700"/>
          </a:solidFill>
          <a:ln w="9525">
            <a:noFill/>
            <a:miter lim="800000"/>
            <a:headEnd/>
            <a:tailEnd/>
          </a:ln>
        </p:spPr>
        <p:txBody>
          <a:bodyPr/>
          <a:lstStyle/>
          <a:p>
            <a:endParaRPr lang="en-US">
              <a:latin typeface="+mj-lt"/>
            </a:endParaRPr>
          </a:p>
        </p:txBody>
      </p:sp>
      <p:sp>
        <p:nvSpPr>
          <p:cNvPr id="46138" name="Rectangle 58"/>
          <p:cNvSpPr>
            <a:spLocks noChangeArrowheads="1"/>
          </p:cNvSpPr>
          <p:nvPr/>
        </p:nvSpPr>
        <p:spPr bwMode="auto">
          <a:xfrm>
            <a:off x="6702425" y="2411413"/>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139" name="Rectangle 59"/>
          <p:cNvSpPr>
            <a:spLocks noChangeArrowheads="1"/>
          </p:cNvSpPr>
          <p:nvPr/>
        </p:nvSpPr>
        <p:spPr bwMode="auto">
          <a:xfrm>
            <a:off x="7996238" y="2411413"/>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40" name="Rectangle 60"/>
          <p:cNvSpPr>
            <a:spLocks noChangeArrowheads="1"/>
          </p:cNvSpPr>
          <p:nvPr/>
        </p:nvSpPr>
        <p:spPr bwMode="auto">
          <a:xfrm>
            <a:off x="884238" y="2411413"/>
            <a:ext cx="1628651"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Equality Search</a:t>
            </a:r>
            <a:endParaRPr lang="en-US">
              <a:latin typeface="+mj-lt"/>
            </a:endParaRPr>
          </a:p>
        </p:txBody>
      </p:sp>
      <p:sp>
        <p:nvSpPr>
          <p:cNvPr id="46141" name="Rectangle 61"/>
          <p:cNvSpPr>
            <a:spLocks noChangeArrowheads="1"/>
          </p:cNvSpPr>
          <p:nvPr/>
        </p:nvSpPr>
        <p:spPr bwMode="auto">
          <a:xfrm>
            <a:off x="3076575" y="2416175"/>
            <a:ext cx="713337"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0.5 PD</a:t>
            </a:r>
            <a:endParaRPr lang="en-US">
              <a:latin typeface="+mj-lt"/>
            </a:endParaRPr>
          </a:p>
        </p:txBody>
      </p:sp>
      <p:sp>
        <p:nvSpPr>
          <p:cNvPr id="46142" name="Rectangle 62"/>
          <p:cNvSpPr>
            <a:spLocks noChangeArrowheads="1"/>
          </p:cNvSpPr>
          <p:nvPr/>
        </p:nvSpPr>
        <p:spPr bwMode="auto">
          <a:xfrm>
            <a:off x="4727575" y="2416175"/>
            <a:ext cx="596900" cy="304800"/>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D log</a:t>
            </a:r>
            <a:endParaRPr lang="en-US">
              <a:latin typeface="+mj-lt"/>
            </a:endParaRPr>
          </a:p>
        </p:txBody>
      </p:sp>
      <p:sp>
        <p:nvSpPr>
          <p:cNvPr id="46143" name="Rectangle 63"/>
          <p:cNvSpPr>
            <a:spLocks noChangeArrowheads="1"/>
          </p:cNvSpPr>
          <p:nvPr/>
        </p:nvSpPr>
        <p:spPr bwMode="auto">
          <a:xfrm>
            <a:off x="5426075" y="2555875"/>
            <a:ext cx="76944" cy="184666"/>
          </a:xfrm>
          <a:prstGeom prst="rect">
            <a:avLst/>
          </a:prstGeom>
          <a:noFill/>
          <a:ln w="9525">
            <a:noFill/>
            <a:miter lim="800000"/>
            <a:headEnd/>
            <a:tailEnd/>
          </a:ln>
        </p:spPr>
        <p:txBody>
          <a:bodyPr wrap="none" lIns="0" tIns="0" rIns="0" bIns="0">
            <a:spAutoFit/>
          </a:bodyPr>
          <a:lstStyle/>
          <a:p>
            <a:r>
              <a:rPr lang="en-US" sz="1200" b="1">
                <a:solidFill>
                  <a:srgbClr val="005400"/>
                </a:solidFill>
                <a:latin typeface="+mj-lt"/>
              </a:rPr>
              <a:t>2</a:t>
            </a:r>
            <a:endParaRPr lang="en-US">
              <a:latin typeface="+mj-lt"/>
            </a:endParaRPr>
          </a:p>
        </p:txBody>
      </p:sp>
      <p:sp>
        <p:nvSpPr>
          <p:cNvPr id="46144" name="Rectangle 64"/>
          <p:cNvSpPr>
            <a:spLocks noChangeArrowheads="1"/>
          </p:cNvSpPr>
          <p:nvPr/>
        </p:nvSpPr>
        <p:spPr bwMode="auto">
          <a:xfrm>
            <a:off x="5519738" y="2416175"/>
            <a:ext cx="142668"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P</a:t>
            </a:r>
            <a:endParaRPr lang="en-US">
              <a:latin typeface="+mj-lt"/>
            </a:endParaRPr>
          </a:p>
        </p:txBody>
      </p:sp>
      <p:sp>
        <p:nvSpPr>
          <p:cNvPr id="46145" name="Rectangle 65"/>
          <p:cNvSpPr>
            <a:spLocks noChangeArrowheads="1"/>
          </p:cNvSpPr>
          <p:nvPr/>
        </p:nvSpPr>
        <p:spPr bwMode="auto">
          <a:xfrm>
            <a:off x="6759575" y="2416175"/>
            <a:ext cx="185948"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D</a:t>
            </a:r>
            <a:endParaRPr lang="en-US">
              <a:latin typeface="+mj-lt"/>
            </a:endParaRPr>
          </a:p>
        </p:txBody>
      </p:sp>
      <p:sp>
        <p:nvSpPr>
          <p:cNvPr id="46146" name="Rectangle 66"/>
          <p:cNvSpPr>
            <a:spLocks noChangeArrowheads="1"/>
          </p:cNvSpPr>
          <p:nvPr/>
        </p:nvSpPr>
        <p:spPr bwMode="auto">
          <a:xfrm>
            <a:off x="823913" y="2894013"/>
            <a:ext cx="14287" cy="7937"/>
          </a:xfrm>
          <a:prstGeom prst="rect">
            <a:avLst/>
          </a:prstGeom>
          <a:solidFill>
            <a:srgbClr val="BC3700"/>
          </a:solidFill>
          <a:ln w="9525">
            <a:noFill/>
            <a:miter lim="800000"/>
            <a:headEnd/>
            <a:tailEnd/>
          </a:ln>
        </p:spPr>
        <p:txBody>
          <a:bodyPr/>
          <a:lstStyle/>
          <a:p>
            <a:endParaRPr lang="en-US">
              <a:latin typeface="+mj-lt"/>
            </a:endParaRPr>
          </a:p>
        </p:txBody>
      </p:sp>
      <p:sp>
        <p:nvSpPr>
          <p:cNvPr id="46147" name="Rectangle 67"/>
          <p:cNvSpPr>
            <a:spLocks noChangeArrowheads="1"/>
          </p:cNvSpPr>
          <p:nvPr/>
        </p:nvSpPr>
        <p:spPr bwMode="auto">
          <a:xfrm>
            <a:off x="838200" y="2894013"/>
            <a:ext cx="2178050" cy="7937"/>
          </a:xfrm>
          <a:prstGeom prst="rect">
            <a:avLst/>
          </a:prstGeom>
          <a:solidFill>
            <a:srgbClr val="BC3700"/>
          </a:solidFill>
          <a:ln w="9525">
            <a:noFill/>
            <a:miter lim="800000"/>
            <a:headEnd/>
            <a:tailEnd/>
          </a:ln>
        </p:spPr>
        <p:txBody>
          <a:bodyPr/>
          <a:lstStyle/>
          <a:p>
            <a:endParaRPr lang="en-US">
              <a:latin typeface="+mj-lt"/>
            </a:endParaRPr>
          </a:p>
        </p:txBody>
      </p:sp>
      <p:sp>
        <p:nvSpPr>
          <p:cNvPr id="46148" name="Rectangle 68"/>
          <p:cNvSpPr>
            <a:spLocks noChangeArrowheads="1"/>
          </p:cNvSpPr>
          <p:nvPr/>
        </p:nvSpPr>
        <p:spPr bwMode="auto">
          <a:xfrm>
            <a:off x="3016250" y="2894013"/>
            <a:ext cx="7938" cy="7937"/>
          </a:xfrm>
          <a:prstGeom prst="rect">
            <a:avLst/>
          </a:prstGeom>
          <a:solidFill>
            <a:srgbClr val="BC3700"/>
          </a:solidFill>
          <a:ln w="9525">
            <a:noFill/>
            <a:miter lim="800000"/>
            <a:headEnd/>
            <a:tailEnd/>
          </a:ln>
        </p:spPr>
        <p:txBody>
          <a:bodyPr/>
          <a:lstStyle/>
          <a:p>
            <a:endParaRPr lang="en-US">
              <a:latin typeface="+mj-lt"/>
            </a:endParaRPr>
          </a:p>
        </p:txBody>
      </p:sp>
      <p:sp>
        <p:nvSpPr>
          <p:cNvPr id="46149" name="Rectangle 69"/>
          <p:cNvSpPr>
            <a:spLocks noChangeArrowheads="1"/>
          </p:cNvSpPr>
          <p:nvPr/>
        </p:nvSpPr>
        <p:spPr bwMode="auto">
          <a:xfrm>
            <a:off x="3024188" y="2894013"/>
            <a:ext cx="1646237" cy="7937"/>
          </a:xfrm>
          <a:prstGeom prst="rect">
            <a:avLst/>
          </a:prstGeom>
          <a:solidFill>
            <a:srgbClr val="BC3700"/>
          </a:solidFill>
          <a:ln w="9525">
            <a:noFill/>
            <a:miter lim="800000"/>
            <a:headEnd/>
            <a:tailEnd/>
          </a:ln>
        </p:spPr>
        <p:txBody>
          <a:bodyPr/>
          <a:lstStyle/>
          <a:p>
            <a:endParaRPr lang="en-US">
              <a:latin typeface="+mj-lt"/>
            </a:endParaRPr>
          </a:p>
        </p:txBody>
      </p:sp>
      <p:sp>
        <p:nvSpPr>
          <p:cNvPr id="46150" name="Rectangle 70"/>
          <p:cNvSpPr>
            <a:spLocks noChangeArrowheads="1"/>
          </p:cNvSpPr>
          <p:nvPr/>
        </p:nvSpPr>
        <p:spPr bwMode="auto">
          <a:xfrm>
            <a:off x="4670425" y="2894013"/>
            <a:ext cx="6350" cy="7937"/>
          </a:xfrm>
          <a:prstGeom prst="rect">
            <a:avLst/>
          </a:prstGeom>
          <a:solidFill>
            <a:srgbClr val="BC3700"/>
          </a:solidFill>
          <a:ln w="9525">
            <a:noFill/>
            <a:miter lim="800000"/>
            <a:headEnd/>
            <a:tailEnd/>
          </a:ln>
        </p:spPr>
        <p:txBody>
          <a:bodyPr/>
          <a:lstStyle/>
          <a:p>
            <a:endParaRPr lang="en-US">
              <a:latin typeface="+mj-lt"/>
            </a:endParaRPr>
          </a:p>
        </p:txBody>
      </p:sp>
      <p:sp>
        <p:nvSpPr>
          <p:cNvPr id="46151" name="Rectangle 71"/>
          <p:cNvSpPr>
            <a:spLocks noChangeArrowheads="1"/>
          </p:cNvSpPr>
          <p:nvPr/>
        </p:nvSpPr>
        <p:spPr bwMode="auto">
          <a:xfrm>
            <a:off x="4676775" y="2894013"/>
            <a:ext cx="2025650" cy="7937"/>
          </a:xfrm>
          <a:prstGeom prst="rect">
            <a:avLst/>
          </a:prstGeom>
          <a:solidFill>
            <a:srgbClr val="BC3700"/>
          </a:solidFill>
          <a:ln w="9525">
            <a:noFill/>
            <a:miter lim="800000"/>
            <a:headEnd/>
            <a:tailEnd/>
          </a:ln>
        </p:spPr>
        <p:txBody>
          <a:bodyPr/>
          <a:lstStyle/>
          <a:p>
            <a:endParaRPr lang="en-US">
              <a:latin typeface="+mj-lt"/>
            </a:endParaRPr>
          </a:p>
        </p:txBody>
      </p:sp>
      <p:sp>
        <p:nvSpPr>
          <p:cNvPr id="46152" name="Rectangle 72"/>
          <p:cNvSpPr>
            <a:spLocks noChangeArrowheads="1"/>
          </p:cNvSpPr>
          <p:nvPr/>
        </p:nvSpPr>
        <p:spPr bwMode="auto">
          <a:xfrm>
            <a:off x="6702425" y="2894013"/>
            <a:ext cx="7938" cy="7937"/>
          </a:xfrm>
          <a:prstGeom prst="rect">
            <a:avLst/>
          </a:prstGeom>
          <a:solidFill>
            <a:srgbClr val="BC3700"/>
          </a:solidFill>
          <a:ln w="9525">
            <a:noFill/>
            <a:miter lim="800000"/>
            <a:headEnd/>
            <a:tailEnd/>
          </a:ln>
        </p:spPr>
        <p:txBody>
          <a:bodyPr/>
          <a:lstStyle/>
          <a:p>
            <a:endParaRPr lang="en-US">
              <a:latin typeface="+mj-lt"/>
            </a:endParaRPr>
          </a:p>
        </p:txBody>
      </p:sp>
      <p:sp>
        <p:nvSpPr>
          <p:cNvPr id="46153" name="Rectangle 73"/>
          <p:cNvSpPr>
            <a:spLocks noChangeArrowheads="1"/>
          </p:cNvSpPr>
          <p:nvPr/>
        </p:nvSpPr>
        <p:spPr bwMode="auto">
          <a:xfrm>
            <a:off x="6710363" y="2894013"/>
            <a:ext cx="1285875" cy="7937"/>
          </a:xfrm>
          <a:prstGeom prst="rect">
            <a:avLst/>
          </a:prstGeom>
          <a:solidFill>
            <a:srgbClr val="BC3700"/>
          </a:solidFill>
          <a:ln w="9525">
            <a:noFill/>
            <a:miter lim="800000"/>
            <a:headEnd/>
            <a:tailEnd/>
          </a:ln>
        </p:spPr>
        <p:txBody>
          <a:bodyPr/>
          <a:lstStyle/>
          <a:p>
            <a:endParaRPr lang="en-US">
              <a:latin typeface="+mj-lt"/>
            </a:endParaRPr>
          </a:p>
        </p:txBody>
      </p:sp>
      <p:sp>
        <p:nvSpPr>
          <p:cNvPr id="46154" name="Rectangle 74"/>
          <p:cNvSpPr>
            <a:spLocks noChangeArrowheads="1"/>
          </p:cNvSpPr>
          <p:nvPr/>
        </p:nvSpPr>
        <p:spPr bwMode="auto">
          <a:xfrm>
            <a:off x="7996238" y="2894013"/>
            <a:ext cx="14287" cy="7937"/>
          </a:xfrm>
          <a:prstGeom prst="rect">
            <a:avLst/>
          </a:prstGeom>
          <a:solidFill>
            <a:srgbClr val="BC3700"/>
          </a:solidFill>
          <a:ln w="9525">
            <a:noFill/>
            <a:miter lim="800000"/>
            <a:headEnd/>
            <a:tailEnd/>
          </a:ln>
        </p:spPr>
        <p:txBody>
          <a:bodyPr/>
          <a:lstStyle/>
          <a:p>
            <a:endParaRPr lang="en-US">
              <a:latin typeface="+mj-lt"/>
            </a:endParaRPr>
          </a:p>
        </p:txBody>
      </p:sp>
      <p:sp>
        <p:nvSpPr>
          <p:cNvPr id="46155" name="Rectangle 75"/>
          <p:cNvSpPr>
            <a:spLocks noChangeArrowheads="1"/>
          </p:cNvSpPr>
          <p:nvPr/>
        </p:nvSpPr>
        <p:spPr bwMode="auto">
          <a:xfrm>
            <a:off x="823913" y="2901950"/>
            <a:ext cx="14287" cy="993775"/>
          </a:xfrm>
          <a:prstGeom prst="rect">
            <a:avLst/>
          </a:prstGeom>
          <a:solidFill>
            <a:srgbClr val="BC3700"/>
          </a:solidFill>
          <a:ln w="9525">
            <a:noFill/>
            <a:miter lim="800000"/>
            <a:headEnd/>
            <a:tailEnd/>
          </a:ln>
        </p:spPr>
        <p:txBody>
          <a:bodyPr/>
          <a:lstStyle/>
          <a:p>
            <a:endParaRPr lang="en-US">
              <a:latin typeface="+mj-lt"/>
            </a:endParaRPr>
          </a:p>
        </p:txBody>
      </p:sp>
      <p:sp>
        <p:nvSpPr>
          <p:cNvPr id="46156" name="Rectangle 76"/>
          <p:cNvSpPr>
            <a:spLocks noChangeArrowheads="1"/>
          </p:cNvSpPr>
          <p:nvPr/>
        </p:nvSpPr>
        <p:spPr bwMode="auto">
          <a:xfrm>
            <a:off x="3016250" y="2901950"/>
            <a:ext cx="7938" cy="993775"/>
          </a:xfrm>
          <a:prstGeom prst="rect">
            <a:avLst/>
          </a:prstGeom>
          <a:solidFill>
            <a:srgbClr val="BC3700"/>
          </a:solidFill>
          <a:ln w="9525">
            <a:noFill/>
            <a:miter lim="800000"/>
            <a:headEnd/>
            <a:tailEnd/>
          </a:ln>
        </p:spPr>
        <p:txBody>
          <a:bodyPr/>
          <a:lstStyle/>
          <a:p>
            <a:endParaRPr lang="en-US">
              <a:latin typeface="+mj-lt"/>
            </a:endParaRPr>
          </a:p>
        </p:txBody>
      </p:sp>
      <p:sp>
        <p:nvSpPr>
          <p:cNvPr id="46157" name="Rectangle 77"/>
          <p:cNvSpPr>
            <a:spLocks noChangeArrowheads="1"/>
          </p:cNvSpPr>
          <p:nvPr/>
        </p:nvSpPr>
        <p:spPr bwMode="auto">
          <a:xfrm>
            <a:off x="4670425" y="2901950"/>
            <a:ext cx="6350" cy="993775"/>
          </a:xfrm>
          <a:prstGeom prst="rect">
            <a:avLst/>
          </a:prstGeom>
          <a:solidFill>
            <a:srgbClr val="BC3700"/>
          </a:solidFill>
          <a:ln w="9525">
            <a:noFill/>
            <a:miter lim="800000"/>
            <a:headEnd/>
            <a:tailEnd/>
          </a:ln>
        </p:spPr>
        <p:txBody>
          <a:bodyPr/>
          <a:lstStyle/>
          <a:p>
            <a:endParaRPr lang="en-US">
              <a:latin typeface="+mj-lt"/>
            </a:endParaRPr>
          </a:p>
        </p:txBody>
      </p:sp>
      <p:sp>
        <p:nvSpPr>
          <p:cNvPr id="46158" name="Rectangle 78"/>
          <p:cNvSpPr>
            <a:spLocks noChangeArrowheads="1"/>
          </p:cNvSpPr>
          <p:nvPr/>
        </p:nvSpPr>
        <p:spPr bwMode="auto">
          <a:xfrm>
            <a:off x="6702425" y="2901950"/>
            <a:ext cx="7938" cy="993775"/>
          </a:xfrm>
          <a:prstGeom prst="rect">
            <a:avLst/>
          </a:prstGeom>
          <a:solidFill>
            <a:srgbClr val="BC3700"/>
          </a:solidFill>
          <a:ln w="9525">
            <a:noFill/>
            <a:miter lim="800000"/>
            <a:headEnd/>
            <a:tailEnd/>
          </a:ln>
        </p:spPr>
        <p:txBody>
          <a:bodyPr/>
          <a:lstStyle/>
          <a:p>
            <a:endParaRPr lang="en-US">
              <a:latin typeface="+mj-lt"/>
            </a:endParaRPr>
          </a:p>
        </p:txBody>
      </p:sp>
      <p:sp>
        <p:nvSpPr>
          <p:cNvPr id="46159" name="Rectangle 79"/>
          <p:cNvSpPr>
            <a:spLocks noChangeArrowheads="1"/>
          </p:cNvSpPr>
          <p:nvPr/>
        </p:nvSpPr>
        <p:spPr bwMode="auto">
          <a:xfrm>
            <a:off x="7996238" y="2901950"/>
            <a:ext cx="14287" cy="993775"/>
          </a:xfrm>
          <a:prstGeom prst="rect">
            <a:avLst/>
          </a:prstGeom>
          <a:solidFill>
            <a:srgbClr val="BC3700"/>
          </a:solidFill>
          <a:ln w="9525">
            <a:noFill/>
            <a:miter lim="800000"/>
            <a:headEnd/>
            <a:tailEnd/>
          </a:ln>
        </p:spPr>
        <p:txBody>
          <a:bodyPr/>
          <a:lstStyle/>
          <a:p>
            <a:endParaRPr lang="en-US">
              <a:latin typeface="+mj-lt"/>
            </a:endParaRPr>
          </a:p>
        </p:txBody>
      </p:sp>
      <p:sp>
        <p:nvSpPr>
          <p:cNvPr id="46160" name="Rectangle 80"/>
          <p:cNvSpPr>
            <a:spLocks noChangeArrowheads="1"/>
          </p:cNvSpPr>
          <p:nvPr/>
        </p:nvSpPr>
        <p:spPr bwMode="auto">
          <a:xfrm>
            <a:off x="884238" y="2901950"/>
            <a:ext cx="1417055"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Range Search</a:t>
            </a:r>
            <a:endParaRPr lang="en-US">
              <a:latin typeface="+mj-lt"/>
            </a:endParaRPr>
          </a:p>
        </p:txBody>
      </p:sp>
      <p:sp>
        <p:nvSpPr>
          <p:cNvPr id="46161" name="Rectangle 81"/>
          <p:cNvSpPr>
            <a:spLocks noChangeArrowheads="1"/>
          </p:cNvSpPr>
          <p:nvPr/>
        </p:nvSpPr>
        <p:spPr bwMode="auto">
          <a:xfrm>
            <a:off x="3076575" y="2906713"/>
            <a:ext cx="328616"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PD</a:t>
            </a:r>
            <a:endParaRPr lang="en-US">
              <a:latin typeface="+mj-lt"/>
            </a:endParaRPr>
          </a:p>
        </p:txBody>
      </p:sp>
      <p:sp>
        <p:nvSpPr>
          <p:cNvPr id="46162" name="Rectangle 82"/>
          <p:cNvSpPr>
            <a:spLocks noChangeArrowheads="1"/>
          </p:cNvSpPr>
          <p:nvPr/>
        </p:nvSpPr>
        <p:spPr bwMode="auto">
          <a:xfrm>
            <a:off x="4727575" y="2906713"/>
            <a:ext cx="662041"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D (log</a:t>
            </a:r>
            <a:endParaRPr lang="en-US">
              <a:latin typeface="+mj-lt"/>
            </a:endParaRPr>
          </a:p>
        </p:txBody>
      </p:sp>
      <p:sp>
        <p:nvSpPr>
          <p:cNvPr id="46163" name="Rectangle 83"/>
          <p:cNvSpPr>
            <a:spLocks noChangeArrowheads="1"/>
          </p:cNvSpPr>
          <p:nvPr/>
        </p:nvSpPr>
        <p:spPr bwMode="auto">
          <a:xfrm>
            <a:off x="5519738" y="3046413"/>
            <a:ext cx="76944" cy="184666"/>
          </a:xfrm>
          <a:prstGeom prst="rect">
            <a:avLst/>
          </a:prstGeom>
          <a:noFill/>
          <a:ln w="9525">
            <a:noFill/>
            <a:miter lim="800000"/>
            <a:headEnd/>
            <a:tailEnd/>
          </a:ln>
        </p:spPr>
        <p:txBody>
          <a:bodyPr wrap="none" lIns="0" tIns="0" rIns="0" bIns="0">
            <a:spAutoFit/>
          </a:bodyPr>
          <a:lstStyle/>
          <a:p>
            <a:r>
              <a:rPr lang="en-US" sz="1200" b="1">
                <a:solidFill>
                  <a:srgbClr val="005400"/>
                </a:solidFill>
                <a:latin typeface="+mj-lt"/>
              </a:rPr>
              <a:t>2</a:t>
            </a:r>
            <a:endParaRPr lang="en-US">
              <a:latin typeface="+mj-lt"/>
            </a:endParaRPr>
          </a:p>
        </p:txBody>
      </p:sp>
      <p:sp>
        <p:nvSpPr>
          <p:cNvPr id="46164" name="Rectangle 84"/>
          <p:cNvSpPr>
            <a:spLocks noChangeArrowheads="1"/>
          </p:cNvSpPr>
          <p:nvPr/>
        </p:nvSpPr>
        <p:spPr bwMode="auto">
          <a:xfrm>
            <a:off x="5611813" y="2906713"/>
            <a:ext cx="811248"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P + # of</a:t>
            </a:r>
            <a:endParaRPr lang="en-US">
              <a:latin typeface="+mj-lt"/>
            </a:endParaRPr>
          </a:p>
        </p:txBody>
      </p:sp>
      <p:sp>
        <p:nvSpPr>
          <p:cNvPr id="46165" name="Rectangle 85"/>
          <p:cNvSpPr>
            <a:spLocks noChangeArrowheads="1"/>
          </p:cNvSpPr>
          <p:nvPr/>
        </p:nvSpPr>
        <p:spPr bwMode="auto">
          <a:xfrm>
            <a:off x="4727575" y="3238500"/>
            <a:ext cx="1102866"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pages with</a:t>
            </a:r>
            <a:endParaRPr lang="en-US">
              <a:latin typeface="+mj-lt"/>
            </a:endParaRPr>
          </a:p>
        </p:txBody>
      </p:sp>
      <p:sp>
        <p:nvSpPr>
          <p:cNvPr id="46166" name="Rectangle 86"/>
          <p:cNvSpPr>
            <a:spLocks noChangeArrowheads="1"/>
          </p:cNvSpPr>
          <p:nvPr/>
        </p:nvSpPr>
        <p:spPr bwMode="auto">
          <a:xfrm>
            <a:off x="4727575" y="3568700"/>
            <a:ext cx="923330"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matches)</a:t>
            </a:r>
            <a:endParaRPr lang="en-US">
              <a:latin typeface="+mj-lt"/>
            </a:endParaRPr>
          </a:p>
        </p:txBody>
      </p:sp>
      <p:sp>
        <p:nvSpPr>
          <p:cNvPr id="46167" name="Rectangle 87"/>
          <p:cNvSpPr>
            <a:spLocks noChangeArrowheads="1"/>
          </p:cNvSpPr>
          <p:nvPr/>
        </p:nvSpPr>
        <p:spPr bwMode="auto">
          <a:xfrm>
            <a:off x="6759575" y="2906713"/>
            <a:ext cx="841577"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1.25 PD</a:t>
            </a:r>
            <a:endParaRPr lang="en-US">
              <a:latin typeface="+mj-lt"/>
            </a:endParaRPr>
          </a:p>
        </p:txBody>
      </p:sp>
      <p:sp>
        <p:nvSpPr>
          <p:cNvPr id="46168" name="Rectangle 88"/>
          <p:cNvSpPr>
            <a:spLocks noChangeArrowheads="1"/>
          </p:cNvSpPr>
          <p:nvPr/>
        </p:nvSpPr>
        <p:spPr bwMode="auto">
          <a:xfrm>
            <a:off x="823913" y="3895725"/>
            <a:ext cx="14287" cy="7938"/>
          </a:xfrm>
          <a:prstGeom prst="rect">
            <a:avLst/>
          </a:prstGeom>
          <a:solidFill>
            <a:srgbClr val="BC3700"/>
          </a:solidFill>
          <a:ln w="9525">
            <a:noFill/>
            <a:miter lim="800000"/>
            <a:headEnd/>
            <a:tailEnd/>
          </a:ln>
        </p:spPr>
        <p:txBody>
          <a:bodyPr/>
          <a:lstStyle/>
          <a:p>
            <a:endParaRPr lang="en-US">
              <a:latin typeface="+mj-lt"/>
            </a:endParaRPr>
          </a:p>
        </p:txBody>
      </p:sp>
      <p:sp>
        <p:nvSpPr>
          <p:cNvPr id="46169" name="Rectangle 89"/>
          <p:cNvSpPr>
            <a:spLocks noChangeArrowheads="1"/>
          </p:cNvSpPr>
          <p:nvPr/>
        </p:nvSpPr>
        <p:spPr bwMode="auto">
          <a:xfrm>
            <a:off x="838200" y="3895725"/>
            <a:ext cx="2178050" cy="7938"/>
          </a:xfrm>
          <a:prstGeom prst="rect">
            <a:avLst/>
          </a:prstGeom>
          <a:solidFill>
            <a:srgbClr val="BC3700"/>
          </a:solidFill>
          <a:ln w="9525">
            <a:noFill/>
            <a:miter lim="800000"/>
            <a:headEnd/>
            <a:tailEnd/>
          </a:ln>
        </p:spPr>
        <p:txBody>
          <a:bodyPr/>
          <a:lstStyle/>
          <a:p>
            <a:endParaRPr lang="en-US">
              <a:latin typeface="+mj-lt"/>
            </a:endParaRPr>
          </a:p>
        </p:txBody>
      </p:sp>
      <p:sp>
        <p:nvSpPr>
          <p:cNvPr id="46170" name="Rectangle 90"/>
          <p:cNvSpPr>
            <a:spLocks noChangeArrowheads="1"/>
          </p:cNvSpPr>
          <p:nvPr/>
        </p:nvSpPr>
        <p:spPr bwMode="auto">
          <a:xfrm>
            <a:off x="3016250" y="3895725"/>
            <a:ext cx="7938" cy="7938"/>
          </a:xfrm>
          <a:prstGeom prst="rect">
            <a:avLst/>
          </a:prstGeom>
          <a:solidFill>
            <a:srgbClr val="BC3700"/>
          </a:solidFill>
          <a:ln w="9525">
            <a:noFill/>
            <a:miter lim="800000"/>
            <a:headEnd/>
            <a:tailEnd/>
          </a:ln>
        </p:spPr>
        <p:txBody>
          <a:bodyPr/>
          <a:lstStyle/>
          <a:p>
            <a:endParaRPr lang="en-US">
              <a:latin typeface="+mj-lt"/>
            </a:endParaRPr>
          </a:p>
        </p:txBody>
      </p:sp>
      <p:sp>
        <p:nvSpPr>
          <p:cNvPr id="46171" name="Rectangle 91"/>
          <p:cNvSpPr>
            <a:spLocks noChangeArrowheads="1"/>
          </p:cNvSpPr>
          <p:nvPr/>
        </p:nvSpPr>
        <p:spPr bwMode="auto">
          <a:xfrm>
            <a:off x="3024188" y="3895725"/>
            <a:ext cx="1646237" cy="7938"/>
          </a:xfrm>
          <a:prstGeom prst="rect">
            <a:avLst/>
          </a:prstGeom>
          <a:solidFill>
            <a:srgbClr val="BC3700"/>
          </a:solidFill>
          <a:ln w="9525">
            <a:noFill/>
            <a:miter lim="800000"/>
            <a:headEnd/>
            <a:tailEnd/>
          </a:ln>
        </p:spPr>
        <p:txBody>
          <a:bodyPr/>
          <a:lstStyle/>
          <a:p>
            <a:endParaRPr lang="en-US">
              <a:latin typeface="+mj-lt"/>
            </a:endParaRPr>
          </a:p>
        </p:txBody>
      </p:sp>
      <p:sp>
        <p:nvSpPr>
          <p:cNvPr id="46172" name="Rectangle 92"/>
          <p:cNvSpPr>
            <a:spLocks noChangeArrowheads="1"/>
          </p:cNvSpPr>
          <p:nvPr/>
        </p:nvSpPr>
        <p:spPr bwMode="auto">
          <a:xfrm>
            <a:off x="4670425" y="3895725"/>
            <a:ext cx="6350" cy="7938"/>
          </a:xfrm>
          <a:prstGeom prst="rect">
            <a:avLst/>
          </a:prstGeom>
          <a:solidFill>
            <a:srgbClr val="BC3700"/>
          </a:solidFill>
          <a:ln w="9525">
            <a:noFill/>
            <a:miter lim="800000"/>
            <a:headEnd/>
            <a:tailEnd/>
          </a:ln>
        </p:spPr>
        <p:txBody>
          <a:bodyPr/>
          <a:lstStyle/>
          <a:p>
            <a:endParaRPr lang="en-US">
              <a:latin typeface="+mj-lt"/>
            </a:endParaRPr>
          </a:p>
        </p:txBody>
      </p:sp>
      <p:sp>
        <p:nvSpPr>
          <p:cNvPr id="46173" name="Rectangle 93"/>
          <p:cNvSpPr>
            <a:spLocks noChangeArrowheads="1"/>
          </p:cNvSpPr>
          <p:nvPr/>
        </p:nvSpPr>
        <p:spPr bwMode="auto">
          <a:xfrm>
            <a:off x="4676775" y="3895725"/>
            <a:ext cx="2025650" cy="7938"/>
          </a:xfrm>
          <a:prstGeom prst="rect">
            <a:avLst/>
          </a:prstGeom>
          <a:solidFill>
            <a:srgbClr val="BC3700"/>
          </a:solidFill>
          <a:ln w="9525">
            <a:noFill/>
            <a:miter lim="800000"/>
            <a:headEnd/>
            <a:tailEnd/>
          </a:ln>
        </p:spPr>
        <p:txBody>
          <a:bodyPr/>
          <a:lstStyle/>
          <a:p>
            <a:endParaRPr lang="en-US">
              <a:latin typeface="+mj-lt"/>
            </a:endParaRPr>
          </a:p>
        </p:txBody>
      </p:sp>
      <p:sp>
        <p:nvSpPr>
          <p:cNvPr id="46174" name="Rectangle 94"/>
          <p:cNvSpPr>
            <a:spLocks noChangeArrowheads="1"/>
          </p:cNvSpPr>
          <p:nvPr/>
        </p:nvSpPr>
        <p:spPr bwMode="auto">
          <a:xfrm>
            <a:off x="6702425" y="3895725"/>
            <a:ext cx="7938" cy="7938"/>
          </a:xfrm>
          <a:prstGeom prst="rect">
            <a:avLst/>
          </a:prstGeom>
          <a:solidFill>
            <a:srgbClr val="BC3700"/>
          </a:solidFill>
          <a:ln w="9525">
            <a:noFill/>
            <a:miter lim="800000"/>
            <a:headEnd/>
            <a:tailEnd/>
          </a:ln>
        </p:spPr>
        <p:txBody>
          <a:bodyPr/>
          <a:lstStyle/>
          <a:p>
            <a:endParaRPr lang="en-US">
              <a:latin typeface="+mj-lt"/>
            </a:endParaRPr>
          </a:p>
        </p:txBody>
      </p:sp>
      <p:sp>
        <p:nvSpPr>
          <p:cNvPr id="46175" name="Rectangle 95"/>
          <p:cNvSpPr>
            <a:spLocks noChangeArrowheads="1"/>
          </p:cNvSpPr>
          <p:nvPr/>
        </p:nvSpPr>
        <p:spPr bwMode="auto">
          <a:xfrm>
            <a:off x="6710363" y="3895725"/>
            <a:ext cx="1285875" cy="7938"/>
          </a:xfrm>
          <a:prstGeom prst="rect">
            <a:avLst/>
          </a:prstGeom>
          <a:solidFill>
            <a:srgbClr val="BC3700"/>
          </a:solidFill>
          <a:ln w="9525">
            <a:noFill/>
            <a:miter lim="800000"/>
            <a:headEnd/>
            <a:tailEnd/>
          </a:ln>
        </p:spPr>
        <p:txBody>
          <a:bodyPr/>
          <a:lstStyle/>
          <a:p>
            <a:endParaRPr lang="en-US">
              <a:latin typeface="+mj-lt"/>
            </a:endParaRPr>
          </a:p>
        </p:txBody>
      </p:sp>
      <p:sp>
        <p:nvSpPr>
          <p:cNvPr id="46176" name="Rectangle 96"/>
          <p:cNvSpPr>
            <a:spLocks noChangeArrowheads="1"/>
          </p:cNvSpPr>
          <p:nvPr/>
        </p:nvSpPr>
        <p:spPr bwMode="auto">
          <a:xfrm>
            <a:off x="7996238" y="3895725"/>
            <a:ext cx="14287" cy="7938"/>
          </a:xfrm>
          <a:prstGeom prst="rect">
            <a:avLst/>
          </a:prstGeom>
          <a:solidFill>
            <a:srgbClr val="BC3700"/>
          </a:solidFill>
          <a:ln w="9525">
            <a:noFill/>
            <a:miter lim="800000"/>
            <a:headEnd/>
            <a:tailEnd/>
          </a:ln>
        </p:spPr>
        <p:txBody>
          <a:bodyPr/>
          <a:lstStyle/>
          <a:p>
            <a:endParaRPr lang="en-US">
              <a:latin typeface="+mj-lt"/>
            </a:endParaRPr>
          </a:p>
        </p:txBody>
      </p:sp>
      <p:sp>
        <p:nvSpPr>
          <p:cNvPr id="46177" name="Rectangle 97"/>
          <p:cNvSpPr>
            <a:spLocks noChangeArrowheads="1"/>
          </p:cNvSpPr>
          <p:nvPr/>
        </p:nvSpPr>
        <p:spPr bwMode="auto">
          <a:xfrm>
            <a:off x="823913" y="3903663"/>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78" name="Rectangle 98"/>
          <p:cNvSpPr>
            <a:spLocks noChangeArrowheads="1"/>
          </p:cNvSpPr>
          <p:nvPr/>
        </p:nvSpPr>
        <p:spPr bwMode="auto">
          <a:xfrm>
            <a:off x="3016250" y="3903663"/>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179" name="Rectangle 99"/>
          <p:cNvSpPr>
            <a:spLocks noChangeArrowheads="1"/>
          </p:cNvSpPr>
          <p:nvPr/>
        </p:nvSpPr>
        <p:spPr bwMode="auto">
          <a:xfrm>
            <a:off x="4670425" y="3903663"/>
            <a:ext cx="6350" cy="482600"/>
          </a:xfrm>
          <a:prstGeom prst="rect">
            <a:avLst/>
          </a:prstGeom>
          <a:solidFill>
            <a:srgbClr val="BC3700"/>
          </a:solidFill>
          <a:ln w="9525">
            <a:noFill/>
            <a:miter lim="800000"/>
            <a:headEnd/>
            <a:tailEnd/>
          </a:ln>
        </p:spPr>
        <p:txBody>
          <a:bodyPr/>
          <a:lstStyle/>
          <a:p>
            <a:endParaRPr lang="en-US">
              <a:latin typeface="+mj-lt"/>
            </a:endParaRPr>
          </a:p>
        </p:txBody>
      </p:sp>
      <p:sp>
        <p:nvSpPr>
          <p:cNvPr id="46180" name="Rectangle 100"/>
          <p:cNvSpPr>
            <a:spLocks noChangeArrowheads="1"/>
          </p:cNvSpPr>
          <p:nvPr/>
        </p:nvSpPr>
        <p:spPr bwMode="auto">
          <a:xfrm>
            <a:off x="6702425" y="3903663"/>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181" name="Rectangle 101"/>
          <p:cNvSpPr>
            <a:spLocks noChangeArrowheads="1"/>
          </p:cNvSpPr>
          <p:nvPr/>
        </p:nvSpPr>
        <p:spPr bwMode="auto">
          <a:xfrm>
            <a:off x="7996238" y="3903663"/>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82" name="Rectangle 102"/>
          <p:cNvSpPr>
            <a:spLocks noChangeArrowheads="1"/>
          </p:cNvSpPr>
          <p:nvPr/>
        </p:nvSpPr>
        <p:spPr bwMode="auto">
          <a:xfrm>
            <a:off x="884238" y="3903663"/>
            <a:ext cx="581891"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Insert</a:t>
            </a:r>
            <a:endParaRPr lang="en-US">
              <a:latin typeface="+mj-lt"/>
            </a:endParaRPr>
          </a:p>
        </p:txBody>
      </p:sp>
      <p:sp>
        <p:nvSpPr>
          <p:cNvPr id="46183" name="Rectangle 103"/>
          <p:cNvSpPr>
            <a:spLocks noChangeArrowheads="1"/>
          </p:cNvSpPr>
          <p:nvPr/>
        </p:nvSpPr>
        <p:spPr bwMode="auto">
          <a:xfrm>
            <a:off x="3076575" y="3908425"/>
            <a:ext cx="314189"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2D</a:t>
            </a:r>
            <a:endParaRPr lang="en-US">
              <a:latin typeface="+mj-lt"/>
            </a:endParaRPr>
          </a:p>
        </p:txBody>
      </p:sp>
      <p:sp>
        <p:nvSpPr>
          <p:cNvPr id="46184" name="Rectangle 104"/>
          <p:cNvSpPr>
            <a:spLocks noChangeArrowheads="1"/>
          </p:cNvSpPr>
          <p:nvPr/>
        </p:nvSpPr>
        <p:spPr bwMode="auto">
          <a:xfrm>
            <a:off x="4727575" y="3908425"/>
            <a:ext cx="1298432"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Search + PD</a:t>
            </a:r>
            <a:endParaRPr lang="en-US">
              <a:latin typeface="+mj-lt"/>
            </a:endParaRPr>
          </a:p>
        </p:txBody>
      </p:sp>
      <p:sp>
        <p:nvSpPr>
          <p:cNvPr id="46185" name="Rectangle 105"/>
          <p:cNvSpPr>
            <a:spLocks noChangeArrowheads="1"/>
          </p:cNvSpPr>
          <p:nvPr/>
        </p:nvSpPr>
        <p:spPr bwMode="auto">
          <a:xfrm>
            <a:off x="6759575" y="3908425"/>
            <a:ext cx="314189"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2D</a:t>
            </a:r>
            <a:endParaRPr lang="en-US">
              <a:latin typeface="+mj-lt"/>
            </a:endParaRPr>
          </a:p>
        </p:txBody>
      </p:sp>
      <p:sp>
        <p:nvSpPr>
          <p:cNvPr id="46186" name="Rectangle 106"/>
          <p:cNvSpPr>
            <a:spLocks noChangeArrowheads="1"/>
          </p:cNvSpPr>
          <p:nvPr/>
        </p:nvSpPr>
        <p:spPr bwMode="auto">
          <a:xfrm>
            <a:off x="823913" y="4386263"/>
            <a:ext cx="14287" cy="7937"/>
          </a:xfrm>
          <a:prstGeom prst="rect">
            <a:avLst/>
          </a:prstGeom>
          <a:solidFill>
            <a:srgbClr val="BC3700"/>
          </a:solidFill>
          <a:ln w="9525">
            <a:noFill/>
            <a:miter lim="800000"/>
            <a:headEnd/>
            <a:tailEnd/>
          </a:ln>
        </p:spPr>
        <p:txBody>
          <a:bodyPr/>
          <a:lstStyle/>
          <a:p>
            <a:endParaRPr lang="en-US">
              <a:latin typeface="+mj-lt"/>
            </a:endParaRPr>
          </a:p>
        </p:txBody>
      </p:sp>
      <p:sp>
        <p:nvSpPr>
          <p:cNvPr id="46187" name="Rectangle 107"/>
          <p:cNvSpPr>
            <a:spLocks noChangeArrowheads="1"/>
          </p:cNvSpPr>
          <p:nvPr/>
        </p:nvSpPr>
        <p:spPr bwMode="auto">
          <a:xfrm>
            <a:off x="838200" y="4386263"/>
            <a:ext cx="2178050" cy="7937"/>
          </a:xfrm>
          <a:prstGeom prst="rect">
            <a:avLst/>
          </a:prstGeom>
          <a:solidFill>
            <a:srgbClr val="BC3700"/>
          </a:solidFill>
          <a:ln w="9525">
            <a:noFill/>
            <a:miter lim="800000"/>
            <a:headEnd/>
            <a:tailEnd/>
          </a:ln>
        </p:spPr>
        <p:txBody>
          <a:bodyPr/>
          <a:lstStyle/>
          <a:p>
            <a:endParaRPr lang="en-US">
              <a:latin typeface="+mj-lt"/>
            </a:endParaRPr>
          </a:p>
        </p:txBody>
      </p:sp>
      <p:sp>
        <p:nvSpPr>
          <p:cNvPr id="46188" name="Rectangle 108"/>
          <p:cNvSpPr>
            <a:spLocks noChangeArrowheads="1"/>
          </p:cNvSpPr>
          <p:nvPr/>
        </p:nvSpPr>
        <p:spPr bwMode="auto">
          <a:xfrm>
            <a:off x="3016250" y="4386263"/>
            <a:ext cx="7938" cy="7937"/>
          </a:xfrm>
          <a:prstGeom prst="rect">
            <a:avLst/>
          </a:prstGeom>
          <a:solidFill>
            <a:srgbClr val="BC3700"/>
          </a:solidFill>
          <a:ln w="9525">
            <a:noFill/>
            <a:miter lim="800000"/>
            <a:headEnd/>
            <a:tailEnd/>
          </a:ln>
        </p:spPr>
        <p:txBody>
          <a:bodyPr/>
          <a:lstStyle/>
          <a:p>
            <a:endParaRPr lang="en-US">
              <a:latin typeface="+mj-lt"/>
            </a:endParaRPr>
          </a:p>
        </p:txBody>
      </p:sp>
      <p:sp>
        <p:nvSpPr>
          <p:cNvPr id="46189" name="Rectangle 109"/>
          <p:cNvSpPr>
            <a:spLocks noChangeArrowheads="1"/>
          </p:cNvSpPr>
          <p:nvPr/>
        </p:nvSpPr>
        <p:spPr bwMode="auto">
          <a:xfrm>
            <a:off x="3024188" y="4386263"/>
            <a:ext cx="1646237" cy="7937"/>
          </a:xfrm>
          <a:prstGeom prst="rect">
            <a:avLst/>
          </a:prstGeom>
          <a:solidFill>
            <a:srgbClr val="BC3700"/>
          </a:solidFill>
          <a:ln w="9525">
            <a:noFill/>
            <a:miter lim="800000"/>
            <a:headEnd/>
            <a:tailEnd/>
          </a:ln>
        </p:spPr>
        <p:txBody>
          <a:bodyPr/>
          <a:lstStyle/>
          <a:p>
            <a:endParaRPr lang="en-US">
              <a:latin typeface="+mj-lt"/>
            </a:endParaRPr>
          </a:p>
        </p:txBody>
      </p:sp>
      <p:sp>
        <p:nvSpPr>
          <p:cNvPr id="46190" name="Rectangle 110"/>
          <p:cNvSpPr>
            <a:spLocks noChangeArrowheads="1"/>
          </p:cNvSpPr>
          <p:nvPr/>
        </p:nvSpPr>
        <p:spPr bwMode="auto">
          <a:xfrm>
            <a:off x="4670425" y="4386263"/>
            <a:ext cx="6350" cy="7937"/>
          </a:xfrm>
          <a:prstGeom prst="rect">
            <a:avLst/>
          </a:prstGeom>
          <a:solidFill>
            <a:srgbClr val="BC3700"/>
          </a:solidFill>
          <a:ln w="9525">
            <a:noFill/>
            <a:miter lim="800000"/>
            <a:headEnd/>
            <a:tailEnd/>
          </a:ln>
        </p:spPr>
        <p:txBody>
          <a:bodyPr/>
          <a:lstStyle/>
          <a:p>
            <a:endParaRPr lang="en-US">
              <a:latin typeface="+mj-lt"/>
            </a:endParaRPr>
          </a:p>
        </p:txBody>
      </p:sp>
      <p:sp>
        <p:nvSpPr>
          <p:cNvPr id="46191" name="Rectangle 111"/>
          <p:cNvSpPr>
            <a:spLocks noChangeArrowheads="1"/>
          </p:cNvSpPr>
          <p:nvPr/>
        </p:nvSpPr>
        <p:spPr bwMode="auto">
          <a:xfrm>
            <a:off x="4676775" y="4386263"/>
            <a:ext cx="2025650" cy="7937"/>
          </a:xfrm>
          <a:prstGeom prst="rect">
            <a:avLst/>
          </a:prstGeom>
          <a:solidFill>
            <a:srgbClr val="BC3700"/>
          </a:solidFill>
          <a:ln w="9525">
            <a:noFill/>
            <a:miter lim="800000"/>
            <a:headEnd/>
            <a:tailEnd/>
          </a:ln>
        </p:spPr>
        <p:txBody>
          <a:bodyPr/>
          <a:lstStyle/>
          <a:p>
            <a:endParaRPr lang="en-US">
              <a:latin typeface="+mj-lt"/>
            </a:endParaRPr>
          </a:p>
        </p:txBody>
      </p:sp>
      <p:sp>
        <p:nvSpPr>
          <p:cNvPr id="46192" name="Rectangle 112"/>
          <p:cNvSpPr>
            <a:spLocks noChangeArrowheads="1"/>
          </p:cNvSpPr>
          <p:nvPr/>
        </p:nvSpPr>
        <p:spPr bwMode="auto">
          <a:xfrm>
            <a:off x="6702425" y="4386263"/>
            <a:ext cx="7938" cy="7937"/>
          </a:xfrm>
          <a:prstGeom prst="rect">
            <a:avLst/>
          </a:prstGeom>
          <a:solidFill>
            <a:srgbClr val="BC3700"/>
          </a:solidFill>
          <a:ln w="9525">
            <a:noFill/>
            <a:miter lim="800000"/>
            <a:headEnd/>
            <a:tailEnd/>
          </a:ln>
        </p:spPr>
        <p:txBody>
          <a:bodyPr/>
          <a:lstStyle/>
          <a:p>
            <a:endParaRPr lang="en-US">
              <a:latin typeface="+mj-lt"/>
            </a:endParaRPr>
          </a:p>
        </p:txBody>
      </p:sp>
      <p:sp>
        <p:nvSpPr>
          <p:cNvPr id="46193" name="Rectangle 113"/>
          <p:cNvSpPr>
            <a:spLocks noChangeArrowheads="1"/>
          </p:cNvSpPr>
          <p:nvPr/>
        </p:nvSpPr>
        <p:spPr bwMode="auto">
          <a:xfrm>
            <a:off x="6710363" y="4386263"/>
            <a:ext cx="1285875" cy="7937"/>
          </a:xfrm>
          <a:prstGeom prst="rect">
            <a:avLst/>
          </a:prstGeom>
          <a:solidFill>
            <a:srgbClr val="BC3700"/>
          </a:solidFill>
          <a:ln w="9525">
            <a:noFill/>
            <a:miter lim="800000"/>
            <a:headEnd/>
            <a:tailEnd/>
          </a:ln>
        </p:spPr>
        <p:txBody>
          <a:bodyPr/>
          <a:lstStyle/>
          <a:p>
            <a:endParaRPr lang="en-US">
              <a:latin typeface="+mj-lt"/>
            </a:endParaRPr>
          </a:p>
        </p:txBody>
      </p:sp>
      <p:sp>
        <p:nvSpPr>
          <p:cNvPr id="46194" name="Rectangle 114"/>
          <p:cNvSpPr>
            <a:spLocks noChangeArrowheads="1"/>
          </p:cNvSpPr>
          <p:nvPr/>
        </p:nvSpPr>
        <p:spPr bwMode="auto">
          <a:xfrm>
            <a:off x="7996238" y="4386263"/>
            <a:ext cx="14287" cy="7937"/>
          </a:xfrm>
          <a:prstGeom prst="rect">
            <a:avLst/>
          </a:prstGeom>
          <a:solidFill>
            <a:srgbClr val="BC3700"/>
          </a:solidFill>
          <a:ln w="9525">
            <a:noFill/>
            <a:miter lim="800000"/>
            <a:headEnd/>
            <a:tailEnd/>
          </a:ln>
        </p:spPr>
        <p:txBody>
          <a:bodyPr/>
          <a:lstStyle/>
          <a:p>
            <a:endParaRPr lang="en-US">
              <a:latin typeface="+mj-lt"/>
            </a:endParaRPr>
          </a:p>
        </p:txBody>
      </p:sp>
      <p:sp>
        <p:nvSpPr>
          <p:cNvPr id="46195" name="Rectangle 115"/>
          <p:cNvSpPr>
            <a:spLocks noChangeArrowheads="1"/>
          </p:cNvSpPr>
          <p:nvPr/>
        </p:nvSpPr>
        <p:spPr bwMode="auto">
          <a:xfrm>
            <a:off x="823913" y="4394200"/>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96" name="Rectangle 116"/>
          <p:cNvSpPr>
            <a:spLocks noChangeArrowheads="1"/>
          </p:cNvSpPr>
          <p:nvPr/>
        </p:nvSpPr>
        <p:spPr bwMode="auto">
          <a:xfrm>
            <a:off x="823913" y="48768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197" name="Rectangle 117"/>
          <p:cNvSpPr>
            <a:spLocks noChangeArrowheads="1"/>
          </p:cNvSpPr>
          <p:nvPr/>
        </p:nvSpPr>
        <p:spPr bwMode="auto">
          <a:xfrm>
            <a:off x="823913" y="48768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198" name="Rectangle 118"/>
          <p:cNvSpPr>
            <a:spLocks noChangeArrowheads="1"/>
          </p:cNvSpPr>
          <p:nvPr/>
        </p:nvSpPr>
        <p:spPr bwMode="auto">
          <a:xfrm>
            <a:off x="838200" y="4876800"/>
            <a:ext cx="2178050" cy="14288"/>
          </a:xfrm>
          <a:prstGeom prst="rect">
            <a:avLst/>
          </a:prstGeom>
          <a:solidFill>
            <a:srgbClr val="BC3700"/>
          </a:solidFill>
          <a:ln w="9525">
            <a:noFill/>
            <a:miter lim="800000"/>
            <a:headEnd/>
            <a:tailEnd/>
          </a:ln>
        </p:spPr>
        <p:txBody>
          <a:bodyPr/>
          <a:lstStyle/>
          <a:p>
            <a:endParaRPr lang="en-US">
              <a:latin typeface="+mj-lt"/>
            </a:endParaRPr>
          </a:p>
        </p:txBody>
      </p:sp>
      <p:sp>
        <p:nvSpPr>
          <p:cNvPr id="46199" name="Rectangle 119"/>
          <p:cNvSpPr>
            <a:spLocks noChangeArrowheads="1"/>
          </p:cNvSpPr>
          <p:nvPr/>
        </p:nvSpPr>
        <p:spPr bwMode="auto">
          <a:xfrm>
            <a:off x="3016250" y="4394200"/>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200" name="Rectangle 120"/>
          <p:cNvSpPr>
            <a:spLocks noChangeArrowheads="1"/>
          </p:cNvSpPr>
          <p:nvPr/>
        </p:nvSpPr>
        <p:spPr bwMode="auto">
          <a:xfrm>
            <a:off x="3016250" y="4876800"/>
            <a:ext cx="14288" cy="14288"/>
          </a:xfrm>
          <a:prstGeom prst="rect">
            <a:avLst/>
          </a:prstGeom>
          <a:solidFill>
            <a:srgbClr val="BC3700"/>
          </a:solidFill>
          <a:ln w="9525">
            <a:noFill/>
            <a:miter lim="800000"/>
            <a:headEnd/>
            <a:tailEnd/>
          </a:ln>
        </p:spPr>
        <p:txBody>
          <a:bodyPr/>
          <a:lstStyle/>
          <a:p>
            <a:endParaRPr lang="en-US">
              <a:latin typeface="+mj-lt"/>
            </a:endParaRPr>
          </a:p>
        </p:txBody>
      </p:sp>
      <p:sp>
        <p:nvSpPr>
          <p:cNvPr id="46201" name="Rectangle 121"/>
          <p:cNvSpPr>
            <a:spLocks noChangeArrowheads="1"/>
          </p:cNvSpPr>
          <p:nvPr/>
        </p:nvSpPr>
        <p:spPr bwMode="auto">
          <a:xfrm>
            <a:off x="3030538" y="4876800"/>
            <a:ext cx="1639887" cy="14288"/>
          </a:xfrm>
          <a:prstGeom prst="rect">
            <a:avLst/>
          </a:prstGeom>
          <a:solidFill>
            <a:srgbClr val="BC3700"/>
          </a:solidFill>
          <a:ln w="9525">
            <a:noFill/>
            <a:miter lim="800000"/>
            <a:headEnd/>
            <a:tailEnd/>
          </a:ln>
        </p:spPr>
        <p:txBody>
          <a:bodyPr/>
          <a:lstStyle/>
          <a:p>
            <a:endParaRPr lang="en-US">
              <a:latin typeface="+mj-lt"/>
            </a:endParaRPr>
          </a:p>
        </p:txBody>
      </p:sp>
      <p:sp>
        <p:nvSpPr>
          <p:cNvPr id="46202" name="Rectangle 122"/>
          <p:cNvSpPr>
            <a:spLocks noChangeArrowheads="1"/>
          </p:cNvSpPr>
          <p:nvPr/>
        </p:nvSpPr>
        <p:spPr bwMode="auto">
          <a:xfrm>
            <a:off x="4670425" y="4394200"/>
            <a:ext cx="6350" cy="482600"/>
          </a:xfrm>
          <a:prstGeom prst="rect">
            <a:avLst/>
          </a:prstGeom>
          <a:solidFill>
            <a:srgbClr val="BC3700"/>
          </a:solidFill>
          <a:ln w="9525">
            <a:noFill/>
            <a:miter lim="800000"/>
            <a:headEnd/>
            <a:tailEnd/>
          </a:ln>
        </p:spPr>
        <p:txBody>
          <a:bodyPr/>
          <a:lstStyle/>
          <a:p>
            <a:endParaRPr lang="en-US">
              <a:latin typeface="+mj-lt"/>
            </a:endParaRPr>
          </a:p>
        </p:txBody>
      </p:sp>
      <p:sp>
        <p:nvSpPr>
          <p:cNvPr id="46203" name="Rectangle 123"/>
          <p:cNvSpPr>
            <a:spLocks noChangeArrowheads="1"/>
          </p:cNvSpPr>
          <p:nvPr/>
        </p:nvSpPr>
        <p:spPr bwMode="auto">
          <a:xfrm>
            <a:off x="4670425" y="4876800"/>
            <a:ext cx="14288" cy="14288"/>
          </a:xfrm>
          <a:prstGeom prst="rect">
            <a:avLst/>
          </a:prstGeom>
          <a:solidFill>
            <a:srgbClr val="BC3700"/>
          </a:solidFill>
          <a:ln w="9525">
            <a:noFill/>
            <a:miter lim="800000"/>
            <a:headEnd/>
            <a:tailEnd/>
          </a:ln>
        </p:spPr>
        <p:txBody>
          <a:bodyPr/>
          <a:lstStyle/>
          <a:p>
            <a:endParaRPr lang="en-US">
              <a:latin typeface="+mj-lt"/>
            </a:endParaRPr>
          </a:p>
        </p:txBody>
      </p:sp>
      <p:sp>
        <p:nvSpPr>
          <p:cNvPr id="46204" name="Rectangle 124"/>
          <p:cNvSpPr>
            <a:spLocks noChangeArrowheads="1"/>
          </p:cNvSpPr>
          <p:nvPr/>
        </p:nvSpPr>
        <p:spPr bwMode="auto">
          <a:xfrm>
            <a:off x="4684713" y="4876800"/>
            <a:ext cx="2017712" cy="14288"/>
          </a:xfrm>
          <a:prstGeom prst="rect">
            <a:avLst/>
          </a:prstGeom>
          <a:solidFill>
            <a:srgbClr val="BC3700"/>
          </a:solidFill>
          <a:ln w="9525">
            <a:noFill/>
            <a:miter lim="800000"/>
            <a:headEnd/>
            <a:tailEnd/>
          </a:ln>
        </p:spPr>
        <p:txBody>
          <a:bodyPr/>
          <a:lstStyle/>
          <a:p>
            <a:endParaRPr lang="en-US">
              <a:latin typeface="+mj-lt"/>
            </a:endParaRPr>
          </a:p>
        </p:txBody>
      </p:sp>
      <p:sp>
        <p:nvSpPr>
          <p:cNvPr id="46205" name="Rectangle 125"/>
          <p:cNvSpPr>
            <a:spLocks noChangeArrowheads="1"/>
          </p:cNvSpPr>
          <p:nvPr/>
        </p:nvSpPr>
        <p:spPr bwMode="auto">
          <a:xfrm>
            <a:off x="6702425" y="4394200"/>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206" name="Rectangle 126"/>
          <p:cNvSpPr>
            <a:spLocks noChangeArrowheads="1"/>
          </p:cNvSpPr>
          <p:nvPr/>
        </p:nvSpPr>
        <p:spPr bwMode="auto">
          <a:xfrm>
            <a:off x="6702425" y="4876800"/>
            <a:ext cx="14288" cy="14288"/>
          </a:xfrm>
          <a:prstGeom prst="rect">
            <a:avLst/>
          </a:prstGeom>
          <a:solidFill>
            <a:srgbClr val="BC3700"/>
          </a:solidFill>
          <a:ln w="9525">
            <a:noFill/>
            <a:miter lim="800000"/>
            <a:headEnd/>
            <a:tailEnd/>
          </a:ln>
        </p:spPr>
        <p:txBody>
          <a:bodyPr/>
          <a:lstStyle/>
          <a:p>
            <a:endParaRPr lang="en-US">
              <a:latin typeface="+mj-lt"/>
            </a:endParaRPr>
          </a:p>
        </p:txBody>
      </p:sp>
      <p:sp>
        <p:nvSpPr>
          <p:cNvPr id="46207" name="Rectangle 127"/>
          <p:cNvSpPr>
            <a:spLocks noChangeArrowheads="1"/>
          </p:cNvSpPr>
          <p:nvPr/>
        </p:nvSpPr>
        <p:spPr bwMode="auto">
          <a:xfrm>
            <a:off x="6716713" y="4876800"/>
            <a:ext cx="1279525" cy="14288"/>
          </a:xfrm>
          <a:prstGeom prst="rect">
            <a:avLst/>
          </a:prstGeom>
          <a:solidFill>
            <a:srgbClr val="BC3700"/>
          </a:solidFill>
          <a:ln w="9525">
            <a:noFill/>
            <a:miter lim="800000"/>
            <a:headEnd/>
            <a:tailEnd/>
          </a:ln>
        </p:spPr>
        <p:txBody>
          <a:bodyPr/>
          <a:lstStyle/>
          <a:p>
            <a:endParaRPr lang="en-US">
              <a:latin typeface="+mj-lt"/>
            </a:endParaRPr>
          </a:p>
        </p:txBody>
      </p:sp>
      <p:sp>
        <p:nvSpPr>
          <p:cNvPr id="46208" name="Rectangle 128"/>
          <p:cNvSpPr>
            <a:spLocks noChangeArrowheads="1"/>
          </p:cNvSpPr>
          <p:nvPr/>
        </p:nvSpPr>
        <p:spPr bwMode="auto">
          <a:xfrm>
            <a:off x="7996238" y="4394200"/>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209" name="Rectangle 129"/>
          <p:cNvSpPr>
            <a:spLocks noChangeArrowheads="1"/>
          </p:cNvSpPr>
          <p:nvPr/>
        </p:nvSpPr>
        <p:spPr bwMode="auto">
          <a:xfrm>
            <a:off x="7996238" y="48768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210" name="Rectangle 130"/>
          <p:cNvSpPr>
            <a:spLocks noChangeArrowheads="1"/>
          </p:cNvSpPr>
          <p:nvPr/>
        </p:nvSpPr>
        <p:spPr bwMode="auto">
          <a:xfrm>
            <a:off x="7996238" y="48768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211" name="Rectangle 131"/>
          <p:cNvSpPr>
            <a:spLocks noChangeArrowheads="1"/>
          </p:cNvSpPr>
          <p:nvPr/>
        </p:nvSpPr>
        <p:spPr bwMode="auto">
          <a:xfrm>
            <a:off x="884238" y="4394200"/>
            <a:ext cx="668453"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Delete</a:t>
            </a:r>
            <a:endParaRPr lang="en-US">
              <a:latin typeface="+mj-lt"/>
            </a:endParaRPr>
          </a:p>
        </p:txBody>
      </p:sp>
      <p:sp>
        <p:nvSpPr>
          <p:cNvPr id="46212" name="Rectangle 132"/>
          <p:cNvSpPr>
            <a:spLocks noChangeArrowheads="1"/>
          </p:cNvSpPr>
          <p:nvPr/>
        </p:nvSpPr>
        <p:spPr bwMode="auto">
          <a:xfrm>
            <a:off x="3076575" y="4398963"/>
            <a:ext cx="1155766"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Search + D</a:t>
            </a:r>
            <a:endParaRPr lang="en-US">
              <a:latin typeface="+mj-lt"/>
            </a:endParaRPr>
          </a:p>
        </p:txBody>
      </p:sp>
      <p:sp>
        <p:nvSpPr>
          <p:cNvPr id="46213" name="Rectangle 133"/>
          <p:cNvSpPr>
            <a:spLocks noChangeArrowheads="1"/>
          </p:cNvSpPr>
          <p:nvPr/>
        </p:nvSpPr>
        <p:spPr bwMode="auto">
          <a:xfrm>
            <a:off x="4727575" y="4398963"/>
            <a:ext cx="1298432"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Search + PD</a:t>
            </a:r>
            <a:endParaRPr lang="en-US">
              <a:latin typeface="+mj-lt"/>
            </a:endParaRPr>
          </a:p>
        </p:txBody>
      </p:sp>
      <p:sp>
        <p:nvSpPr>
          <p:cNvPr id="46214" name="Rectangle 134"/>
          <p:cNvSpPr>
            <a:spLocks noChangeArrowheads="1"/>
          </p:cNvSpPr>
          <p:nvPr/>
        </p:nvSpPr>
        <p:spPr bwMode="auto">
          <a:xfrm>
            <a:off x="6759575" y="4398963"/>
            <a:ext cx="314189"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2D</a:t>
            </a:r>
            <a:endParaRPr lang="en-US">
              <a:latin typeface="+mj-lt"/>
            </a:endParaRPr>
          </a:p>
        </p:txBody>
      </p:sp>
      <p:sp>
        <p:nvSpPr>
          <p:cNvPr id="46083" name="Rectangle 3"/>
          <p:cNvSpPr>
            <a:spLocks noChangeArrowheads="1"/>
          </p:cNvSpPr>
          <p:nvPr/>
        </p:nvSpPr>
        <p:spPr bwMode="auto">
          <a:xfrm>
            <a:off x="457200" y="5334000"/>
            <a:ext cx="7163822" cy="828432"/>
          </a:xfrm>
          <a:prstGeom prst="rect">
            <a:avLst/>
          </a:prstGeom>
          <a:noFill/>
          <a:ln w="12700">
            <a:noFill/>
            <a:miter lim="800000"/>
            <a:headEnd/>
            <a:tailEnd/>
          </a:ln>
          <a:effectLst/>
        </p:spPr>
        <p:txBody>
          <a:bodyPr wrap="none" lIns="90488" tIns="44450" rIns="90488" bIns="44450">
            <a:spAutoFit/>
          </a:bodyPr>
          <a:lstStyle/>
          <a:p>
            <a:pPr marL="342900" indent="-342900" eaLnBrk="0" hangingPunct="0">
              <a:buSzPct val="100000"/>
              <a:buFont typeface="Arial"/>
              <a:buChar char="•"/>
            </a:pPr>
            <a:r>
              <a:rPr lang="en-US" sz="2400">
                <a:latin typeface="+mj-lt"/>
              </a:rPr>
              <a:t>P: number of pages, D: the cost of read/write a page </a:t>
            </a:r>
          </a:p>
          <a:p>
            <a:pPr marL="342900" indent="-342900" eaLnBrk="0" hangingPunct="0">
              <a:buSzPct val="100000"/>
              <a:buFont typeface="Arial"/>
              <a:buChar char="•"/>
            </a:pPr>
            <a:r>
              <a:rPr lang="en-US" sz="2400">
                <a:latin typeface="+mj-lt"/>
              </a:rPr>
              <a:t>Several assumptions underlie these (rough) estimates!</a:t>
            </a:r>
          </a:p>
        </p:txBody>
      </p:sp>
      <p:sp>
        <p:nvSpPr>
          <p:cNvPr id="46084" name="Text Box 4"/>
          <p:cNvSpPr txBox="1">
            <a:spLocks noChangeArrowheads="1"/>
          </p:cNvSpPr>
          <p:nvPr/>
        </p:nvSpPr>
        <p:spPr bwMode="auto">
          <a:xfrm>
            <a:off x="2590800" y="381000"/>
            <a:ext cx="3047629" cy="584775"/>
          </a:xfrm>
          <a:prstGeom prst="rect">
            <a:avLst/>
          </a:prstGeom>
          <a:noFill/>
          <a:ln w="9525">
            <a:noFill/>
            <a:miter lim="800000"/>
            <a:headEnd/>
            <a:tailEnd/>
          </a:ln>
          <a:effectLst/>
        </p:spPr>
        <p:txBody>
          <a:bodyPr wrap="none">
            <a:spAutoFit/>
          </a:bodyPr>
          <a:lstStyle/>
          <a:p>
            <a:r>
              <a:rPr lang="en-US" sz="3200">
                <a:latin typeface="+mj-lt"/>
              </a:rPr>
              <a:t>Cost Comparison</a:t>
            </a:r>
          </a:p>
        </p:txBody>
      </p:sp>
      <p:sp>
        <p:nvSpPr>
          <p:cNvPr id="46085" name="Line 5"/>
          <p:cNvSpPr>
            <a:spLocks noChangeShapeType="1"/>
          </p:cNvSpPr>
          <p:nvPr/>
        </p:nvSpPr>
        <p:spPr bwMode="auto">
          <a:xfrm>
            <a:off x="6705600" y="1228725"/>
            <a:ext cx="0" cy="3657600"/>
          </a:xfrm>
          <a:prstGeom prst="line">
            <a:avLst/>
          </a:prstGeom>
          <a:noFill/>
          <a:ln w="9525">
            <a:solidFill>
              <a:srgbClr val="800000"/>
            </a:solidFill>
            <a:round/>
            <a:headEnd/>
            <a:tailEnd/>
          </a:ln>
          <a:effectLst/>
        </p:spPr>
        <p:txBody>
          <a:bodyPr/>
          <a:lstStyle/>
          <a:p>
            <a:endParaRPr lang="en-US">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p:cNvSpPr txBox="1">
            <a:spLocks noChangeArrowheads="1"/>
          </p:cNvSpPr>
          <p:nvPr/>
        </p:nvSpPr>
        <p:spPr bwMode="auto">
          <a:xfrm>
            <a:off x="2971800" y="304800"/>
            <a:ext cx="2545890" cy="584775"/>
          </a:xfrm>
          <a:prstGeom prst="rect">
            <a:avLst/>
          </a:prstGeom>
          <a:noFill/>
          <a:ln w="9525">
            <a:noFill/>
            <a:miter lim="800000"/>
            <a:headEnd/>
            <a:tailEnd/>
          </a:ln>
          <a:effectLst/>
        </p:spPr>
        <p:txBody>
          <a:bodyPr wrap="none">
            <a:spAutoFit/>
          </a:bodyPr>
          <a:lstStyle/>
          <a:p>
            <a:r>
              <a:rPr lang="en-US" sz="3200">
                <a:latin typeface="+mj-lt"/>
              </a:rPr>
              <a:t>Quick Review</a:t>
            </a:r>
          </a:p>
        </p:txBody>
      </p:sp>
      <p:sp>
        <p:nvSpPr>
          <p:cNvPr id="331779" name="Text Box 3"/>
          <p:cNvSpPr txBox="1">
            <a:spLocks noChangeArrowheads="1"/>
          </p:cNvSpPr>
          <p:nvPr/>
        </p:nvSpPr>
        <p:spPr bwMode="auto">
          <a:xfrm>
            <a:off x="914400" y="1066800"/>
            <a:ext cx="7848600" cy="5139868"/>
          </a:xfrm>
          <a:prstGeom prst="rect">
            <a:avLst/>
          </a:prstGeom>
          <a:noFill/>
          <a:ln w="9525">
            <a:noFill/>
            <a:miter lim="800000"/>
            <a:headEnd/>
            <a:tailEnd/>
          </a:ln>
          <a:effectLst/>
        </p:spPr>
        <p:txBody>
          <a:bodyPr wrap="square">
            <a:spAutoFit/>
          </a:bodyPr>
          <a:lstStyle/>
          <a:p>
            <a:pPr marL="514350" indent="-514350">
              <a:buFont typeface="+mj-lt"/>
              <a:buAutoNum type="arabicPeriod"/>
            </a:pPr>
            <a:r>
              <a:rPr lang="en-US" sz="2800" dirty="0">
                <a:latin typeface="+mj-lt"/>
              </a:rPr>
              <a:t>Storage hierarchy</a:t>
            </a:r>
          </a:p>
          <a:p>
            <a:pPr marL="514350" indent="-514350">
              <a:buFont typeface="+mj-lt"/>
              <a:buAutoNum type="arabicPeriod"/>
            </a:pPr>
            <a:r>
              <a:rPr lang="en-US" sz="2800" dirty="0">
                <a:latin typeface="+mj-lt"/>
              </a:rPr>
              <a:t>Storage management</a:t>
            </a:r>
          </a:p>
          <a:p>
            <a:pPr marL="914400" lvl="1" indent="-457200">
              <a:buFont typeface="+mj-lt"/>
              <a:buAutoNum type="arabicParenR"/>
            </a:pPr>
            <a:r>
              <a:rPr lang="en-US" sz="2400" dirty="0">
                <a:latin typeface="+mj-lt"/>
              </a:rPr>
              <a:t>Access manager</a:t>
            </a:r>
          </a:p>
          <a:p>
            <a:pPr marL="1371600" lvl="2" indent="-457200">
              <a:buFont typeface="Arial"/>
              <a:buChar char="•"/>
            </a:pPr>
            <a:r>
              <a:rPr lang="en-US" sz="2400" dirty="0">
                <a:latin typeface="+mj-lt"/>
              </a:rPr>
              <a:t>db:table:record</a:t>
            </a:r>
            <a:r>
              <a:rPr lang="en-US" sz="2400" dirty="0">
                <a:latin typeface="+mj-lt"/>
                <a:sym typeface="Wingdings"/>
              </a:rPr>
              <a:t> page</a:t>
            </a:r>
          </a:p>
          <a:p>
            <a:pPr marL="914400" lvl="1" indent="-457200">
              <a:buFont typeface="+mj-lt"/>
              <a:buAutoNum type="arabicParenR"/>
            </a:pPr>
            <a:r>
              <a:rPr lang="en-US" sz="2400" dirty="0">
                <a:latin typeface="+mj-lt"/>
                <a:sym typeface="Wingdings"/>
              </a:rPr>
              <a:t>Disk manager</a:t>
            </a:r>
          </a:p>
          <a:p>
            <a:pPr marL="1371600" lvl="2" indent="-457200">
              <a:buFont typeface="Arial"/>
              <a:buChar char="•"/>
            </a:pPr>
            <a:r>
              <a:rPr lang="en-US" sz="2400" dirty="0">
                <a:latin typeface="+mj-lt"/>
                <a:sym typeface="Wingdings"/>
              </a:rPr>
              <a:t>page  physical storage</a:t>
            </a:r>
          </a:p>
          <a:p>
            <a:pPr marL="914400" lvl="1" indent="-457200">
              <a:buFont typeface="+mj-lt"/>
              <a:buAutoNum type="arabicParenR"/>
            </a:pPr>
            <a:r>
              <a:rPr lang="en-US" sz="2400" dirty="0">
                <a:latin typeface="+mj-lt"/>
                <a:sym typeface="Wingdings"/>
              </a:rPr>
              <a:t>Buffer manager</a:t>
            </a:r>
          </a:p>
          <a:p>
            <a:pPr marL="1371600" lvl="2" indent="-457200">
              <a:buFont typeface="Arial"/>
              <a:buChar char="•"/>
            </a:pPr>
            <a:r>
              <a:rPr lang="en-US" sz="2400" dirty="0">
                <a:latin typeface="+mj-lt"/>
                <a:sym typeface="Wingdings"/>
              </a:rPr>
              <a:t>replacement policy</a:t>
            </a:r>
          </a:p>
          <a:p>
            <a:pPr marL="514350" indent="-514350">
              <a:buFont typeface="+mj-lt"/>
              <a:buAutoNum type="arabicPeriod"/>
            </a:pPr>
            <a:r>
              <a:rPr lang="en-US" sz="2800" dirty="0">
                <a:latin typeface="+mj-lt"/>
                <a:sym typeface="Wingdings"/>
              </a:rPr>
              <a:t>Data format</a:t>
            </a:r>
          </a:p>
          <a:p>
            <a:pPr marL="914400" lvl="1" indent="-457200">
              <a:buFont typeface="+mj-lt"/>
              <a:buAutoNum type="arabicParenR"/>
            </a:pPr>
            <a:r>
              <a:rPr lang="en-US" sz="2400" dirty="0">
                <a:latin typeface="+mj-lt"/>
                <a:sym typeface="Wingdings"/>
              </a:rPr>
              <a:t>Record format (fixed length, variable length)</a:t>
            </a:r>
          </a:p>
          <a:p>
            <a:pPr marL="914400" lvl="1" indent="-457200">
              <a:buFont typeface="+mj-lt"/>
              <a:buAutoNum type="arabicParenR"/>
            </a:pPr>
            <a:r>
              <a:rPr lang="en-US" sz="2400" dirty="0">
                <a:latin typeface="+mj-lt"/>
                <a:sym typeface="Wingdings"/>
              </a:rPr>
              <a:t>Page format (packed, unpacked, etc.)</a:t>
            </a:r>
          </a:p>
          <a:p>
            <a:pPr marL="914400" lvl="1" indent="-457200">
              <a:buFont typeface="+mj-lt"/>
              <a:buAutoNum type="arabicParenR"/>
            </a:pPr>
            <a:r>
              <a:rPr lang="en-US" sz="2400" dirty="0">
                <a:latin typeface="+mj-lt"/>
                <a:sym typeface="Wingdings"/>
              </a:rPr>
              <a:t>File format (heap, sort, hash)</a:t>
            </a:r>
          </a:p>
          <a:p>
            <a:pPr marL="457200" indent="-457200">
              <a:buFont typeface="+mj-lt"/>
              <a:buAutoNum type="arabicPeriod"/>
            </a:pPr>
            <a:r>
              <a:rPr lang="en-US" sz="2800" dirty="0">
                <a:latin typeface="+mj-lt"/>
                <a:sym typeface="Wingdings"/>
              </a:rPr>
              <a:t>Operation cost w.r.t. File formats</a:t>
            </a:r>
          </a:p>
        </p:txBody>
      </p:sp>
    </p:spTree>
    <p:extLst>
      <p:ext uri="{BB962C8B-B14F-4D97-AF65-F5344CB8AC3E}">
        <p14:creationId xmlns:p14="http://schemas.microsoft.com/office/powerpoint/2010/main" val="123441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62" name="Rectangle 18"/>
          <p:cNvSpPr>
            <a:spLocks noChangeArrowheads="1"/>
          </p:cNvSpPr>
          <p:nvPr/>
        </p:nvSpPr>
        <p:spPr bwMode="auto">
          <a:xfrm>
            <a:off x="5486400" y="3657600"/>
            <a:ext cx="2971800" cy="22098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13346" name="Text Box 2"/>
          <p:cNvSpPr txBox="1">
            <a:spLocks noChangeArrowheads="1"/>
          </p:cNvSpPr>
          <p:nvPr/>
        </p:nvSpPr>
        <p:spPr bwMode="auto">
          <a:xfrm>
            <a:off x="990600" y="304225"/>
            <a:ext cx="7389972" cy="584775"/>
          </a:xfrm>
          <a:prstGeom prst="rect">
            <a:avLst/>
          </a:prstGeom>
          <a:noFill/>
          <a:ln w="9525">
            <a:noFill/>
            <a:miter lim="800000"/>
            <a:headEnd/>
            <a:tailEnd/>
          </a:ln>
          <a:effectLst/>
        </p:spPr>
        <p:txBody>
          <a:bodyPr wrap="none">
            <a:spAutoFit/>
          </a:bodyPr>
          <a:lstStyle/>
          <a:p>
            <a:r>
              <a:rPr lang="en-US" sz="3200" dirty="0">
                <a:latin typeface="+mj-lt"/>
              </a:rPr>
              <a:t>Redundant Array Independent Disk (RAID)</a:t>
            </a:r>
          </a:p>
        </p:txBody>
      </p:sp>
      <p:sp>
        <p:nvSpPr>
          <p:cNvPr id="313348" name="Oval 4"/>
          <p:cNvSpPr>
            <a:spLocks noChangeArrowheads="1"/>
          </p:cNvSpPr>
          <p:nvPr/>
        </p:nvSpPr>
        <p:spPr bwMode="auto">
          <a:xfrm>
            <a:off x="6248400" y="2590800"/>
            <a:ext cx="1524000" cy="914400"/>
          </a:xfrm>
          <a:prstGeom prst="ellipse">
            <a:avLst/>
          </a:prstGeom>
          <a:solidFill>
            <a:schemeClr val="accent1"/>
          </a:solidFill>
          <a:ln w="9525">
            <a:solidFill>
              <a:schemeClr val="tx1"/>
            </a:solidFill>
            <a:round/>
            <a:headEnd/>
            <a:tailEnd/>
          </a:ln>
          <a:effectLst/>
        </p:spPr>
        <p:txBody>
          <a:bodyPr wrap="none" anchor="ctr"/>
          <a:lstStyle/>
          <a:p>
            <a:pPr algn="ctr"/>
            <a:r>
              <a:rPr lang="en-US" sz="2400">
                <a:latin typeface="+mj-lt"/>
              </a:rPr>
              <a:t>PC</a:t>
            </a:r>
          </a:p>
        </p:txBody>
      </p:sp>
      <p:pic>
        <p:nvPicPr>
          <p:cNvPr id="313350" name="Picture 6"/>
          <p:cNvPicPr>
            <a:picLocks noChangeAspect="1" noChangeArrowheads="1"/>
          </p:cNvPicPr>
          <p:nvPr/>
        </p:nvPicPr>
        <p:blipFill>
          <a:blip r:embed="rId3"/>
          <a:srcRect/>
          <a:stretch>
            <a:fillRect/>
          </a:stretch>
        </p:blipFill>
        <p:spPr bwMode="auto">
          <a:xfrm>
            <a:off x="6248400" y="3733800"/>
            <a:ext cx="1600200" cy="958850"/>
          </a:xfrm>
          <a:prstGeom prst="rect">
            <a:avLst/>
          </a:prstGeom>
          <a:noFill/>
          <a:ln w="9525">
            <a:noFill/>
            <a:miter lim="800000"/>
            <a:headEnd/>
            <a:tailEnd/>
          </a:ln>
          <a:effectLst/>
        </p:spPr>
      </p:pic>
      <p:pic>
        <p:nvPicPr>
          <p:cNvPr id="313358" name="Picture 14" descr="storview_visual_front"/>
          <p:cNvPicPr>
            <a:picLocks noChangeAspect="1" noChangeArrowheads="1" noCrop="1"/>
          </p:cNvPicPr>
          <p:nvPr/>
        </p:nvPicPr>
        <p:blipFill>
          <a:blip r:embed="rId4"/>
          <a:srcRect/>
          <a:stretch>
            <a:fillRect/>
          </a:stretch>
        </p:blipFill>
        <p:spPr bwMode="auto">
          <a:xfrm>
            <a:off x="5791200" y="4800600"/>
            <a:ext cx="2416175" cy="635000"/>
          </a:xfrm>
          <a:prstGeom prst="rect">
            <a:avLst/>
          </a:prstGeom>
          <a:noFill/>
        </p:spPr>
      </p:pic>
      <p:pic>
        <p:nvPicPr>
          <p:cNvPr id="313359" name="Picture 15" descr="storview_visual_back"/>
          <p:cNvPicPr>
            <a:picLocks noChangeAspect="1" noChangeArrowheads="1" noCrop="1"/>
          </p:cNvPicPr>
          <p:nvPr/>
        </p:nvPicPr>
        <p:blipFill>
          <a:blip r:embed="rId5"/>
          <a:srcRect/>
          <a:stretch>
            <a:fillRect/>
          </a:stretch>
        </p:blipFill>
        <p:spPr bwMode="auto">
          <a:xfrm>
            <a:off x="5788025" y="1600200"/>
            <a:ext cx="2441575" cy="635000"/>
          </a:xfrm>
          <a:prstGeom prst="rect">
            <a:avLst/>
          </a:prstGeom>
          <a:noFill/>
        </p:spPr>
      </p:pic>
      <p:sp>
        <p:nvSpPr>
          <p:cNvPr id="313360" name="Line 16"/>
          <p:cNvSpPr>
            <a:spLocks noChangeShapeType="1"/>
          </p:cNvSpPr>
          <p:nvPr/>
        </p:nvSpPr>
        <p:spPr bwMode="auto">
          <a:xfrm>
            <a:off x="7010400" y="3505200"/>
            <a:ext cx="0" cy="3810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13361" name="Line 17"/>
          <p:cNvSpPr>
            <a:spLocks noChangeShapeType="1"/>
          </p:cNvSpPr>
          <p:nvPr/>
        </p:nvSpPr>
        <p:spPr bwMode="auto">
          <a:xfrm>
            <a:off x="7010400" y="4495800"/>
            <a:ext cx="0" cy="3048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13363" name="Text Box 19"/>
          <p:cNvSpPr txBox="1">
            <a:spLocks noChangeArrowheads="1"/>
          </p:cNvSpPr>
          <p:nvPr/>
        </p:nvSpPr>
        <p:spPr bwMode="auto">
          <a:xfrm>
            <a:off x="6196013" y="5486400"/>
            <a:ext cx="1486304" cy="369332"/>
          </a:xfrm>
          <a:prstGeom prst="rect">
            <a:avLst/>
          </a:prstGeom>
          <a:noFill/>
          <a:ln w="9525">
            <a:noFill/>
            <a:miter lim="800000"/>
            <a:headEnd/>
            <a:tailEnd/>
          </a:ln>
          <a:effectLst/>
        </p:spPr>
        <p:txBody>
          <a:bodyPr wrap="none">
            <a:spAutoFit/>
          </a:bodyPr>
          <a:lstStyle/>
          <a:p>
            <a:r>
              <a:rPr lang="en-US" sz="1800">
                <a:latin typeface="+mj-lt"/>
              </a:rPr>
              <a:t>RAID System</a:t>
            </a:r>
          </a:p>
        </p:txBody>
      </p:sp>
      <p:sp>
        <p:nvSpPr>
          <p:cNvPr id="313347" name="Text Box 3"/>
          <p:cNvSpPr txBox="1">
            <a:spLocks noChangeArrowheads="1"/>
          </p:cNvSpPr>
          <p:nvPr/>
        </p:nvSpPr>
        <p:spPr bwMode="auto">
          <a:xfrm>
            <a:off x="490752" y="1131600"/>
            <a:ext cx="4978527" cy="5509200"/>
          </a:xfrm>
          <a:prstGeom prst="rect">
            <a:avLst/>
          </a:prstGeom>
          <a:noFill/>
          <a:ln w="9525">
            <a:noFill/>
            <a:miter lim="800000"/>
            <a:headEnd/>
            <a:tailEnd/>
          </a:ln>
          <a:effectLst/>
        </p:spPr>
        <p:txBody>
          <a:bodyPr wrap="square">
            <a:spAutoFit/>
          </a:bodyPr>
          <a:lstStyle/>
          <a:p>
            <a:pPr marL="342900" indent="-342900">
              <a:buFont typeface="Arial" panose="020B0604020202020204" pitchFamily="34" charset="0"/>
              <a:buChar char="•"/>
            </a:pPr>
            <a:r>
              <a:rPr lang="en-US" dirty="0">
                <a:latin typeface="+mj-lt"/>
              </a:rPr>
              <a:t>Hard drive is mechanical</a:t>
            </a:r>
          </a:p>
          <a:p>
            <a:pPr marL="800100" lvl="1" indent="-342900">
              <a:buFont typeface="Wingdings" pitchFamily="2" charset="2"/>
              <a:buChar char="§"/>
            </a:pPr>
            <a:r>
              <a:rPr lang="en-US" sz="1800" dirty="0">
                <a:latin typeface="+mj-lt"/>
              </a:rPr>
              <a:t>It is slow, and in particular, easy to fail</a:t>
            </a:r>
          </a:p>
          <a:p>
            <a:pPr marL="342900" indent="-342900">
              <a:buFont typeface="Arial" panose="020B0604020202020204" pitchFamily="34" charset="0"/>
              <a:buChar char="•"/>
            </a:pPr>
            <a:r>
              <a:rPr lang="en-US" dirty="0">
                <a:latin typeface="+mj-lt"/>
              </a:rPr>
              <a:t>RAID: A number of disks is organized and appears to be a single one to the OS</a:t>
            </a:r>
          </a:p>
          <a:p>
            <a:pPr marL="800100" lvl="1" indent="-342900">
              <a:buFont typeface="Wingdings" pitchFamily="2" charset="2"/>
              <a:buChar char="§"/>
            </a:pPr>
            <a:r>
              <a:rPr lang="en-US" sz="1800" dirty="0">
                <a:latin typeface="+mj-lt"/>
              </a:rPr>
              <a:t> Aggregate disk capacity</a:t>
            </a:r>
          </a:p>
          <a:p>
            <a:pPr marL="800100" lvl="1" indent="-342900">
              <a:buFont typeface="Wingdings" pitchFamily="2" charset="2"/>
              <a:buChar char="§"/>
            </a:pPr>
            <a:r>
              <a:rPr lang="en-US" sz="1800" dirty="0">
                <a:latin typeface="+mj-lt"/>
              </a:rPr>
              <a:t> Increase I/O throughput through data striping</a:t>
            </a:r>
          </a:p>
          <a:p>
            <a:pPr marL="800100" lvl="1" indent="-342900">
              <a:buFont typeface="Wingdings" pitchFamily="2" charset="2"/>
              <a:buChar char="§"/>
            </a:pPr>
            <a:r>
              <a:rPr lang="en-US" sz="1800" dirty="0">
                <a:latin typeface="+mj-lt"/>
              </a:rPr>
              <a:t> Improve reliability through redundancy</a:t>
            </a:r>
          </a:p>
          <a:p>
            <a:pPr marL="342900" indent="-342900">
              <a:buFont typeface="Arial" panose="020B0604020202020204" pitchFamily="34" charset="0"/>
              <a:buChar char="•"/>
            </a:pPr>
            <a:r>
              <a:rPr lang="en-US" dirty="0">
                <a:latin typeface="+mj-lt"/>
              </a:rPr>
              <a:t>Everything in RAID is usually redundant</a:t>
            </a:r>
          </a:p>
          <a:p>
            <a:pPr marL="800100" lvl="1" indent="-342900">
              <a:buFont typeface="Wingdings" pitchFamily="2" charset="2"/>
              <a:buChar char="§"/>
            </a:pPr>
            <a:r>
              <a:rPr lang="en-US" sz="1800" dirty="0">
                <a:latin typeface="+mj-lt"/>
              </a:rPr>
              <a:t>Power supplies, fans, temperature sensors</a:t>
            </a:r>
          </a:p>
          <a:p>
            <a:pPr marL="800100" lvl="1" indent="-342900">
              <a:buFont typeface="Wingdings" pitchFamily="2" charset="2"/>
              <a:buChar char="§"/>
            </a:pPr>
            <a:r>
              <a:rPr lang="en-US" sz="1800" dirty="0">
                <a:latin typeface="+mj-lt"/>
              </a:rPr>
              <a:t>Controllers</a:t>
            </a:r>
          </a:p>
          <a:p>
            <a:pPr marL="342900" indent="-342900">
              <a:buFont typeface="Arial" panose="020B0604020202020204" pitchFamily="34" charset="0"/>
              <a:buChar char="•"/>
            </a:pPr>
            <a:r>
              <a:rPr lang="en-US" dirty="0">
                <a:latin typeface="+mj-lt"/>
              </a:rPr>
              <a:t>Some well-known configurations</a:t>
            </a:r>
          </a:p>
          <a:p>
            <a:pPr marL="800100" lvl="1" indent="-342900">
              <a:buFont typeface="Wingdings" pitchFamily="2" charset="2"/>
              <a:buChar char="§"/>
            </a:pPr>
            <a:r>
              <a:rPr lang="en-US" sz="1800" dirty="0">
                <a:latin typeface="+mj-lt"/>
              </a:rPr>
              <a:t>RAID 0: striping, no mirroring or parity </a:t>
            </a:r>
          </a:p>
          <a:p>
            <a:pPr marL="800100" lvl="1" indent="-342900">
              <a:buFont typeface="Wingdings" pitchFamily="2" charset="2"/>
              <a:buChar char="§"/>
            </a:pPr>
            <a:r>
              <a:rPr lang="en-US" sz="1800" dirty="0">
                <a:latin typeface="+mj-lt"/>
              </a:rPr>
              <a:t>RAID 1: mirroring</a:t>
            </a:r>
          </a:p>
          <a:p>
            <a:pPr marL="800100" lvl="1" indent="-342900">
              <a:buFont typeface="Wingdings" pitchFamily="2" charset="2"/>
              <a:buChar char="§"/>
            </a:pPr>
            <a:r>
              <a:rPr lang="en-US" sz="1800" dirty="0">
                <a:latin typeface="+mj-lt"/>
              </a:rPr>
              <a:t>RAID 2: bit-level striping with parity coding</a:t>
            </a:r>
          </a:p>
          <a:p>
            <a:pPr marL="800100" lvl="1" indent="-342900">
              <a:buFont typeface="Wingdings" pitchFamily="2" charset="2"/>
              <a:buChar char="§"/>
            </a:pPr>
            <a:r>
              <a:rPr lang="en-US" sz="1800" dirty="0">
                <a:latin typeface="+mj-lt"/>
              </a:rPr>
              <a:t>RAID 3: block-level striping with distributed parity coding</a:t>
            </a:r>
          </a:p>
          <a:p>
            <a:pPr marL="800100" lvl="1" indent="-342900">
              <a:buFont typeface="Wingdings" pitchFamily="2" charset="2"/>
              <a:buChar char="§"/>
            </a:pPr>
            <a:r>
              <a:rPr lang="en-US" sz="1800" dirty="0">
                <a:latin typeface="+mj-lt"/>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2"/>
          <p:cNvSpPr txBox="1">
            <a:spLocks noChangeArrowheads="1"/>
          </p:cNvSpPr>
          <p:nvPr/>
        </p:nvSpPr>
        <p:spPr bwMode="auto">
          <a:xfrm>
            <a:off x="2819400" y="330200"/>
            <a:ext cx="3095719" cy="646331"/>
          </a:xfrm>
          <a:prstGeom prst="rect">
            <a:avLst/>
          </a:prstGeom>
          <a:noFill/>
          <a:ln w="9525">
            <a:noFill/>
            <a:miter lim="800000"/>
            <a:headEnd/>
            <a:tailEnd/>
          </a:ln>
          <a:effectLst/>
        </p:spPr>
        <p:txBody>
          <a:bodyPr wrap="none">
            <a:spAutoFit/>
          </a:bodyPr>
          <a:lstStyle/>
          <a:p>
            <a:r>
              <a:rPr lang="en-US" sz="3600">
                <a:latin typeface="+mj-lt"/>
              </a:rPr>
              <a:t>RAID - Level 0</a:t>
            </a:r>
          </a:p>
        </p:txBody>
      </p:sp>
      <p:sp>
        <p:nvSpPr>
          <p:cNvPr id="315395" name="Text Box 3"/>
          <p:cNvSpPr txBox="1">
            <a:spLocks noChangeArrowheads="1"/>
          </p:cNvSpPr>
          <p:nvPr/>
        </p:nvSpPr>
        <p:spPr bwMode="auto">
          <a:xfrm>
            <a:off x="868362" y="4267200"/>
            <a:ext cx="7331075" cy="1938992"/>
          </a:xfrm>
          <a:prstGeom prst="rect">
            <a:avLst/>
          </a:prstGeom>
          <a:noFill/>
          <a:ln w="9525">
            <a:noFill/>
            <a:miter lim="800000"/>
            <a:headEnd/>
            <a:tailEnd/>
          </a:ln>
          <a:effectLst/>
        </p:spPr>
        <p:txBody>
          <a:bodyPr>
            <a:spAutoFit/>
          </a:bodyPr>
          <a:lstStyle/>
          <a:p>
            <a:pPr marL="285750" indent="-285750">
              <a:buFont typeface="Arial" panose="020B0604020202020204" pitchFamily="34" charset="0"/>
              <a:buChar char="•"/>
            </a:pPr>
            <a:r>
              <a:rPr lang="en-US" dirty="0">
                <a:latin typeface="+mj-lt"/>
              </a:rPr>
              <a:t>RAID 0 implements a striped disk array, the data is broken down into blocks and each block is written to a separate disk drive</a:t>
            </a:r>
          </a:p>
          <a:p>
            <a:pPr marL="742950" lvl="1" indent="-285750">
              <a:buFont typeface="Wingdings" pitchFamily="2" charset="2"/>
              <a:buChar char="§"/>
            </a:pPr>
            <a:r>
              <a:rPr lang="en-US" sz="1800" dirty="0">
                <a:latin typeface="+mj-lt"/>
              </a:rPr>
              <a:t>PRO: I/O performance is greatly improved by spreading the I/O load across many channels and drives</a:t>
            </a:r>
          </a:p>
          <a:p>
            <a:pPr marL="742950" lvl="1" indent="-285750">
              <a:buFont typeface="Wingdings" pitchFamily="2" charset="2"/>
              <a:buChar char="§"/>
            </a:pPr>
            <a:r>
              <a:rPr lang="en-US" sz="1800" dirty="0">
                <a:latin typeface="+mj-lt"/>
              </a:rPr>
              <a:t>CON: NOT fault-tolerant</a:t>
            </a:r>
            <a:r>
              <a:rPr lang="en-US" sz="2400" dirty="0">
                <a:latin typeface="+mj-lt"/>
              </a:rPr>
              <a:t> </a:t>
            </a:r>
          </a:p>
          <a:p>
            <a:pPr marL="742950" lvl="1" indent="-285750">
              <a:buFont typeface="Wingdings" pitchFamily="2" charset="2"/>
              <a:buChar char="§"/>
            </a:pPr>
            <a:r>
              <a:rPr lang="en-US" sz="1800" dirty="0">
                <a:latin typeface="+mj-lt"/>
              </a:rPr>
              <a:t>Applications: video editing, etc.</a:t>
            </a:r>
            <a:r>
              <a:rPr lang="en-US" dirty="0">
                <a:latin typeface="+mj-lt"/>
              </a:rPr>
              <a:t> </a:t>
            </a:r>
            <a:r>
              <a:rPr lang="en-US" sz="1800" dirty="0">
                <a:latin typeface="+mj-lt"/>
              </a:rPr>
              <a:t>(requiring high speed)</a:t>
            </a:r>
          </a:p>
        </p:txBody>
      </p:sp>
      <p:pic>
        <p:nvPicPr>
          <p:cNvPr id="315397" name="Picture 5"/>
          <p:cNvPicPr>
            <a:picLocks noChangeAspect="1" noChangeArrowheads="1"/>
          </p:cNvPicPr>
          <p:nvPr/>
        </p:nvPicPr>
        <p:blipFill>
          <a:blip r:embed="rId3"/>
          <a:srcRect/>
          <a:stretch>
            <a:fillRect/>
          </a:stretch>
        </p:blipFill>
        <p:spPr bwMode="auto">
          <a:xfrm>
            <a:off x="1447800" y="1219200"/>
            <a:ext cx="5867400" cy="2667000"/>
          </a:xfrm>
          <a:prstGeom prst="rect">
            <a:avLst/>
          </a:prstGeom>
          <a:noFill/>
          <a:ln w="9525">
            <a:noFill/>
            <a:miter lim="800000"/>
            <a:headEnd/>
            <a:tailEnd/>
          </a:ln>
          <a:effectLst/>
        </p:spPr>
      </p:pic>
    </p:spTree>
    <p:extLst>
      <p:ext uri="{BB962C8B-B14F-4D97-AF65-F5344CB8AC3E}">
        <p14:creationId xmlns:p14="http://schemas.microsoft.com/office/powerpoint/2010/main" val="117822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2819400" y="712788"/>
            <a:ext cx="3095719" cy="646331"/>
          </a:xfrm>
          <a:prstGeom prst="rect">
            <a:avLst/>
          </a:prstGeom>
          <a:noFill/>
          <a:ln w="9525">
            <a:noFill/>
            <a:miter lim="800000"/>
            <a:headEnd/>
            <a:tailEnd/>
          </a:ln>
          <a:effectLst/>
        </p:spPr>
        <p:txBody>
          <a:bodyPr wrap="none">
            <a:spAutoFit/>
          </a:bodyPr>
          <a:lstStyle/>
          <a:p>
            <a:r>
              <a:rPr lang="en-US" sz="3600">
                <a:latin typeface="+mj-lt"/>
              </a:rPr>
              <a:t>RAID - Level 1</a:t>
            </a:r>
          </a:p>
        </p:txBody>
      </p:sp>
      <p:sp>
        <p:nvSpPr>
          <p:cNvPr id="319491" name="Text Box 3"/>
          <p:cNvSpPr txBox="1">
            <a:spLocks noChangeArrowheads="1"/>
          </p:cNvSpPr>
          <p:nvPr/>
        </p:nvSpPr>
        <p:spPr bwMode="auto">
          <a:xfrm>
            <a:off x="1066800" y="4419600"/>
            <a:ext cx="7331075" cy="1508105"/>
          </a:xfrm>
          <a:prstGeom prst="rect">
            <a:avLst/>
          </a:prstGeom>
          <a:noFill/>
          <a:ln w="9525">
            <a:noFill/>
            <a:miter lim="800000"/>
            <a:headEnd/>
            <a:tailEnd/>
          </a:ln>
          <a:effectLst/>
        </p:spPr>
        <p:txBody>
          <a:bodyPr>
            <a:spAutoFit/>
          </a:bodyPr>
          <a:lstStyle/>
          <a:p>
            <a:pPr marL="285750" indent="-285750">
              <a:buFont typeface="Arial" panose="020B0604020202020204" pitchFamily="34" charset="0"/>
              <a:buChar char="•"/>
            </a:pPr>
            <a:r>
              <a:rPr lang="en-US" dirty="0">
                <a:latin typeface="+mj-lt"/>
              </a:rPr>
              <a:t>RAID 1: Each data item is duplicated on two disks (mirror)</a:t>
            </a:r>
          </a:p>
          <a:p>
            <a:pPr marL="742950" lvl="1" indent="-285750">
              <a:buFont typeface="Wingdings" pitchFamily="2" charset="2"/>
              <a:buChar char="§"/>
            </a:pPr>
            <a:r>
              <a:rPr lang="en-US" sz="1800" dirty="0">
                <a:latin typeface="+mj-lt"/>
              </a:rPr>
              <a:t>PRO: 1W/2R possible per mirrored pair, sustain simultaneous disk failures</a:t>
            </a:r>
            <a:endParaRPr lang="en-US" sz="2400" dirty="0">
              <a:latin typeface="+mj-lt"/>
            </a:endParaRPr>
          </a:p>
          <a:p>
            <a:pPr marL="742950" lvl="1" indent="-285750">
              <a:buFont typeface="Wingdings" pitchFamily="2" charset="2"/>
              <a:buChar char="§"/>
            </a:pPr>
            <a:r>
              <a:rPr lang="en-US" sz="1800" dirty="0">
                <a:latin typeface="+mj-lt"/>
              </a:rPr>
              <a:t>CON: inefficient -- 100% overhead of disk space</a:t>
            </a:r>
          </a:p>
          <a:p>
            <a:pPr marL="742950" lvl="1" indent="-285750">
              <a:buFont typeface="Wingdings" pitchFamily="2" charset="2"/>
              <a:buChar char="§"/>
            </a:pPr>
            <a:r>
              <a:rPr lang="en-US" sz="1800" dirty="0">
                <a:latin typeface="+mj-lt"/>
              </a:rPr>
              <a:t>Applications: accounting, etc. (mission critical)</a:t>
            </a:r>
          </a:p>
        </p:txBody>
      </p:sp>
      <p:pic>
        <p:nvPicPr>
          <p:cNvPr id="319493" name="Picture 5"/>
          <p:cNvPicPr>
            <a:picLocks noChangeAspect="1" noChangeArrowheads="1"/>
          </p:cNvPicPr>
          <p:nvPr/>
        </p:nvPicPr>
        <p:blipFill>
          <a:blip r:embed="rId3"/>
          <a:srcRect/>
          <a:stretch>
            <a:fillRect/>
          </a:stretch>
        </p:blipFill>
        <p:spPr bwMode="auto">
          <a:xfrm>
            <a:off x="1219200" y="1676400"/>
            <a:ext cx="6553200" cy="2174875"/>
          </a:xfrm>
          <a:prstGeom prst="rect">
            <a:avLst/>
          </a:prstGeom>
          <a:noFill/>
          <a:ln w="9525">
            <a:noFill/>
            <a:miter lim="800000"/>
            <a:headEnd/>
            <a:tailEnd/>
          </a:ln>
          <a:effectLst/>
        </p:spPr>
      </p:pic>
    </p:spTree>
    <p:extLst>
      <p:ext uri="{BB962C8B-B14F-4D97-AF65-F5344CB8AC3E}">
        <p14:creationId xmlns:p14="http://schemas.microsoft.com/office/powerpoint/2010/main" val="418207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p:cNvSpPr txBox="1">
            <a:spLocks noChangeArrowheads="1"/>
          </p:cNvSpPr>
          <p:nvPr/>
        </p:nvSpPr>
        <p:spPr bwMode="auto">
          <a:xfrm>
            <a:off x="2895600" y="607794"/>
            <a:ext cx="3095719" cy="646331"/>
          </a:xfrm>
          <a:prstGeom prst="rect">
            <a:avLst/>
          </a:prstGeom>
          <a:noFill/>
          <a:ln w="9525">
            <a:noFill/>
            <a:miter lim="800000"/>
            <a:headEnd/>
            <a:tailEnd/>
          </a:ln>
          <a:effectLst/>
        </p:spPr>
        <p:txBody>
          <a:bodyPr wrap="none">
            <a:spAutoFit/>
          </a:bodyPr>
          <a:lstStyle/>
          <a:p>
            <a:r>
              <a:rPr lang="en-US" sz="3600">
                <a:latin typeface="+mj-lt"/>
              </a:rPr>
              <a:t>RAID - Level 3</a:t>
            </a:r>
          </a:p>
        </p:txBody>
      </p:sp>
      <p:sp>
        <p:nvSpPr>
          <p:cNvPr id="321539" name="Text Box 3"/>
          <p:cNvSpPr txBox="1">
            <a:spLocks noChangeArrowheads="1"/>
          </p:cNvSpPr>
          <p:nvPr/>
        </p:nvSpPr>
        <p:spPr bwMode="auto">
          <a:xfrm>
            <a:off x="1066800" y="4267200"/>
            <a:ext cx="7331075" cy="2123658"/>
          </a:xfrm>
          <a:prstGeom prst="rect">
            <a:avLst/>
          </a:prstGeom>
          <a:noFill/>
          <a:ln w="9525">
            <a:noFill/>
            <a:miter lim="800000"/>
            <a:headEnd/>
            <a:tailEnd/>
          </a:ln>
          <a:effectLst/>
        </p:spPr>
        <p:txBody>
          <a:bodyPr>
            <a:spAutoFit/>
          </a:bodyPr>
          <a:lstStyle/>
          <a:p>
            <a:pPr marL="285750" indent="-285750">
              <a:buFont typeface="Arial" panose="020B0604020202020204" pitchFamily="34" charset="0"/>
              <a:buChar char="•"/>
            </a:pPr>
            <a:r>
              <a:rPr lang="en-US" dirty="0">
                <a:latin typeface="+mj-lt"/>
              </a:rPr>
              <a:t>RAID 3: Each data block is subdivided ("striped") and written on the data disks. Stripe parity is generated on Writes, recorded on the parity disk and checked on Reads. </a:t>
            </a:r>
          </a:p>
          <a:p>
            <a:pPr marL="742950" lvl="1" indent="-285750">
              <a:buFont typeface="Wingdings" pitchFamily="2" charset="2"/>
              <a:buChar char="§"/>
            </a:pPr>
            <a:r>
              <a:rPr lang="en-US" sz="1800" dirty="0">
                <a:latin typeface="+mj-lt"/>
              </a:rPr>
              <a:t>PRO: high R/W rate, Disk failure has an insignificant impact on throughput, low ratio of ECC </a:t>
            </a:r>
          </a:p>
          <a:p>
            <a:pPr marL="742950" lvl="1" indent="-285750">
              <a:buFont typeface="Wingdings" pitchFamily="2" charset="2"/>
              <a:buChar char="§"/>
            </a:pPr>
            <a:r>
              <a:rPr lang="en-US" sz="1800" dirty="0">
                <a:latin typeface="+mj-lt"/>
              </a:rPr>
              <a:t>CON: Controller design is fairly complex, need on-the-fly disk rebuild in case of drive failures</a:t>
            </a:r>
          </a:p>
        </p:txBody>
      </p:sp>
      <p:pic>
        <p:nvPicPr>
          <p:cNvPr id="321542" name="Picture 6"/>
          <p:cNvPicPr>
            <a:picLocks noChangeAspect="1" noChangeArrowheads="1"/>
          </p:cNvPicPr>
          <p:nvPr/>
        </p:nvPicPr>
        <p:blipFill>
          <a:blip r:embed="rId3"/>
          <a:srcRect/>
          <a:stretch>
            <a:fillRect/>
          </a:stretch>
        </p:blipFill>
        <p:spPr bwMode="auto">
          <a:xfrm>
            <a:off x="1219200" y="1371600"/>
            <a:ext cx="6934200" cy="2660650"/>
          </a:xfrm>
          <a:prstGeom prst="rect">
            <a:avLst/>
          </a:prstGeom>
          <a:noFill/>
          <a:ln w="9525">
            <a:noFill/>
            <a:miter lim="800000"/>
            <a:headEnd/>
            <a:tailEnd/>
          </a:ln>
          <a:effectLst/>
        </p:spPr>
      </p:pic>
    </p:spTree>
    <p:extLst>
      <p:ext uri="{BB962C8B-B14F-4D97-AF65-F5344CB8AC3E}">
        <p14:creationId xmlns:p14="http://schemas.microsoft.com/office/powerpoint/2010/main" val="206911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685800" y="1066800"/>
            <a:ext cx="8061325" cy="1846659"/>
          </a:xfrm>
          <a:prstGeom prst="rect">
            <a:avLst/>
          </a:prstGeom>
          <a:noFill/>
          <a:ln w="9525">
            <a:noFill/>
            <a:miter lim="800000"/>
            <a:headEnd/>
            <a:tailEnd/>
          </a:ln>
          <a:effectLst/>
        </p:spPr>
        <p:txBody>
          <a:bodyPr wrap="square">
            <a:spAutoFit/>
          </a:bodyPr>
          <a:lstStyle/>
          <a:p>
            <a:pPr marL="342900" indent="-342900">
              <a:buFont typeface="Arial" panose="020B0604020202020204" pitchFamily="34" charset="0"/>
              <a:buChar char="•"/>
            </a:pPr>
            <a:r>
              <a:rPr lang="en-US" dirty="0">
                <a:latin typeface="+mj-lt"/>
              </a:rPr>
              <a:t>Each database contains a number of tables</a:t>
            </a:r>
          </a:p>
          <a:p>
            <a:pPr marL="342900" indent="-342900">
              <a:buFont typeface="Arial" panose="020B0604020202020204" pitchFamily="34" charset="0"/>
              <a:buChar char="•"/>
            </a:pPr>
            <a:r>
              <a:rPr lang="en-US" dirty="0">
                <a:latin typeface="+mj-lt"/>
              </a:rPr>
              <a:t>Each table contains a number of records</a:t>
            </a:r>
          </a:p>
          <a:p>
            <a:pPr marL="342900" indent="-342900">
              <a:buFont typeface="Arial" panose="020B0604020202020204" pitchFamily="34" charset="0"/>
              <a:buChar char="•"/>
            </a:pPr>
            <a:r>
              <a:rPr lang="en-US" dirty="0">
                <a:latin typeface="+mj-lt"/>
              </a:rPr>
              <a:t>Each record has a unique identifier called a </a:t>
            </a:r>
            <a:r>
              <a:rPr lang="en-US" i="1" dirty="0">
                <a:latin typeface="+mj-lt"/>
              </a:rPr>
              <a:t>record id</a:t>
            </a:r>
            <a:r>
              <a:rPr lang="en-US" dirty="0">
                <a:latin typeface="+mj-lt"/>
              </a:rPr>
              <a:t>, or </a:t>
            </a:r>
            <a:r>
              <a:rPr lang="en-US" i="1" dirty="0">
                <a:latin typeface="+mj-lt"/>
              </a:rPr>
              <a:t>rid</a:t>
            </a:r>
            <a:r>
              <a:rPr lang="en-US" dirty="0">
                <a:latin typeface="+mj-lt"/>
              </a:rPr>
              <a:t> </a:t>
            </a:r>
          </a:p>
          <a:p>
            <a:pPr marL="742950" lvl="1" indent="-285750">
              <a:buFont typeface="Wingdings" pitchFamily="2" charset="2"/>
              <a:buChar char="§"/>
            </a:pPr>
            <a:r>
              <a:rPr lang="en-US" sz="1800" dirty="0">
                <a:latin typeface="+mj-lt"/>
              </a:rPr>
              <a:t>Records can be stored in files based on the underlying OS</a:t>
            </a:r>
          </a:p>
          <a:p>
            <a:pPr marL="742950" lvl="1" indent="-285750">
              <a:buFont typeface="Wingdings" pitchFamily="2" charset="2"/>
              <a:buChar char="§"/>
            </a:pPr>
            <a:r>
              <a:rPr lang="en-US" sz="1800" dirty="0">
                <a:latin typeface="+mj-lt"/>
              </a:rPr>
              <a:t>Records can be stored directly to disk blocks bypassing file systems (raw devices)</a:t>
            </a:r>
          </a:p>
        </p:txBody>
      </p:sp>
      <p:sp>
        <p:nvSpPr>
          <p:cNvPr id="21508" name="Text Box 4"/>
          <p:cNvSpPr txBox="1">
            <a:spLocks noChangeArrowheads="1"/>
          </p:cNvSpPr>
          <p:nvPr/>
        </p:nvSpPr>
        <p:spPr bwMode="auto">
          <a:xfrm>
            <a:off x="1143000" y="228600"/>
            <a:ext cx="5464958" cy="584775"/>
          </a:xfrm>
          <a:prstGeom prst="rect">
            <a:avLst/>
          </a:prstGeom>
          <a:noFill/>
          <a:ln w="9525">
            <a:noFill/>
            <a:miter lim="800000"/>
            <a:headEnd/>
            <a:tailEnd/>
          </a:ln>
          <a:effectLst/>
        </p:spPr>
        <p:txBody>
          <a:bodyPr wrap="none">
            <a:spAutoFit/>
          </a:bodyPr>
          <a:lstStyle/>
          <a:p>
            <a:r>
              <a:rPr lang="en-US" sz="3200">
                <a:latin typeface="+mj-lt"/>
              </a:rPr>
              <a:t>Storing databases/tables/records</a:t>
            </a:r>
          </a:p>
        </p:txBody>
      </p:sp>
      <p:sp>
        <p:nvSpPr>
          <p:cNvPr id="21513" name="Text Box 9"/>
          <p:cNvSpPr txBox="1">
            <a:spLocks noChangeArrowheads="1"/>
          </p:cNvSpPr>
          <p:nvPr/>
        </p:nvSpPr>
        <p:spPr bwMode="auto">
          <a:xfrm>
            <a:off x="974725" y="5029200"/>
            <a:ext cx="1499128" cy="369332"/>
          </a:xfrm>
          <a:prstGeom prst="rect">
            <a:avLst/>
          </a:prstGeom>
          <a:noFill/>
          <a:ln w="9525">
            <a:noFill/>
            <a:miter lim="800000"/>
            <a:headEnd/>
            <a:tailEnd/>
          </a:ln>
          <a:effectLst/>
        </p:spPr>
        <p:txBody>
          <a:bodyPr wrap="none">
            <a:spAutoFit/>
          </a:bodyPr>
          <a:lstStyle/>
          <a:p>
            <a:r>
              <a:rPr lang="en-US" sz="1800">
                <a:solidFill>
                  <a:schemeClr val="accent2"/>
                </a:solidFill>
                <a:latin typeface="+mj-lt"/>
              </a:rPr>
              <a:t>Disk Manager</a:t>
            </a:r>
          </a:p>
        </p:txBody>
      </p:sp>
      <p:sp>
        <p:nvSpPr>
          <p:cNvPr id="21514" name="Rectangle 10"/>
          <p:cNvSpPr>
            <a:spLocks noChangeArrowheads="1"/>
          </p:cNvSpPr>
          <p:nvPr/>
        </p:nvSpPr>
        <p:spPr bwMode="auto">
          <a:xfrm>
            <a:off x="822325" y="5029200"/>
            <a:ext cx="1905000" cy="381000"/>
          </a:xfrm>
          <a:prstGeom prst="rect">
            <a:avLst/>
          </a:prstGeom>
          <a:noFill/>
          <a:ln w="9525">
            <a:solidFill>
              <a:schemeClr val="tx1"/>
            </a:solidFill>
            <a:miter lim="800000"/>
            <a:headEnd/>
            <a:tailEnd/>
          </a:ln>
          <a:effectLst/>
        </p:spPr>
        <p:txBody>
          <a:bodyPr wrap="none" anchor="ctr"/>
          <a:lstStyle/>
          <a:p>
            <a:endParaRPr lang="en-US">
              <a:solidFill>
                <a:schemeClr val="accent2"/>
              </a:solidFill>
              <a:latin typeface="+mj-lt"/>
            </a:endParaRPr>
          </a:p>
        </p:txBody>
      </p:sp>
      <p:sp>
        <p:nvSpPr>
          <p:cNvPr id="21516" name="Text Box 12"/>
          <p:cNvSpPr txBox="1">
            <a:spLocks noChangeArrowheads="1"/>
          </p:cNvSpPr>
          <p:nvPr/>
        </p:nvSpPr>
        <p:spPr bwMode="auto">
          <a:xfrm>
            <a:off x="822325" y="4343400"/>
            <a:ext cx="1661673" cy="369332"/>
          </a:xfrm>
          <a:prstGeom prst="rect">
            <a:avLst/>
          </a:prstGeom>
          <a:noFill/>
          <a:ln w="9525">
            <a:noFill/>
            <a:miter lim="800000"/>
            <a:headEnd/>
            <a:tailEnd/>
          </a:ln>
          <a:effectLst/>
        </p:spPr>
        <p:txBody>
          <a:bodyPr wrap="none">
            <a:spAutoFit/>
          </a:bodyPr>
          <a:lstStyle/>
          <a:p>
            <a:r>
              <a:rPr lang="en-US" sz="1800">
                <a:solidFill>
                  <a:schemeClr val="accent2"/>
                </a:solidFill>
                <a:latin typeface="+mj-lt"/>
              </a:rPr>
              <a:t>Buffer Manager</a:t>
            </a:r>
          </a:p>
        </p:txBody>
      </p:sp>
      <p:sp>
        <p:nvSpPr>
          <p:cNvPr id="21517" name="Rectangle 13"/>
          <p:cNvSpPr>
            <a:spLocks noChangeArrowheads="1"/>
          </p:cNvSpPr>
          <p:nvPr/>
        </p:nvSpPr>
        <p:spPr bwMode="auto">
          <a:xfrm>
            <a:off x="822325" y="4343400"/>
            <a:ext cx="1905000" cy="381000"/>
          </a:xfrm>
          <a:prstGeom prst="rect">
            <a:avLst/>
          </a:prstGeom>
          <a:noFill/>
          <a:ln w="9525">
            <a:solidFill>
              <a:schemeClr val="tx1"/>
            </a:solidFill>
            <a:miter lim="800000"/>
            <a:headEnd/>
            <a:tailEnd/>
          </a:ln>
          <a:effectLst/>
        </p:spPr>
        <p:txBody>
          <a:bodyPr wrap="none" anchor="ctr"/>
          <a:lstStyle/>
          <a:p>
            <a:endParaRPr lang="en-US">
              <a:solidFill>
                <a:schemeClr val="accent2"/>
              </a:solidFill>
              <a:latin typeface="+mj-lt"/>
            </a:endParaRPr>
          </a:p>
        </p:txBody>
      </p:sp>
      <p:sp>
        <p:nvSpPr>
          <p:cNvPr id="21518" name="Line 14"/>
          <p:cNvSpPr>
            <a:spLocks noChangeShapeType="1"/>
          </p:cNvSpPr>
          <p:nvPr/>
        </p:nvSpPr>
        <p:spPr bwMode="auto">
          <a:xfrm>
            <a:off x="1447800" y="4724400"/>
            <a:ext cx="0" cy="304800"/>
          </a:xfrm>
          <a:prstGeom prst="line">
            <a:avLst/>
          </a:prstGeom>
          <a:noFill/>
          <a:ln w="9525">
            <a:solidFill>
              <a:schemeClr val="tx1"/>
            </a:solidFill>
            <a:round/>
            <a:headEnd type="triangle" w="med" len="med"/>
            <a:tailEnd type="triangle" w="med" len="med"/>
          </a:ln>
          <a:effectLst/>
        </p:spPr>
        <p:txBody>
          <a:bodyPr/>
          <a:lstStyle/>
          <a:p>
            <a:endParaRPr lang="en-US">
              <a:solidFill>
                <a:schemeClr val="accent2"/>
              </a:solidFill>
              <a:latin typeface="+mj-lt"/>
            </a:endParaRPr>
          </a:p>
        </p:txBody>
      </p:sp>
      <p:sp>
        <p:nvSpPr>
          <p:cNvPr id="21521" name="Rectangle 17"/>
          <p:cNvSpPr>
            <a:spLocks noChangeArrowheads="1"/>
          </p:cNvSpPr>
          <p:nvPr/>
        </p:nvSpPr>
        <p:spPr bwMode="auto">
          <a:xfrm>
            <a:off x="3505200" y="3020579"/>
            <a:ext cx="5029200" cy="1985159"/>
          </a:xfrm>
          <a:prstGeom prst="rect">
            <a:avLst/>
          </a:prstGeom>
          <a:noFill/>
          <a:ln w="9525">
            <a:noFill/>
            <a:miter lim="800000"/>
            <a:headEnd/>
            <a:tailEnd/>
          </a:ln>
          <a:effectLst/>
        </p:spPr>
        <p:txBody>
          <a:bodyPr wrap="square">
            <a:spAutoFit/>
          </a:bodyPr>
          <a:lstStyle/>
          <a:p>
            <a:pPr marL="231775" indent="-231775" eaLnBrk="0" hangingPunct="0">
              <a:spcBef>
                <a:spcPts val="0"/>
              </a:spcBef>
              <a:spcAft>
                <a:spcPts val="600"/>
              </a:spcAft>
              <a:buClr>
                <a:schemeClr val="tx1"/>
              </a:buClr>
              <a:buSzPct val="75000"/>
            </a:pPr>
            <a:r>
              <a:rPr lang="en-US" sz="1800" dirty="0">
                <a:latin typeface="+mj-lt"/>
              </a:rPr>
              <a:t>Why raw devices?</a:t>
            </a:r>
          </a:p>
          <a:p>
            <a:pPr marL="285750" indent="-285750" eaLnBrk="0" hangingPunct="0">
              <a:spcBef>
                <a:spcPts val="0"/>
              </a:spcBef>
              <a:spcAft>
                <a:spcPts val="600"/>
              </a:spcAft>
              <a:buClr>
                <a:schemeClr val="tx1"/>
              </a:buClr>
              <a:buSzPct val="75000"/>
              <a:buFont typeface="Arial" panose="020B0604020202020204" pitchFamily="34" charset="0"/>
              <a:buChar char="•"/>
            </a:pPr>
            <a:r>
              <a:rPr lang="en-US" sz="1800" dirty="0">
                <a:latin typeface="+mj-lt"/>
              </a:rPr>
              <a:t>Differences in OS support: portability issues</a:t>
            </a:r>
          </a:p>
          <a:p>
            <a:pPr marL="285750" indent="-285750" eaLnBrk="0" hangingPunct="0">
              <a:spcBef>
                <a:spcPts val="0"/>
              </a:spcBef>
              <a:spcAft>
                <a:spcPts val="600"/>
              </a:spcAft>
              <a:buClr>
                <a:schemeClr val="tx1"/>
              </a:buClr>
              <a:buSzPct val="75000"/>
              <a:buFont typeface="Arial" panose="020B0604020202020204" pitchFamily="34" charset="0"/>
              <a:buChar char="•"/>
            </a:pPr>
            <a:r>
              <a:rPr lang="en-US" sz="1800" dirty="0">
                <a:latin typeface="+mj-lt"/>
              </a:rPr>
              <a:t>Some limitations, e.g., files can’t span disks, imagine keep the whole Internet on local drives</a:t>
            </a:r>
          </a:p>
          <a:p>
            <a:pPr marL="285750" indent="-285750" eaLnBrk="0" hangingPunct="0">
              <a:spcBef>
                <a:spcPts val="0"/>
              </a:spcBef>
              <a:spcAft>
                <a:spcPts val="600"/>
              </a:spcAft>
              <a:buClr>
                <a:schemeClr val="tx1"/>
              </a:buClr>
              <a:buSzPct val="75000"/>
              <a:buFont typeface="Arial" panose="020B0604020202020204" pitchFamily="34" charset="0"/>
              <a:buChar char="•"/>
            </a:pPr>
            <a:r>
              <a:rPr lang="en-US" sz="1800" dirty="0">
                <a:latin typeface="+mj-lt"/>
              </a:rPr>
              <a:t>Performance, e.g., DBMS can predict access pattern better</a:t>
            </a:r>
          </a:p>
        </p:txBody>
      </p:sp>
      <p:sp>
        <p:nvSpPr>
          <p:cNvPr id="21523" name="Text Box 19"/>
          <p:cNvSpPr txBox="1">
            <a:spLocks noChangeArrowheads="1"/>
          </p:cNvSpPr>
          <p:nvPr/>
        </p:nvSpPr>
        <p:spPr bwMode="auto">
          <a:xfrm>
            <a:off x="762000" y="3200400"/>
            <a:ext cx="1422184" cy="369332"/>
          </a:xfrm>
          <a:prstGeom prst="rect">
            <a:avLst/>
          </a:prstGeom>
          <a:noFill/>
          <a:ln w="9525">
            <a:noFill/>
            <a:miter lim="800000"/>
            <a:headEnd/>
            <a:tailEnd/>
          </a:ln>
          <a:effectLst/>
        </p:spPr>
        <p:txBody>
          <a:bodyPr wrap="none">
            <a:spAutoFit/>
          </a:bodyPr>
          <a:lstStyle/>
          <a:p>
            <a:r>
              <a:rPr lang="en-US" sz="1800">
                <a:solidFill>
                  <a:schemeClr val="accent2"/>
                </a:solidFill>
                <a:latin typeface="+mj-lt"/>
              </a:rPr>
              <a:t>Higher Layer</a:t>
            </a:r>
          </a:p>
        </p:txBody>
      </p:sp>
      <p:sp>
        <p:nvSpPr>
          <p:cNvPr id="21529" name="Line 25"/>
          <p:cNvSpPr>
            <a:spLocks noChangeShapeType="1"/>
          </p:cNvSpPr>
          <p:nvPr/>
        </p:nvSpPr>
        <p:spPr bwMode="auto">
          <a:xfrm>
            <a:off x="1447800" y="3581400"/>
            <a:ext cx="0" cy="152400"/>
          </a:xfrm>
          <a:prstGeom prst="line">
            <a:avLst/>
          </a:prstGeom>
          <a:noFill/>
          <a:ln w="9525">
            <a:solidFill>
              <a:schemeClr val="tx1"/>
            </a:solidFill>
            <a:round/>
            <a:headEnd/>
            <a:tailEnd type="triangle" w="med" len="med"/>
          </a:ln>
          <a:effectLst/>
        </p:spPr>
        <p:txBody>
          <a:bodyPr/>
          <a:lstStyle/>
          <a:p>
            <a:endParaRPr lang="en-US">
              <a:solidFill>
                <a:schemeClr val="accent2"/>
              </a:solidFill>
              <a:latin typeface="+mj-lt"/>
            </a:endParaRPr>
          </a:p>
        </p:txBody>
      </p:sp>
      <p:sp>
        <p:nvSpPr>
          <p:cNvPr id="21530" name="Freeform 26"/>
          <p:cNvSpPr>
            <a:spLocks/>
          </p:cNvSpPr>
          <p:nvPr/>
        </p:nvSpPr>
        <p:spPr bwMode="auto">
          <a:xfrm>
            <a:off x="2667000" y="5257800"/>
            <a:ext cx="838200" cy="609600"/>
          </a:xfrm>
          <a:custGeom>
            <a:avLst/>
            <a:gdLst/>
            <a:ahLst/>
            <a:cxnLst>
              <a:cxn ang="0">
                <a:pos x="720" y="384"/>
              </a:cxn>
              <a:cxn ang="0">
                <a:pos x="432" y="192"/>
              </a:cxn>
              <a:cxn ang="0">
                <a:pos x="480" y="48"/>
              </a:cxn>
              <a:cxn ang="0">
                <a:pos x="0" y="0"/>
              </a:cxn>
            </a:cxnLst>
            <a:rect l="0" t="0" r="r" b="b"/>
            <a:pathLst>
              <a:path w="720" h="384">
                <a:moveTo>
                  <a:pt x="720" y="384"/>
                </a:moveTo>
                <a:cubicBezTo>
                  <a:pt x="596" y="316"/>
                  <a:pt x="472" y="248"/>
                  <a:pt x="432" y="192"/>
                </a:cubicBezTo>
                <a:cubicBezTo>
                  <a:pt x="392" y="136"/>
                  <a:pt x="552" y="80"/>
                  <a:pt x="480" y="48"/>
                </a:cubicBezTo>
                <a:cubicBezTo>
                  <a:pt x="408" y="16"/>
                  <a:pt x="204" y="8"/>
                  <a:pt x="0" y="0"/>
                </a:cubicBezTo>
              </a:path>
            </a:pathLst>
          </a:custGeom>
          <a:noFill/>
          <a:ln w="9525">
            <a:solidFill>
              <a:schemeClr val="tx1"/>
            </a:solidFill>
            <a:round/>
            <a:headEnd type="none" w="med" len="med"/>
            <a:tailEnd type="triangle" w="med" len="med"/>
          </a:ln>
          <a:effectLst/>
        </p:spPr>
        <p:txBody>
          <a:bodyPr/>
          <a:lstStyle/>
          <a:p>
            <a:endParaRPr lang="en-US">
              <a:latin typeface="+mj-lt"/>
            </a:endParaRPr>
          </a:p>
        </p:txBody>
      </p:sp>
      <p:sp>
        <p:nvSpPr>
          <p:cNvPr id="21531" name="Text Box 27"/>
          <p:cNvSpPr txBox="1">
            <a:spLocks noChangeArrowheads="1"/>
          </p:cNvSpPr>
          <p:nvPr/>
        </p:nvSpPr>
        <p:spPr bwMode="auto">
          <a:xfrm>
            <a:off x="2819400" y="5943600"/>
            <a:ext cx="4320413" cy="369332"/>
          </a:xfrm>
          <a:prstGeom prst="rect">
            <a:avLst/>
          </a:prstGeom>
          <a:noFill/>
          <a:ln w="9525">
            <a:noFill/>
            <a:miter lim="800000"/>
            <a:headEnd/>
            <a:tailEnd/>
          </a:ln>
          <a:effectLst/>
        </p:spPr>
        <p:txBody>
          <a:bodyPr wrap="none">
            <a:spAutoFit/>
          </a:bodyPr>
          <a:lstStyle/>
          <a:p>
            <a:r>
              <a:rPr lang="en-US" sz="1800">
                <a:latin typeface="+mj-lt"/>
              </a:rPr>
              <a:t>Lowest level in DBMS software architecture</a:t>
            </a:r>
          </a:p>
        </p:txBody>
      </p:sp>
      <p:sp>
        <p:nvSpPr>
          <p:cNvPr id="21532" name="Line 28"/>
          <p:cNvSpPr>
            <a:spLocks noChangeShapeType="1"/>
          </p:cNvSpPr>
          <p:nvPr/>
        </p:nvSpPr>
        <p:spPr bwMode="auto">
          <a:xfrm flipH="1">
            <a:off x="990600" y="5486400"/>
            <a:ext cx="457200" cy="381000"/>
          </a:xfrm>
          <a:prstGeom prst="line">
            <a:avLst/>
          </a:prstGeom>
          <a:noFill/>
          <a:ln w="9525">
            <a:solidFill>
              <a:schemeClr val="tx1"/>
            </a:solidFill>
            <a:round/>
            <a:headEnd/>
            <a:tailEnd type="triangle" w="med" len="med"/>
          </a:ln>
          <a:effectLst/>
        </p:spPr>
        <p:txBody>
          <a:bodyPr/>
          <a:lstStyle/>
          <a:p>
            <a:endParaRPr lang="en-US">
              <a:solidFill>
                <a:schemeClr val="accent2"/>
              </a:solidFill>
              <a:latin typeface="+mj-lt"/>
            </a:endParaRPr>
          </a:p>
        </p:txBody>
      </p:sp>
      <p:sp>
        <p:nvSpPr>
          <p:cNvPr id="21533" name="Text Box 29"/>
          <p:cNvSpPr txBox="1">
            <a:spLocks noChangeArrowheads="1"/>
          </p:cNvSpPr>
          <p:nvPr/>
        </p:nvSpPr>
        <p:spPr bwMode="auto">
          <a:xfrm>
            <a:off x="304800" y="5791200"/>
            <a:ext cx="1016625" cy="400110"/>
          </a:xfrm>
          <a:prstGeom prst="rect">
            <a:avLst/>
          </a:prstGeom>
          <a:noFill/>
          <a:ln w="9525">
            <a:noFill/>
            <a:miter lim="800000"/>
            <a:headEnd/>
            <a:tailEnd/>
          </a:ln>
          <a:effectLst/>
        </p:spPr>
        <p:txBody>
          <a:bodyPr wrap="none">
            <a:spAutoFit/>
          </a:bodyPr>
          <a:lstStyle/>
          <a:p>
            <a:r>
              <a:rPr lang="en-US">
                <a:solidFill>
                  <a:schemeClr val="accent2"/>
                </a:solidFill>
                <a:latin typeface="+mj-lt"/>
              </a:rPr>
              <a:t>OS files</a:t>
            </a:r>
          </a:p>
        </p:txBody>
      </p:sp>
      <p:sp>
        <p:nvSpPr>
          <p:cNvPr id="21534" name="Line 30"/>
          <p:cNvSpPr>
            <a:spLocks noChangeShapeType="1"/>
          </p:cNvSpPr>
          <p:nvPr/>
        </p:nvSpPr>
        <p:spPr bwMode="auto">
          <a:xfrm>
            <a:off x="1905000" y="5486400"/>
            <a:ext cx="432268" cy="381000"/>
          </a:xfrm>
          <a:prstGeom prst="line">
            <a:avLst/>
          </a:prstGeom>
          <a:noFill/>
          <a:ln w="9525">
            <a:solidFill>
              <a:schemeClr val="tx1"/>
            </a:solidFill>
            <a:round/>
            <a:headEnd/>
            <a:tailEnd type="triangle" w="med" len="med"/>
          </a:ln>
          <a:effectLst/>
        </p:spPr>
        <p:txBody>
          <a:bodyPr/>
          <a:lstStyle/>
          <a:p>
            <a:endParaRPr lang="en-US">
              <a:solidFill>
                <a:schemeClr val="accent2"/>
              </a:solidFill>
              <a:latin typeface="+mj-lt"/>
            </a:endParaRPr>
          </a:p>
        </p:txBody>
      </p:sp>
      <p:sp>
        <p:nvSpPr>
          <p:cNvPr id="21535" name="Text Box 31"/>
          <p:cNvSpPr txBox="1">
            <a:spLocks noChangeArrowheads="1"/>
          </p:cNvSpPr>
          <p:nvPr/>
        </p:nvSpPr>
        <p:spPr bwMode="auto">
          <a:xfrm>
            <a:off x="2108949" y="5791200"/>
            <a:ext cx="710451" cy="400110"/>
          </a:xfrm>
          <a:prstGeom prst="rect">
            <a:avLst/>
          </a:prstGeom>
          <a:noFill/>
          <a:ln w="9525">
            <a:noFill/>
            <a:miter lim="800000"/>
            <a:headEnd/>
            <a:tailEnd/>
          </a:ln>
          <a:effectLst/>
        </p:spPr>
        <p:txBody>
          <a:bodyPr wrap="none">
            <a:spAutoFit/>
          </a:bodyPr>
          <a:lstStyle/>
          <a:p>
            <a:r>
              <a:rPr lang="en-US" dirty="0">
                <a:solidFill>
                  <a:schemeClr val="accent2"/>
                </a:solidFill>
                <a:latin typeface="+mj-lt"/>
              </a:rPr>
              <a:t>disks</a:t>
            </a:r>
          </a:p>
        </p:txBody>
      </p:sp>
      <p:sp>
        <p:nvSpPr>
          <p:cNvPr id="21536" name="Text Box 32"/>
          <p:cNvSpPr txBox="1">
            <a:spLocks noChangeArrowheads="1"/>
          </p:cNvSpPr>
          <p:nvPr/>
        </p:nvSpPr>
        <p:spPr bwMode="auto">
          <a:xfrm>
            <a:off x="1524000" y="5410200"/>
            <a:ext cx="377026" cy="369332"/>
          </a:xfrm>
          <a:prstGeom prst="rect">
            <a:avLst/>
          </a:prstGeom>
          <a:noFill/>
          <a:ln w="9525">
            <a:noFill/>
            <a:miter lim="800000"/>
            <a:headEnd/>
            <a:tailEnd/>
          </a:ln>
          <a:effectLst/>
        </p:spPr>
        <p:txBody>
          <a:bodyPr wrap="none">
            <a:spAutoFit/>
          </a:bodyPr>
          <a:lstStyle/>
          <a:p>
            <a:r>
              <a:rPr lang="en-US" sz="1800">
                <a:solidFill>
                  <a:schemeClr val="accent2"/>
                </a:solidFill>
                <a:latin typeface="+mj-lt"/>
              </a:rPr>
              <a:t>or</a:t>
            </a:r>
          </a:p>
        </p:txBody>
      </p:sp>
      <p:sp>
        <p:nvSpPr>
          <p:cNvPr id="21537" name="Text Box 33"/>
          <p:cNvSpPr txBox="1">
            <a:spLocks noChangeArrowheads="1"/>
          </p:cNvSpPr>
          <p:nvPr/>
        </p:nvSpPr>
        <p:spPr bwMode="auto">
          <a:xfrm>
            <a:off x="838200" y="3733800"/>
            <a:ext cx="1717137" cy="369332"/>
          </a:xfrm>
          <a:prstGeom prst="rect">
            <a:avLst/>
          </a:prstGeom>
          <a:noFill/>
          <a:ln w="9525">
            <a:noFill/>
            <a:miter lim="800000"/>
            <a:headEnd/>
            <a:tailEnd/>
          </a:ln>
          <a:effectLst/>
        </p:spPr>
        <p:txBody>
          <a:bodyPr wrap="none">
            <a:spAutoFit/>
          </a:bodyPr>
          <a:lstStyle/>
          <a:p>
            <a:r>
              <a:rPr lang="en-US" sz="1800">
                <a:solidFill>
                  <a:schemeClr val="accent2"/>
                </a:solidFill>
                <a:latin typeface="+mj-lt"/>
              </a:rPr>
              <a:t>Access Manager</a:t>
            </a:r>
          </a:p>
        </p:txBody>
      </p:sp>
      <p:sp>
        <p:nvSpPr>
          <p:cNvPr id="21538" name="Rectangle 34"/>
          <p:cNvSpPr>
            <a:spLocks noChangeArrowheads="1"/>
          </p:cNvSpPr>
          <p:nvPr/>
        </p:nvSpPr>
        <p:spPr bwMode="auto">
          <a:xfrm>
            <a:off x="838200" y="3733800"/>
            <a:ext cx="1905000" cy="381000"/>
          </a:xfrm>
          <a:prstGeom prst="rect">
            <a:avLst/>
          </a:prstGeom>
          <a:noFill/>
          <a:ln w="9525">
            <a:solidFill>
              <a:schemeClr val="tx1"/>
            </a:solidFill>
            <a:miter lim="800000"/>
            <a:headEnd/>
            <a:tailEnd/>
          </a:ln>
          <a:effectLst/>
        </p:spPr>
        <p:txBody>
          <a:bodyPr wrap="none" anchor="ctr"/>
          <a:lstStyle/>
          <a:p>
            <a:endParaRPr lang="en-US">
              <a:solidFill>
                <a:schemeClr val="accent2"/>
              </a:solidFill>
              <a:latin typeface="+mj-lt"/>
            </a:endParaRPr>
          </a:p>
        </p:txBody>
      </p:sp>
      <p:sp>
        <p:nvSpPr>
          <p:cNvPr id="21539" name="Line 35"/>
          <p:cNvSpPr>
            <a:spLocks noChangeShapeType="1"/>
          </p:cNvSpPr>
          <p:nvPr/>
        </p:nvSpPr>
        <p:spPr bwMode="auto">
          <a:xfrm>
            <a:off x="1447800" y="4114800"/>
            <a:ext cx="0" cy="228600"/>
          </a:xfrm>
          <a:prstGeom prst="line">
            <a:avLst/>
          </a:prstGeom>
          <a:noFill/>
          <a:ln w="9525">
            <a:solidFill>
              <a:schemeClr val="tx1"/>
            </a:solidFill>
            <a:round/>
            <a:headEnd type="triangle" w="med" len="med"/>
            <a:tailEnd type="triangle" w="med" len="med"/>
          </a:ln>
          <a:effectLst/>
        </p:spPr>
        <p:txBody>
          <a:bodyPr/>
          <a:lstStyle/>
          <a:p>
            <a:endParaRPr lang="en-US">
              <a:solidFill>
                <a:schemeClr val="accent2"/>
              </a:solidFill>
              <a:latin typeface="+mj-lt"/>
            </a:endParaRPr>
          </a:p>
        </p:txBody>
      </p:sp>
      <p:sp>
        <p:nvSpPr>
          <p:cNvPr id="21540" name="Freeform 36"/>
          <p:cNvSpPr>
            <a:spLocks/>
          </p:cNvSpPr>
          <p:nvPr/>
        </p:nvSpPr>
        <p:spPr bwMode="auto">
          <a:xfrm>
            <a:off x="2819400" y="3695700"/>
            <a:ext cx="990600" cy="1714500"/>
          </a:xfrm>
          <a:custGeom>
            <a:avLst/>
            <a:gdLst/>
            <a:ahLst/>
            <a:cxnLst>
              <a:cxn ang="0">
                <a:pos x="0" y="120"/>
              </a:cxn>
              <a:cxn ang="0">
                <a:pos x="192" y="120"/>
              </a:cxn>
              <a:cxn ang="0">
                <a:pos x="144" y="840"/>
              </a:cxn>
              <a:cxn ang="0">
                <a:pos x="624" y="1080"/>
              </a:cxn>
            </a:cxnLst>
            <a:rect l="0" t="0" r="r" b="b"/>
            <a:pathLst>
              <a:path w="624" h="1080">
                <a:moveTo>
                  <a:pt x="0" y="120"/>
                </a:moveTo>
                <a:cubicBezTo>
                  <a:pt x="84" y="60"/>
                  <a:pt x="168" y="0"/>
                  <a:pt x="192" y="120"/>
                </a:cubicBezTo>
                <a:cubicBezTo>
                  <a:pt x="216" y="240"/>
                  <a:pt x="72" y="680"/>
                  <a:pt x="144" y="840"/>
                </a:cubicBezTo>
                <a:cubicBezTo>
                  <a:pt x="216" y="1000"/>
                  <a:pt x="420" y="1040"/>
                  <a:pt x="624" y="1080"/>
                </a:cubicBezTo>
              </a:path>
            </a:pathLst>
          </a:custGeom>
          <a:noFill/>
          <a:ln w="9525">
            <a:solidFill>
              <a:schemeClr val="tx1"/>
            </a:solidFill>
            <a:round/>
            <a:headEnd type="triangle" w="med" len="med"/>
            <a:tailEnd type="none" w="med" len="med"/>
          </a:ln>
          <a:effectLst/>
        </p:spPr>
        <p:txBody>
          <a:bodyPr/>
          <a:lstStyle/>
          <a:p>
            <a:endParaRPr lang="en-US">
              <a:latin typeface="+mj-lt"/>
            </a:endParaRPr>
          </a:p>
        </p:txBody>
      </p:sp>
      <p:sp>
        <p:nvSpPr>
          <p:cNvPr id="21541" name="Text Box 37"/>
          <p:cNvSpPr txBox="1">
            <a:spLocks noChangeArrowheads="1"/>
          </p:cNvSpPr>
          <p:nvPr/>
        </p:nvSpPr>
        <p:spPr bwMode="auto">
          <a:xfrm>
            <a:off x="3834932" y="5132457"/>
            <a:ext cx="4130675" cy="707886"/>
          </a:xfrm>
          <a:prstGeom prst="rect">
            <a:avLst/>
          </a:prstGeom>
          <a:noFill/>
          <a:ln w="9525">
            <a:noFill/>
            <a:miter lim="800000"/>
            <a:headEnd/>
            <a:tailEnd/>
          </a:ln>
          <a:effectLst/>
        </p:spPr>
        <p:txBody>
          <a:bodyPr wrap="square">
            <a:spAutoFit/>
          </a:bodyPr>
          <a:lstStyle/>
          <a:p>
            <a:r>
              <a:rPr lang="en-US" dirty="0">
                <a:latin typeface="+mj-lt"/>
              </a:rPr>
              <a:t>Arrange records in a page, the size of which is usually 4k or 8k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729641" y="101773"/>
            <a:ext cx="7772400" cy="609600"/>
          </a:xfrm>
          <a:prstGeom prst="rect">
            <a:avLst/>
          </a:prstGeom>
          <a:noFill/>
          <a:ln w="12700">
            <a:noFill/>
            <a:miter lim="800000"/>
            <a:headEnd/>
            <a:tailEnd/>
          </a:ln>
          <a:effectLst/>
        </p:spPr>
        <p:txBody>
          <a:bodyPr lIns="90488" tIns="44450" rIns="90488" bIns="44450" anchor="ctr"/>
          <a:lstStyle/>
          <a:p>
            <a:pPr algn="ctr"/>
            <a:r>
              <a:rPr lang="en-US" sz="3200" dirty="0">
                <a:solidFill>
                  <a:schemeClr val="tx2"/>
                </a:solidFill>
                <a:latin typeface="+mj-lt"/>
              </a:rPr>
              <a:t>Disk Manager</a:t>
            </a:r>
          </a:p>
        </p:txBody>
      </p:sp>
      <p:sp>
        <p:nvSpPr>
          <p:cNvPr id="30723" name="Rectangle 3"/>
          <p:cNvSpPr>
            <a:spLocks noChangeArrowheads="1"/>
          </p:cNvSpPr>
          <p:nvPr/>
        </p:nvSpPr>
        <p:spPr bwMode="auto">
          <a:xfrm>
            <a:off x="351247" y="964051"/>
            <a:ext cx="5181600" cy="5550961"/>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2400" dirty="0">
                <a:latin typeface="+mj-lt"/>
              </a:rPr>
              <a:t>Physical storages are organized into pages of equal size</a:t>
            </a:r>
          </a:p>
          <a:p>
            <a:pPr marL="800100" lvl="1" indent="-342900">
              <a:spcBef>
                <a:spcPct val="20000"/>
              </a:spcBef>
              <a:buFont typeface="Wingdings" pitchFamily="2" charset="2"/>
              <a:buChar char="§"/>
            </a:pPr>
            <a:r>
              <a:rPr lang="en-US" dirty="0">
                <a:latin typeface="+mj-lt"/>
              </a:rPr>
              <a:t>There is mapping between page id and its physical location</a:t>
            </a:r>
          </a:p>
          <a:p>
            <a:pPr marL="800100" lvl="1" indent="-342900">
              <a:spcBef>
                <a:spcPct val="20000"/>
              </a:spcBef>
              <a:buFont typeface="Wingdings" pitchFamily="2" charset="2"/>
              <a:buChar char="§"/>
            </a:pPr>
            <a:r>
              <a:rPr lang="en-US" dirty="0">
                <a:latin typeface="+mj-lt"/>
              </a:rPr>
              <a:t>Given a page id, find its physical location (e.g., disk id + cylinder + sector)</a:t>
            </a:r>
          </a:p>
          <a:p>
            <a:pPr marL="342900" indent="-342900">
              <a:spcBef>
                <a:spcPct val="20000"/>
              </a:spcBef>
              <a:buFontTx/>
              <a:buChar char="•"/>
            </a:pPr>
            <a:r>
              <a:rPr lang="en-US" sz="2400" dirty="0">
                <a:latin typeface="+mj-lt"/>
              </a:rPr>
              <a:t>Page management</a:t>
            </a:r>
          </a:p>
          <a:p>
            <a:pPr marL="800100" lvl="1" indent="-342900">
              <a:spcBef>
                <a:spcPct val="20000"/>
              </a:spcBef>
              <a:buFont typeface="Wingdings" pitchFamily="2" charset="2"/>
              <a:buChar char="§"/>
            </a:pPr>
            <a:r>
              <a:rPr lang="en-US" dirty="0">
                <a:latin typeface="+mj-lt"/>
              </a:rPr>
              <a:t>For each page, remember it is used or free</a:t>
            </a:r>
          </a:p>
          <a:p>
            <a:pPr marL="800100" lvl="1" indent="-342900">
              <a:spcBef>
                <a:spcPct val="20000"/>
              </a:spcBef>
              <a:buFont typeface="Wingdings" pitchFamily="2" charset="2"/>
              <a:buChar char="§"/>
            </a:pPr>
            <a:r>
              <a:rPr lang="en-US" dirty="0">
                <a:latin typeface="+mj-lt"/>
              </a:rPr>
              <a:t>Allocate/de-allocate a page</a:t>
            </a:r>
          </a:p>
          <a:p>
            <a:pPr marL="800100" lvl="1" indent="-342900">
              <a:spcBef>
                <a:spcPct val="20000"/>
              </a:spcBef>
              <a:buFont typeface="Wingdings" pitchFamily="2" charset="2"/>
              <a:buChar char="§"/>
            </a:pPr>
            <a:r>
              <a:rPr lang="en-US" dirty="0">
                <a:latin typeface="+mj-lt"/>
              </a:rPr>
              <a:t>Read/write a page</a:t>
            </a:r>
          </a:p>
          <a:p>
            <a:pPr marL="342900" indent="-342900">
              <a:spcBef>
                <a:spcPct val="20000"/>
              </a:spcBef>
              <a:buSzPct val="75000"/>
              <a:buFont typeface="Arial" panose="020B0604020202020204" pitchFamily="34" charset="0"/>
              <a:buChar char="•"/>
            </a:pPr>
            <a:r>
              <a:rPr lang="en-US" sz="2400" dirty="0">
                <a:latin typeface="+mj-lt"/>
              </a:rPr>
              <a:t>Typical APIs</a:t>
            </a:r>
          </a:p>
          <a:p>
            <a:pPr marL="800100" lvl="1" indent="-342900">
              <a:spcBef>
                <a:spcPct val="20000"/>
              </a:spcBef>
              <a:buSzPct val="75000"/>
              <a:buFont typeface="Wingdings" pitchFamily="2" charset="2"/>
              <a:buChar char="§"/>
            </a:pPr>
            <a:r>
              <a:rPr lang="en-US" dirty="0" err="1">
                <a:latin typeface="+mj-lt"/>
              </a:rPr>
              <a:t>AllocatePage</a:t>
            </a:r>
            <a:r>
              <a:rPr lang="en-US" dirty="0">
                <a:latin typeface="+mj-lt"/>
              </a:rPr>
              <a:t>() / </a:t>
            </a:r>
            <a:r>
              <a:rPr lang="en-US" dirty="0" err="1">
                <a:latin typeface="+mj-lt"/>
              </a:rPr>
              <a:t>FreePage</a:t>
            </a:r>
            <a:r>
              <a:rPr lang="en-US" dirty="0">
                <a:latin typeface="+mj-lt"/>
              </a:rPr>
              <a:t>(</a:t>
            </a:r>
            <a:r>
              <a:rPr lang="en-US" dirty="0" err="1">
                <a:latin typeface="+mj-lt"/>
              </a:rPr>
              <a:t>pID</a:t>
            </a:r>
            <a:r>
              <a:rPr lang="en-US" dirty="0">
                <a:latin typeface="+mj-lt"/>
              </a:rPr>
              <a:t>)</a:t>
            </a:r>
          </a:p>
          <a:p>
            <a:pPr marL="800100" lvl="1" indent="-342900">
              <a:spcBef>
                <a:spcPct val="20000"/>
              </a:spcBef>
              <a:buSzPct val="75000"/>
              <a:buFont typeface="Wingdings" pitchFamily="2" charset="2"/>
              <a:buChar char="§"/>
            </a:pPr>
            <a:r>
              <a:rPr lang="en-US" dirty="0" err="1">
                <a:latin typeface="+mj-lt"/>
              </a:rPr>
              <a:t>ReadPage</a:t>
            </a:r>
            <a:r>
              <a:rPr lang="en-US" dirty="0">
                <a:latin typeface="+mj-lt"/>
              </a:rPr>
              <a:t>(</a:t>
            </a:r>
            <a:r>
              <a:rPr lang="en-US" dirty="0" err="1">
                <a:latin typeface="+mj-lt"/>
              </a:rPr>
              <a:t>pID</a:t>
            </a:r>
            <a:r>
              <a:rPr lang="en-US" dirty="0">
                <a:latin typeface="+mj-lt"/>
              </a:rPr>
              <a:t>) / </a:t>
            </a:r>
            <a:r>
              <a:rPr lang="en-US" dirty="0" err="1">
                <a:latin typeface="+mj-lt"/>
              </a:rPr>
              <a:t>WritePage</a:t>
            </a:r>
            <a:r>
              <a:rPr lang="en-US" dirty="0">
                <a:latin typeface="+mj-lt"/>
              </a:rPr>
              <a:t>(</a:t>
            </a:r>
            <a:r>
              <a:rPr lang="en-US" dirty="0" err="1">
                <a:latin typeface="+mj-lt"/>
              </a:rPr>
              <a:t>pID</a:t>
            </a:r>
            <a:r>
              <a:rPr lang="en-US" dirty="0">
                <a:latin typeface="+mj-lt"/>
              </a:rPr>
              <a:t>, </a:t>
            </a:r>
            <a:r>
              <a:rPr lang="en-US" dirty="0" err="1">
                <a:latin typeface="+mj-lt"/>
              </a:rPr>
              <a:t>pageContent</a:t>
            </a:r>
            <a:r>
              <a:rPr lang="en-US" dirty="0">
                <a:latin typeface="+mj-lt"/>
              </a:rPr>
              <a:t>)</a:t>
            </a:r>
          </a:p>
        </p:txBody>
      </p:sp>
      <p:sp>
        <p:nvSpPr>
          <p:cNvPr id="4" name="TextBox 3"/>
          <p:cNvSpPr txBox="1"/>
          <p:nvPr/>
        </p:nvSpPr>
        <p:spPr>
          <a:xfrm>
            <a:off x="5727522" y="5553670"/>
            <a:ext cx="2794355" cy="923330"/>
          </a:xfrm>
          <a:prstGeom prst="rect">
            <a:avLst/>
          </a:prstGeom>
          <a:noFill/>
        </p:spPr>
        <p:txBody>
          <a:bodyPr wrap="none" rtlCol="0">
            <a:spAutoFit/>
          </a:bodyPr>
          <a:lstStyle/>
          <a:p>
            <a:r>
              <a:rPr lang="en-US" sz="1800" dirty="0">
                <a:latin typeface="+mj-lt"/>
              </a:rPr>
              <a:t>These pages are physically </a:t>
            </a:r>
          </a:p>
          <a:p>
            <a:r>
              <a:rPr lang="en-US" sz="1800" dirty="0">
                <a:latin typeface="+mj-lt"/>
              </a:rPr>
              <a:t>located in different devices </a:t>
            </a:r>
          </a:p>
          <a:p>
            <a:r>
              <a:rPr lang="en-US" sz="1800" dirty="0">
                <a:latin typeface="+mj-lt"/>
              </a:rPr>
              <a:t>(RAID, optical, and/or tape)</a:t>
            </a:r>
          </a:p>
        </p:txBody>
      </p:sp>
      <p:sp>
        <p:nvSpPr>
          <p:cNvPr id="31" name="Rectangle 30">
            <a:extLst>
              <a:ext uri="{FF2B5EF4-FFF2-40B4-BE49-F238E27FC236}">
                <a16:creationId xmlns:a16="http://schemas.microsoft.com/office/drawing/2014/main" id="{B33C0136-B016-0346-BB68-6D9711438165}"/>
              </a:ext>
            </a:extLst>
          </p:cNvPr>
          <p:cNvSpPr/>
          <p:nvPr/>
        </p:nvSpPr>
        <p:spPr>
          <a:xfrm>
            <a:off x="5638800" y="4649562"/>
            <a:ext cx="3048000" cy="647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Rectangle 31">
            <a:extLst>
              <a:ext uri="{FF2B5EF4-FFF2-40B4-BE49-F238E27FC236}">
                <a16:creationId xmlns:a16="http://schemas.microsoft.com/office/drawing/2014/main" id="{5D23FC25-151A-A343-911E-A9115BA80E14}"/>
              </a:ext>
            </a:extLst>
          </p:cNvPr>
          <p:cNvSpPr/>
          <p:nvPr/>
        </p:nvSpPr>
        <p:spPr>
          <a:xfrm>
            <a:off x="5791200" y="1144077"/>
            <a:ext cx="2743200" cy="19039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ectangle 32">
            <a:extLst>
              <a:ext uri="{FF2B5EF4-FFF2-40B4-BE49-F238E27FC236}">
                <a16:creationId xmlns:a16="http://schemas.microsoft.com/office/drawing/2014/main" id="{394AC325-728F-A045-BB6E-C58230729246}"/>
              </a:ext>
            </a:extLst>
          </p:cNvPr>
          <p:cNvSpPr/>
          <p:nvPr/>
        </p:nvSpPr>
        <p:spPr>
          <a:xfrm>
            <a:off x="6477000" y="1676400"/>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1</a:t>
            </a:r>
          </a:p>
        </p:txBody>
      </p:sp>
      <p:sp>
        <p:nvSpPr>
          <p:cNvPr id="34" name="Rectangle 33">
            <a:extLst>
              <a:ext uri="{FF2B5EF4-FFF2-40B4-BE49-F238E27FC236}">
                <a16:creationId xmlns:a16="http://schemas.microsoft.com/office/drawing/2014/main" id="{6ADEA348-739A-2642-B4A7-70261BDEDC90}"/>
              </a:ext>
            </a:extLst>
          </p:cNvPr>
          <p:cNvSpPr/>
          <p:nvPr/>
        </p:nvSpPr>
        <p:spPr>
          <a:xfrm>
            <a:off x="6477000" y="1935956"/>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2</a:t>
            </a:r>
          </a:p>
        </p:txBody>
      </p:sp>
      <p:sp>
        <p:nvSpPr>
          <p:cNvPr id="35" name="Rectangle 34">
            <a:extLst>
              <a:ext uri="{FF2B5EF4-FFF2-40B4-BE49-F238E27FC236}">
                <a16:creationId xmlns:a16="http://schemas.microsoft.com/office/drawing/2014/main" id="{5D8E5903-794F-2443-95AF-3494EE14B200}"/>
              </a:ext>
            </a:extLst>
          </p:cNvPr>
          <p:cNvSpPr/>
          <p:nvPr/>
        </p:nvSpPr>
        <p:spPr>
          <a:xfrm>
            <a:off x="6477000" y="2192364"/>
            <a:ext cx="1371600" cy="374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sp>
        <p:nvSpPr>
          <p:cNvPr id="36" name="Rectangle 35">
            <a:extLst>
              <a:ext uri="{FF2B5EF4-FFF2-40B4-BE49-F238E27FC236}">
                <a16:creationId xmlns:a16="http://schemas.microsoft.com/office/drawing/2014/main" id="{B071BDF1-6D68-A842-B9F0-EBCF2130E745}"/>
              </a:ext>
            </a:extLst>
          </p:cNvPr>
          <p:cNvSpPr/>
          <p:nvPr/>
        </p:nvSpPr>
        <p:spPr>
          <a:xfrm>
            <a:off x="6477000" y="2566987"/>
            <a:ext cx="1371600" cy="328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m</a:t>
            </a:r>
            <a:endParaRPr lang="en-US" dirty="0">
              <a:solidFill>
                <a:schemeClr val="tx1"/>
              </a:solidFill>
              <a:latin typeface="+mj-lt"/>
            </a:endParaRPr>
          </a:p>
        </p:txBody>
      </p:sp>
      <p:sp>
        <p:nvSpPr>
          <p:cNvPr id="37" name="Oval 36">
            <a:extLst>
              <a:ext uri="{FF2B5EF4-FFF2-40B4-BE49-F238E27FC236}">
                <a16:creationId xmlns:a16="http://schemas.microsoft.com/office/drawing/2014/main" id="{8C571043-487F-A74A-8D85-7B08891EA3F6}"/>
              </a:ext>
            </a:extLst>
          </p:cNvPr>
          <p:cNvSpPr/>
          <p:nvPr/>
        </p:nvSpPr>
        <p:spPr>
          <a:xfrm>
            <a:off x="5715000" y="3429000"/>
            <a:ext cx="2819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mj-lt"/>
              </a:rPr>
              <a:t>Mapping between page and physical storages</a:t>
            </a:r>
          </a:p>
        </p:txBody>
      </p:sp>
      <p:sp>
        <p:nvSpPr>
          <p:cNvPr id="38" name="Rectangle 37">
            <a:extLst>
              <a:ext uri="{FF2B5EF4-FFF2-40B4-BE49-F238E27FC236}">
                <a16:creationId xmlns:a16="http://schemas.microsoft.com/office/drawing/2014/main" id="{7B3FECFB-17E0-B143-BFF0-DD13A6D8E02C}"/>
              </a:ext>
            </a:extLst>
          </p:cNvPr>
          <p:cNvSpPr/>
          <p:nvPr/>
        </p:nvSpPr>
        <p:spPr>
          <a:xfrm>
            <a:off x="5715000" y="4840061"/>
            <a:ext cx="8382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mj-lt"/>
              </a:rPr>
              <a:t>HD</a:t>
            </a:r>
          </a:p>
        </p:txBody>
      </p:sp>
      <p:sp>
        <p:nvSpPr>
          <p:cNvPr id="39" name="Rectangle 38">
            <a:extLst>
              <a:ext uri="{FF2B5EF4-FFF2-40B4-BE49-F238E27FC236}">
                <a16:creationId xmlns:a16="http://schemas.microsoft.com/office/drawing/2014/main" id="{DF950AEF-01CD-C64D-B5F2-3DCFBFF3A1A6}"/>
              </a:ext>
            </a:extLst>
          </p:cNvPr>
          <p:cNvSpPr/>
          <p:nvPr/>
        </p:nvSpPr>
        <p:spPr>
          <a:xfrm>
            <a:off x="6705600" y="4840061"/>
            <a:ext cx="8382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mj-lt"/>
              </a:rPr>
              <a:t>Optical</a:t>
            </a:r>
          </a:p>
        </p:txBody>
      </p:sp>
      <p:sp>
        <p:nvSpPr>
          <p:cNvPr id="40" name="Rectangle 39">
            <a:extLst>
              <a:ext uri="{FF2B5EF4-FFF2-40B4-BE49-F238E27FC236}">
                <a16:creationId xmlns:a16="http://schemas.microsoft.com/office/drawing/2014/main" id="{22ED1631-833B-334D-8AC8-D62CF6A45BC6}"/>
              </a:ext>
            </a:extLst>
          </p:cNvPr>
          <p:cNvSpPr/>
          <p:nvPr/>
        </p:nvSpPr>
        <p:spPr>
          <a:xfrm>
            <a:off x="7772400" y="4840061"/>
            <a:ext cx="8382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mj-lt"/>
              </a:rPr>
              <a:t>Tape</a:t>
            </a:r>
          </a:p>
        </p:txBody>
      </p:sp>
      <p:sp>
        <p:nvSpPr>
          <p:cNvPr id="42" name="Line 18">
            <a:extLst>
              <a:ext uri="{FF2B5EF4-FFF2-40B4-BE49-F238E27FC236}">
                <a16:creationId xmlns:a16="http://schemas.microsoft.com/office/drawing/2014/main" id="{68AD2901-2075-834F-A163-C84673F972A3}"/>
              </a:ext>
            </a:extLst>
          </p:cNvPr>
          <p:cNvSpPr>
            <a:spLocks noChangeShapeType="1"/>
          </p:cNvSpPr>
          <p:nvPr/>
        </p:nvSpPr>
        <p:spPr bwMode="auto">
          <a:xfrm>
            <a:off x="7162800" y="3084740"/>
            <a:ext cx="0" cy="34426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43" name="Line 18">
            <a:extLst>
              <a:ext uri="{FF2B5EF4-FFF2-40B4-BE49-F238E27FC236}">
                <a16:creationId xmlns:a16="http://schemas.microsoft.com/office/drawing/2014/main" id="{92451007-CDEF-5842-AB70-AC419CECB80B}"/>
              </a:ext>
            </a:extLst>
          </p:cNvPr>
          <p:cNvSpPr>
            <a:spLocks noChangeShapeType="1"/>
          </p:cNvSpPr>
          <p:nvPr/>
        </p:nvSpPr>
        <p:spPr bwMode="auto">
          <a:xfrm>
            <a:off x="7162800" y="4343400"/>
            <a:ext cx="0" cy="306161"/>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3" name="Rectangle 2">
            <a:extLst>
              <a:ext uri="{FF2B5EF4-FFF2-40B4-BE49-F238E27FC236}">
                <a16:creationId xmlns:a16="http://schemas.microsoft.com/office/drawing/2014/main" id="{B8B0DC70-28C5-FB49-81D3-FD3D52F801D5}"/>
              </a:ext>
            </a:extLst>
          </p:cNvPr>
          <p:cNvSpPr/>
          <p:nvPr/>
        </p:nvSpPr>
        <p:spPr>
          <a:xfrm>
            <a:off x="6174229" y="1200090"/>
            <a:ext cx="2055371" cy="400110"/>
          </a:xfrm>
          <a:prstGeom prst="rect">
            <a:avLst/>
          </a:prstGeom>
        </p:spPr>
        <p:txBody>
          <a:bodyPr wrap="none">
            <a:spAutoFit/>
          </a:bodyPr>
          <a:lstStyle/>
          <a:p>
            <a:pPr>
              <a:spcBef>
                <a:spcPct val="20000"/>
              </a:spcBef>
            </a:pPr>
            <a:r>
              <a:rPr lang="en-US" dirty="0">
                <a:latin typeface="+mj-lt"/>
              </a:rPr>
              <a:t>Page management</a:t>
            </a:r>
          </a:p>
        </p:txBody>
      </p:sp>
    </p:spTree>
    <p:extLst>
      <p:ext uri="{BB962C8B-B14F-4D97-AF65-F5344CB8AC3E}">
        <p14:creationId xmlns:p14="http://schemas.microsoft.com/office/powerpoint/2010/main" val="765701703"/>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18117</TotalTime>
  <Words>3158</Words>
  <Application>Microsoft Macintosh PowerPoint</Application>
  <PresentationFormat>On-screen Show (4:3)</PresentationFormat>
  <Paragraphs>664</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Comic Sans MS</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 Manager</vt:lpstr>
      <vt:lpstr>Access Manager</vt:lpstr>
      <vt:lpstr>PowerPoint Presentation</vt:lpstr>
      <vt:lpstr>PowerPoint Presentation</vt:lpstr>
      <vt:lpstr>PowerPoint Presentation</vt:lpstr>
      <vt:lpstr>More on Access Manager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Cai, Ying [COM S]</cp:lastModifiedBy>
  <cp:revision>1093</cp:revision>
  <dcterms:created xsi:type="dcterms:W3CDTF">2000-02-08T07:42:55Z</dcterms:created>
  <dcterms:modified xsi:type="dcterms:W3CDTF">2021-02-25T15:45:04Z</dcterms:modified>
</cp:coreProperties>
</file>