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51" r:id="rId2"/>
    <p:sldId id="353" r:id="rId3"/>
    <p:sldId id="355" r:id="rId4"/>
    <p:sldId id="354" r:id="rId5"/>
    <p:sldId id="264" r:id="rId6"/>
    <p:sldId id="266" r:id="rId7"/>
    <p:sldId id="307" r:id="rId8"/>
    <p:sldId id="309" r:id="rId9"/>
    <p:sldId id="312" r:id="rId10"/>
    <p:sldId id="348" r:id="rId11"/>
    <p:sldId id="349" r:id="rId12"/>
    <p:sldId id="310" r:id="rId13"/>
    <p:sldId id="269" r:id="rId14"/>
    <p:sldId id="319" r:id="rId15"/>
    <p:sldId id="317" r:id="rId16"/>
    <p:sldId id="327" r:id="rId17"/>
    <p:sldId id="329" r:id="rId18"/>
    <p:sldId id="342" r:id="rId19"/>
    <p:sldId id="314" r:id="rId20"/>
    <p:sldId id="356" r:id="rId2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Comic Sans MS" pitchFamily="66" charset="0"/>
        <a:ea typeface="+mn-ea"/>
        <a:cs typeface="+mn-cs"/>
      </a:defRPr>
    </a:lvl1pPr>
    <a:lvl2pPr marL="457200" algn="l" rtl="0" fontAlgn="base">
      <a:spcBef>
        <a:spcPct val="0"/>
      </a:spcBef>
      <a:spcAft>
        <a:spcPct val="0"/>
      </a:spcAft>
      <a:defRPr sz="2400" kern="1200">
        <a:solidFill>
          <a:schemeClr val="tx1"/>
        </a:solidFill>
        <a:latin typeface="Comic Sans MS" pitchFamily="66" charset="0"/>
        <a:ea typeface="+mn-ea"/>
        <a:cs typeface="+mn-cs"/>
      </a:defRPr>
    </a:lvl2pPr>
    <a:lvl3pPr marL="914400" algn="l" rtl="0" fontAlgn="base">
      <a:spcBef>
        <a:spcPct val="0"/>
      </a:spcBef>
      <a:spcAft>
        <a:spcPct val="0"/>
      </a:spcAft>
      <a:defRPr sz="2400" kern="1200">
        <a:solidFill>
          <a:schemeClr val="tx1"/>
        </a:solidFill>
        <a:latin typeface="Comic Sans MS" pitchFamily="66" charset="0"/>
        <a:ea typeface="+mn-ea"/>
        <a:cs typeface="+mn-cs"/>
      </a:defRPr>
    </a:lvl3pPr>
    <a:lvl4pPr marL="1371600" algn="l" rtl="0" fontAlgn="base">
      <a:spcBef>
        <a:spcPct val="0"/>
      </a:spcBef>
      <a:spcAft>
        <a:spcPct val="0"/>
      </a:spcAft>
      <a:defRPr sz="2400" kern="1200">
        <a:solidFill>
          <a:schemeClr val="tx1"/>
        </a:solidFill>
        <a:latin typeface="Comic Sans MS" pitchFamily="66" charset="0"/>
        <a:ea typeface="+mn-ea"/>
        <a:cs typeface="+mn-cs"/>
      </a:defRPr>
    </a:lvl4pPr>
    <a:lvl5pPr marL="1828800" algn="l" rtl="0" fontAlgn="base">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71" autoAdjust="0"/>
    <p:restoredTop sz="94589" autoAdjust="0"/>
  </p:normalViewPr>
  <p:slideViewPr>
    <p:cSldViewPr>
      <p:cViewPr varScale="1">
        <p:scale>
          <a:sx n="115" d="100"/>
          <a:sy n="115" d="100"/>
        </p:scale>
        <p:origin x="17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168927" cy="478748"/>
          </a:xfrm>
          <a:prstGeom prst="rect">
            <a:avLst/>
          </a:prstGeom>
          <a:noFill/>
          <a:ln w="9525">
            <a:noFill/>
            <a:miter lim="800000"/>
            <a:headEnd/>
            <a:tailEnd/>
          </a:ln>
          <a:effectLst/>
        </p:spPr>
        <p:txBody>
          <a:bodyPr vert="horz" wrap="square" lIns="96952" tIns="48476" rIns="96952" bIns="48476" numCol="1" anchor="t" anchorCtr="0" compatLnSpc="1">
            <a:prstTxWarp prst="textNoShape">
              <a:avLst/>
            </a:prstTxWarp>
          </a:bodyPr>
          <a:lstStyle>
            <a:lvl1pPr defTabSz="969915">
              <a:defRPr sz="1300" b="1"/>
            </a:lvl1pPr>
          </a:lstStyle>
          <a:p>
            <a:pPr>
              <a:defRPr/>
            </a:pPr>
            <a:endParaRPr lang="en-US"/>
          </a:p>
        </p:txBody>
      </p:sp>
      <p:sp>
        <p:nvSpPr>
          <p:cNvPr id="61443" name="Rectangle 3"/>
          <p:cNvSpPr>
            <a:spLocks noGrp="1" noChangeArrowheads="1"/>
          </p:cNvSpPr>
          <p:nvPr>
            <p:ph type="dt" sz="quarter" idx="1"/>
          </p:nvPr>
        </p:nvSpPr>
        <p:spPr bwMode="auto">
          <a:xfrm>
            <a:off x="4146275" y="0"/>
            <a:ext cx="3168926" cy="478748"/>
          </a:xfrm>
          <a:prstGeom prst="rect">
            <a:avLst/>
          </a:prstGeom>
          <a:noFill/>
          <a:ln w="9525">
            <a:noFill/>
            <a:miter lim="800000"/>
            <a:headEnd/>
            <a:tailEnd/>
          </a:ln>
          <a:effectLst/>
        </p:spPr>
        <p:txBody>
          <a:bodyPr vert="horz" wrap="square" lIns="96952" tIns="48476" rIns="96952" bIns="48476" numCol="1" anchor="t" anchorCtr="0" compatLnSpc="1">
            <a:prstTxWarp prst="textNoShape">
              <a:avLst/>
            </a:prstTxWarp>
          </a:bodyPr>
          <a:lstStyle>
            <a:lvl1pPr algn="r" defTabSz="969915">
              <a:defRPr sz="1300" b="1"/>
            </a:lvl1pPr>
          </a:lstStyle>
          <a:p>
            <a:pPr>
              <a:defRPr/>
            </a:pPr>
            <a:endParaRPr lang="en-US"/>
          </a:p>
        </p:txBody>
      </p:sp>
      <p:sp>
        <p:nvSpPr>
          <p:cNvPr id="61444" name="Rectangle 4"/>
          <p:cNvSpPr>
            <a:spLocks noGrp="1" noChangeArrowheads="1"/>
          </p:cNvSpPr>
          <p:nvPr>
            <p:ph type="ftr" sz="quarter" idx="2"/>
          </p:nvPr>
        </p:nvSpPr>
        <p:spPr bwMode="auto">
          <a:xfrm>
            <a:off x="0" y="9122452"/>
            <a:ext cx="3168927" cy="478748"/>
          </a:xfrm>
          <a:prstGeom prst="rect">
            <a:avLst/>
          </a:prstGeom>
          <a:noFill/>
          <a:ln w="9525">
            <a:noFill/>
            <a:miter lim="800000"/>
            <a:headEnd/>
            <a:tailEnd/>
          </a:ln>
          <a:effectLst/>
        </p:spPr>
        <p:txBody>
          <a:bodyPr vert="horz" wrap="square" lIns="96952" tIns="48476" rIns="96952" bIns="48476" numCol="1" anchor="b" anchorCtr="0" compatLnSpc="1">
            <a:prstTxWarp prst="textNoShape">
              <a:avLst/>
            </a:prstTxWarp>
          </a:bodyPr>
          <a:lstStyle>
            <a:lvl1pPr defTabSz="969915">
              <a:defRPr sz="1300" b="1"/>
            </a:lvl1pPr>
          </a:lstStyle>
          <a:p>
            <a:pPr>
              <a:defRPr/>
            </a:pPr>
            <a:endParaRPr lang="en-US"/>
          </a:p>
        </p:txBody>
      </p:sp>
      <p:sp>
        <p:nvSpPr>
          <p:cNvPr id="61445" name="Rectangle 5"/>
          <p:cNvSpPr>
            <a:spLocks noGrp="1" noChangeArrowheads="1"/>
          </p:cNvSpPr>
          <p:nvPr>
            <p:ph type="sldNum" sz="quarter" idx="3"/>
          </p:nvPr>
        </p:nvSpPr>
        <p:spPr bwMode="auto">
          <a:xfrm>
            <a:off x="4146275" y="9122452"/>
            <a:ext cx="3168926" cy="478748"/>
          </a:xfrm>
          <a:prstGeom prst="rect">
            <a:avLst/>
          </a:prstGeom>
          <a:noFill/>
          <a:ln w="9525">
            <a:noFill/>
            <a:miter lim="800000"/>
            <a:headEnd/>
            <a:tailEnd/>
          </a:ln>
          <a:effectLst/>
        </p:spPr>
        <p:txBody>
          <a:bodyPr vert="horz" wrap="square" lIns="96952" tIns="48476" rIns="96952" bIns="48476" numCol="1" anchor="b" anchorCtr="0" compatLnSpc="1">
            <a:prstTxWarp prst="textNoShape">
              <a:avLst/>
            </a:prstTxWarp>
          </a:bodyPr>
          <a:lstStyle>
            <a:lvl1pPr algn="r" defTabSz="969915">
              <a:defRPr sz="1300" b="1"/>
            </a:lvl1pPr>
          </a:lstStyle>
          <a:p>
            <a:pPr>
              <a:defRPr/>
            </a:pPr>
            <a:fld id="{F6447889-1A3C-4742-BD50-DA5DC82E41EA}" type="slidenum">
              <a:rPr lang="en-US"/>
              <a:pPr>
                <a:defRPr/>
              </a:pPr>
              <a:t>‹#›</a:t>
            </a:fld>
            <a:endParaRPr lang="en-US"/>
          </a:p>
        </p:txBody>
      </p:sp>
    </p:spTree>
    <p:extLst>
      <p:ext uri="{BB962C8B-B14F-4D97-AF65-F5344CB8AC3E}">
        <p14:creationId xmlns:p14="http://schemas.microsoft.com/office/powerpoint/2010/main" val="1954110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182179" cy="480388"/>
          </a:xfrm>
          <a:prstGeom prst="rect">
            <a:avLst/>
          </a:prstGeom>
          <a:noFill/>
          <a:ln w="9525">
            <a:noFill/>
            <a:miter lim="800000"/>
            <a:headEnd/>
            <a:tailEnd/>
          </a:ln>
          <a:effectLst/>
        </p:spPr>
        <p:txBody>
          <a:bodyPr vert="horz" wrap="square" lIns="96952" tIns="48476" rIns="96952" bIns="48476" numCol="1" anchor="t" anchorCtr="0" compatLnSpc="1">
            <a:prstTxWarp prst="textNoShape">
              <a:avLst/>
            </a:prstTxWarp>
          </a:bodyPr>
          <a:lstStyle>
            <a:lvl1pPr defTabSz="969915">
              <a:defRPr sz="1300" b="1"/>
            </a:lvl1pPr>
          </a:lstStyle>
          <a:p>
            <a:pPr>
              <a:defRPr/>
            </a:pPr>
            <a:endParaRPr lang="en-US"/>
          </a:p>
        </p:txBody>
      </p:sp>
      <p:sp>
        <p:nvSpPr>
          <p:cNvPr id="69635" name="Rectangle 3"/>
          <p:cNvSpPr>
            <a:spLocks noGrp="1" noChangeArrowheads="1"/>
          </p:cNvSpPr>
          <p:nvPr>
            <p:ph type="dt" idx="1"/>
          </p:nvPr>
        </p:nvSpPr>
        <p:spPr bwMode="auto">
          <a:xfrm>
            <a:off x="4162840" y="0"/>
            <a:ext cx="3180522" cy="480388"/>
          </a:xfrm>
          <a:prstGeom prst="rect">
            <a:avLst/>
          </a:prstGeom>
          <a:noFill/>
          <a:ln w="9525">
            <a:noFill/>
            <a:miter lim="800000"/>
            <a:headEnd/>
            <a:tailEnd/>
          </a:ln>
          <a:effectLst/>
        </p:spPr>
        <p:txBody>
          <a:bodyPr vert="horz" wrap="square" lIns="96952" tIns="48476" rIns="96952" bIns="48476" numCol="1" anchor="t" anchorCtr="0" compatLnSpc="1">
            <a:prstTxWarp prst="textNoShape">
              <a:avLst/>
            </a:prstTxWarp>
          </a:bodyPr>
          <a:lstStyle>
            <a:lvl1pPr algn="r" defTabSz="969915">
              <a:defRPr sz="1300" b="1"/>
            </a:lvl1pPr>
          </a:lstStyle>
          <a:p>
            <a:pPr>
              <a:defRPr/>
            </a:pPr>
            <a:endParaRPr lang="en-US"/>
          </a:p>
        </p:txBody>
      </p:sp>
      <p:sp>
        <p:nvSpPr>
          <p:cNvPr id="58372" name="Rectangle 4"/>
          <p:cNvSpPr>
            <a:spLocks noGrp="1" noRot="1" noChangeAspect="1" noChangeArrowheads="1" noTextEdit="1"/>
          </p:cNvSpPr>
          <p:nvPr>
            <p:ph type="sldImg" idx="2"/>
          </p:nvPr>
        </p:nvSpPr>
        <p:spPr bwMode="auto">
          <a:xfrm>
            <a:off x="1266825" y="722313"/>
            <a:ext cx="4814888" cy="3611562"/>
          </a:xfrm>
          <a:prstGeom prst="rect">
            <a:avLst/>
          </a:prstGeom>
          <a:noFill/>
          <a:ln w="9525">
            <a:solidFill>
              <a:srgbClr val="000000"/>
            </a:solidFill>
            <a:miter lim="800000"/>
            <a:headEnd/>
            <a:tailEnd/>
          </a:ln>
        </p:spPr>
      </p:sp>
      <p:sp>
        <p:nvSpPr>
          <p:cNvPr id="69637" name="Rectangle 5"/>
          <p:cNvSpPr>
            <a:spLocks noGrp="1" noChangeArrowheads="1"/>
          </p:cNvSpPr>
          <p:nvPr>
            <p:ph type="body" sz="quarter" idx="3"/>
          </p:nvPr>
        </p:nvSpPr>
        <p:spPr bwMode="auto">
          <a:xfrm>
            <a:off x="979005" y="4574343"/>
            <a:ext cx="5385352" cy="4333329"/>
          </a:xfrm>
          <a:prstGeom prst="rect">
            <a:avLst/>
          </a:prstGeom>
          <a:noFill/>
          <a:ln w="9525">
            <a:noFill/>
            <a:miter lim="800000"/>
            <a:headEnd/>
            <a:tailEnd/>
          </a:ln>
          <a:effectLst/>
        </p:spPr>
        <p:txBody>
          <a:bodyPr vert="horz" wrap="square" lIns="96952" tIns="48476" rIns="96952" bIns="4847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9638" name="Rectangle 6"/>
          <p:cNvSpPr>
            <a:spLocks noGrp="1" noChangeArrowheads="1"/>
          </p:cNvSpPr>
          <p:nvPr>
            <p:ph type="ftr" sz="quarter" idx="4"/>
          </p:nvPr>
        </p:nvSpPr>
        <p:spPr bwMode="auto">
          <a:xfrm>
            <a:off x="0" y="9148685"/>
            <a:ext cx="3182179" cy="480388"/>
          </a:xfrm>
          <a:prstGeom prst="rect">
            <a:avLst/>
          </a:prstGeom>
          <a:noFill/>
          <a:ln w="9525">
            <a:noFill/>
            <a:miter lim="800000"/>
            <a:headEnd/>
            <a:tailEnd/>
          </a:ln>
          <a:effectLst/>
        </p:spPr>
        <p:txBody>
          <a:bodyPr vert="horz" wrap="square" lIns="96952" tIns="48476" rIns="96952" bIns="48476" numCol="1" anchor="b" anchorCtr="0" compatLnSpc="1">
            <a:prstTxWarp prst="textNoShape">
              <a:avLst/>
            </a:prstTxWarp>
          </a:bodyPr>
          <a:lstStyle>
            <a:lvl1pPr defTabSz="969915">
              <a:defRPr sz="1300" b="1"/>
            </a:lvl1pPr>
          </a:lstStyle>
          <a:p>
            <a:pPr>
              <a:defRPr/>
            </a:pPr>
            <a:endParaRPr lang="en-US"/>
          </a:p>
        </p:txBody>
      </p:sp>
      <p:sp>
        <p:nvSpPr>
          <p:cNvPr id="69639" name="Rectangle 7"/>
          <p:cNvSpPr>
            <a:spLocks noGrp="1" noChangeArrowheads="1"/>
          </p:cNvSpPr>
          <p:nvPr>
            <p:ph type="sldNum" sz="quarter" idx="5"/>
          </p:nvPr>
        </p:nvSpPr>
        <p:spPr bwMode="auto">
          <a:xfrm>
            <a:off x="4162840" y="9148685"/>
            <a:ext cx="3180522" cy="480388"/>
          </a:xfrm>
          <a:prstGeom prst="rect">
            <a:avLst/>
          </a:prstGeom>
          <a:noFill/>
          <a:ln w="9525">
            <a:noFill/>
            <a:miter lim="800000"/>
            <a:headEnd/>
            <a:tailEnd/>
          </a:ln>
          <a:effectLst/>
        </p:spPr>
        <p:txBody>
          <a:bodyPr vert="horz" wrap="square" lIns="96952" tIns="48476" rIns="96952" bIns="48476" numCol="1" anchor="b" anchorCtr="0" compatLnSpc="1">
            <a:prstTxWarp prst="textNoShape">
              <a:avLst/>
            </a:prstTxWarp>
          </a:bodyPr>
          <a:lstStyle>
            <a:lvl1pPr algn="r" defTabSz="969915">
              <a:defRPr sz="1300" b="1"/>
            </a:lvl1pPr>
          </a:lstStyle>
          <a:p>
            <a:pPr>
              <a:defRPr/>
            </a:pPr>
            <a:fld id="{F23EACDE-25FA-40DE-A77F-18C2C9A557AC}" type="slidenum">
              <a:rPr lang="en-US"/>
              <a:pPr>
                <a:defRPr/>
              </a:pPr>
              <a:t>‹#›</a:t>
            </a:fld>
            <a:endParaRPr lang="en-US"/>
          </a:p>
        </p:txBody>
      </p:sp>
    </p:spTree>
    <p:extLst>
      <p:ext uri="{BB962C8B-B14F-4D97-AF65-F5344CB8AC3E}">
        <p14:creationId xmlns:p14="http://schemas.microsoft.com/office/powerpoint/2010/main" val="2627771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9FE3C2A-D659-4578-A8DE-7106BC8C0F4C}" type="slidenum">
              <a:rPr lang="en-US" smtClean="0"/>
              <a:pPr/>
              <a:t>1</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dirty="0"/>
              <a:t>To understand, we need to communicate. The problem is how. We need to learn how to talk and how to listen. We human have a variety of ways of communications, such as writing, talking, video, gestures. Here we want an approach that allows us to collect information as much as possible, as flexible as possible, and also as accurately as possible. But unfortunately flexibility and accuracy is often a dilemma. </a:t>
            </a:r>
          </a:p>
        </p:txBody>
      </p:sp>
    </p:spTree>
    <p:extLst>
      <p:ext uri="{BB962C8B-B14F-4D97-AF65-F5344CB8AC3E}">
        <p14:creationId xmlns:p14="http://schemas.microsoft.com/office/powerpoint/2010/main" val="2859845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10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98172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11</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67262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12</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13</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14</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15</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16</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18</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48446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19</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9FE3C2A-D659-4578-A8DE-7106BC8C0F4C}" type="slidenum">
              <a:rPr lang="en-US" smtClean="0"/>
              <a:pPr/>
              <a:t>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dirty="0"/>
              <a:t>To understand, we need to communicate. The problem is how. We need to learn how to talk and how to listen. We human have a variety of ways of communications, such as writing, talking, video, gestures. Here we want an approach that allows us to collect information as much as possible, as flexible as possible, and also as accurately as possible. But unfortunately flexibility and accuracy is often a dilemma. </a:t>
            </a:r>
          </a:p>
        </p:txBody>
      </p:sp>
    </p:spTree>
    <p:extLst>
      <p:ext uri="{BB962C8B-B14F-4D97-AF65-F5344CB8AC3E}">
        <p14:creationId xmlns:p14="http://schemas.microsoft.com/office/powerpoint/2010/main" val="993303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20</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34312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9FE3C2A-D659-4578-A8DE-7106BC8C0F4C}" type="slidenum">
              <a:rPr lang="en-US" smtClean="0"/>
              <a:pPr/>
              <a:t>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dirty="0"/>
              <a:t>To understand, we need to communicate. The problem is how. We need to learn how to talk and how to listen. We human have a variety of ways of communications, such as writing, talking, video, gestures. Here we want an approach that allows us to collect information as much as possible, as flexible as possible, and also as accurately as possible. But unfortunately flexibility and accuracy is often a dilemma. </a:t>
            </a:r>
          </a:p>
        </p:txBody>
      </p:sp>
    </p:spTree>
    <p:extLst>
      <p:ext uri="{BB962C8B-B14F-4D97-AF65-F5344CB8AC3E}">
        <p14:creationId xmlns:p14="http://schemas.microsoft.com/office/powerpoint/2010/main" val="3392647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9FE3C2A-D659-4578-A8DE-7106BC8C0F4C}" type="slidenum">
              <a:rPr lang="en-US" smtClean="0"/>
              <a:pPr/>
              <a:t>4</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dirty="0"/>
              <a:t>To understand, we need to communicate. The problem is how. We need to learn how to talk and how to listen. We human have a variety of ways of communications, such as writing, talking, video, gestures. Here we want an approach that allows us to collect information as much as possible, as flexible as possible, and also as accurately as possible. But unfortunately flexibility and accuracy is often a dilemma. </a:t>
            </a:r>
          </a:p>
        </p:txBody>
      </p:sp>
    </p:spTree>
    <p:extLst>
      <p:ext uri="{BB962C8B-B14F-4D97-AF65-F5344CB8AC3E}">
        <p14:creationId xmlns:p14="http://schemas.microsoft.com/office/powerpoint/2010/main" val="129020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9FE3C2A-D659-4578-A8DE-7106BC8C0F4C}" type="slidenum">
              <a:rPr lang="en-US" smtClean="0"/>
              <a:pPr/>
              <a:t>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6</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7</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a:t>Entities</a:t>
            </a:r>
            <a:r>
              <a:rPr lang="en-US" baseline="0" dirty="0"/>
              <a:t> + Relationships = World. A world having only entities is a dead world. The relationships among these entities bring the world alive. </a:t>
            </a:r>
          </a:p>
          <a:p>
            <a:pPr eaLnBrk="1" hangingPunct="1"/>
            <a:endParaRPr lang="en-US" baseline="0" dirty="0"/>
          </a:p>
          <a:p>
            <a:pPr eaLnBrk="1" hangingPunct="1"/>
            <a:r>
              <a:rPr lang="en-US" baseline="0" dirty="0"/>
              <a:t>Examples: university</a:t>
            </a:r>
          </a:p>
          <a:p>
            <a:pPr marL="228600" indent="-228600" eaLnBrk="1" hangingPunct="1">
              <a:buAutoNum type="arabicParenR"/>
            </a:pPr>
            <a:r>
              <a:rPr lang="en-US" baseline="0" dirty="0"/>
              <a:t>faculty</a:t>
            </a:r>
          </a:p>
          <a:p>
            <a:pPr marL="228600" indent="-228600" eaLnBrk="1" hangingPunct="1">
              <a:buAutoNum type="arabicParenR"/>
            </a:pPr>
            <a:r>
              <a:rPr lang="en-US" baseline="0" dirty="0"/>
              <a:t>students</a:t>
            </a:r>
          </a:p>
          <a:p>
            <a:pPr marL="228600" indent="-228600" eaLnBrk="1" hangingPunct="1">
              <a:buAutoNum type="arabicParenR"/>
            </a:pPr>
            <a:r>
              <a:rPr lang="en-US" baseline="0" dirty="0"/>
              <a:t>buildings</a:t>
            </a:r>
          </a:p>
          <a:p>
            <a:pPr marL="228600" indent="-228600" eaLnBrk="1" hangingPunct="1">
              <a:buAutoNum type="arabicParenR"/>
            </a:pPr>
            <a:r>
              <a:rPr lang="en-US" baseline="0" dirty="0"/>
              <a:t>courses</a:t>
            </a:r>
          </a:p>
          <a:p>
            <a:pPr marL="228600" indent="-228600" eaLnBrk="1" hangingPunct="1">
              <a:buAutoNum type="arabicParenR"/>
            </a:pPr>
            <a:r>
              <a:rPr lang="en-US" baseline="0" dirty="0"/>
              <a:t>vehicles</a:t>
            </a:r>
          </a:p>
          <a:p>
            <a:pPr marL="228600" indent="-228600" eaLnBrk="1" hangingPunct="1">
              <a:buAutoNum type="arabicParenR"/>
            </a:pPr>
            <a:r>
              <a:rPr lang="en-US" dirty="0"/>
              <a:t>research</a:t>
            </a:r>
            <a:r>
              <a:rPr lang="en-US" baseline="0" dirty="0"/>
              <a:t> projects</a:t>
            </a:r>
          </a:p>
          <a:p>
            <a:pPr marL="228600" indent="-228600" eaLnBrk="1" hangingPunct="1">
              <a:buAutoNum type="arabicParenR"/>
            </a:pPr>
            <a:r>
              <a:rPr lang="en-US" baseline="0" dirty="0"/>
              <a:t>...</a:t>
            </a:r>
          </a:p>
          <a:p>
            <a:pPr marL="228600" indent="-228600" eaLnBrk="1" hangingPunct="1">
              <a:buAutoNum type="arabicParenR"/>
            </a:pPr>
            <a:endParaRPr lang="en-US" baseline="0" dirty="0"/>
          </a:p>
          <a:p>
            <a:pPr marL="0" indent="0" eaLnBrk="1" hangingPunct="1">
              <a:buNone/>
            </a:pPr>
            <a:r>
              <a:rPr lang="en-US" baseline="0" dirty="0"/>
              <a:t>Now relationships among these entities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8</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9</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A94115-DB8F-461C-97D6-8DCF0C5F6A5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DF1733-5B89-44D2-B2E8-06BA7958660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3EEE25-31B5-4CD9-A7F0-88F41CDBE4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6C31B2-3F19-496E-976B-21FFAA58FB6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A84B9F-17BF-4A1C-8274-7121E96B097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6BC72F-B889-47A4-BA65-8213F7C8564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781B411-A250-477F-9113-F753E1C6CD2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D03ABF8-AC24-46B3-AC6A-4E88BCC6E2B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916531D-42DC-45FF-9874-1B858BDFE9E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4CD5654-74EC-4B4D-8B3E-F065EFF4A6E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6CBF87-6B44-445F-8357-F9E765EC155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86671B66-C672-4670-B613-DF09AC935B6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04800" y="1143000"/>
            <a:ext cx="8534400" cy="4572000"/>
          </a:xfrm>
          <a:prstGeom prst="rect">
            <a:avLst/>
          </a:prstGeom>
          <a:noFill/>
          <a:ln w="12700">
            <a:noFill/>
            <a:miter lim="800000"/>
            <a:headEnd/>
            <a:tailEnd/>
          </a:ln>
        </p:spPr>
        <p:txBody>
          <a:bodyPr lIns="90488" tIns="44450" rIns="90488" bIns="44450"/>
          <a:lstStyle/>
          <a:p>
            <a:pPr marL="342900" indent="-342900">
              <a:lnSpc>
                <a:spcPct val="90000"/>
              </a:lnSpc>
              <a:spcBef>
                <a:spcPct val="20000"/>
              </a:spcBef>
              <a:buFontTx/>
              <a:buChar char="•"/>
            </a:pPr>
            <a:r>
              <a:rPr lang="en-US" sz="2800" dirty="0">
                <a:latin typeface="Cambria"/>
                <a:cs typeface="Cambria"/>
              </a:rPr>
              <a:t>A database is a collection of data that represents </a:t>
            </a:r>
            <a:r>
              <a:rPr lang="en-US" altLang="en-US" sz="2800" dirty="0">
                <a:latin typeface="Cambria" panose="02040503050406030204" pitchFamily="18" charset="0"/>
                <a:ea typeface="ＭＳ Ｐゴシック" panose="020B0600070205080204" pitchFamily="34" charset="-128"/>
              </a:rPr>
              <a:t>some aspects of real world called “</a:t>
            </a:r>
            <a:r>
              <a:rPr lang="en-US" altLang="en-US" sz="2800" dirty="0" err="1">
                <a:latin typeface="Cambria" panose="02040503050406030204" pitchFamily="18" charset="0"/>
                <a:ea typeface="ＭＳ Ｐゴシック" panose="020B0600070205080204" pitchFamily="34" charset="-128"/>
              </a:rPr>
              <a:t>miniworld</a:t>
            </a:r>
            <a:r>
              <a:rPr lang="en-US" altLang="en-US" sz="2800" dirty="0">
                <a:latin typeface="Cambria" panose="02040503050406030204" pitchFamily="18" charset="0"/>
                <a:ea typeface="ＭＳ Ｐゴシック" panose="020B0600070205080204" pitchFamily="34" charset="-128"/>
              </a:rPr>
              <a:t>” or ”enterprise”</a:t>
            </a:r>
            <a:endParaRPr lang="en-US" sz="2800" dirty="0">
              <a:latin typeface="Cambria"/>
              <a:cs typeface="Cambria"/>
            </a:endParaRPr>
          </a:p>
          <a:p>
            <a:pPr marL="342900" indent="-342900">
              <a:lnSpc>
                <a:spcPct val="90000"/>
              </a:lnSpc>
              <a:spcBef>
                <a:spcPct val="20000"/>
              </a:spcBef>
              <a:buFontTx/>
              <a:buChar char="•"/>
            </a:pPr>
            <a:r>
              <a:rPr lang="en-US" sz="2800" dirty="0">
                <a:latin typeface="Cambria"/>
                <a:cs typeface="Cambria"/>
              </a:rPr>
              <a:t>What data to store?</a:t>
            </a:r>
          </a:p>
          <a:p>
            <a:pPr marL="914400" lvl="1" indent="-457200">
              <a:lnSpc>
                <a:spcPct val="90000"/>
              </a:lnSpc>
              <a:spcBef>
                <a:spcPct val="20000"/>
              </a:spcBef>
              <a:buFont typeface="Wingdings" pitchFamily="2" charset="2"/>
              <a:buChar char="§"/>
            </a:pPr>
            <a:r>
              <a:rPr lang="en-US" sz="2800" dirty="0">
                <a:latin typeface="Cambria"/>
                <a:cs typeface="Cambria"/>
              </a:rPr>
              <a:t>Database design starts from understanding user requirements</a:t>
            </a:r>
          </a:p>
          <a:p>
            <a:pPr marL="914400" lvl="1" indent="-457200">
              <a:lnSpc>
                <a:spcPct val="90000"/>
              </a:lnSpc>
              <a:spcBef>
                <a:spcPct val="20000"/>
              </a:spcBef>
              <a:buFont typeface="Wingdings" pitchFamily="2" charset="2"/>
              <a:buChar char="§"/>
            </a:pPr>
            <a:r>
              <a:rPr lang="en-US" sz="2800" dirty="0">
                <a:latin typeface="Cambria"/>
                <a:cs typeface="Cambria"/>
              </a:rPr>
              <a:t>Understanding…hmm? </a:t>
            </a:r>
          </a:p>
          <a:p>
            <a:pPr marL="1371600" lvl="2" indent="-457200">
              <a:lnSpc>
                <a:spcPct val="90000"/>
              </a:lnSpc>
              <a:spcBef>
                <a:spcPct val="20000"/>
              </a:spcBef>
              <a:buFont typeface="Arial" panose="020B0604020202020204" pitchFamily="34" charset="0"/>
              <a:buChar char="•"/>
            </a:pPr>
            <a:r>
              <a:rPr lang="en-US" sz="2800" dirty="0">
                <a:latin typeface="Cambria"/>
                <a:cs typeface="Cambria"/>
              </a:rPr>
              <a:t>Imagine you are designing databases for many customers, with different requirements for sure!</a:t>
            </a:r>
          </a:p>
          <a:p>
            <a:pPr marL="1371600" lvl="2" indent="-457200">
              <a:lnSpc>
                <a:spcPct val="90000"/>
              </a:lnSpc>
              <a:spcBef>
                <a:spcPct val="20000"/>
              </a:spcBef>
              <a:buFont typeface="Arial" panose="020B0604020202020204" pitchFamily="34" charset="0"/>
              <a:buChar char="•"/>
            </a:pPr>
            <a:endParaRPr lang="en-US" sz="2800" dirty="0">
              <a:latin typeface="Cambria"/>
              <a:cs typeface="Cambria"/>
            </a:endParaRPr>
          </a:p>
        </p:txBody>
      </p:sp>
      <p:sp>
        <p:nvSpPr>
          <p:cNvPr id="4" name="Rectangle 3">
            <a:extLst>
              <a:ext uri="{FF2B5EF4-FFF2-40B4-BE49-F238E27FC236}">
                <a16:creationId xmlns:a16="http://schemas.microsoft.com/office/drawing/2014/main" id="{2FF5A8DA-088A-AB45-B12E-0DA635E6D9B5}"/>
              </a:ext>
            </a:extLst>
          </p:cNvPr>
          <p:cNvSpPr>
            <a:spLocks noChangeArrowheads="1"/>
          </p:cNvSpPr>
          <p:nvPr/>
        </p:nvSpPr>
        <p:spPr bwMode="auto">
          <a:xfrm>
            <a:off x="2514600" y="304800"/>
            <a:ext cx="4800600" cy="762000"/>
          </a:xfrm>
          <a:prstGeom prst="rect">
            <a:avLst/>
          </a:prstGeom>
          <a:noFill/>
          <a:ln w="12700">
            <a:noFill/>
            <a:miter lim="800000"/>
            <a:headEnd/>
            <a:tailEnd/>
          </a:ln>
        </p:spPr>
        <p:txBody>
          <a:bodyPr lIns="90488" tIns="44450" rIns="90488" bIns="44450" anchor="ctr"/>
          <a:lstStyle/>
          <a:p>
            <a:r>
              <a:rPr lang="en-US" sz="4000" dirty="0">
                <a:solidFill>
                  <a:srgbClr val="CC3300"/>
                </a:solidFill>
                <a:latin typeface="Cambria"/>
                <a:cs typeface="Cambria"/>
              </a:rPr>
              <a:t>Database Design</a:t>
            </a:r>
          </a:p>
        </p:txBody>
      </p:sp>
    </p:spTree>
    <p:extLst>
      <p:ext uri="{BB962C8B-B14F-4D97-AF65-F5344CB8AC3E}">
        <p14:creationId xmlns:p14="http://schemas.microsoft.com/office/powerpoint/2010/main" val="2182702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751013" y="15621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1219200" y="19526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2305050" y="19526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751013" y="28051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2366963" y="20764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700213" y="16335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717349" y="2901950"/>
            <a:ext cx="1254451"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instructors</a:t>
            </a:r>
          </a:p>
        </p:txBody>
      </p:sp>
      <p:sp>
        <p:nvSpPr>
          <p:cNvPr id="35" name="Rectangle 14"/>
          <p:cNvSpPr>
            <a:spLocks noChangeArrowheads="1"/>
          </p:cNvSpPr>
          <p:nvPr/>
        </p:nvSpPr>
        <p:spPr bwMode="auto">
          <a:xfrm>
            <a:off x="1250950" y="20637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511300" y="24669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2047875" y="21066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2395538" y="25146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897688" y="15240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6365875" y="19145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897687" y="2767013"/>
            <a:ext cx="798513"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4" name="Rectangle 43"/>
          <p:cNvSpPr>
            <a:spLocks noChangeArrowheads="1"/>
          </p:cNvSpPr>
          <p:nvPr/>
        </p:nvSpPr>
        <p:spPr bwMode="auto">
          <a:xfrm>
            <a:off x="6846888" y="1595438"/>
            <a:ext cx="56926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title</a:t>
            </a:r>
          </a:p>
        </p:txBody>
      </p:sp>
      <p:sp>
        <p:nvSpPr>
          <p:cNvPr id="45" name="Rectangle 44"/>
          <p:cNvSpPr>
            <a:spLocks noChangeArrowheads="1"/>
          </p:cNvSpPr>
          <p:nvPr/>
        </p:nvSpPr>
        <p:spPr bwMode="auto">
          <a:xfrm>
            <a:off x="6826250" y="2863850"/>
            <a:ext cx="816030"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course</a:t>
            </a:r>
          </a:p>
        </p:txBody>
      </p:sp>
      <p:sp>
        <p:nvSpPr>
          <p:cNvPr id="46" name="Rectangle 14"/>
          <p:cNvSpPr>
            <a:spLocks noChangeArrowheads="1"/>
          </p:cNvSpPr>
          <p:nvPr/>
        </p:nvSpPr>
        <p:spPr bwMode="auto">
          <a:xfrm>
            <a:off x="6397625" y="2025650"/>
            <a:ext cx="479199"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err="1">
                <a:solidFill>
                  <a:srgbClr val="000000"/>
                </a:solidFill>
                <a:latin typeface="Cambria"/>
                <a:cs typeface="Cambria"/>
              </a:rPr>
              <a:t>cid</a:t>
            </a:r>
            <a:endParaRPr lang="en-US" sz="1600" b="1" u="sng" dirty="0">
              <a:solidFill>
                <a:srgbClr val="000000"/>
              </a:solidFill>
              <a:latin typeface="Cambria"/>
              <a:cs typeface="Cambria"/>
            </a:endParaRPr>
          </a:p>
        </p:txBody>
      </p:sp>
      <p:sp>
        <p:nvSpPr>
          <p:cNvPr id="47" name="Line 17"/>
          <p:cNvSpPr>
            <a:spLocks noChangeShapeType="1"/>
          </p:cNvSpPr>
          <p:nvPr/>
        </p:nvSpPr>
        <p:spPr bwMode="auto">
          <a:xfrm>
            <a:off x="6657975" y="24288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7194550" y="20685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4156075" y="262890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4348851" y="2933700"/>
            <a:ext cx="182743" cy="335989"/>
          </a:xfrm>
          <a:prstGeom prst="rect">
            <a:avLst/>
          </a:prstGeom>
          <a:noFill/>
          <a:ln w="12700">
            <a:noFill/>
            <a:miter lim="800000"/>
            <a:headEnd/>
            <a:tailEnd/>
          </a:ln>
        </p:spPr>
        <p:txBody>
          <a:bodyPr wrap="none" lIns="90488" tIns="44450" rIns="90488" bIns="44450">
            <a:spAutoFit/>
          </a:bodyPr>
          <a:lstStyle/>
          <a:p>
            <a:pPr eaLnBrk="0" hangingPunct="0"/>
            <a:endParaRPr lang="en-US" sz="1600" b="1" dirty="0">
              <a:solidFill>
                <a:srgbClr val="000000"/>
              </a:solidFill>
              <a:latin typeface="Cambria"/>
              <a:cs typeface="Cambria"/>
            </a:endParaRPr>
          </a:p>
        </p:txBody>
      </p:sp>
      <p:sp>
        <p:nvSpPr>
          <p:cNvPr id="57" name="Freeform 6"/>
          <p:cNvSpPr>
            <a:spLocks/>
          </p:cNvSpPr>
          <p:nvPr/>
        </p:nvSpPr>
        <p:spPr bwMode="auto">
          <a:xfrm>
            <a:off x="4327525" y="18288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460875" y="1901825"/>
            <a:ext cx="741590"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terms</a:t>
            </a:r>
          </a:p>
        </p:txBody>
      </p:sp>
      <p:sp>
        <p:nvSpPr>
          <p:cNvPr id="59" name="Line 18"/>
          <p:cNvSpPr>
            <a:spLocks noChangeShapeType="1"/>
          </p:cNvSpPr>
          <p:nvPr/>
        </p:nvSpPr>
        <p:spPr bwMode="auto">
          <a:xfrm>
            <a:off x="4841876" y="23590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2" name="Rectangle 51"/>
          <p:cNvSpPr>
            <a:spLocks noChangeArrowheads="1"/>
          </p:cNvSpPr>
          <p:nvPr/>
        </p:nvSpPr>
        <p:spPr bwMode="auto">
          <a:xfrm>
            <a:off x="4267200" y="2895600"/>
            <a:ext cx="1369366"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teach/enroll</a:t>
            </a:r>
          </a:p>
        </p:txBody>
      </p:sp>
      <p:sp>
        <p:nvSpPr>
          <p:cNvPr id="67" name="Freeform 4"/>
          <p:cNvSpPr>
            <a:spLocks/>
          </p:cNvSpPr>
          <p:nvPr/>
        </p:nvSpPr>
        <p:spPr bwMode="auto">
          <a:xfrm>
            <a:off x="6510441" y="5667375"/>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8" name="Freeform 5"/>
          <p:cNvSpPr>
            <a:spLocks/>
          </p:cNvSpPr>
          <p:nvPr/>
        </p:nvSpPr>
        <p:spPr bwMode="auto">
          <a:xfrm>
            <a:off x="5643614" y="571817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9" name="Freeform 6"/>
          <p:cNvSpPr>
            <a:spLocks/>
          </p:cNvSpPr>
          <p:nvPr/>
        </p:nvSpPr>
        <p:spPr bwMode="auto">
          <a:xfrm>
            <a:off x="7304139" y="564197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70" name="Freeform 7"/>
          <p:cNvSpPr>
            <a:spLocks/>
          </p:cNvSpPr>
          <p:nvPr/>
        </p:nvSpPr>
        <p:spPr bwMode="auto">
          <a:xfrm>
            <a:off x="6008739" y="4803775"/>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71" name="Rectangle 70"/>
          <p:cNvSpPr>
            <a:spLocks noChangeArrowheads="1"/>
          </p:cNvSpPr>
          <p:nvPr/>
        </p:nvSpPr>
        <p:spPr bwMode="auto">
          <a:xfrm>
            <a:off x="7366052" y="576580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72" name="Rectangle 71"/>
          <p:cNvSpPr>
            <a:spLocks noChangeArrowheads="1"/>
          </p:cNvSpPr>
          <p:nvPr/>
        </p:nvSpPr>
        <p:spPr bwMode="auto">
          <a:xfrm>
            <a:off x="6459641" y="5738813"/>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73" name="Rectangle 72"/>
          <p:cNvSpPr>
            <a:spLocks noChangeArrowheads="1"/>
          </p:cNvSpPr>
          <p:nvPr/>
        </p:nvSpPr>
        <p:spPr bwMode="auto">
          <a:xfrm>
            <a:off x="6113994" y="4900612"/>
            <a:ext cx="1037745"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students</a:t>
            </a:r>
          </a:p>
        </p:txBody>
      </p:sp>
      <p:sp>
        <p:nvSpPr>
          <p:cNvPr id="74" name="Rectangle 14"/>
          <p:cNvSpPr>
            <a:spLocks noChangeArrowheads="1"/>
          </p:cNvSpPr>
          <p:nvPr/>
        </p:nvSpPr>
        <p:spPr bwMode="auto">
          <a:xfrm>
            <a:off x="5675364" y="582930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75" name="Line 17"/>
          <p:cNvSpPr>
            <a:spLocks noChangeShapeType="1"/>
          </p:cNvSpPr>
          <p:nvPr/>
        </p:nvSpPr>
        <p:spPr bwMode="auto">
          <a:xfrm flipH="1">
            <a:off x="6008739" y="5337175"/>
            <a:ext cx="152400" cy="3810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6" name="Line 18"/>
          <p:cNvSpPr>
            <a:spLocks noChangeShapeType="1"/>
          </p:cNvSpPr>
          <p:nvPr/>
        </p:nvSpPr>
        <p:spPr bwMode="auto">
          <a:xfrm>
            <a:off x="6694540" y="5337176"/>
            <a:ext cx="7620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7" name="Line 19"/>
          <p:cNvSpPr>
            <a:spLocks noChangeShapeType="1"/>
          </p:cNvSpPr>
          <p:nvPr/>
        </p:nvSpPr>
        <p:spPr bwMode="auto">
          <a:xfrm>
            <a:off x="7132689" y="5337175"/>
            <a:ext cx="32385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2" name="TextBox 1"/>
          <p:cNvSpPr txBox="1"/>
          <p:nvPr/>
        </p:nvSpPr>
        <p:spPr>
          <a:xfrm>
            <a:off x="1752600" y="381000"/>
            <a:ext cx="5676404" cy="830997"/>
          </a:xfrm>
          <a:prstGeom prst="rect">
            <a:avLst/>
          </a:prstGeom>
          <a:noFill/>
        </p:spPr>
        <p:txBody>
          <a:bodyPr wrap="none" rtlCol="0">
            <a:spAutoFit/>
          </a:bodyPr>
          <a:lstStyle/>
          <a:p>
            <a:r>
              <a:rPr lang="en-US" dirty="0">
                <a:latin typeface="Cambria"/>
                <a:cs typeface="Cambria"/>
              </a:rPr>
              <a:t>more than two entity sets may participate </a:t>
            </a:r>
          </a:p>
          <a:p>
            <a:r>
              <a:rPr lang="en-US" dirty="0">
                <a:latin typeface="Cambria"/>
                <a:cs typeface="Cambria"/>
              </a:rPr>
              <a:t>in a same relationship set </a:t>
            </a:r>
          </a:p>
        </p:txBody>
      </p:sp>
      <p:sp>
        <p:nvSpPr>
          <p:cNvPr id="80" name="Line 18"/>
          <p:cNvSpPr>
            <a:spLocks noChangeShapeType="1"/>
          </p:cNvSpPr>
          <p:nvPr/>
        </p:nvSpPr>
        <p:spPr bwMode="auto">
          <a:xfrm>
            <a:off x="2971800" y="3048000"/>
            <a:ext cx="11430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1" name="Line 18"/>
          <p:cNvSpPr>
            <a:spLocks noChangeShapeType="1"/>
          </p:cNvSpPr>
          <p:nvPr/>
        </p:nvSpPr>
        <p:spPr bwMode="auto">
          <a:xfrm>
            <a:off x="5638800" y="3048000"/>
            <a:ext cx="12192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2" name="Line 18"/>
          <p:cNvSpPr>
            <a:spLocks noChangeShapeType="1"/>
          </p:cNvSpPr>
          <p:nvPr/>
        </p:nvSpPr>
        <p:spPr bwMode="auto">
          <a:xfrm flipH="1" flipV="1">
            <a:off x="4876798" y="3505199"/>
            <a:ext cx="1520826" cy="128055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3" name="TextBox 42">
            <a:extLst>
              <a:ext uri="{FF2B5EF4-FFF2-40B4-BE49-F238E27FC236}">
                <a16:creationId xmlns:a16="http://schemas.microsoft.com/office/drawing/2014/main" id="{FEC0E1DA-04E1-B742-9A9F-BC039D55FA92}"/>
              </a:ext>
            </a:extLst>
          </p:cNvPr>
          <p:cNvSpPr txBox="1"/>
          <p:nvPr/>
        </p:nvSpPr>
        <p:spPr>
          <a:xfrm>
            <a:off x="2016435" y="3550384"/>
            <a:ext cx="397866" cy="707886"/>
          </a:xfrm>
          <a:prstGeom prst="rect">
            <a:avLst/>
          </a:prstGeom>
          <a:noFill/>
          <a:ln>
            <a:solidFill>
              <a:schemeClr val="tx1"/>
            </a:solidFill>
          </a:ln>
        </p:spPr>
        <p:txBody>
          <a:bodyPr wrap="none" rtlCol="0">
            <a:spAutoFit/>
          </a:bodyPr>
          <a:lstStyle/>
          <a:p>
            <a:r>
              <a:rPr lang="en-US" sz="2000" dirty="0">
                <a:latin typeface="Cambria"/>
                <a:cs typeface="Cambria"/>
              </a:rPr>
              <a:t>i1</a:t>
            </a:r>
          </a:p>
          <a:p>
            <a:r>
              <a:rPr lang="en-US" sz="2000" dirty="0">
                <a:latin typeface="Cambria"/>
                <a:cs typeface="Cambria"/>
              </a:rPr>
              <a:t>i2</a:t>
            </a:r>
          </a:p>
        </p:txBody>
      </p:sp>
      <p:sp>
        <p:nvSpPr>
          <p:cNvPr id="49" name="TextBox 48">
            <a:extLst>
              <a:ext uri="{FF2B5EF4-FFF2-40B4-BE49-F238E27FC236}">
                <a16:creationId xmlns:a16="http://schemas.microsoft.com/office/drawing/2014/main" id="{2422AC3B-A4D5-5341-8165-6EF3299DFD48}"/>
              </a:ext>
            </a:extLst>
          </p:cNvPr>
          <p:cNvSpPr txBox="1"/>
          <p:nvPr/>
        </p:nvSpPr>
        <p:spPr>
          <a:xfrm>
            <a:off x="7131521" y="3496256"/>
            <a:ext cx="441146" cy="1015663"/>
          </a:xfrm>
          <a:prstGeom prst="rect">
            <a:avLst/>
          </a:prstGeom>
          <a:noFill/>
          <a:ln>
            <a:solidFill>
              <a:schemeClr val="tx1"/>
            </a:solidFill>
          </a:ln>
        </p:spPr>
        <p:txBody>
          <a:bodyPr wrap="none" rtlCol="0">
            <a:spAutoFit/>
          </a:bodyPr>
          <a:lstStyle/>
          <a:p>
            <a:r>
              <a:rPr lang="en-US" sz="2000" dirty="0">
                <a:latin typeface="Cambria"/>
                <a:cs typeface="Cambria"/>
              </a:rPr>
              <a:t>c1</a:t>
            </a:r>
          </a:p>
          <a:p>
            <a:r>
              <a:rPr lang="en-US" sz="2000" dirty="0">
                <a:latin typeface="Cambria"/>
                <a:cs typeface="Cambria"/>
              </a:rPr>
              <a:t>c2</a:t>
            </a:r>
          </a:p>
          <a:p>
            <a:r>
              <a:rPr lang="en-US" sz="2000" dirty="0">
                <a:latin typeface="Cambria"/>
                <a:cs typeface="Cambria"/>
              </a:rPr>
              <a:t>c3</a:t>
            </a:r>
          </a:p>
        </p:txBody>
      </p:sp>
      <p:sp>
        <p:nvSpPr>
          <p:cNvPr id="53" name="TextBox 52">
            <a:extLst>
              <a:ext uri="{FF2B5EF4-FFF2-40B4-BE49-F238E27FC236}">
                <a16:creationId xmlns:a16="http://schemas.microsoft.com/office/drawing/2014/main" id="{C8BDC34A-510D-184E-802F-2E706F237F43}"/>
              </a:ext>
            </a:extLst>
          </p:cNvPr>
          <p:cNvSpPr txBox="1"/>
          <p:nvPr/>
        </p:nvSpPr>
        <p:spPr>
          <a:xfrm>
            <a:off x="5161601" y="4950192"/>
            <a:ext cx="437940" cy="1015663"/>
          </a:xfrm>
          <a:prstGeom prst="rect">
            <a:avLst/>
          </a:prstGeom>
          <a:noFill/>
          <a:ln>
            <a:solidFill>
              <a:schemeClr val="tx1"/>
            </a:solidFill>
          </a:ln>
        </p:spPr>
        <p:txBody>
          <a:bodyPr wrap="none" rtlCol="0">
            <a:spAutoFit/>
          </a:bodyPr>
          <a:lstStyle/>
          <a:p>
            <a:r>
              <a:rPr lang="en-US" sz="2000" dirty="0">
                <a:latin typeface="Cambria"/>
                <a:cs typeface="Cambria"/>
              </a:rPr>
              <a:t>s1</a:t>
            </a:r>
          </a:p>
          <a:p>
            <a:r>
              <a:rPr lang="en-US" sz="2000" dirty="0">
                <a:latin typeface="Cambria"/>
                <a:cs typeface="Cambria"/>
              </a:rPr>
              <a:t>s2</a:t>
            </a:r>
          </a:p>
          <a:p>
            <a:r>
              <a:rPr lang="en-US" sz="2000" dirty="0">
                <a:latin typeface="Cambria"/>
                <a:cs typeface="Cambria"/>
              </a:rPr>
              <a:t>s3</a:t>
            </a:r>
          </a:p>
        </p:txBody>
      </p:sp>
      <p:sp>
        <p:nvSpPr>
          <p:cNvPr id="54" name="TextBox 53">
            <a:extLst>
              <a:ext uri="{FF2B5EF4-FFF2-40B4-BE49-F238E27FC236}">
                <a16:creationId xmlns:a16="http://schemas.microsoft.com/office/drawing/2014/main" id="{C60F28CF-47CE-0C4F-AF63-27BE11B3734D}"/>
              </a:ext>
            </a:extLst>
          </p:cNvPr>
          <p:cNvSpPr txBox="1"/>
          <p:nvPr/>
        </p:nvSpPr>
        <p:spPr>
          <a:xfrm>
            <a:off x="3799040" y="3687196"/>
            <a:ext cx="1125629" cy="1015663"/>
          </a:xfrm>
          <a:prstGeom prst="rect">
            <a:avLst/>
          </a:prstGeom>
          <a:noFill/>
          <a:ln>
            <a:solidFill>
              <a:schemeClr val="tx1"/>
            </a:solidFill>
          </a:ln>
        </p:spPr>
        <p:txBody>
          <a:bodyPr wrap="none" rtlCol="0">
            <a:spAutoFit/>
          </a:bodyPr>
          <a:lstStyle/>
          <a:p>
            <a:r>
              <a:rPr lang="en-US" sz="2000" dirty="0">
                <a:solidFill>
                  <a:srgbClr val="CC0066"/>
                </a:solidFill>
                <a:latin typeface="Cambria"/>
                <a:cs typeface="Cambria"/>
              </a:rPr>
              <a:t>i1, s1, c1</a:t>
            </a:r>
          </a:p>
          <a:p>
            <a:r>
              <a:rPr lang="en-US" sz="2000" dirty="0">
                <a:solidFill>
                  <a:srgbClr val="CC0066"/>
                </a:solidFill>
                <a:latin typeface="Cambria"/>
                <a:cs typeface="Cambria"/>
              </a:rPr>
              <a:t>i1, s2, c1</a:t>
            </a:r>
          </a:p>
          <a:p>
            <a:r>
              <a:rPr lang="en-US" sz="2000" dirty="0">
                <a:solidFill>
                  <a:srgbClr val="CC0066"/>
                </a:solidFill>
                <a:latin typeface="Cambria"/>
                <a:cs typeface="Cambria"/>
              </a:rPr>
              <a:t>i2, s3, c1</a:t>
            </a:r>
          </a:p>
        </p:txBody>
      </p:sp>
      <p:sp>
        <p:nvSpPr>
          <p:cNvPr id="55" name="Rectangle 54">
            <a:extLst>
              <a:ext uri="{FF2B5EF4-FFF2-40B4-BE49-F238E27FC236}">
                <a16:creationId xmlns:a16="http://schemas.microsoft.com/office/drawing/2014/main" id="{3E4818BB-08B6-1D40-95F2-136254501D4C}"/>
              </a:ext>
            </a:extLst>
          </p:cNvPr>
          <p:cNvSpPr/>
          <p:nvPr/>
        </p:nvSpPr>
        <p:spPr>
          <a:xfrm>
            <a:off x="1828800" y="4934803"/>
            <a:ext cx="2970852" cy="1200329"/>
          </a:xfrm>
          <a:prstGeom prst="rect">
            <a:avLst/>
          </a:prstGeom>
        </p:spPr>
        <p:txBody>
          <a:bodyPr wrap="square">
            <a:spAutoFit/>
          </a:bodyPr>
          <a:lstStyle/>
          <a:p>
            <a:r>
              <a:rPr lang="en-US" dirty="0">
                <a:solidFill>
                  <a:srgbClr val="CC0066"/>
                </a:solidFill>
                <a:latin typeface="Cambria"/>
                <a:cs typeface="Cambria"/>
              </a:rPr>
              <a:t>Instructor </a:t>
            </a:r>
            <a:r>
              <a:rPr lang="en-US" dirty="0" err="1">
                <a:solidFill>
                  <a:srgbClr val="CC0066"/>
                </a:solidFill>
                <a:latin typeface="Cambria"/>
                <a:cs typeface="Cambria"/>
              </a:rPr>
              <a:t>i</a:t>
            </a:r>
            <a:r>
              <a:rPr lang="en-US" dirty="0">
                <a:solidFill>
                  <a:srgbClr val="CC0066"/>
                </a:solidFill>
                <a:latin typeface="Cambria"/>
                <a:cs typeface="Cambria"/>
              </a:rPr>
              <a:t> teaches student s enrolled in course c</a:t>
            </a:r>
            <a:endParaRPr lang="en-US" dirty="0">
              <a:solidFill>
                <a:srgbClr val="CC0066"/>
              </a:solidFill>
            </a:endParaRPr>
          </a:p>
        </p:txBody>
      </p:sp>
    </p:spTree>
    <p:extLst>
      <p:ext uri="{BB962C8B-B14F-4D97-AF65-F5344CB8AC3E}">
        <p14:creationId xmlns:p14="http://schemas.microsoft.com/office/powerpoint/2010/main" val="290328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751013" y="15621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1219200" y="19526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2305050" y="19526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751013" y="28051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2366963" y="20764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700213" y="16335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717349" y="2901950"/>
            <a:ext cx="1254451"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instructors</a:t>
            </a:r>
          </a:p>
        </p:txBody>
      </p:sp>
      <p:sp>
        <p:nvSpPr>
          <p:cNvPr id="35" name="Rectangle 14"/>
          <p:cNvSpPr>
            <a:spLocks noChangeArrowheads="1"/>
          </p:cNvSpPr>
          <p:nvPr/>
        </p:nvSpPr>
        <p:spPr bwMode="auto">
          <a:xfrm>
            <a:off x="1250950" y="20637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511300" y="24669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2047875" y="21066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2395538" y="25146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897688" y="15240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6365875" y="19145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897687" y="2767013"/>
            <a:ext cx="798513"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4" name="Rectangle 43"/>
          <p:cNvSpPr>
            <a:spLocks noChangeArrowheads="1"/>
          </p:cNvSpPr>
          <p:nvPr/>
        </p:nvSpPr>
        <p:spPr bwMode="auto">
          <a:xfrm>
            <a:off x="6846888" y="1595438"/>
            <a:ext cx="56926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title</a:t>
            </a:r>
          </a:p>
        </p:txBody>
      </p:sp>
      <p:sp>
        <p:nvSpPr>
          <p:cNvPr id="45" name="Rectangle 44"/>
          <p:cNvSpPr>
            <a:spLocks noChangeArrowheads="1"/>
          </p:cNvSpPr>
          <p:nvPr/>
        </p:nvSpPr>
        <p:spPr bwMode="auto">
          <a:xfrm>
            <a:off x="6826250" y="2863850"/>
            <a:ext cx="816030"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course</a:t>
            </a:r>
          </a:p>
        </p:txBody>
      </p:sp>
      <p:sp>
        <p:nvSpPr>
          <p:cNvPr id="46" name="Rectangle 14"/>
          <p:cNvSpPr>
            <a:spLocks noChangeArrowheads="1"/>
          </p:cNvSpPr>
          <p:nvPr/>
        </p:nvSpPr>
        <p:spPr bwMode="auto">
          <a:xfrm>
            <a:off x="6397625" y="2025650"/>
            <a:ext cx="479199"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err="1">
                <a:solidFill>
                  <a:srgbClr val="000000"/>
                </a:solidFill>
                <a:latin typeface="Cambria"/>
                <a:cs typeface="Cambria"/>
              </a:rPr>
              <a:t>cid</a:t>
            </a:r>
            <a:endParaRPr lang="en-US" sz="1600" b="1" u="sng" dirty="0">
              <a:solidFill>
                <a:srgbClr val="000000"/>
              </a:solidFill>
              <a:latin typeface="Cambria"/>
              <a:cs typeface="Cambria"/>
            </a:endParaRPr>
          </a:p>
        </p:txBody>
      </p:sp>
      <p:sp>
        <p:nvSpPr>
          <p:cNvPr id="47" name="Line 17"/>
          <p:cNvSpPr>
            <a:spLocks noChangeShapeType="1"/>
          </p:cNvSpPr>
          <p:nvPr/>
        </p:nvSpPr>
        <p:spPr bwMode="auto">
          <a:xfrm>
            <a:off x="6657975" y="24288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7194550" y="20685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4156075" y="262890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4348851" y="2933700"/>
            <a:ext cx="182743" cy="335989"/>
          </a:xfrm>
          <a:prstGeom prst="rect">
            <a:avLst/>
          </a:prstGeom>
          <a:noFill/>
          <a:ln w="12700">
            <a:noFill/>
            <a:miter lim="800000"/>
            <a:headEnd/>
            <a:tailEnd/>
          </a:ln>
        </p:spPr>
        <p:txBody>
          <a:bodyPr wrap="none" lIns="90488" tIns="44450" rIns="90488" bIns="44450">
            <a:spAutoFit/>
          </a:bodyPr>
          <a:lstStyle/>
          <a:p>
            <a:pPr eaLnBrk="0" hangingPunct="0"/>
            <a:endParaRPr lang="en-US" sz="1600" b="1" dirty="0">
              <a:solidFill>
                <a:srgbClr val="000000"/>
              </a:solidFill>
              <a:latin typeface="Cambria"/>
              <a:cs typeface="Cambria"/>
            </a:endParaRPr>
          </a:p>
        </p:txBody>
      </p:sp>
      <p:sp>
        <p:nvSpPr>
          <p:cNvPr id="57" name="Freeform 6"/>
          <p:cNvSpPr>
            <a:spLocks/>
          </p:cNvSpPr>
          <p:nvPr/>
        </p:nvSpPr>
        <p:spPr bwMode="auto">
          <a:xfrm>
            <a:off x="4327525" y="18288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460875" y="1901825"/>
            <a:ext cx="741590"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terms</a:t>
            </a:r>
          </a:p>
        </p:txBody>
      </p:sp>
      <p:sp>
        <p:nvSpPr>
          <p:cNvPr id="59" name="Line 18"/>
          <p:cNvSpPr>
            <a:spLocks noChangeShapeType="1"/>
          </p:cNvSpPr>
          <p:nvPr/>
        </p:nvSpPr>
        <p:spPr bwMode="auto">
          <a:xfrm>
            <a:off x="4841876" y="23590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2" name="Rectangle 51"/>
          <p:cNvSpPr>
            <a:spLocks noChangeArrowheads="1"/>
          </p:cNvSpPr>
          <p:nvPr/>
        </p:nvSpPr>
        <p:spPr bwMode="auto">
          <a:xfrm>
            <a:off x="4509582" y="2914931"/>
            <a:ext cx="69288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teach</a:t>
            </a:r>
          </a:p>
        </p:txBody>
      </p:sp>
      <p:sp>
        <p:nvSpPr>
          <p:cNvPr id="67" name="Freeform 4"/>
          <p:cNvSpPr>
            <a:spLocks/>
          </p:cNvSpPr>
          <p:nvPr/>
        </p:nvSpPr>
        <p:spPr bwMode="auto">
          <a:xfrm>
            <a:off x="6662841" y="57404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8" name="Freeform 5"/>
          <p:cNvSpPr>
            <a:spLocks/>
          </p:cNvSpPr>
          <p:nvPr/>
        </p:nvSpPr>
        <p:spPr bwMode="auto">
          <a:xfrm>
            <a:off x="5796014" y="5791200"/>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9" name="Freeform 6"/>
          <p:cNvSpPr>
            <a:spLocks/>
          </p:cNvSpPr>
          <p:nvPr/>
        </p:nvSpPr>
        <p:spPr bwMode="auto">
          <a:xfrm>
            <a:off x="7456539" y="5715000"/>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70" name="Freeform 7"/>
          <p:cNvSpPr>
            <a:spLocks/>
          </p:cNvSpPr>
          <p:nvPr/>
        </p:nvSpPr>
        <p:spPr bwMode="auto">
          <a:xfrm>
            <a:off x="6161139" y="4876800"/>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71" name="Rectangle 70"/>
          <p:cNvSpPr>
            <a:spLocks noChangeArrowheads="1"/>
          </p:cNvSpPr>
          <p:nvPr/>
        </p:nvSpPr>
        <p:spPr bwMode="auto">
          <a:xfrm>
            <a:off x="7518452" y="5838825"/>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72" name="Rectangle 71"/>
          <p:cNvSpPr>
            <a:spLocks noChangeArrowheads="1"/>
          </p:cNvSpPr>
          <p:nvPr/>
        </p:nvSpPr>
        <p:spPr bwMode="auto">
          <a:xfrm>
            <a:off x="6612041" y="58118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73" name="Rectangle 72"/>
          <p:cNvSpPr>
            <a:spLocks noChangeArrowheads="1"/>
          </p:cNvSpPr>
          <p:nvPr/>
        </p:nvSpPr>
        <p:spPr bwMode="auto">
          <a:xfrm>
            <a:off x="6266394" y="4973637"/>
            <a:ext cx="1037745"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students</a:t>
            </a:r>
          </a:p>
        </p:txBody>
      </p:sp>
      <p:sp>
        <p:nvSpPr>
          <p:cNvPr id="74" name="Rectangle 14"/>
          <p:cNvSpPr>
            <a:spLocks noChangeArrowheads="1"/>
          </p:cNvSpPr>
          <p:nvPr/>
        </p:nvSpPr>
        <p:spPr bwMode="auto">
          <a:xfrm>
            <a:off x="5827764" y="5902325"/>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75" name="Line 17"/>
          <p:cNvSpPr>
            <a:spLocks noChangeShapeType="1"/>
          </p:cNvSpPr>
          <p:nvPr/>
        </p:nvSpPr>
        <p:spPr bwMode="auto">
          <a:xfrm flipH="1">
            <a:off x="6161139" y="5410200"/>
            <a:ext cx="152400" cy="3810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6" name="Line 18"/>
          <p:cNvSpPr>
            <a:spLocks noChangeShapeType="1"/>
          </p:cNvSpPr>
          <p:nvPr/>
        </p:nvSpPr>
        <p:spPr bwMode="auto">
          <a:xfrm>
            <a:off x="6846940" y="5410201"/>
            <a:ext cx="7620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7" name="Line 19"/>
          <p:cNvSpPr>
            <a:spLocks noChangeShapeType="1"/>
          </p:cNvSpPr>
          <p:nvPr/>
        </p:nvSpPr>
        <p:spPr bwMode="auto">
          <a:xfrm>
            <a:off x="7285089" y="5410200"/>
            <a:ext cx="32385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2" name="TextBox 1"/>
          <p:cNvSpPr txBox="1"/>
          <p:nvPr/>
        </p:nvSpPr>
        <p:spPr>
          <a:xfrm>
            <a:off x="1498414" y="181221"/>
            <a:ext cx="6659675" cy="1200329"/>
          </a:xfrm>
          <a:prstGeom prst="rect">
            <a:avLst/>
          </a:prstGeom>
          <a:noFill/>
        </p:spPr>
        <p:txBody>
          <a:bodyPr wrap="square" rtlCol="0">
            <a:spAutoFit/>
          </a:bodyPr>
          <a:lstStyle/>
          <a:p>
            <a:r>
              <a:rPr lang="en-US" dirty="0">
                <a:latin typeface="Cambria"/>
                <a:cs typeface="Cambria"/>
              </a:rPr>
              <a:t>How about this ER diagram? How is it different from the previous one? It may not tell who teach which students. For example, who is teaching s3? </a:t>
            </a:r>
          </a:p>
        </p:txBody>
      </p:sp>
      <p:sp>
        <p:nvSpPr>
          <p:cNvPr id="80" name="Line 18"/>
          <p:cNvSpPr>
            <a:spLocks noChangeShapeType="1"/>
          </p:cNvSpPr>
          <p:nvPr/>
        </p:nvSpPr>
        <p:spPr bwMode="auto">
          <a:xfrm>
            <a:off x="2971800" y="3048000"/>
            <a:ext cx="11430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1" name="Line 18"/>
          <p:cNvSpPr>
            <a:spLocks noChangeShapeType="1"/>
          </p:cNvSpPr>
          <p:nvPr/>
        </p:nvSpPr>
        <p:spPr bwMode="auto">
          <a:xfrm>
            <a:off x="5638800" y="3048000"/>
            <a:ext cx="12192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2" name="Line 18"/>
          <p:cNvSpPr>
            <a:spLocks noChangeShapeType="1"/>
          </p:cNvSpPr>
          <p:nvPr/>
        </p:nvSpPr>
        <p:spPr bwMode="auto">
          <a:xfrm flipV="1">
            <a:off x="7058025" y="3362325"/>
            <a:ext cx="127000" cy="434665"/>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3" name="TextBox 42">
            <a:extLst>
              <a:ext uri="{FF2B5EF4-FFF2-40B4-BE49-F238E27FC236}">
                <a16:creationId xmlns:a16="http://schemas.microsoft.com/office/drawing/2014/main" id="{FEC0E1DA-04E1-B742-9A9F-BC039D55FA92}"/>
              </a:ext>
            </a:extLst>
          </p:cNvPr>
          <p:cNvSpPr txBox="1"/>
          <p:nvPr/>
        </p:nvSpPr>
        <p:spPr>
          <a:xfrm>
            <a:off x="2102447" y="3471229"/>
            <a:ext cx="397866" cy="707886"/>
          </a:xfrm>
          <a:prstGeom prst="rect">
            <a:avLst/>
          </a:prstGeom>
          <a:noFill/>
          <a:ln>
            <a:solidFill>
              <a:schemeClr val="tx1"/>
            </a:solidFill>
          </a:ln>
        </p:spPr>
        <p:txBody>
          <a:bodyPr wrap="none" rtlCol="0">
            <a:spAutoFit/>
          </a:bodyPr>
          <a:lstStyle/>
          <a:p>
            <a:r>
              <a:rPr lang="en-US" sz="2000" dirty="0">
                <a:latin typeface="Cambria"/>
                <a:cs typeface="Cambria"/>
              </a:rPr>
              <a:t>i1</a:t>
            </a:r>
          </a:p>
          <a:p>
            <a:r>
              <a:rPr lang="en-US" sz="2000" dirty="0">
                <a:latin typeface="Cambria"/>
                <a:cs typeface="Cambria"/>
              </a:rPr>
              <a:t>i2</a:t>
            </a:r>
          </a:p>
        </p:txBody>
      </p:sp>
      <p:sp>
        <p:nvSpPr>
          <p:cNvPr id="49" name="TextBox 48">
            <a:extLst>
              <a:ext uri="{FF2B5EF4-FFF2-40B4-BE49-F238E27FC236}">
                <a16:creationId xmlns:a16="http://schemas.microsoft.com/office/drawing/2014/main" id="{2422AC3B-A4D5-5341-8165-6EF3299DFD48}"/>
              </a:ext>
            </a:extLst>
          </p:cNvPr>
          <p:cNvSpPr txBox="1"/>
          <p:nvPr/>
        </p:nvSpPr>
        <p:spPr>
          <a:xfrm>
            <a:off x="7934325" y="2895600"/>
            <a:ext cx="441146" cy="1015663"/>
          </a:xfrm>
          <a:prstGeom prst="rect">
            <a:avLst/>
          </a:prstGeom>
          <a:noFill/>
          <a:ln>
            <a:solidFill>
              <a:schemeClr val="tx1"/>
            </a:solidFill>
          </a:ln>
        </p:spPr>
        <p:txBody>
          <a:bodyPr wrap="none" rtlCol="0">
            <a:spAutoFit/>
          </a:bodyPr>
          <a:lstStyle/>
          <a:p>
            <a:r>
              <a:rPr lang="en-US" sz="2000" dirty="0">
                <a:latin typeface="Cambria"/>
                <a:cs typeface="Cambria"/>
              </a:rPr>
              <a:t>c1</a:t>
            </a:r>
          </a:p>
          <a:p>
            <a:r>
              <a:rPr lang="en-US" sz="2000" dirty="0">
                <a:latin typeface="Cambria"/>
                <a:cs typeface="Cambria"/>
              </a:rPr>
              <a:t>c2</a:t>
            </a:r>
          </a:p>
          <a:p>
            <a:r>
              <a:rPr lang="en-US" sz="2000" dirty="0">
                <a:latin typeface="Cambria"/>
                <a:cs typeface="Cambria"/>
              </a:rPr>
              <a:t>c3</a:t>
            </a:r>
          </a:p>
        </p:txBody>
      </p:sp>
      <p:sp>
        <p:nvSpPr>
          <p:cNvPr id="53" name="TextBox 52">
            <a:extLst>
              <a:ext uri="{FF2B5EF4-FFF2-40B4-BE49-F238E27FC236}">
                <a16:creationId xmlns:a16="http://schemas.microsoft.com/office/drawing/2014/main" id="{C8BDC34A-510D-184E-802F-2E706F237F43}"/>
              </a:ext>
            </a:extLst>
          </p:cNvPr>
          <p:cNvSpPr txBox="1"/>
          <p:nvPr/>
        </p:nvSpPr>
        <p:spPr>
          <a:xfrm>
            <a:off x="5030369" y="4899392"/>
            <a:ext cx="437940" cy="1015663"/>
          </a:xfrm>
          <a:prstGeom prst="rect">
            <a:avLst/>
          </a:prstGeom>
          <a:noFill/>
          <a:ln>
            <a:solidFill>
              <a:schemeClr val="tx1"/>
            </a:solidFill>
          </a:ln>
        </p:spPr>
        <p:txBody>
          <a:bodyPr wrap="none" rtlCol="0">
            <a:spAutoFit/>
          </a:bodyPr>
          <a:lstStyle/>
          <a:p>
            <a:r>
              <a:rPr lang="en-US" sz="2000" dirty="0">
                <a:latin typeface="Cambria"/>
                <a:cs typeface="Cambria"/>
              </a:rPr>
              <a:t>s1</a:t>
            </a:r>
          </a:p>
          <a:p>
            <a:r>
              <a:rPr lang="en-US" sz="2000" dirty="0">
                <a:latin typeface="Cambria"/>
                <a:cs typeface="Cambria"/>
              </a:rPr>
              <a:t>s2</a:t>
            </a:r>
          </a:p>
          <a:p>
            <a:r>
              <a:rPr lang="en-US" sz="2000" dirty="0">
                <a:latin typeface="Cambria"/>
                <a:cs typeface="Cambria"/>
              </a:rPr>
              <a:t>s3</a:t>
            </a:r>
          </a:p>
        </p:txBody>
      </p:sp>
      <p:sp>
        <p:nvSpPr>
          <p:cNvPr id="54" name="TextBox 53">
            <a:extLst>
              <a:ext uri="{FF2B5EF4-FFF2-40B4-BE49-F238E27FC236}">
                <a16:creationId xmlns:a16="http://schemas.microsoft.com/office/drawing/2014/main" id="{C60F28CF-47CE-0C4F-AF63-27BE11B3734D}"/>
              </a:ext>
            </a:extLst>
          </p:cNvPr>
          <p:cNvSpPr txBox="1"/>
          <p:nvPr/>
        </p:nvSpPr>
        <p:spPr>
          <a:xfrm>
            <a:off x="5181600" y="3352800"/>
            <a:ext cx="763351" cy="707886"/>
          </a:xfrm>
          <a:prstGeom prst="rect">
            <a:avLst/>
          </a:prstGeom>
          <a:noFill/>
          <a:ln>
            <a:solidFill>
              <a:schemeClr val="tx1"/>
            </a:solidFill>
          </a:ln>
        </p:spPr>
        <p:txBody>
          <a:bodyPr wrap="none" rtlCol="0">
            <a:spAutoFit/>
          </a:bodyPr>
          <a:lstStyle/>
          <a:p>
            <a:r>
              <a:rPr lang="en-US" sz="2000" dirty="0">
                <a:solidFill>
                  <a:schemeClr val="accent2"/>
                </a:solidFill>
                <a:latin typeface="Cambria"/>
                <a:cs typeface="Cambria"/>
              </a:rPr>
              <a:t>i1, c1</a:t>
            </a:r>
          </a:p>
          <a:p>
            <a:r>
              <a:rPr lang="en-US" sz="2000" dirty="0">
                <a:solidFill>
                  <a:schemeClr val="accent2"/>
                </a:solidFill>
                <a:latin typeface="Cambria"/>
                <a:cs typeface="Cambria"/>
              </a:rPr>
              <a:t>i2, c1</a:t>
            </a:r>
          </a:p>
        </p:txBody>
      </p:sp>
      <p:sp>
        <p:nvSpPr>
          <p:cNvPr id="55" name="Freeform 8">
            <a:extLst>
              <a:ext uri="{FF2B5EF4-FFF2-40B4-BE49-F238E27FC236}">
                <a16:creationId xmlns:a16="http://schemas.microsoft.com/office/drawing/2014/main" id="{0A67E891-1DB1-3647-911D-5E5F1A4A1FFE}"/>
              </a:ext>
            </a:extLst>
          </p:cNvPr>
          <p:cNvSpPr>
            <a:spLocks/>
          </p:cNvSpPr>
          <p:nvPr/>
        </p:nvSpPr>
        <p:spPr bwMode="auto">
          <a:xfrm>
            <a:off x="6520859" y="3796990"/>
            <a:ext cx="990600" cy="542073"/>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6" name="Rectangle 55">
            <a:extLst>
              <a:ext uri="{FF2B5EF4-FFF2-40B4-BE49-F238E27FC236}">
                <a16:creationId xmlns:a16="http://schemas.microsoft.com/office/drawing/2014/main" id="{E4625782-FF5D-844E-845F-F9D2E13865B9}"/>
              </a:ext>
            </a:extLst>
          </p:cNvPr>
          <p:cNvSpPr>
            <a:spLocks noChangeArrowheads="1"/>
          </p:cNvSpPr>
          <p:nvPr/>
        </p:nvSpPr>
        <p:spPr bwMode="auto">
          <a:xfrm>
            <a:off x="6629400" y="3855011"/>
            <a:ext cx="833755"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Enroll]</a:t>
            </a:r>
          </a:p>
        </p:txBody>
      </p:sp>
      <p:sp>
        <p:nvSpPr>
          <p:cNvPr id="60" name="Line 18">
            <a:extLst>
              <a:ext uri="{FF2B5EF4-FFF2-40B4-BE49-F238E27FC236}">
                <a16:creationId xmlns:a16="http://schemas.microsoft.com/office/drawing/2014/main" id="{2B1897E3-2AEA-C943-9C00-BD46C40C579D}"/>
              </a:ext>
            </a:extLst>
          </p:cNvPr>
          <p:cNvSpPr>
            <a:spLocks noChangeShapeType="1"/>
          </p:cNvSpPr>
          <p:nvPr/>
        </p:nvSpPr>
        <p:spPr bwMode="auto">
          <a:xfrm flipV="1">
            <a:off x="6657975" y="4359866"/>
            <a:ext cx="345849" cy="513196"/>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61" name="TextBox 60">
            <a:extLst>
              <a:ext uri="{FF2B5EF4-FFF2-40B4-BE49-F238E27FC236}">
                <a16:creationId xmlns:a16="http://schemas.microsoft.com/office/drawing/2014/main" id="{9C88FCB0-DB9C-1341-B697-46AD26829590}"/>
              </a:ext>
            </a:extLst>
          </p:cNvPr>
          <p:cNvSpPr txBox="1"/>
          <p:nvPr/>
        </p:nvSpPr>
        <p:spPr>
          <a:xfrm>
            <a:off x="7618649" y="4089737"/>
            <a:ext cx="803425" cy="1015663"/>
          </a:xfrm>
          <a:prstGeom prst="rect">
            <a:avLst/>
          </a:prstGeom>
          <a:noFill/>
          <a:ln>
            <a:solidFill>
              <a:schemeClr val="tx1"/>
            </a:solidFill>
          </a:ln>
        </p:spPr>
        <p:txBody>
          <a:bodyPr wrap="none" rtlCol="0">
            <a:spAutoFit/>
          </a:bodyPr>
          <a:lstStyle/>
          <a:p>
            <a:r>
              <a:rPr lang="en-US" sz="2000" dirty="0">
                <a:solidFill>
                  <a:schemeClr val="accent2"/>
                </a:solidFill>
                <a:latin typeface="Cambria"/>
                <a:cs typeface="Cambria"/>
              </a:rPr>
              <a:t>s1, c1</a:t>
            </a:r>
          </a:p>
          <a:p>
            <a:r>
              <a:rPr lang="en-US" sz="2000" dirty="0">
                <a:solidFill>
                  <a:schemeClr val="accent2"/>
                </a:solidFill>
                <a:latin typeface="Cambria"/>
                <a:cs typeface="Cambria"/>
              </a:rPr>
              <a:t>s2, c1</a:t>
            </a:r>
          </a:p>
          <a:p>
            <a:r>
              <a:rPr lang="en-US" sz="2000" dirty="0">
                <a:solidFill>
                  <a:schemeClr val="accent2"/>
                </a:solidFill>
                <a:latin typeface="Cambria"/>
                <a:cs typeface="Cambria"/>
              </a:rPr>
              <a:t>s3, c1</a:t>
            </a:r>
          </a:p>
        </p:txBody>
      </p:sp>
      <p:sp>
        <p:nvSpPr>
          <p:cNvPr id="62" name="TextBox 61">
            <a:extLst>
              <a:ext uri="{FF2B5EF4-FFF2-40B4-BE49-F238E27FC236}">
                <a16:creationId xmlns:a16="http://schemas.microsoft.com/office/drawing/2014/main" id="{FF014257-AC1B-E44E-AF9A-B1ADF2A7E57F}"/>
              </a:ext>
            </a:extLst>
          </p:cNvPr>
          <p:cNvSpPr txBox="1"/>
          <p:nvPr/>
        </p:nvSpPr>
        <p:spPr>
          <a:xfrm>
            <a:off x="3267109" y="4749375"/>
            <a:ext cx="1125629" cy="1015663"/>
          </a:xfrm>
          <a:prstGeom prst="rect">
            <a:avLst/>
          </a:prstGeom>
          <a:noFill/>
          <a:ln>
            <a:solidFill>
              <a:schemeClr val="tx1"/>
            </a:solidFill>
          </a:ln>
        </p:spPr>
        <p:txBody>
          <a:bodyPr wrap="none" rtlCol="0">
            <a:spAutoFit/>
          </a:bodyPr>
          <a:lstStyle/>
          <a:p>
            <a:r>
              <a:rPr lang="en-US" sz="2000" dirty="0">
                <a:solidFill>
                  <a:srgbClr val="CC0066"/>
                </a:solidFill>
                <a:latin typeface="Cambria"/>
                <a:cs typeface="Cambria"/>
              </a:rPr>
              <a:t>i1, s1, c1</a:t>
            </a:r>
          </a:p>
          <a:p>
            <a:r>
              <a:rPr lang="en-US" sz="2000" dirty="0">
                <a:solidFill>
                  <a:srgbClr val="CC0066"/>
                </a:solidFill>
                <a:latin typeface="Cambria"/>
                <a:cs typeface="Cambria"/>
              </a:rPr>
              <a:t>i1, s2, c1</a:t>
            </a:r>
          </a:p>
          <a:p>
            <a:r>
              <a:rPr lang="en-US" sz="2000" dirty="0">
                <a:solidFill>
                  <a:srgbClr val="CC0066"/>
                </a:solidFill>
                <a:latin typeface="Cambria"/>
                <a:cs typeface="Cambria"/>
              </a:rPr>
              <a:t>i2, s3, c1</a:t>
            </a:r>
          </a:p>
        </p:txBody>
      </p:sp>
      <p:sp>
        <p:nvSpPr>
          <p:cNvPr id="63" name="Rectangle 62">
            <a:extLst>
              <a:ext uri="{FF2B5EF4-FFF2-40B4-BE49-F238E27FC236}">
                <a16:creationId xmlns:a16="http://schemas.microsoft.com/office/drawing/2014/main" id="{84FA052E-0788-9448-B419-36383A87F2E4}"/>
              </a:ext>
            </a:extLst>
          </p:cNvPr>
          <p:cNvSpPr/>
          <p:nvPr/>
        </p:nvSpPr>
        <p:spPr>
          <a:xfrm>
            <a:off x="325673" y="4742831"/>
            <a:ext cx="2970852" cy="1200329"/>
          </a:xfrm>
          <a:prstGeom prst="rect">
            <a:avLst/>
          </a:prstGeom>
        </p:spPr>
        <p:txBody>
          <a:bodyPr wrap="square">
            <a:spAutoFit/>
          </a:bodyPr>
          <a:lstStyle/>
          <a:p>
            <a:r>
              <a:rPr lang="en-US" dirty="0">
                <a:solidFill>
                  <a:srgbClr val="CC0066"/>
                </a:solidFill>
                <a:latin typeface="Cambria"/>
                <a:cs typeface="Cambria"/>
              </a:rPr>
              <a:t>Instructor </a:t>
            </a:r>
            <a:r>
              <a:rPr lang="en-US" dirty="0" err="1">
                <a:solidFill>
                  <a:srgbClr val="CC0066"/>
                </a:solidFill>
                <a:latin typeface="Cambria"/>
                <a:cs typeface="Cambria"/>
              </a:rPr>
              <a:t>i</a:t>
            </a:r>
            <a:r>
              <a:rPr lang="en-US" dirty="0">
                <a:solidFill>
                  <a:srgbClr val="CC0066"/>
                </a:solidFill>
                <a:latin typeface="Cambria"/>
                <a:cs typeface="Cambria"/>
              </a:rPr>
              <a:t> teaches student s enrolled in course c</a:t>
            </a:r>
            <a:endParaRPr lang="en-US" dirty="0">
              <a:solidFill>
                <a:srgbClr val="CC0066"/>
              </a:solidFill>
            </a:endParaRPr>
          </a:p>
        </p:txBody>
      </p:sp>
    </p:spTree>
    <p:extLst>
      <p:ext uri="{BB962C8B-B14F-4D97-AF65-F5344CB8AC3E}">
        <p14:creationId xmlns:p14="http://schemas.microsoft.com/office/powerpoint/2010/main" val="99350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751013" y="15621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1219200" y="19526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2305050" y="19526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751013" y="28051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2366963" y="20764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700213" y="16335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717349" y="2901950"/>
            <a:ext cx="1254451"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instructors</a:t>
            </a:r>
          </a:p>
        </p:txBody>
      </p:sp>
      <p:sp>
        <p:nvSpPr>
          <p:cNvPr id="35" name="Rectangle 14"/>
          <p:cNvSpPr>
            <a:spLocks noChangeArrowheads="1"/>
          </p:cNvSpPr>
          <p:nvPr/>
        </p:nvSpPr>
        <p:spPr bwMode="auto">
          <a:xfrm>
            <a:off x="1250950" y="20637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511300" y="24669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2047875" y="21066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2395538" y="25146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897688" y="15240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6365875" y="19145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897687" y="2767013"/>
            <a:ext cx="798513"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4" name="Rectangle 43"/>
          <p:cNvSpPr>
            <a:spLocks noChangeArrowheads="1"/>
          </p:cNvSpPr>
          <p:nvPr/>
        </p:nvSpPr>
        <p:spPr bwMode="auto">
          <a:xfrm>
            <a:off x="6846888" y="1595438"/>
            <a:ext cx="56926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title</a:t>
            </a:r>
          </a:p>
        </p:txBody>
      </p:sp>
      <p:sp>
        <p:nvSpPr>
          <p:cNvPr id="45" name="Rectangle 44"/>
          <p:cNvSpPr>
            <a:spLocks noChangeArrowheads="1"/>
          </p:cNvSpPr>
          <p:nvPr/>
        </p:nvSpPr>
        <p:spPr bwMode="auto">
          <a:xfrm>
            <a:off x="6826250" y="2863850"/>
            <a:ext cx="816030"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course</a:t>
            </a:r>
          </a:p>
        </p:txBody>
      </p:sp>
      <p:sp>
        <p:nvSpPr>
          <p:cNvPr id="46" name="Rectangle 14"/>
          <p:cNvSpPr>
            <a:spLocks noChangeArrowheads="1"/>
          </p:cNvSpPr>
          <p:nvPr/>
        </p:nvSpPr>
        <p:spPr bwMode="auto">
          <a:xfrm>
            <a:off x="6397625" y="2025650"/>
            <a:ext cx="479199"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err="1">
                <a:solidFill>
                  <a:srgbClr val="000000"/>
                </a:solidFill>
                <a:latin typeface="Cambria"/>
                <a:cs typeface="Cambria"/>
              </a:rPr>
              <a:t>cid</a:t>
            </a:r>
            <a:endParaRPr lang="en-US" sz="1600" b="1" u="sng" dirty="0">
              <a:solidFill>
                <a:srgbClr val="000000"/>
              </a:solidFill>
              <a:latin typeface="Cambria"/>
              <a:cs typeface="Cambria"/>
            </a:endParaRPr>
          </a:p>
        </p:txBody>
      </p:sp>
      <p:sp>
        <p:nvSpPr>
          <p:cNvPr id="47" name="Line 17"/>
          <p:cNvSpPr>
            <a:spLocks noChangeShapeType="1"/>
          </p:cNvSpPr>
          <p:nvPr/>
        </p:nvSpPr>
        <p:spPr bwMode="auto">
          <a:xfrm>
            <a:off x="6657975" y="24288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7194550" y="20685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57" name="Freeform 6"/>
          <p:cNvSpPr>
            <a:spLocks/>
          </p:cNvSpPr>
          <p:nvPr/>
        </p:nvSpPr>
        <p:spPr bwMode="auto">
          <a:xfrm>
            <a:off x="4327525" y="18288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460875" y="1901825"/>
            <a:ext cx="741590"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terms</a:t>
            </a:r>
          </a:p>
        </p:txBody>
      </p:sp>
      <p:grpSp>
        <p:nvGrpSpPr>
          <p:cNvPr id="3" name="Group 2"/>
          <p:cNvGrpSpPr/>
          <p:nvPr/>
        </p:nvGrpSpPr>
        <p:grpSpPr>
          <a:xfrm>
            <a:off x="4043362" y="2359026"/>
            <a:ext cx="1671638" cy="1142999"/>
            <a:chOff x="4043362" y="2359026"/>
            <a:chExt cx="1671638" cy="1142999"/>
          </a:xfrm>
        </p:grpSpPr>
        <p:sp>
          <p:nvSpPr>
            <p:cNvPr id="50" name="Freeform 8"/>
            <p:cNvSpPr>
              <a:spLocks/>
            </p:cNvSpPr>
            <p:nvPr/>
          </p:nvSpPr>
          <p:spPr bwMode="auto">
            <a:xfrm>
              <a:off x="4043362" y="2590800"/>
              <a:ext cx="1671638" cy="9112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4348851" y="2933700"/>
              <a:ext cx="182743" cy="335989"/>
            </a:xfrm>
            <a:prstGeom prst="rect">
              <a:avLst/>
            </a:prstGeom>
            <a:noFill/>
            <a:ln w="12700">
              <a:noFill/>
              <a:miter lim="800000"/>
              <a:headEnd/>
              <a:tailEnd/>
            </a:ln>
          </p:spPr>
          <p:txBody>
            <a:bodyPr wrap="none" lIns="90488" tIns="44450" rIns="90488" bIns="44450">
              <a:spAutoFit/>
            </a:bodyPr>
            <a:lstStyle/>
            <a:p>
              <a:pPr eaLnBrk="0" hangingPunct="0"/>
              <a:endParaRPr lang="en-US" sz="1600" b="1" dirty="0">
                <a:solidFill>
                  <a:srgbClr val="000000"/>
                </a:solidFill>
                <a:latin typeface="Cambria"/>
                <a:cs typeface="Cambria"/>
              </a:endParaRPr>
            </a:p>
          </p:txBody>
        </p:sp>
        <p:sp>
          <p:nvSpPr>
            <p:cNvPr id="59" name="Line 18"/>
            <p:cNvSpPr>
              <a:spLocks noChangeShapeType="1"/>
            </p:cNvSpPr>
            <p:nvPr/>
          </p:nvSpPr>
          <p:spPr bwMode="auto">
            <a:xfrm>
              <a:off x="4841876" y="23590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2" name="Rectangle 51"/>
            <p:cNvSpPr>
              <a:spLocks noChangeArrowheads="1"/>
            </p:cNvSpPr>
            <p:nvPr/>
          </p:nvSpPr>
          <p:spPr bwMode="auto">
            <a:xfrm>
              <a:off x="4535603" y="2667000"/>
              <a:ext cx="822542" cy="828432"/>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teach-</a:t>
              </a:r>
            </a:p>
            <a:p>
              <a:pPr eaLnBrk="0" hangingPunct="0"/>
              <a:r>
                <a:rPr lang="en-US" sz="1600" b="1" dirty="0">
                  <a:solidFill>
                    <a:srgbClr val="000000"/>
                  </a:solidFill>
                  <a:latin typeface="Cambria"/>
                  <a:cs typeface="Cambria"/>
                </a:rPr>
                <a:t>enroll-</a:t>
              </a:r>
            </a:p>
            <a:p>
              <a:pPr eaLnBrk="0" hangingPunct="0"/>
              <a:r>
                <a:rPr lang="en-US" sz="1600" b="1" dirty="0">
                  <a:solidFill>
                    <a:srgbClr val="000000"/>
                  </a:solidFill>
                  <a:latin typeface="Cambria"/>
                  <a:cs typeface="Cambria"/>
                </a:rPr>
                <a:t>use</a:t>
              </a:r>
            </a:p>
          </p:txBody>
        </p:sp>
      </p:grpSp>
      <p:sp>
        <p:nvSpPr>
          <p:cNvPr id="67" name="Freeform 4"/>
          <p:cNvSpPr>
            <a:spLocks/>
          </p:cNvSpPr>
          <p:nvPr/>
        </p:nvSpPr>
        <p:spPr bwMode="auto">
          <a:xfrm>
            <a:off x="4753027" y="53594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8" name="Freeform 5"/>
          <p:cNvSpPr>
            <a:spLocks/>
          </p:cNvSpPr>
          <p:nvPr/>
        </p:nvSpPr>
        <p:spPr bwMode="auto">
          <a:xfrm>
            <a:off x="3886200" y="5410200"/>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9" name="Freeform 6"/>
          <p:cNvSpPr>
            <a:spLocks/>
          </p:cNvSpPr>
          <p:nvPr/>
        </p:nvSpPr>
        <p:spPr bwMode="auto">
          <a:xfrm>
            <a:off x="5546725" y="5334000"/>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70" name="Freeform 7"/>
          <p:cNvSpPr>
            <a:spLocks/>
          </p:cNvSpPr>
          <p:nvPr/>
        </p:nvSpPr>
        <p:spPr bwMode="auto">
          <a:xfrm>
            <a:off x="4251325" y="4495800"/>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71" name="Rectangle 70"/>
          <p:cNvSpPr>
            <a:spLocks noChangeArrowheads="1"/>
          </p:cNvSpPr>
          <p:nvPr/>
        </p:nvSpPr>
        <p:spPr bwMode="auto">
          <a:xfrm>
            <a:off x="5608638" y="5457825"/>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72" name="Rectangle 71"/>
          <p:cNvSpPr>
            <a:spLocks noChangeArrowheads="1"/>
          </p:cNvSpPr>
          <p:nvPr/>
        </p:nvSpPr>
        <p:spPr bwMode="auto">
          <a:xfrm>
            <a:off x="4702227" y="54308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73" name="Rectangle 72"/>
          <p:cNvSpPr>
            <a:spLocks noChangeArrowheads="1"/>
          </p:cNvSpPr>
          <p:nvPr/>
        </p:nvSpPr>
        <p:spPr bwMode="auto">
          <a:xfrm>
            <a:off x="4356580" y="4592637"/>
            <a:ext cx="1037745"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students</a:t>
            </a:r>
          </a:p>
        </p:txBody>
      </p:sp>
      <p:sp>
        <p:nvSpPr>
          <p:cNvPr id="74" name="Rectangle 14"/>
          <p:cNvSpPr>
            <a:spLocks noChangeArrowheads="1"/>
          </p:cNvSpPr>
          <p:nvPr/>
        </p:nvSpPr>
        <p:spPr bwMode="auto">
          <a:xfrm>
            <a:off x="3917950" y="5521325"/>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75" name="Line 17"/>
          <p:cNvSpPr>
            <a:spLocks noChangeShapeType="1"/>
          </p:cNvSpPr>
          <p:nvPr/>
        </p:nvSpPr>
        <p:spPr bwMode="auto">
          <a:xfrm flipH="1">
            <a:off x="4251325" y="5029200"/>
            <a:ext cx="152400" cy="3810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6" name="Line 18"/>
          <p:cNvSpPr>
            <a:spLocks noChangeShapeType="1"/>
          </p:cNvSpPr>
          <p:nvPr/>
        </p:nvSpPr>
        <p:spPr bwMode="auto">
          <a:xfrm>
            <a:off x="4937126" y="5029201"/>
            <a:ext cx="7620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7" name="Line 19"/>
          <p:cNvSpPr>
            <a:spLocks noChangeShapeType="1"/>
          </p:cNvSpPr>
          <p:nvPr/>
        </p:nvSpPr>
        <p:spPr bwMode="auto">
          <a:xfrm>
            <a:off x="5375275" y="5029200"/>
            <a:ext cx="32385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4" name="Freeform 7"/>
          <p:cNvSpPr>
            <a:spLocks/>
          </p:cNvSpPr>
          <p:nvPr/>
        </p:nvSpPr>
        <p:spPr bwMode="auto">
          <a:xfrm>
            <a:off x="6994525" y="3965575"/>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62" name="Rectangle 61"/>
          <p:cNvSpPr>
            <a:spLocks noChangeArrowheads="1"/>
          </p:cNvSpPr>
          <p:nvPr/>
        </p:nvSpPr>
        <p:spPr bwMode="auto">
          <a:xfrm>
            <a:off x="7099780" y="4062412"/>
            <a:ext cx="75331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books</a:t>
            </a:r>
          </a:p>
        </p:txBody>
      </p:sp>
      <p:sp>
        <p:nvSpPr>
          <p:cNvPr id="81" name="TextBox 80"/>
          <p:cNvSpPr txBox="1"/>
          <p:nvPr/>
        </p:nvSpPr>
        <p:spPr>
          <a:xfrm>
            <a:off x="2411414" y="414338"/>
            <a:ext cx="4965368" cy="830997"/>
          </a:xfrm>
          <a:prstGeom prst="rect">
            <a:avLst/>
          </a:prstGeom>
          <a:noFill/>
        </p:spPr>
        <p:txBody>
          <a:bodyPr wrap="square" rtlCol="0">
            <a:spAutoFit/>
          </a:bodyPr>
          <a:lstStyle/>
          <a:p>
            <a:r>
              <a:rPr lang="en-US" dirty="0">
                <a:solidFill>
                  <a:srgbClr val="C00000"/>
                </a:solidFill>
                <a:latin typeface="Cambria"/>
                <a:cs typeface="Cambria"/>
              </a:rPr>
              <a:t>A relationship may be participated by any number of entity sets</a:t>
            </a:r>
          </a:p>
        </p:txBody>
      </p:sp>
      <p:sp>
        <p:nvSpPr>
          <p:cNvPr id="82" name="Line 18"/>
          <p:cNvSpPr>
            <a:spLocks noChangeShapeType="1"/>
          </p:cNvSpPr>
          <p:nvPr/>
        </p:nvSpPr>
        <p:spPr bwMode="auto">
          <a:xfrm>
            <a:off x="5334000" y="3276600"/>
            <a:ext cx="1600200" cy="83820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3" name="Line 18"/>
          <p:cNvSpPr>
            <a:spLocks noChangeShapeType="1"/>
          </p:cNvSpPr>
          <p:nvPr/>
        </p:nvSpPr>
        <p:spPr bwMode="auto">
          <a:xfrm>
            <a:off x="5638800" y="3048000"/>
            <a:ext cx="12954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4" name="Line 18"/>
          <p:cNvSpPr>
            <a:spLocks noChangeShapeType="1"/>
          </p:cNvSpPr>
          <p:nvPr/>
        </p:nvSpPr>
        <p:spPr bwMode="auto">
          <a:xfrm>
            <a:off x="2895600" y="3048000"/>
            <a:ext cx="12954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5" name="Line 18"/>
          <p:cNvSpPr>
            <a:spLocks noChangeShapeType="1"/>
          </p:cNvSpPr>
          <p:nvPr/>
        </p:nvSpPr>
        <p:spPr bwMode="auto">
          <a:xfrm>
            <a:off x="4876800" y="3505200"/>
            <a:ext cx="0" cy="99060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9" name="Freeform 4">
            <a:extLst>
              <a:ext uri="{FF2B5EF4-FFF2-40B4-BE49-F238E27FC236}">
                <a16:creationId xmlns:a16="http://schemas.microsoft.com/office/drawing/2014/main" id="{8DE4444F-EF7C-FA4E-A3C9-571E86B0D5DE}"/>
              </a:ext>
            </a:extLst>
          </p:cNvPr>
          <p:cNvSpPr>
            <a:spLocks/>
          </p:cNvSpPr>
          <p:nvPr/>
        </p:nvSpPr>
        <p:spPr bwMode="auto">
          <a:xfrm>
            <a:off x="8050212" y="4953929"/>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3" name="Freeform 5">
            <a:extLst>
              <a:ext uri="{FF2B5EF4-FFF2-40B4-BE49-F238E27FC236}">
                <a16:creationId xmlns:a16="http://schemas.microsoft.com/office/drawing/2014/main" id="{98BBECCE-038F-5940-81B2-16DC355ADD0F}"/>
              </a:ext>
            </a:extLst>
          </p:cNvPr>
          <p:cNvSpPr>
            <a:spLocks/>
          </p:cNvSpPr>
          <p:nvPr/>
        </p:nvSpPr>
        <p:spPr bwMode="auto">
          <a:xfrm>
            <a:off x="6826250" y="4945488"/>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5" name="Rectangle 54">
            <a:extLst>
              <a:ext uri="{FF2B5EF4-FFF2-40B4-BE49-F238E27FC236}">
                <a16:creationId xmlns:a16="http://schemas.microsoft.com/office/drawing/2014/main" id="{6FDE8270-F5EF-5B4E-98EC-82EEA2736AFE}"/>
              </a:ext>
            </a:extLst>
          </p:cNvPr>
          <p:cNvSpPr>
            <a:spLocks noChangeArrowheads="1"/>
          </p:cNvSpPr>
          <p:nvPr/>
        </p:nvSpPr>
        <p:spPr bwMode="auto">
          <a:xfrm>
            <a:off x="8049244" y="5094849"/>
            <a:ext cx="56926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title</a:t>
            </a:r>
          </a:p>
        </p:txBody>
      </p:sp>
      <p:sp>
        <p:nvSpPr>
          <p:cNvPr id="56" name="Rectangle 14">
            <a:extLst>
              <a:ext uri="{FF2B5EF4-FFF2-40B4-BE49-F238E27FC236}">
                <a16:creationId xmlns:a16="http://schemas.microsoft.com/office/drawing/2014/main" id="{8D1CC1A6-2E5E-9146-9742-D055586F89DA}"/>
              </a:ext>
            </a:extLst>
          </p:cNvPr>
          <p:cNvSpPr>
            <a:spLocks noChangeArrowheads="1"/>
          </p:cNvSpPr>
          <p:nvPr/>
        </p:nvSpPr>
        <p:spPr bwMode="auto">
          <a:xfrm>
            <a:off x="6886261" y="5023411"/>
            <a:ext cx="4905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bid</a:t>
            </a:r>
          </a:p>
        </p:txBody>
      </p:sp>
      <p:sp>
        <p:nvSpPr>
          <p:cNvPr id="60" name="Line 17">
            <a:extLst>
              <a:ext uri="{FF2B5EF4-FFF2-40B4-BE49-F238E27FC236}">
                <a16:creationId xmlns:a16="http://schemas.microsoft.com/office/drawing/2014/main" id="{817AC43B-19CF-8F43-B33A-3B934AB1B08D}"/>
              </a:ext>
            </a:extLst>
          </p:cNvPr>
          <p:cNvSpPr>
            <a:spLocks noChangeShapeType="1"/>
          </p:cNvSpPr>
          <p:nvPr/>
        </p:nvSpPr>
        <p:spPr bwMode="auto">
          <a:xfrm flipH="1">
            <a:off x="7194550" y="4509526"/>
            <a:ext cx="221902" cy="4191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61" name="Line 18">
            <a:extLst>
              <a:ext uri="{FF2B5EF4-FFF2-40B4-BE49-F238E27FC236}">
                <a16:creationId xmlns:a16="http://schemas.microsoft.com/office/drawing/2014/main" id="{3EC389FC-7920-1243-B80E-566A2BECD086}"/>
              </a:ext>
            </a:extLst>
          </p:cNvPr>
          <p:cNvSpPr>
            <a:spLocks noChangeShapeType="1"/>
          </p:cNvSpPr>
          <p:nvPr/>
        </p:nvSpPr>
        <p:spPr bwMode="auto">
          <a:xfrm>
            <a:off x="7837215" y="4509527"/>
            <a:ext cx="397147" cy="470462"/>
          </a:xfrm>
          <a:prstGeom prst="line">
            <a:avLst/>
          </a:prstGeom>
          <a:noFill/>
          <a:ln w="12700">
            <a:solidFill>
              <a:schemeClr val="tx2"/>
            </a:solidFill>
            <a:round/>
            <a:headEnd/>
            <a:tailEnd/>
          </a:ln>
        </p:spPr>
        <p:txBody>
          <a:bodyPr/>
          <a:lstStyle/>
          <a:p>
            <a:endParaRPr lang="en-US">
              <a:latin typeface="Cambria"/>
              <a:cs typeface="Cambria"/>
            </a:endParaRPr>
          </a:p>
        </p:txBody>
      </p:sp>
    </p:spTree>
    <p:extLst>
      <p:ext uri="{BB962C8B-B14F-4D97-AF65-F5344CB8AC3E}">
        <p14:creationId xmlns:p14="http://schemas.microsoft.com/office/powerpoint/2010/main" val="13443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74"/>
          <p:cNvSpPr>
            <a:spLocks noChangeArrowheads="1"/>
          </p:cNvSpPr>
          <p:nvPr/>
        </p:nvSpPr>
        <p:spPr bwMode="auto">
          <a:xfrm>
            <a:off x="533400" y="493216"/>
            <a:ext cx="8382000" cy="4154984"/>
          </a:xfrm>
          <a:prstGeom prst="rect">
            <a:avLst/>
          </a:prstGeom>
          <a:noFill/>
          <a:ln w="9525">
            <a:noFill/>
            <a:miter lim="800000"/>
            <a:headEnd/>
            <a:tailEnd/>
          </a:ln>
        </p:spPr>
        <p:txBody>
          <a:bodyPr wrap="square">
            <a:spAutoFit/>
          </a:bodyPr>
          <a:lstStyle/>
          <a:p>
            <a:r>
              <a:rPr lang="en-US" dirty="0">
                <a:solidFill>
                  <a:srgbClr val="FF0000"/>
                </a:solidFill>
                <a:latin typeface="Cambria"/>
                <a:cs typeface="Cambria"/>
              </a:rPr>
              <a:t>So far, only two notations E and R</a:t>
            </a:r>
            <a:r>
              <a:rPr lang="en-US" dirty="0">
                <a:latin typeface="Cambria"/>
                <a:cs typeface="Cambria"/>
              </a:rPr>
              <a:t>, but they are very powerful in describing a “world”. When designing a database, think about these two questions and answer in corresponding grammars</a:t>
            </a:r>
          </a:p>
          <a:p>
            <a:pPr marL="514350" indent="-514350">
              <a:buAutoNum type="arabicParenR"/>
            </a:pPr>
            <a:r>
              <a:rPr lang="en-US" dirty="0">
                <a:solidFill>
                  <a:srgbClr val="0000FF"/>
                </a:solidFill>
                <a:latin typeface="Cambria"/>
                <a:cs typeface="Cambria"/>
              </a:rPr>
              <a:t>What entities it has</a:t>
            </a:r>
          </a:p>
          <a:p>
            <a:pPr marL="800100" lvl="1" indent="-342900">
              <a:buFont typeface="Arial"/>
              <a:buChar char="•"/>
            </a:pPr>
            <a:r>
              <a:rPr lang="en-US" dirty="0">
                <a:latin typeface="Cambria"/>
                <a:cs typeface="Cambria"/>
              </a:rPr>
              <a:t>There are a number of E_1, each of which has attributes A_1, A_2, ..., and </a:t>
            </a:r>
            <a:r>
              <a:rPr lang="en-US" dirty="0" err="1">
                <a:latin typeface="Cambria"/>
                <a:cs typeface="Cambria"/>
              </a:rPr>
              <a:t>A_n</a:t>
            </a:r>
            <a:r>
              <a:rPr lang="en-US" dirty="0">
                <a:latin typeface="Cambria"/>
                <a:cs typeface="Cambria"/>
              </a:rPr>
              <a:t>, where </a:t>
            </a:r>
            <a:r>
              <a:rPr lang="en-US" dirty="0" err="1">
                <a:latin typeface="Cambria"/>
                <a:cs typeface="Cambria"/>
              </a:rPr>
              <a:t>A_i</a:t>
            </a:r>
            <a:r>
              <a:rPr lang="en-US" dirty="0">
                <a:latin typeface="Cambria"/>
                <a:cs typeface="Cambria"/>
              </a:rPr>
              <a:t> is unique, </a:t>
            </a:r>
            <a:r>
              <a:rPr lang="en-US" dirty="0" err="1">
                <a:latin typeface="Cambria"/>
                <a:cs typeface="Cambria"/>
              </a:rPr>
              <a:t>A_j</a:t>
            </a:r>
            <a:r>
              <a:rPr lang="en-US" dirty="0">
                <a:latin typeface="Cambria"/>
                <a:cs typeface="Cambria"/>
              </a:rPr>
              <a:t> is unique, and ..., so on; ……</a:t>
            </a:r>
          </a:p>
          <a:p>
            <a:pPr marL="514350" indent="-514350">
              <a:buAutoNum type="arabicParenR"/>
            </a:pPr>
            <a:r>
              <a:rPr lang="en-US" dirty="0">
                <a:solidFill>
                  <a:srgbClr val="0000FF"/>
                </a:solidFill>
                <a:latin typeface="Cambria"/>
                <a:cs typeface="Cambria"/>
              </a:rPr>
              <a:t>What relationships exist among these entities</a:t>
            </a:r>
          </a:p>
          <a:p>
            <a:pPr marL="971550" lvl="1" indent="-514350">
              <a:buFont typeface="Arial" panose="020B0604020202020204" pitchFamily="34" charset="0"/>
              <a:buChar char="•"/>
            </a:pPr>
            <a:r>
              <a:rPr lang="en-US" dirty="0" err="1">
                <a:latin typeface="Cambria"/>
                <a:cs typeface="Cambria"/>
              </a:rPr>
              <a:t>E_x</a:t>
            </a:r>
            <a:r>
              <a:rPr lang="en-US" dirty="0">
                <a:latin typeface="Cambria"/>
                <a:cs typeface="Cambria"/>
              </a:rPr>
              <a:t> “has to do with” </a:t>
            </a:r>
            <a:r>
              <a:rPr lang="en-US" dirty="0" err="1">
                <a:latin typeface="Cambria"/>
                <a:cs typeface="Cambria"/>
              </a:rPr>
              <a:t>E_y</a:t>
            </a:r>
            <a:r>
              <a:rPr lang="en-US" dirty="0">
                <a:latin typeface="Cambria"/>
                <a:cs typeface="Cambria"/>
              </a:rPr>
              <a:t>, where the relationship has attributes A_1, A_2, ..., and </a:t>
            </a:r>
            <a:r>
              <a:rPr lang="en-US" dirty="0" err="1">
                <a:latin typeface="Cambria"/>
                <a:cs typeface="Cambria"/>
              </a:rPr>
              <a:t>A_n</a:t>
            </a:r>
            <a:r>
              <a:rPr lang="en-US" dirty="0">
                <a:latin typeface="Cambria"/>
                <a:cs typeface="Cambria"/>
              </a:rPr>
              <a:t>; ……</a:t>
            </a:r>
          </a:p>
        </p:txBody>
      </p:sp>
      <p:sp>
        <p:nvSpPr>
          <p:cNvPr id="44" name="Rectangle 74"/>
          <p:cNvSpPr>
            <a:spLocks noChangeArrowheads="1"/>
          </p:cNvSpPr>
          <p:nvPr/>
        </p:nvSpPr>
        <p:spPr bwMode="auto">
          <a:xfrm>
            <a:off x="552450" y="4800600"/>
            <a:ext cx="8077200" cy="1569660"/>
          </a:xfrm>
          <a:prstGeom prst="rect">
            <a:avLst/>
          </a:prstGeom>
          <a:noFill/>
          <a:ln w="9525">
            <a:noFill/>
            <a:miter lim="800000"/>
            <a:headEnd/>
            <a:tailEnd/>
          </a:ln>
        </p:spPr>
        <p:txBody>
          <a:bodyPr wrap="square">
            <a:spAutoFit/>
          </a:bodyPr>
          <a:lstStyle/>
          <a:p>
            <a:r>
              <a:rPr lang="en-US" dirty="0">
                <a:latin typeface="Cambria"/>
                <a:cs typeface="Cambria"/>
              </a:rPr>
              <a:t>Example: A database for university</a:t>
            </a:r>
          </a:p>
          <a:p>
            <a:pPr marL="514350" indent="-514350">
              <a:buAutoNum type="arabicParenR"/>
            </a:pPr>
            <a:r>
              <a:rPr lang="en-US" dirty="0">
                <a:latin typeface="Cambria"/>
                <a:cs typeface="Cambria"/>
              </a:rPr>
              <a:t>E: faculty, students, courses, buildings, vehicles, research projects, departments, parking lots ...</a:t>
            </a:r>
          </a:p>
          <a:p>
            <a:pPr marL="514350" indent="-514350">
              <a:buAutoNum type="arabicParenR"/>
            </a:pPr>
            <a:r>
              <a:rPr lang="en-US" dirty="0">
                <a:latin typeface="Cambria"/>
                <a:cs typeface="Cambria"/>
              </a:rPr>
              <a:t>R: A faculty teaches some students in buildings...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74"/>
          <p:cNvSpPr>
            <a:spLocks noChangeArrowheads="1"/>
          </p:cNvSpPr>
          <p:nvPr/>
        </p:nvSpPr>
        <p:spPr bwMode="auto">
          <a:xfrm>
            <a:off x="342900" y="762000"/>
            <a:ext cx="8458200" cy="5632311"/>
          </a:xfrm>
          <a:prstGeom prst="rect">
            <a:avLst/>
          </a:prstGeom>
          <a:noFill/>
          <a:ln w="9525">
            <a:noFill/>
            <a:miter lim="800000"/>
            <a:headEnd/>
            <a:tailEnd/>
          </a:ln>
        </p:spPr>
        <p:txBody>
          <a:bodyPr wrap="square">
            <a:spAutoFit/>
          </a:bodyPr>
          <a:lstStyle/>
          <a:p>
            <a:pPr marL="457200" indent="-457200">
              <a:buFont typeface="Arial"/>
              <a:buChar char="•"/>
            </a:pPr>
            <a:r>
              <a:rPr lang="en-US" sz="2800" dirty="0">
                <a:latin typeface="Cambria"/>
                <a:cs typeface="Cambria"/>
              </a:rPr>
              <a:t>The two questions are fundamental – most descriptions in user requirements can be translated into </a:t>
            </a:r>
          </a:p>
          <a:p>
            <a:pPr marL="914400" lvl="1" indent="-457200">
              <a:buFont typeface="Wingdings" pitchFamily="2" charset="2"/>
              <a:buChar char="§"/>
            </a:pPr>
            <a:r>
              <a:rPr lang="en-US" dirty="0">
                <a:latin typeface="Cambria"/>
                <a:cs typeface="Cambria"/>
              </a:rPr>
              <a:t>E: There are a number of Entities E, with attributes a1, …, an</a:t>
            </a:r>
          </a:p>
          <a:p>
            <a:pPr marL="914400" lvl="1" indent="-457200">
              <a:buFont typeface="Wingdings" pitchFamily="2" charset="2"/>
              <a:buChar char="§"/>
            </a:pPr>
            <a:r>
              <a:rPr lang="en-US" dirty="0">
                <a:latin typeface="Cambria"/>
                <a:cs typeface="Cambria"/>
              </a:rPr>
              <a:t>R: Entity A has a relationship with Entity B</a:t>
            </a:r>
          </a:p>
          <a:p>
            <a:pPr marL="457200" indent="-457200">
              <a:buFont typeface="Arial"/>
              <a:buChar char="•"/>
            </a:pPr>
            <a:r>
              <a:rPr lang="en-US" sz="2800" dirty="0">
                <a:latin typeface="Cambria"/>
                <a:cs typeface="Cambria"/>
              </a:rPr>
              <a:t>However, there are usually other information, e.g.,</a:t>
            </a:r>
          </a:p>
          <a:p>
            <a:pPr marL="914400" lvl="1" indent="-457200">
              <a:buFont typeface="Wingdings" pitchFamily="2" charset="2"/>
              <a:buChar char="§"/>
            </a:pPr>
            <a:r>
              <a:rPr lang="en-US" dirty="0">
                <a:latin typeface="Cambria"/>
                <a:cs typeface="Cambria"/>
              </a:rPr>
              <a:t>Every student must take at least one course</a:t>
            </a:r>
          </a:p>
          <a:p>
            <a:pPr marL="914400" lvl="1" indent="-457200">
              <a:buFont typeface="Wingdings" pitchFamily="2" charset="2"/>
              <a:buChar char="§"/>
            </a:pPr>
            <a:r>
              <a:rPr lang="en-US" dirty="0">
                <a:latin typeface="Cambria"/>
                <a:cs typeface="Cambria"/>
              </a:rPr>
              <a:t>A vehicle can be registered under only one driver</a:t>
            </a:r>
          </a:p>
          <a:p>
            <a:pPr marL="914400" lvl="1" indent="-457200">
              <a:buFont typeface="Wingdings" pitchFamily="2" charset="2"/>
              <a:buChar char="§"/>
            </a:pPr>
            <a:r>
              <a:rPr lang="en-US" dirty="0">
                <a:latin typeface="Cambria"/>
                <a:cs typeface="Cambria"/>
              </a:rPr>
              <a:t>A vehicle must be registered under one and only one driver</a:t>
            </a:r>
          </a:p>
          <a:p>
            <a:pPr marL="457200" indent="-457200">
              <a:buFont typeface="Arial" panose="020B0604020202020204" pitchFamily="34" charset="0"/>
              <a:buChar char="•"/>
            </a:pPr>
            <a:r>
              <a:rPr lang="en-US" sz="2800" dirty="0">
                <a:latin typeface="Cambria"/>
                <a:cs typeface="Cambria"/>
              </a:rPr>
              <a:t>As such, we want to expand the basic form of ER to express </a:t>
            </a:r>
            <a:r>
              <a:rPr lang="en-US" sz="2800" dirty="0">
                <a:solidFill>
                  <a:srgbClr val="C00000"/>
                </a:solidFill>
                <a:latin typeface="Cambria"/>
                <a:cs typeface="Cambria"/>
              </a:rPr>
              <a:t>participation constraints</a:t>
            </a:r>
          </a:p>
          <a:p>
            <a:pPr marL="914400" lvl="1" indent="-457200">
              <a:buFont typeface="Wingdings" pitchFamily="2" charset="2"/>
              <a:buChar char="§"/>
            </a:pPr>
            <a:r>
              <a:rPr lang="en-US" dirty="0">
                <a:solidFill>
                  <a:srgbClr val="C00000"/>
                </a:solidFill>
                <a:latin typeface="Cambria"/>
                <a:cs typeface="Cambria"/>
              </a:rPr>
              <a:t>Things start to get complicate!!</a:t>
            </a:r>
          </a:p>
        </p:txBody>
      </p:sp>
    </p:spTree>
    <p:extLst>
      <p:ext uri="{BB962C8B-B14F-4D97-AF65-F5344CB8AC3E}">
        <p14:creationId xmlns:p14="http://schemas.microsoft.com/office/powerpoint/2010/main" val="15747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57200" y="152400"/>
            <a:ext cx="8534400" cy="2369880"/>
          </a:xfrm>
          <a:prstGeom prst="rect">
            <a:avLst/>
          </a:prstGeom>
        </p:spPr>
        <p:txBody>
          <a:bodyPr wrap="square">
            <a:spAutoFit/>
          </a:bodyPr>
          <a:lstStyle/>
          <a:p>
            <a:r>
              <a:rPr lang="en-US" sz="2800" dirty="0" err="1">
                <a:solidFill>
                  <a:srgbClr val="FF0000"/>
                </a:solidFill>
                <a:latin typeface="Cambria"/>
                <a:cs typeface="Cambria"/>
              </a:rPr>
              <a:t>Uni</a:t>
            </a:r>
            <a:r>
              <a:rPr lang="en-US" sz="2800" dirty="0">
                <a:solidFill>
                  <a:srgbClr val="FF0000"/>
                </a:solidFill>
                <a:latin typeface="Cambria"/>
                <a:cs typeface="Cambria"/>
              </a:rPr>
              <a:t>-participation </a:t>
            </a:r>
            <a:r>
              <a:rPr lang="en-US" sz="2800" dirty="0">
                <a:latin typeface="Cambria"/>
                <a:cs typeface="Cambria"/>
              </a:rPr>
              <a:t>(also called </a:t>
            </a:r>
            <a:r>
              <a:rPr lang="en-US" sz="2800" dirty="0">
                <a:solidFill>
                  <a:srgbClr val="FF0000"/>
                </a:solidFill>
                <a:latin typeface="Cambria"/>
                <a:cs typeface="Cambria"/>
              </a:rPr>
              <a:t>key constraint</a:t>
            </a:r>
            <a:r>
              <a:rPr lang="en-US" sz="2800" dirty="0">
                <a:latin typeface="Cambria"/>
                <a:cs typeface="Cambria"/>
              </a:rPr>
              <a:t>)</a:t>
            </a:r>
          </a:p>
          <a:p>
            <a:pPr marL="914400" lvl="1" indent="-457200">
              <a:buFont typeface="Wingdings" charset="2"/>
              <a:buChar char="§"/>
            </a:pPr>
            <a:r>
              <a:rPr lang="en-US" dirty="0">
                <a:latin typeface="Cambria"/>
                <a:cs typeface="Cambria"/>
              </a:rPr>
              <a:t>Each entity in an entity set can participate in at most one relationship in a relationship set</a:t>
            </a:r>
          </a:p>
          <a:p>
            <a:pPr marL="914400" lvl="1" indent="-457200">
              <a:buFont typeface="Wingdings" charset="2"/>
              <a:buChar char="§"/>
            </a:pPr>
            <a:r>
              <a:rPr lang="en-US" dirty="0">
                <a:latin typeface="Cambria"/>
                <a:cs typeface="Cambria"/>
              </a:rPr>
              <a:t>Notation: u</a:t>
            </a:r>
          </a:p>
          <a:p>
            <a:pPr marL="914400" lvl="1" indent="-457200">
              <a:buFont typeface="Wingdings" charset="2"/>
              <a:buChar char="§"/>
            </a:pPr>
            <a:r>
              <a:rPr lang="en-US" dirty="0">
                <a:latin typeface="Cambria"/>
                <a:cs typeface="Cambria"/>
              </a:rPr>
              <a:t>If there is no such constraint, then it is called </a:t>
            </a:r>
            <a:r>
              <a:rPr lang="en-US" dirty="0">
                <a:solidFill>
                  <a:srgbClr val="0000FF"/>
                </a:solidFill>
                <a:latin typeface="Cambria"/>
                <a:cs typeface="Cambria"/>
              </a:rPr>
              <a:t>multi-participation</a:t>
            </a:r>
            <a:r>
              <a:rPr lang="en-US" dirty="0">
                <a:latin typeface="Cambria"/>
                <a:cs typeface="Cambria"/>
              </a:rPr>
              <a:t>, denoted as m</a:t>
            </a:r>
          </a:p>
        </p:txBody>
      </p:sp>
      <p:grpSp>
        <p:nvGrpSpPr>
          <p:cNvPr id="42" name="Group 41"/>
          <p:cNvGrpSpPr/>
          <p:nvPr/>
        </p:nvGrpSpPr>
        <p:grpSpPr>
          <a:xfrm>
            <a:off x="1371601" y="2497117"/>
            <a:ext cx="6027254" cy="977067"/>
            <a:chOff x="1423885" y="2558673"/>
            <a:chExt cx="6027254" cy="977067"/>
          </a:xfrm>
        </p:grpSpPr>
        <p:grpSp>
          <p:nvGrpSpPr>
            <p:cNvPr id="43" name="Group 92"/>
            <p:cNvGrpSpPr>
              <a:grpSpLocks/>
            </p:cNvGrpSpPr>
            <p:nvPr/>
          </p:nvGrpSpPr>
          <p:grpSpPr bwMode="auto">
            <a:xfrm>
              <a:off x="3642796" y="2558673"/>
              <a:ext cx="1512715" cy="977067"/>
              <a:chOff x="3456" y="1053"/>
              <a:chExt cx="769" cy="580"/>
            </a:xfrm>
          </p:grpSpPr>
          <p:sp>
            <p:nvSpPr>
              <p:cNvPr id="53" name="Rectangle 93"/>
              <p:cNvSpPr>
                <a:spLocks noChangeArrowheads="1"/>
              </p:cNvSpPr>
              <p:nvPr/>
            </p:nvSpPr>
            <p:spPr bwMode="auto">
              <a:xfrm>
                <a:off x="3579" y="1226"/>
                <a:ext cx="513" cy="19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Manages</a:t>
                </a:r>
              </a:p>
            </p:txBody>
          </p:sp>
          <p:sp>
            <p:nvSpPr>
              <p:cNvPr id="54" name="Freeform 94"/>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p:spPr>
            <p:txBody>
              <a:bodyPr/>
              <a:lstStyle/>
              <a:p>
                <a:endParaRPr lang="en-US">
                  <a:latin typeface="Cambria"/>
                  <a:cs typeface="Cambria"/>
                </a:endParaRPr>
              </a:p>
            </p:txBody>
          </p:sp>
        </p:grpSp>
        <p:sp>
          <p:nvSpPr>
            <p:cNvPr id="44" name="Freeform 95"/>
            <p:cNvSpPr>
              <a:spLocks/>
            </p:cNvSpPr>
            <p:nvPr/>
          </p:nvSpPr>
          <p:spPr bwMode="auto">
            <a:xfrm>
              <a:off x="5845969" y="2866954"/>
              <a:ext cx="1605170" cy="508749"/>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p:spPr>
          <p:txBody>
            <a:bodyPr/>
            <a:lstStyle/>
            <a:p>
              <a:endParaRPr lang="en-US">
                <a:latin typeface="Cambria"/>
                <a:cs typeface="Cambria"/>
              </a:endParaRPr>
            </a:p>
          </p:txBody>
        </p:sp>
        <p:grpSp>
          <p:nvGrpSpPr>
            <p:cNvPr id="45" name="Group 96"/>
            <p:cNvGrpSpPr>
              <a:grpSpLocks/>
            </p:cNvGrpSpPr>
            <p:nvPr/>
          </p:nvGrpSpPr>
          <p:grpSpPr bwMode="auto">
            <a:xfrm>
              <a:off x="1423885" y="2850108"/>
              <a:ext cx="1601236" cy="496957"/>
              <a:chOff x="2328" y="1226"/>
              <a:chExt cx="814" cy="295"/>
            </a:xfrm>
          </p:grpSpPr>
          <p:sp>
            <p:nvSpPr>
              <p:cNvPr id="51" name="Freeform 97"/>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p:spPr>
            <p:txBody>
              <a:bodyPr/>
              <a:lstStyle/>
              <a:p>
                <a:endParaRPr lang="en-US">
                  <a:latin typeface="Cambria"/>
                  <a:cs typeface="Cambria"/>
                </a:endParaRPr>
              </a:p>
            </p:txBody>
          </p:sp>
          <p:sp>
            <p:nvSpPr>
              <p:cNvPr id="52" name="Rectangle 98"/>
              <p:cNvSpPr>
                <a:spLocks noChangeArrowheads="1"/>
              </p:cNvSpPr>
              <p:nvPr/>
            </p:nvSpPr>
            <p:spPr bwMode="auto">
              <a:xfrm>
                <a:off x="2336" y="1264"/>
                <a:ext cx="614" cy="19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Employees</a:t>
                </a:r>
              </a:p>
            </p:txBody>
          </p:sp>
        </p:grpSp>
        <p:sp>
          <p:nvSpPr>
            <p:cNvPr id="46" name="Rectangle 99"/>
            <p:cNvSpPr>
              <a:spLocks noChangeArrowheads="1"/>
            </p:cNvSpPr>
            <p:nvPr/>
          </p:nvSpPr>
          <p:spPr bwMode="auto">
            <a:xfrm>
              <a:off x="5910884" y="2934338"/>
              <a:ext cx="1422666"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7" name="Line 100"/>
            <p:cNvSpPr>
              <a:spLocks noChangeShapeType="1"/>
            </p:cNvSpPr>
            <p:nvPr/>
          </p:nvSpPr>
          <p:spPr bwMode="auto">
            <a:xfrm flipH="1">
              <a:off x="2973974" y="3048891"/>
              <a:ext cx="676689"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8" name="Line 100"/>
            <p:cNvSpPr>
              <a:spLocks noChangeShapeType="1"/>
            </p:cNvSpPr>
            <p:nvPr/>
          </p:nvSpPr>
          <p:spPr bwMode="auto">
            <a:xfrm flipH="1">
              <a:off x="5181600" y="3078540"/>
              <a:ext cx="676689"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9" name="TextBox 48"/>
            <p:cNvSpPr txBox="1"/>
            <p:nvPr/>
          </p:nvSpPr>
          <p:spPr>
            <a:xfrm>
              <a:off x="3124200" y="2621340"/>
              <a:ext cx="457200" cy="461665"/>
            </a:xfrm>
            <a:prstGeom prst="rect">
              <a:avLst/>
            </a:prstGeom>
            <a:noFill/>
          </p:spPr>
          <p:txBody>
            <a:bodyPr wrap="square" rtlCol="0">
              <a:spAutoFit/>
            </a:bodyPr>
            <a:lstStyle/>
            <a:p>
              <a:r>
                <a:rPr lang="en-US" dirty="0">
                  <a:latin typeface="Cambria"/>
                  <a:cs typeface="Cambria"/>
                </a:rPr>
                <a:t>m</a:t>
              </a:r>
            </a:p>
          </p:txBody>
        </p:sp>
        <p:sp>
          <p:nvSpPr>
            <p:cNvPr id="50" name="TextBox 49"/>
            <p:cNvSpPr txBox="1"/>
            <p:nvPr/>
          </p:nvSpPr>
          <p:spPr>
            <a:xfrm>
              <a:off x="5257800" y="2621340"/>
              <a:ext cx="457200" cy="461665"/>
            </a:xfrm>
            <a:prstGeom prst="rect">
              <a:avLst/>
            </a:prstGeom>
            <a:noFill/>
          </p:spPr>
          <p:txBody>
            <a:bodyPr wrap="square" rtlCol="0">
              <a:spAutoFit/>
            </a:bodyPr>
            <a:lstStyle/>
            <a:p>
              <a:r>
                <a:rPr lang="en-US" dirty="0">
                  <a:latin typeface="Cambria"/>
                  <a:cs typeface="Cambria"/>
                </a:rPr>
                <a:t>u</a:t>
              </a:r>
            </a:p>
          </p:txBody>
        </p:sp>
      </p:grpSp>
      <p:sp>
        <p:nvSpPr>
          <p:cNvPr id="17" name="TextBox 16"/>
          <p:cNvSpPr txBox="1"/>
          <p:nvPr/>
        </p:nvSpPr>
        <p:spPr>
          <a:xfrm>
            <a:off x="1630984" y="3474184"/>
            <a:ext cx="451791" cy="1631216"/>
          </a:xfrm>
          <a:prstGeom prst="rect">
            <a:avLst/>
          </a:prstGeom>
          <a:noFill/>
          <a:ln>
            <a:solidFill>
              <a:schemeClr val="tx1"/>
            </a:solidFill>
          </a:ln>
        </p:spPr>
        <p:txBody>
          <a:bodyPr wrap="none" rtlCol="0">
            <a:spAutoFit/>
          </a:bodyPr>
          <a:lstStyle/>
          <a:p>
            <a:r>
              <a:rPr lang="en-US" sz="2000" dirty="0">
                <a:latin typeface="Cambria"/>
                <a:cs typeface="Cambria"/>
              </a:rPr>
              <a:t>e1</a:t>
            </a:r>
          </a:p>
          <a:p>
            <a:r>
              <a:rPr lang="en-US" sz="2000" dirty="0">
                <a:latin typeface="Cambria"/>
                <a:cs typeface="Cambria"/>
              </a:rPr>
              <a:t>e2</a:t>
            </a:r>
          </a:p>
          <a:p>
            <a:r>
              <a:rPr lang="en-US" sz="2000" dirty="0">
                <a:latin typeface="Cambria"/>
                <a:cs typeface="Cambria"/>
              </a:rPr>
              <a:t>e3</a:t>
            </a:r>
          </a:p>
          <a:p>
            <a:r>
              <a:rPr lang="en-US" sz="2000" dirty="0">
                <a:latin typeface="Cambria"/>
                <a:cs typeface="Cambria"/>
              </a:rPr>
              <a:t>e4</a:t>
            </a:r>
          </a:p>
          <a:p>
            <a:r>
              <a:rPr lang="en-US" sz="2000" dirty="0">
                <a:latin typeface="Cambria"/>
                <a:cs typeface="Cambria"/>
              </a:rPr>
              <a:t>e5</a:t>
            </a:r>
          </a:p>
        </p:txBody>
      </p:sp>
      <p:sp>
        <p:nvSpPr>
          <p:cNvPr id="18" name="TextBox 17"/>
          <p:cNvSpPr txBox="1"/>
          <p:nvPr/>
        </p:nvSpPr>
        <p:spPr>
          <a:xfrm>
            <a:off x="3189650" y="3581400"/>
            <a:ext cx="845153" cy="1015663"/>
          </a:xfrm>
          <a:prstGeom prst="rect">
            <a:avLst/>
          </a:prstGeom>
          <a:noFill/>
          <a:ln>
            <a:solidFill>
              <a:schemeClr val="tx1"/>
            </a:solidFill>
          </a:ln>
        </p:spPr>
        <p:txBody>
          <a:bodyPr wrap="none" rtlCol="0">
            <a:spAutoFit/>
          </a:bodyPr>
          <a:lstStyle/>
          <a:p>
            <a:r>
              <a:rPr lang="en-US" sz="2000" dirty="0">
                <a:latin typeface="Cambria"/>
                <a:cs typeface="Cambria"/>
              </a:rPr>
              <a:t>e1, d1</a:t>
            </a:r>
          </a:p>
          <a:p>
            <a:r>
              <a:rPr lang="en-US" sz="2000" dirty="0">
                <a:latin typeface="Cambria"/>
                <a:cs typeface="Cambria"/>
              </a:rPr>
              <a:t>e1, d3</a:t>
            </a:r>
          </a:p>
          <a:p>
            <a:r>
              <a:rPr lang="en-US" sz="2000" dirty="0">
                <a:latin typeface="Cambria"/>
                <a:cs typeface="Cambria"/>
              </a:rPr>
              <a:t>e2, d2</a:t>
            </a:r>
          </a:p>
        </p:txBody>
      </p:sp>
      <p:sp>
        <p:nvSpPr>
          <p:cNvPr id="19" name="TextBox 18"/>
          <p:cNvSpPr txBox="1"/>
          <p:nvPr/>
        </p:nvSpPr>
        <p:spPr>
          <a:xfrm>
            <a:off x="6542450" y="3581400"/>
            <a:ext cx="468948" cy="1015663"/>
          </a:xfrm>
          <a:prstGeom prst="rect">
            <a:avLst/>
          </a:prstGeom>
          <a:noFill/>
          <a:ln>
            <a:solidFill>
              <a:schemeClr val="tx1"/>
            </a:solidFill>
          </a:ln>
        </p:spPr>
        <p:txBody>
          <a:bodyPr wrap="none" rtlCol="0">
            <a:spAutoFit/>
          </a:bodyPr>
          <a:lstStyle/>
          <a:p>
            <a:r>
              <a:rPr lang="en-US" sz="2000" dirty="0">
                <a:latin typeface="Cambria"/>
                <a:cs typeface="Cambria"/>
              </a:rPr>
              <a:t>d1</a:t>
            </a:r>
          </a:p>
          <a:p>
            <a:r>
              <a:rPr lang="en-US" sz="2000" dirty="0">
                <a:latin typeface="Cambria"/>
                <a:cs typeface="Cambria"/>
              </a:rPr>
              <a:t>d2</a:t>
            </a:r>
          </a:p>
          <a:p>
            <a:r>
              <a:rPr lang="en-US" sz="2000" dirty="0">
                <a:latin typeface="Cambria"/>
                <a:cs typeface="Cambria"/>
              </a:rPr>
              <a:t>d3</a:t>
            </a:r>
          </a:p>
        </p:txBody>
      </p:sp>
      <p:sp>
        <p:nvSpPr>
          <p:cNvPr id="20" name="TextBox 19"/>
          <p:cNvSpPr txBox="1"/>
          <p:nvPr/>
        </p:nvSpPr>
        <p:spPr>
          <a:xfrm>
            <a:off x="4408850" y="3581400"/>
            <a:ext cx="845153" cy="707886"/>
          </a:xfrm>
          <a:prstGeom prst="rect">
            <a:avLst/>
          </a:prstGeom>
          <a:noFill/>
          <a:ln>
            <a:solidFill>
              <a:schemeClr val="tx1"/>
            </a:solidFill>
          </a:ln>
        </p:spPr>
        <p:txBody>
          <a:bodyPr wrap="none" rtlCol="0">
            <a:spAutoFit/>
          </a:bodyPr>
          <a:lstStyle/>
          <a:p>
            <a:r>
              <a:rPr lang="en-US" sz="2000" dirty="0">
                <a:latin typeface="Cambria"/>
                <a:cs typeface="Cambria"/>
              </a:rPr>
              <a:t>e1, d1</a:t>
            </a:r>
          </a:p>
          <a:p>
            <a:r>
              <a:rPr lang="en-US" sz="2000" dirty="0">
                <a:latin typeface="Cambria"/>
                <a:cs typeface="Cambria"/>
              </a:rPr>
              <a:t>e2, d1</a:t>
            </a:r>
          </a:p>
        </p:txBody>
      </p:sp>
      <p:sp>
        <p:nvSpPr>
          <p:cNvPr id="2" name="Rectangle 1"/>
          <p:cNvSpPr/>
          <p:nvPr/>
        </p:nvSpPr>
        <p:spPr>
          <a:xfrm>
            <a:off x="3148116" y="4693384"/>
            <a:ext cx="2430623" cy="400110"/>
          </a:xfrm>
          <a:prstGeom prst="rect">
            <a:avLst/>
          </a:prstGeom>
        </p:spPr>
        <p:txBody>
          <a:bodyPr wrap="none">
            <a:spAutoFit/>
          </a:bodyPr>
          <a:lstStyle/>
          <a:p>
            <a:r>
              <a:rPr lang="en-US" sz="2000" dirty="0">
                <a:latin typeface="Cambria"/>
                <a:cs typeface="Cambria"/>
              </a:rPr>
              <a:t>which one allowed?</a:t>
            </a:r>
            <a:endParaRPr lang="en-US" sz="2000">
              <a:latin typeface="Cambria"/>
              <a:cs typeface="Cambria"/>
            </a:endParaRPr>
          </a:p>
        </p:txBody>
      </p:sp>
      <p:sp>
        <p:nvSpPr>
          <p:cNvPr id="22" name="TextBox 21"/>
          <p:cNvSpPr txBox="1"/>
          <p:nvPr/>
        </p:nvSpPr>
        <p:spPr>
          <a:xfrm>
            <a:off x="990600" y="5334000"/>
            <a:ext cx="7239000" cy="1323439"/>
          </a:xfrm>
          <a:prstGeom prst="rect">
            <a:avLst/>
          </a:prstGeom>
          <a:noFill/>
        </p:spPr>
        <p:txBody>
          <a:bodyPr wrap="square" rtlCol="0">
            <a:spAutoFit/>
          </a:bodyPr>
          <a:lstStyle/>
          <a:p>
            <a:r>
              <a:rPr lang="en-US" sz="2000" dirty="0">
                <a:latin typeface="Cambria"/>
                <a:cs typeface="Cambria"/>
              </a:rPr>
              <a:t>A department can participate in relationship “manages” at most one time</a:t>
            </a:r>
          </a:p>
          <a:p>
            <a:r>
              <a:rPr lang="en-US" sz="2000" dirty="0">
                <a:latin typeface="Cambria"/>
                <a:cs typeface="Cambria"/>
                <a:sym typeface="Wingdings"/>
              </a:rPr>
              <a:t>Every department can have at most one manager (but does not have to)</a:t>
            </a:r>
            <a:endParaRPr lang="en-US" sz="2000" dirty="0">
              <a:latin typeface="Cambria"/>
              <a:cs typeface="Cambria"/>
            </a:endParaRPr>
          </a:p>
        </p:txBody>
      </p:sp>
    </p:spTree>
    <p:extLst>
      <p:ext uri="{BB962C8B-B14F-4D97-AF65-F5344CB8AC3E}">
        <p14:creationId xmlns:p14="http://schemas.microsoft.com/office/powerpoint/2010/main" val="805294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228600"/>
            <a:ext cx="7696200" cy="3108544"/>
          </a:xfrm>
          <a:prstGeom prst="rect">
            <a:avLst/>
          </a:prstGeom>
        </p:spPr>
        <p:txBody>
          <a:bodyPr wrap="square">
            <a:spAutoFit/>
          </a:bodyPr>
          <a:lstStyle/>
          <a:p>
            <a:r>
              <a:rPr lang="en-US" sz="2800" dirty="0">
                <a:solidFill>
                  <a:srgbClr val="FF0000"/>
                </a:solidFill>
                <a:latin typeface="Cambria"/>
                <a:cs typeface="Cambria"/>
              </a:rPr>
              <a:t>Total participation</a:t>
            </a:r>
          </a:p>
          <a:p>
            <a:pPr marL="800100" lvl="1" indent="-342900">
              <a:buFont typeface="Wingdings" charset="2"/>
              <a:buChar char="§"/>
            </a:pPr>
            <a:r>
              <a:rPr lang="en-US" dirty="0">
                <a:latin typeface="Cambria"/>
                <a:cs typeface="Cambria"/>
              </a:rPr>
              <a:t>Every entity in an entity set must participate in a relation set</a:t>
            </a:r>
          </a:p>
          <a:p>
            <a:pPr marL="800100" lvl="1" indent="-342900">
              <a:buFont typeface="Wingdings" charset="2"/>
              <a:buChar char="§"/>
            </a:pPr>
            <a:r>
              <a:rPr lang="en-US" dirty="0">
                <a:latin typeface="Cambria"/>
                <a:cs typeface="Cambria"/>
              </a:rPr>
              <a:t>Notation: solid line</a:t>
            </a:r>
          </a:p>
          <a:p>
            <a:pPr marL="800100" lvl="1" indent="-342900">
              <a:buFont typeface="Wingdings" charset="2"/>
              <a:buChar char="§"/>
            </a:pPr>
            <a:r>
              <a:rPr lang="en-US" dirty="0">
                <a:latin typeface="Cambria"/>
                <a:cs typeface="Cambria"/>
              </a:rPr>
              <a:t>If there is no such constraint, then it is called </a:t>
            </a:r>
            <a:r>
              <a:rPr lang="en-US" dirty="0">
                <a:solidFill>
                  <a:srgbClr val="0000FF"/>
                </a:solidFill>
                <a:latin typeface="Cambria"/>
                <a:cs typeface="Cambria"/>
              </a:rPr>
              <a:t>partial-participation</a:t>
            </a:r>
            <a:r>
              <a:rPr lang="en-US" dirty="0">
                <a:latin typeface="Cambria"/>
                <a:cs typeface="Cambria"/>
              </a:rPr>
              <a:t>, denoted as dotted line</a:t>
            </a:r>
          </a:p>
          <a:p>
            <a:pPr marL="800100" lvl="1" indent="-342900">
              <a:buFont typeface="Wingdings" charset="2"/>
              <a:buChar char="§"/>
            </a:pPr>
            <a:endParaRPr lang="en-US" dirty="0">
              <a:latin typeface="Cambria"/>
              <a:cs typeface="Cambria"/>
            </a:endParaRPr>
          </a:p>
          <a:p>
            <a:pPr marL="800100" lvl="1" indent="-342900">
              <a:buFont typeface="Wingdings" charset="2"/>
              <a:buChar char="§"/>
            </a:pPr>
            <a:endParaRPr lang="en-US" dirty="0">
              <a:latin typeface="Cambria"/>
              <a:cs typeface="Cambria"/>
            </a:endParaRPr>
          </a:p>
        </p:txBody>
      </p:sp>
      <p:grpSp>
        <p:nvGrpSpPr>
          <p:cNvPr id="41" name="Group 40"/>
          <p:cNvGrpSpPr/>
          <p:nvPr/>
        </p:nvGrpSpPr>
        <p:grpSpPr>
          <a:xfrm>
            <a:off x="1371601" y="2743200"/>
            <a:ext cx="6027254" cy="977067"/>
            <a:chOff x="1423885" y="2558673"/>
            <a:chExt cx="6027254" cy="977067"/>
          </a:xfrm>
        </p:grpSpPr>
        <p:grpSp>
          <p:nvGrpSpPr>
            <p:cNvPr id="42" name="Group 92"/>
            <p:cNvGrpSpPr>
              <a:grpSpLocks/>
            </p:cNvGrpSpPr>
            <p:nvPr/>
          </p:nvGrpSpPr>
          <p:grpSpPr bwMode="auto">
            <a:xfrm>
              <a:off x="3642796" y="2558673"/>
              <a:ext cx="1512715" cy="977067"/>
              <a:chOff x="3456" y="1053"/>
              <a:chExt cx="769" cy="580"/>
            </a:xfrm>
          </p:grpSpPr>
          <p:sp>
            <p:nvSpPr>
              <p:cNvPr id="52" name="Rectangle 93"/>
              <p:cNvSpPr>
                <a:spLocks noChangeArrowheads="1"/>
              </p:cNvSpPr>
              <p:nvPr/>
            </p:nvSpPr>
            <p:spPr bwMode="auto">
              <a:xfrm>
                <a:off x="3579" y="1226"/>
                <a:ext cx="513" cy="19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Manages</a:t>
                </a:r>
              </a:p>
            </p:txBody>
          </p:sp>
          <p:sp>
            <p:nvSpPr>
              <p:cNvPr id="53" name="Freeform 94"/>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p:spPr>
            <p:txBody>
              <a:bodyPr/>
              <a:lstStyle/>
              <a:p>
                <a:endParaRPr lang="en-US">
                  <a:latin typeface="Cambria"/>
                  <a:cs typeface="Cambria"/>
                </a:endParaRPr>
              </a:p>
            </p:txBody>
          </p:sp>
        </p:grpSp>
        <p:sp>
          <p:nvSpPr>
            <p:cNvPr id="43" name="Freeform 95"/>
            <p:cNvSpPr>
              <a:spLocks/>
            </p:cNvSpPr>
            <p:nvPr/>
          </p:nvSpPr>
          <p:spPr bwMode="auto">
            <a:xfrm>
              <a:off x="5845969" y="2866954"/>
              <a:ext cx="1605170" cy="508749"/>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p:spPr>
          <p:txBody>
            <a:bodyPr/>
            <a:lstStyle/>
            <a:p>
              <a:endParaRPr lang="en-US">
                <a:latin typeface="Cambria"/>
                <a:cs typeface="Cambria"/>
              </a:endParaRPr>
            </a:p>
          </p:txBody>
        </p:sp>
        <p:grpSp>
          <p:nvGrpSpPr>
            <p:cNvPr id="44" name="Group 96"/>
            <p:cNvGrpSpPr>
              <a:grpSpLocks/>
            </p:cNvGrpSpPr>
            <p:nvPr/>
          </p:nvGrpSpPr>
          <p:grpSpPr bwMode="auto">
            <a:xfrm>
              <a:off x="1423885" y="2850108"/>
              <a:ext cx="1601236" cy="496957"/>
              <a:chOff x="2328" y="1226"/>
              <a:chExt cx="814" cy="295"/>
            </a:xfrm>
          </p:grpSpPr>
          <p:sp>
            <p:nvSpPr>
              <p:cNvPr id="50" name="Freeform 97"/>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p:spPr>
            <p:txBody>
              <a:bodyPr/>
              <a:lstStyle/>
              <a:p>
                <a:endParaRPr lang="en-US">
                  <a:latin typeface="Cambria"/>
                  <a:cs typeface="Cambria"/>
                </a:endParaRPr>
              </a:p>
            </p:txBody>
          </p:sp>
          <p:sp>
            <p:nvSpPr>
              <p:cNvPr id="51" name="Rectangle 98"/>
              <p:cNvSpPr>
                <a:spLocks noChangeArrowheads="1"/>
              </p:cNvSpPr>
              <p:nvPr/>
            </p:nvSpPr>
            <p:spPr bwMode="auto">
              <a:xfrm>
                <a:off x="2336" y="1264"/>
                <a:ext cx="614" cy="19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Employees</a:t>
                </a:r>
              </a:p>
            </p:txBody>
          </p:sp>
        </p:grpSp>
        <p:sp>
          <p:nvSpPr>
            <p:cNvPr id="45" name="Rectangle 99"/>
            <p:cNvSpPr>
              <a:spLocks noChangeArrowheads="1"/>
            </p:cNvSpPr>
            <p:nvPr/>
          </p:nvSpPr>
          <p:spPr bwMode="auto">
            <a:xfrm>
              <a:off x="5910884" y="2934338"/>
              <a:ext cx="1422666"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Line 100"/>
            <p:cNvSpPr>
              <a:spLocks noChangeShapeType="1"/>
            </p:cNvSpPr>
            <p:nvPr/>
          </p:nvSpPr>
          <p:spPr bwMode="auto">
            <a:xfrm flipH="1">
              <a:off x="2973974" y="3048891"/>
              <a:ext cx="676689"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7" name="Line 100"/>
            <p:cNvSpPr>
              <a:spLocks noChangeShapeType="1"/>
            </p:cNvSpPr>
            <p:nvPr/>
          </p:nvSpPr>
          <p:spPr bwMode="auto">
            <a:xfrm flipH="1">
              <a:off x="5181600" y="3078540"/>
              <a:ext cx="676689" cy="0"/>
            </a:xfrm>
            <a:prstGeom prst="line">
              <a:avLst/>
            </a:prstGeom>
            <a:noFill/>
            <a:ln w="12700">
              <a:solidFill>
                <a:schemeClr val="tx2"/>
              </a:solidFill>
              <a:prstDash val="solid"/>
              <a:round/>
              <a:headEnd/>
              <a:tailEnd/>
            </a:ln>
          </p:spPr>
          <p:txBody>
            <a:bodyPr/>
            <a:lstStyle/>
            <a:p>
              <a:endParaRPr lang="en-US">
                <a:latin typeface="Cambria"/>
                <a:cs typeface="Cambria"/>
              </a:endParaRPr>
            </a:p>
          </p:txBody>
        </p:sp>
        <p:sp>
          <p:nvSpPr>
            <p:cNvPr id="48" name="TextBox 47"/>
            <p:cNvSpPr txBox="1"/>
            <p:nvPr/>
          </p:nvSpPr>
          <p:spPr>
            <a:xfrm>
              <a:off x="3124200" y="2621340"/>
              <a:ext cx="457200" cy="461665"/>
            </a:xfrm>
            <a:prstGeom prst="rect">
              <a:avLst/>
            </a:prstGeom>
            <a:noFill/>
          </p:spPr>
          <p:txBody>
            <a:bodyPr wrap="square" rtlCol="0">
              <a:spAutoFit/>
            </a:bodyPr>
            <a:lstStyle/>
            <a:p>
              <a:r>
                <a:rPr lang="en-US" dirty="0">
                  <a:latin typeface="Cambria"/>
                  <a:cs typeface="Cambria"/>
                </a:rPr>
                <a:t>m</a:t>
              </a:r>
            </a:p>
          </p:txBody>
        </p:sp>
        <p:sp>
          <p:nvSpPr>
            <p:cNvPr id="49" name="TextBox 48"/>
            <p:cNvSpPr txBox="1"/>
            <p:nvPr/>
          </p:nvSpPr>
          <p:spPr>
            <a:xfrm>
              <a:off x="5257800" y="2621340"/>
              <a:ext cx="457200" cy="461665"/>
            </a:xfrm>
            <a:prstGeom prst="rect">
              <a:avLst/>
            </a:prstGeom>
            <a:noFill/>
          </p:spPr>
          <p:txBody>
            <a:bodyPr wrap="square" rtlCol="0">
              <a:spAutoFit/>
            </a:bodyPr>
            <a:lstStyle/>
            <a:p>
              <a:r>
                <a:rPr lang="en-US" dirty="0">
                  <a:latin typeface="Cambria"/>
                  <a:cs typeface="Cambria"/>
                </a:rPr>
                <a:t>m</a:t>
              </a:r>
            </a:p>
          </p:txBody>
        </p:sp>
      </p:grpSp>
      <p:sp>
        <p:nvSpPr>
          <p:cNvPr id="17" name="TextBox 16"/>
          <p:cNvSpPr txBox="1"/>
          <p:nvPr/>
        </p:nvSpPr>
        <p:spPr>
          <a:xfrm>
            <a:off x="1683268" y="3886200"/>
            <a:ext cx="451791" cy="1631216"/>
          </a:xfrm>
          <a:prstGeom prst="rect">
            <a:avLst/>
          </a:prstGeom>
          <a:noFill/>
          <a:ln>
            <a:solidFill>
              <a:schemeClr val="tx1"/>
            </a:solidFill>
          </a:ln>
        </p:spPr>
        <p:txBody>
          <a:bodyPr wrap="none" rtlCol="0">
            <a:spAutoFit/>
          </a:bodyPr>
          <a:lstStyle/>
          <a:p>
            <a:r>
              <a:rPr lang="en-US" sz="2000" dirty="0">
                <a:latin typeface="Cambria"/>
                <a:cs typeface="Cambria"/>
              </a:rPr>
              <a:t>e1</a:t>
            </a:r>
          </a:p>
          <a:p>
            <a:r>
              <a:rPr lang="en-US" sz="2000" dirty="0">
                <a:latin typeface="Cambria"/>
                <a:cs typeface="Cambria"/>
              </a:rPr>
              <a:t>e2</a:t>
            </a:r>
          </a:p>
          <a:p>
            <a:r>
              <a:rPr lang="en-US" sz="2000" dirty="0">
                <a:latin typeface="Cambria"/>
                <a:cs typeface="Cambria"/>
              </a:rPr>
              <a:t>e3</a:t>
            </a:r>
          </a:p>
          <a:p>
            <a:r>
              <a:rPr lang="en-US" sz="2000" dirty="0">
                <a:latin typeface="Cambria"/>
                <a:cs typeface="Cambria"/>
              </a:rPr>
              <a:t>e4</a:t>
            </a:r>
          </a:p>
          <a:p>
            <a:r>
              <a:rPr lang="en-US" sz="2000" dirty="0">
                <a:latin typeface="Cambria"/>
                <a:cs typeface="Cambria"/>
              </a:rPr>
              <a:t>e5</a:t>
            </a:r>
          </a:p>
        </p:txBody>
      </p:sp>
      <p:sp>
        <p:nvSpPr>
          <p:cNvPr id="18" name="TextBox 17"/>
          <p:cNvSpPr txBox="1"/>
          <p:nvPr/>
        </p:nvSpPr>
        <p:spPr>
          <a:xfrm>
            <a:off x="3276600" y="3962400"/>
            <a:ext cx="845153" cy="707886"/>
          </a:xfrm>
          <a:prstGeom prst="rect">
            <a:avLst/>
          </a:prstGeom>
          <a:noFill/>
          <a:ln>
            <a:solidFill>
              <a:schemeClr val="tx1"/>
            </a:solidFill>
          </a:ln>
        </p:spPr>
        <p:txBody>
          <a:bodyPr wrap="none" rtlCol="0">
            <a:spAutoFit/>
          </a:bodyPr>
          <a:lstStyle/>
          <a:p>
            <a:r>
              <a:rPr lang="en-US" sz="2000" dirty="0">
                <a:latin typeface="Cambria"/>
                <a:cs typeface="Cambria"/>
              </a:rPr>
              <a:t>e1, d1</a:t>
            </a:r>
          </a:p>
          <a:p>
            <a:r>
              <a:rPr lang="en-US" sz="2000" dirty="0">
                <a:latin typeface="Cambria"/>
                <a:cs typeface="Cambria"/>
              </a:rPr>
              <a:t>e1, d3</a:t>
            </a:r>
          </a:p>
        </p:txBody>
      </p:sp>
      <p:sp>
        <p:nvSpPr>
          <p:cNvPr id="19" name="TextBox 18"/>
          <p:cNvSpPr txBox="1"/>
          <p:nvPr/>
        </p:nvSpPr>
        <p:spPr>
          <a:xfrm>
            <a:off x="6594734" y="3993416"/>
            <a:ext cx="468948" cy="1015663"/>
          </a:xfrm>
          <a:prstGeom prst="rect">
            <a:avLst/>
          </a:prstGeom>
          <a:noFill/>
          <a:ln>
            <a:solidFill>
              <a:schemeClr val="tx1"/>
            </a:solidFill>
          </a:ln>
        </p:spPr>
        <p:txBody>
          <a:bodyPr wrap="none" rtlCol="0">
            <a:spAutoFit/>
          </a:bodyPr>
          <a:lstStyle/>
          <a:p>
            <a:r>
              <a:rPr lang="en-US" sz="2000" dirty="0">
                <a:latin typeface="Cambria"/>
                <a:cs typeface="Cambria"/>
              </a:rPr>
              <a:t>d1</a:t>
            </a:r>
          </a:p>
          <a:p>
            <a:r>
              <a:rPr lang="en-US" sz="2000" dirty="0">
                <a:latin typeface="Cambria"/>
                <a:cs typeface="Cambria"/>
              </a:rPr>
              <a:t>d2</a:t>
            </a:r>
          </a:p>
          <a:p>
            <a:r>
              <a:rPr lang="en-US" sz="2000" dirty="0">
                <a:latin typeface="Cambria"/>
                <a:cs typeface="Cambria"/>
              </a:rPr>
              <a:t>d3</a:t>
            </a:r>
          </a:p>
        </p:txBody>
      </p:sp>
      <p:sp>
        <p:nvSpPr>
          <p:cNvPr id="21" name="Rectangle 20"/>
          <p:cNvSpPr/>
          <p:nvPr/>
        </p:nvSpPr>
        <p:spPr>
          <a:xfrm>
            <a:off x="3200400" y="5314890"/>
            <a:ext cx="2430623" cy="400110"/>
          </a:xfrm>
          <a:prstGeom prst="rect">
            <a:avLst/>
          </a:prstGeom>
        </p:spPr>
        <p:txBody>
          <a:bodyPr wrap="none">
            <a:spAutoFit/>
          </a:bodyPr>
          <a:lstStyle/>
          <a:p>
            <a:r>
              <a:rPr lang="en-US" sz="2000" dirty="0">
                <a:solidFill>
                  <a:srgbClr val="000000"/>
                </a:solidFill>
                <a:latin typeface="Cambria"/>
                <a:cs typeface="Cambria"/>
              </a:rPr>
              <a:t>which one allowed?</a:t>
            </a:r>
            <a:endParaRPr lang="en-US" sz="2000">
              <a:solidFill>
                <a:srgbClr val="000000"/>
              </a:solidFill>
              <a:latin typeface="Cambria"/>
              <a:cs typeface="Cambria"/>
            </a:endParaRPr>
          </a:p>
        </p:txBody>
      </p:sp>
      <p:sp>
        <p:nvSpPr>
          <p:cNvPr id="23" name="TextBox 22"/>
          <p:cNvSpPr txBox="1"/>
          <p:nvPr/>
        </p:nvSpPr>
        <p:spPr>
          <a:xfrm>
            <a:off x="4800600" y="3962400"/>
            <a:ext cx="845153" cy="1323439"/>
          </a:xfrm>
          <a:prstGeom prst="rect">
            <a:avLst/>
          </a:prstGeom>
          <a:noFill/>
          <a:ln>
            <a:solidFill>
              <a:schemeClr val="tx1"/>
            </a:solidFill>
          </a:ln>
        </p:spPr>
        <p:txBody>
          <a:bodyPr wrap="none" rtlCol="0">
            <a:spAutoFit/>
          </a:bodyPr>
          <a:lstStyle/>
          <a:p>
            <a:r>
              <a:rPr lang="en-US" sz="2000" dirty="0">
                <a:latin typeface="Cambria"/>
                <a:cs typeface="Cambria"/>
              </a:rPr>
              <a:t>e1, d1</a:t>
            </a:r>
          </a:p>
          <a:p>
            <a:r>
              <a:rPr lang="en-US" sz="2000" dirty="0">
                <a:latin typeface="Cambria"/>
                <a:cs typeface="Cambria"/>
              </a:rPr>
              <a:t>e2, d1</a:t>
            </a:r>
          </a:p>
          <a:p>
            <a:r>
              <a:rPr lang="en-US" sz="2000" dirty="0">
                <a:latin typeface="Cambria"/>
                <a:cs typeface="Cambria"/>
              </a:rPr>
              <a:t>e2, d3</a:t>
            </a:r>
          </a:p>
          <a:p>
            <a:r>
              <a:rPr lang="en-US" sz="2000" dirty="0">
                <a:latin typeface="Cambria"/>
                <a:cs typeface="Cambria"/>
              </a:rPr>
              <a:t>e3, d3</a:t>
            </a:r>
          </a:p>
        </p:txBody>
      </p:sp>
      <p:sp>
        <p:nvSpPr>
          <p:cNvPr id="24" name="TextBox 23"/>
          <p:cNvSpPr txBox="1"/>
          <p:nvPr/>
        </p:nvSpPr>
        <p:spPr>
          <a:xfrm>
            <a:off x="685800" y="5867400"/>
            <a:ext cx="7924800" cy="707886"/>
          </a:xfrm>
          <a:prstGeom prst="rect">
            <a:avLst/>
          </a:prstGeom>
          <a:noFill/>
        </p:spPr>
        <p:txBody>
          <a:bodyPr wrap="square" rtlCol="0">
            <a:spAutoFit/>
          </a:bodyPr>
          <a:lstStyle/>
          <a:p>
            <a:r>
              <a:rPr lang="en-US" sz="2000" dirty="0">
                <a:latin typeface="Cambria"/>
                <a:cs typeface="Cambria"/>
              </a:rPr>
              <a:t>Every department must participate in relationship “manages” </a:t>
            </a:r>
          </a:p>
          <a:p>
            <a:r>
              <a:rPr lang="en-US" sz="2000" dirty="0">
                <a:latin typeface="Cambria"/>
                <a:cs typeface="Cambria"/>
                <a:sym typeface="Wingdings"/>
              </a:rPr>
              <a:t> Every department must have at least one manager</a:t>
            </a:r>
            <a:r>
              <a:rPr lang="en-US" sz="2000" dirty="0">
                <a:latin typeface="Cambria"/>
                <a:cs typeface="Cambria"/>
              </a:rPr>
              <a:t> </a:t>
            </a:r>
          </a:p>
        </p:txBody>
      </p:sp>
    </p:spTree>
    <p:extLst>
      <p:ext uri="{BB962C8B-B14F-4D97-AF65-F5344CB8AC3E}">
        <p14:creationId xmlns:p14="http://schemas.microsoft.com/office/powerpoint/2010/main" val="166115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838200" y="5334000"/>
            <a:ext cx="7696200" cy="1015663"/>
          </a:xfrm>
          <a:prstGeom prst="rect">
            <a:avLst/>
          </a:prstGeom>
          <a:noFill/>
        </p:spPr>
        <p:txBody>
          <a:bodyPr wrap="square" rtlCol="0">
            <a:spAutoFit/>
          </a:bodyPr>
          <a:lstStyle/>
          <a:p>
            <a:r>
              <a:rPr lang="en-US" sz="2000" dirty="0">
                <a:latin typeface="Cambria"/>
                <a:cs typeface="Cambria"/>
              </a:rPr>
              <a:t>Every department must participate in relationship “manages”  and only once</a:t>
            </a:r>
          </a:p>
          <a:p>
            <a:r>
              <a:rPr lang="en-US" sz="2000" dirty="0">
                <a:latin typeface="Cambria"/>
                <a:cs typeface="Cambria"/>
                <a:sym typeface="Wingdings"/>
              </a:rPr>
              <a:t>Every department must have one  and only one manager</a:t>
            </a:r>
            <a:r>
              <a:rPr lang="en-US" sz="2000" dirty="0">
                <a:latin typeface="Cambria"/>
                <a:cs typeface="Cambria"/>
              </a:rPr>
              <a:t> </a:t>
            </a:r>
          </a:p>
        </p:txBody>
      </p:sp>
      <p:sp>
        <p:nvSpPr>
          <p:cNvPr id="3" name="Rectangle 2"/>
          <p:cNvSpPr/>
          <p:nvPr/>
        </p:nvSpPr>
        <p:spPr>
          <a:xfrm>
            <a:off x="685800" y="228600"/>
            <a:ext cx="7696200" cy="2000548"/>
          </a:xfrm>
          <a:prstGeom prst="rect">
            <a:avLst/>
          </a:prstGeom>
        </p:spPr>
        <p:txBody>
          <a:bodyPr wrap="square">
            <a:spAutoFit/>
          </a:bodyPr>
          <a:lstStyle/>
          <a:p>
            <a:r>
              <a:rPr lang="en-US" sz="2800" dirty="0">
                <a:solidFill>
                  <a:srgbClr val="FF0000"/>
                </a:solidFill>
                <a:latin typeface="Cambria"/>
                <a:cs typeface="Cambria"/>
              </a:rPr>
              <a:t>Uni-participation and total participation</a:t>
            </a:r>
          </a:p>
          <a:p>
            <a:pPr marL="800100" lvl="1" indent="-342900">
              <a:buFont typeface="Wingdings" charset="2"/>
              <a:buChar char="§"/>
            </a:pPr>
            <a:r>
              <a:rPr lang="en-US" dirty="0">
                <a:latin typeface="Cambria"/>
                <a:cs typeface="Cambria"/>
              </a:rPr>
              <a:t>Every entity in an entity set must participate in a relation set and participate only once</a:t>
            </a:r>
          </a:p>
          <a:p>
            <a:pPr marL="800100" lvl="1" indent="-342900">
              <a:buFont typeface="Wingdings" charset="2"/>
              <a:buChar char="§"/>
            </a:pPr>
            <a:r>
              <a:rPr lang="en-US" dirty="0">
                <a:latin typeface="Cambria"/>
                <a:cs typeface="Cambria"/>
              </a:rPr>
              <a:t>Notation: u and solid line</a:t>
            </a:r>
          </a:p>
          <a:p>
            <a:pPr marL="800100" lvl="1" indent="-342900">
              <a:buFont typeface="Wingdings" charset="2"/>
              <a:buChar char="§"/>
            </a:pPr>
            <a:endParaRPr lang="en-US" dirty="0">
              <a:latin typeface="Cambria"/>
              <a:cs typeface="Cambria"/>
            </a:endParaRPr>
          </a:p>
        </p:txBody>
      </p:sp>
      <p:grpSp>
        <p:nvGrpSpPr>
          <p:cNvPr id="41" name="Group 40"/>
          <p:cNvGrpSpPr/>
          <p:nvPr/>
        </p:nvGrpSpPr>
        <p:grpSpPr>
          <a:xfrm>
            <a:off x="1371601" y="1981200"/>
            <a:ext cx="6027254" cy="977067"/>
            <a:chOff x="1423885" y="2558673"/>
            <a:chExt cx="6027254" cy="977067"/>
          </a:xfrm>
        </p:grpSpPr>
        <p:grpSp>
          <p:nvGrpSpPr>
            <p:cNvPr id="42" name="Group 92"/>
            <p:cNvGrpSpPr>
              <a:grpSpLocks/>
            </p:cNvGrpSpPr>
            <p:nvPr/>
          </p:nvGrpSpPr>
          <p:grpSpPr bwMode="auto">
            <a:xfrm>
              <a:off x="3642796" y="2558673"/>
              <a:ext cx="1512715" cy="977067"/>
              <a:chOff x="3456" y="1053"/>
              <a:chExt cx="769" cy="580"/>
            </a:xfrm>
          </p:grpSpPr>
          <p:sp>
            <p:nvSpPr>
              <p:cNvPr id="52" name="Rectangle 93"/>
              <p:cNvSpPr>
                <a:spLocks noChangeArrowheads="1"/>
              </p:cNvSpPr>
              <p:nvPr/>
            </p:nvSpPr>
            <p:spPr bwMode="auto">
              <a:xfrm>
                <a:off x="3579" y="1226"/>
                <a:ext cx="513" cy="19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Manages</a:t>
                </a:r>
              </a:p>
            </p:txBody>
          </p:sp>
          <p:sp>
            <p:nvSpPr>
              <p:cNvPr id="53" name="Freeform 94"/>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p:spPr>
            <p:txBody>
              <a:bodyPr/>
              <a:lstStyle/>
              <a:p>
                <a:endParaRPr lang="en-US">
                  <a:latin typeface="Cambria"/>
                  <a:cs typeface="Cambria"/>
                </a:endParaRPr>
              </a:p>
            </p:txBody>
          </p:sp>
        </p:grpSp>
        <p:sp>
          <p:nvSpPr>
            <p:cNvPr id="43" name="Freeform 95"/>
            <p:cNvSpPr>
              <a:spLocks/>
            </p:cNvSpPr>
            <p:nvPr/>
          </p:nvSpPr>
          <p:spPr bwMode="auto">
            <a:xfrm>
              <a:off x="5845969" y="2866954"/>
              <a:ext cx="1605170" cy="508749"/>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p:spPr>
          <p:txBody>
            <a:bodyPr/>
            <a:lstStyle/>
            <a:p>
              <a:endParaRPr lang="en-US">
                <a:latin typeface="Cambria"/>
                <a:cs typeface="Cambria"/>
              </a:endParaRPr>
            </a:p>
          </p:txBody>
        </p:sp>
        <p:grpSp>
          <p:nvGrpSpPr>
            <p:cNvPr id="44" name="Group 96"/>
            <p:cNvGrpSpPr>
              <a:grpSpLocks/>
            </p:cNvGrpSpPr>
            <p:nvPr/>
          </p:nvGrpSpPr>
          <p:grpSpPr bwMode="auto">
            <a:xfrm>
              <a:off x="1423885" y="2850108"/>
              <a:ext cx="1601236" cy="496957"/>
              <a:chOff x="2328" y="1226"/>
              <a:chExt cx="814" cy="295"/>
            </a:xfrm>
          </p:grpSpPr>
          <p:sp>
            <p:nvSpPr>
              <p:cNvPr id="50" name="Freeform 97"/>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p:spPr>
            <p:txBody>
              <a:bodyPr/>
              <a:lstStyle/>
              <a:p>
                <a:endParaRPr lang="en-US">
                  <a:latin typeface="Cambria"/>
                  <a:cs typeface="Cambria"/>
                </a:endParaRPr>
              </a:p>
            </p:txBody>
          </p:sp>
          <p:sp>
            <p:nvSpPr>
              <p:cNvPr id="51" name="Rectangle 98"/>
              <p:cNvSpPr>
                <a:spLocks noChangeArrowheads="1"/>
              </p:cNvSpPr>
              <p:nvPr/>
            </p:nvSpPr>
            <p:spPr bwMode="auto">
              <a:xfrm>
                <a:off x="2336" y="1264"/>
                <a:ext cx="614" cy="19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Employees</a:t>
                </a:r>
              </a:p>
            </p:txBody>
          </p:sp>
        </p:grpSp>
        <p:sp>
          <p:nvSpPr>
            <p:cNvPr id="45" name="Rectangle 99"/>
            <p:cNvSpPr>
              <a:spLocks noChangeArrowheads="1"/>
            </p:cNvSpPr>
            <p:nvPr/>
          </p:nvSpPr>
          <p:spPr bwMode="auto">
            <a:xfrm>
              <a:off x="5910884" y="2934338"/>
              <a:ext cx="1422666"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Line 100"/>
            <p:cNvSpPr>
              <a:spLocks noChangeShapeType="1"/>
            </p:cNvSpPr>
            <p:nvPr/>
          </p:nvSpPr>
          <p:spPr bwMode="auto">
            <a:xfrm flipH="1">
              <a:off x="2973974" y="3048891"/>
              <a:ext cx="676689"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7" name="Line 100"/>
            <p:cNvSpPr>
              <a:spLocks noChangeShapeType="1"/>
            </p:cNvSpPr>
            <p:nvPr/>
          </p:nvSpPr>
          <p:spPr bwMode="auto">
            <a:xfrm flipH="1">
              <a:off x="5181600" y="3078540"/>
              <a:ext cx="676689" cy="0"/>
            </a:xfrm>
            <a:prstGeom prst="line">
              <a:avLst/>
            </a:prstGeom>
            <a:noFill/>
            <a:ln w="12700">
              <a:solidFill>
                <a:schemeClr val="tx2"/>
              </a:solidFill>
              <a:prstDash val="solid"/>
              <a:round/>
              <a:headEnd/>
              <a:tailEnd/>
            </a:ln>
          </p:spPr>
          <p:txBody>
            <a:bodyPr/>
            <a:lstStyle/>
            <a:p>
              <a:endParaRPr lang="en-US">
                <a:latin typeface="Cambria"/>
                <a:cs typeface="Cambria"/>
              </a:endParaRPr>
            </a:p>
          </p:txBody>
        </p:sp>
        <p:sp>
          <p:nvSpPr>
            <p:cNvPr id="48" name="TextBox 47"/>
            <p:cNvSpPr txBox="1"/>
            <p:nvPr/>
          </p:nvSpPr>
          <p:spPr>
            <a:xfrm>
              <a:off x="3124200" y="2621340"/>
              <a:ext cx="457200" cy="461665"/>
            </a:xfrm>
            <a:prstGeom prst="rect">
              <a:avLst/>
            </a:prstGeom>
            <a:noFill/>
          </p:spPr>
          <p:txBody>
            <a:bodyPr wrap="square" rtlCol="0">
              <a:spAutoFit/>
            </a:bodyPr>
            <a:lstStyle/>
            <a:p>
              <a:r>
                <a:rPr lang="en-US" dirty="0">
                  <a:latin typeface="Cambria"/>
                  <a:cs typeface="Cambria"/>
                </a:rPr>
                <a:t>m</a:t>
              </a:r>
            </a:p>
          </p:txBody>
        </p:sp>
        <p:sp>
          <p:nvSpPr>
            <p:cNvPr id="49" name="TextBox 48"/>
            <p:cNvSpPr txBox="1"/>
            <p:nvPr/>
          </p:nvSpPr>
          <p:spPr>
            <a:xfrm>
              <a:off x="5257800" y="2621340"/>
              <a:ext cx="457200" cy="461665"/>
            </a:xfrm>
            <a:prstGeom prst="rect">
              <a:avLst/>
            </a:prstGeom>
            <a:noFill/>
          </p:spPr>
          <p:txBody>
            <a:bodyPr wrap="square" rtlCol="0">
              <a:spAutoFit/>
            </a:bodyPr>
            <a:lstStyle/>
            <a:p>
              <a:r>
                <a:rPr lang="en-US" dirty="0">
                  <a:latin typeface="Cambria"/>
                  <a:cs typeface="Cambria"/>
                </a:rPr>
                <a:t>u</a:t>
              </a:r>
            </a:p>
          </p:txBody>
        </p:sp>
      </p:grpSp>
      <p:sp>
        <p:nvSpPr>
          <p:cNvPr id="17" name="TextBox 16"/>
          <p:cNvSpPr txBox="1"/>
          <p:nvPr/>
        </p:nvSpPr>
        <p:spPr>
          <a:xfrm>
            <a:off x="1683268" y="3105090"/>
            <a:ext cx="451791" cy="1631216"/>
          </a:xfrm>
          <a:prstGeom prst="rect">
            <a:avLst/>
          </a:prstGeom>
          <a:noFill/>
          <a:ln>
            <a:solidFill>
              <a:schemeClr val="tx1"/>
            </a:solidFill>
          </a:ln>
        </p:spPr>
        <p:txBody>
          <a:bodyPr wrap="none" rtlCol="0">
            <a:spAutoFit/>
          </a:bodyPr>
          <a:lstStyle/>
          <a:p>
            <a:r>
              <a:rPr lang="en-US" sz="2000" dirty="0">
                <a:latin typeface="Cambria"/>
                <a:cs typeface="Cambria"/>
              </a:rPr>
              <a:t>e1</a:t>
            </a:r>
          </a:p>
          <a:p>
            <a:r>
              <a:rPr lang="en-US" sz="2000" dirty="0">
                <a:latin typeface="Cambria"/>
                <a:cs typeface="Cambria"/>
              </a:rPr>
              <a:t>e2</a:t>
            </a:r>
          </a:p>
          <a:p>
            <a:r>
              <a:rPr lang="en-US" sz="2000" dirty="0">
                <a:latin typeface="Cambria"/>
                <a:cs typeface="Cambria"/>
              </a:rPr>
              <a:t>e3</a:t>
            </a:r>
          </a:p>
          <a:p>
            <a:r>
              <a:rPr lang="en-US" sz="2000" dirty="0">
                <a:latin typeface="Cambria"/>
                <a:cs typeface="Cambria"/>
              </a:rPr>
              <a:t>e4</a:t>
            </a:r>
          </a:p>
          <a:p>
            <a:r>
              <a:rPr lang="en-US" sz="2000" dirty="0">
                <a:latin typeface="Cambria"/>
                <a:cs typeface="Cambria"/>
              </a:rPr>
              <a:t>e5</a:t>
            </a:r>
          </a:p>
        </p:txBody>
      </p:sp>
      <p:sp>
        <p:nvSpPr>
          <p:cNvPr id="18" name="TextBox 17"/>
          <p:cNvSpPr txBox="1"/>
          <p:nvPr/>
        </p:nvSpPr>
        <p:spPr>
          <a:xfrm>
            <a:off x="3276600" y="3181290"/>
            <a:ext cx="845153" cy="707886"/>
          </a:xfrm>
          <a:prstGeom prst="rect">
            <a:avLst/>
          </a:prstGeom>
          <a:noFill/>
          <a:ln>
            <a:solidFill>
              <a:schemeClr val="tx1"/>
            </a:solidFill>
          </a:ln>
        </p:spPr>
        <p:txBody>
          <a:bodyPr wrap="none" rtlCol="0">
            <a:spAutoFit/>
          </a:bodyPr>
          <a:lstStyle/>
          <a:p>
            <a:r>
              <a:rPr lang="en-US" sz="2000" dirty="0">
                <a:latin typeface="Cambria"/>
                <a:cs typeface="Cambria"/>
              </a:rPr>
              <a:t>e1, d1</a:t>
            </a:r>
          </a:p>
          <a:p>
            <a:r>
              <a:rPr lang="en-US" sz="2000" dirty="0">
                <a:latin typeface="Cambria"/>
                <a:cs typeface="Cambria"/>
              </a:rPr>
              <a:t>e1, d3</a:t>
            </a:r>
          </a:p>
        </p:txBody>
      </p:sp>
      <p:sp>
        <p:nvSpPr>
          <p:cNvPr id="19" name="TextBox 18"/>
          <p:cNvSpPr txBox="1"/>
          <p:nvPr/>
        </p:nvSpPr>
        <p:spPr>
          <a:xfrm>
            <a:off x="6594734" y="3212306"/>
            <a:ext cx="468948" cy="1015663"/>
          </a:xfrm>
          <a:prstGeom prst="rect">
            <a:avLst/>
          </a:prstGeom>
          <a:noFill/>
          <a:ln>
            <a:solidFill>
              <a:schemeClr val="tx1"/>
            </a:solidFill>
          </a:ln>
        </p:spPr>
        <p:txBody>
          <a:bodyPr wrap="none" rtlCol="0">
            <a:spAutoFit/>
          </a:bodyPr>
          <a:lstStyle/>
          <a:p>
            <a:r>
              <a:rPr lang="en-US" sz="2000" dirty="0">
                <a:latin typeface="Cambria"/>
                <a:cs typeface="Cambria"/>
              </a:rPr>
              <a:t>d1</a:t>
            </a:r>
          </a:p>
          <a:p>
            <a:r>
              <a:rPr lang="en-US" sz="2000" dirty="0">
                <a:latin typeface="Cambria"/>
                <a:cs typeface="Cambria"/>
              </a:rPr>
              <a:t>d2</a:t>
            </a:r>
          </a:p>
          <a:p>
            <a:r>
              <a:rPr lang="en-US" sz="2000" dirty="0">
                <a:latin typeface="Cambria"/>
                <a:cs typeface="Cambria"/>
              </a:rPr>
              <a:t>d3</a:t>
            </a:r>
          </a:p>
        </p:txBody>
      </p:sp>
      <p:sp>
        <p:nvSpPr>
          <p:cNvPr id="20" name="Rectangle 19"/>
          <p:cNvSpPr/>
          <p:nvPr/>
        </p:nvSpPr>
        <p:spPr>
          <a:xfrm>
            <a:off x="3124200" y="4648200"/>
            <a:ext cx="2430623" cy="400110"/>
          </a:xfrm>
          <a:prstGeom prst="rect">
            <a:avLst/>
          </a:prstGeom>
        </p:spPr>
        <p:txBody>
          <a:bodyPr wrap="none">
            <a:spAutoFit/>
          </a:bodyPr>
          <a:lstStyle/>
          <a:p>
            <a:r>
              <a:rPr lang="en-US" sz="2000" dirty="0">
                <a:solidFill>
                  <a:srgbClr val="0000FF"/>
                </a:solidFill>
                <a:latin typeface="Cambria"/>
                <a:cs typeface="Cambria"/>
              </a:rPr>
              <a:t>which one allowed?</a:t>
            </a:r>
            <a:endParaRPr lang="en-US" sz="2000">
              <a:solidFill>
                <a:srgbClr val="0000FF"/>
              </a:solidFill>
              <a:latin typeface="Cambria"/>
              <a:cs typeface="Cambria"/>
            </a:endParaRPr>
          </a:p>
        </p:txBody>
      </p:sp>
      <p:sp>
        <p:nvSpPr>
          <p:cNvPr id="21" name="TextBox 20"/>
          <p:cNvSpPr txBox="1"/>
          <p:nvPr/>
        </p:nvSpPr>
        <p:spPr>
          <a:xfrm>
            <a:off x="4800600" y="3181290"/>
            <a:ext cx="845153" cy="1323439"/>
          </a:xfrm>
          <a:prstGeom prst="rect">
            <a:avLst/>
          </a:prstGeom>
          <a:noFill/>
          <a:ln>
            <a:solidFill>
              <a:schemeClr val="tx1"/>
            </a:solidFill>
          </a:ln>
        </p:spPr>
        <p:txBody>
          <a:bodyPr wrap="none" rtlCol="0">
            <a:spAutoFit/>
          </a:bodyPr>
          <a:lstStyle/>
          <a:p>
            <a:r>
              <a:rPr lang="en-US" sz="2000" dirty="0">
                <a:latin typeface="Cambria"/>
                <a:cs typeface="Cambria"/>
              </a:rPr>
              <a:t>e1, d1</a:t>
            </a:r>
          </a:p>
          <a:p>
            <a:r>
              <a:rPr lang="en-US" sz="2000" dirty="0">
                <a:latin typeface="Cambria"/>
                <a:cs typeface="Cambria"/>
              </a:rPr>
              <a:t>e2, d1</a:t>
            </a:r>
          </a:p>
          <a:p>
            <a:r>
              <a:rPr lang="en-US" sz="2000" dirty="0">
                <a:latin typeface="Cambria"/>
                <a:cs typeface="Cambria"/>
              </a:rPr>
              <a:t>e2, d3</a:t>
            </a:r>
          </a:p>
          <a:p>
            <a:r>
              <a:rPr lang="en-US" sz="2000" dirty="0">
                <a:latin typeface="Cambria"/>
                <a:cs typeface="Cambria"/>
              </a:rPr>
              <a:t>e3, d3</a:t>
            </a:r>
          </a:p>
        </p:txBody>
      </p:sp>
    </p:spTree>
    <p:extLst>
      <p:ext uri="{BB962C8B-B14F-4D97-AF65-F5344CB8AC3E}">
        <p14:creationId xmlns:p14="http://schemas.microsoft.com/office/powerpoint/2010/main" val="125403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74"/>
          <p:cNvSpPr>
            <a:spLocks noChangeArrowheads="1"/>
          </p:cNvSpPr>
          <p:nvPr/>
        </p:nvSpPr>
        <p:spPr bwMode="auto">
          <a:xfrm>
            <a:off x="457200" y="1371600"/>
            <a:ext cx="8077200" cy="3970318"/>
          </a:xfrm>
          <a:prstGeom prst="rect">
            <a:avLst/>
          </a:prstGeom>
          <a:noFill/>
          <a:ln w="9525">
            <a:noFill/>
            <a:miter lim="800000"/>
            <a:headEnd/>
            <a:tailEnd/>
          </a:ln>
        </p:spPr>
        <p:txBody>
          <a:bodyPr wrap="square">
            <a:spAutoFit/>
          </a:bodyPr>
          <a:lstStyle/>
          <a:p>
            <a:pPr marL="342900" indent="-342900">
              <a:buFont typeface="Arial"/>
              <a:buChar char="•"/>
            </a:pPr>
            <a:r>
              <a:rPr lang="en-US" sz="2800" dirty="0">
                <a:solidFill>
                  <a:srgbClr val="3366FF"/>
                </a:solidFill>
                <a:latin typeface="Cambria"/>
                <a:cs typeface="Cambria"/>
              </a:rPr>
              <a:t>Question 3: Is there any participation constraint on relationships? </a:t>
            </a:r>
          </a:p>
          <a:p>
            <a:pPr marL="914400" lvl="1" indent="-457200">
              <a:buFont typeface="Wingdings" charset="2"/>
              <a:buChar char="§"/>
            </a:pPr>
            <a:r>
              <a:rPr lang="en-US" sz="2800" dirty="0" err="1">
                <a:solidFill>
                  <a:srgbClr val="FF0000"/>
                </a:solidFill>
                <a:latin typeface="Cambria"/>
                <a:cs typeface="Cambria"/>
              </a:rPr>
              <a:t>Uni-participation</a:t>
            </a:r>
            <a:r>
              <a:rPr lang="en-US" sz="2800" dirty="0" err="1">
                <a:latin typeface="Cambria"/>
                <a:cs typeface="Cambria"/>
              </a:rPr>
              <a:t>: An entity can participate in a relationship at most once</a:t>
            </a:r>
          </a:p>
          <a:p>
            <a:pPr marL="914400" lvl="1" indent="-457200">
              <a:buFont typeface="Wingdings" charset="2"/>
              <a:buChar char="§"/>
            </a:pPr>
            <a:r>
              <a:rPr lang="en-US" sz="2800" dirty="0" err="1">
                <a:solidFill>
                  <a:srgbClr val="FF0000"/>
                </a:solidFill>
                <a:latin typeface="Cambria"/>
                <a:cs typeface="Cambria"/>
              </a:rPr>
              <a:t>Total-participation</a:t>
            </a:r>
            <a:r>
              <a:rPr lang="en-US" sz="2800" dirty="0" err="1">
                <a:latin typeface="Cambria"/>
                <a:cs typeface="Cambria"/>
              </a:rPr>
              <a:t>: Every entity in an entity set must participate in a relationship </a:t>
            </a:r>
          </a:p>
          <a:p>
            <a:pPr marL="914400" lvl="1" indent="-457200">
              <a:buFont typeface="Wingdings" charset="2"/>
              <a:buChar char="§"/>
            </a:pPr>
            <a:r>
              <a:rPr lang="en-US" sz="2800" dirty="0" err="1">
                <a:solidFill>
                  <a:srgbClr val="FF0000"/>
                </a:solidFill>
                <a:latin typeface="Cambria"/>
                <a:cs typeface="Cambria"/>
              </a:rPr>
              <a:t>A combination of both</a:t>
            </a:r>
            <a:r>
              <a:rPr lang="en-US" sz="2800" dirty="0" err="1">
                <a:latin typeface="Cambria"/>
                <a:cs typeface="Cambria"/>
              </a:rPr>
              <a:t>: Every entity in an entity set must participate in a relationship but only once</a:t>
            </a:r>
          </a:p>
        </p:txBody>
      </p:sp>
      <p:sp>
        <p:nvSpPr>
          <p:cNvPr id="2" name="Rectangle 1">
            <a:extLst>
              <a:ext uri="{FF2B5EF4-FFF2-40B4-BE49-F238E27FC236}">
                <a16:creationId xmlns:a16="http://schemas.microsoft.com/office/drawing/2014/main" id="{0E65E465-0702-8F49-A905-F2562BD876FD}"/>
              </a:ext>
            </a:extLst>
          </p:cNvPr>
          <p:cNvSpPr/>
          <p:nvPr/>
        </p:nvSpPr>
        <p:spPr>
          <a:xfrm>
            <a:off x="1219200" y="533400"/>
            <a:ext cx="7049494" cy="584775"/>
          </a:xfrm>
          <a:prstGeom prst="rect">
            <a:avLst/>
          </a:prstGeom>
        </p:spPr>
        <p:txBody>
          <a:bodyPr wrap="none">
            <a:spAutoFit/>
          </a:bodyPr>
          <a:lstStyle/>
          <a:p>
            <a:r>
              <a:rPr lang="en-US" sz="3200" dirty="0">
                <a:solidFill>
                  <a:srgbClr val="C00000"/>
                </a:solidFill>
                <a:latin typeface="Cambria"/>
                <a:cs typeface="Cambria"/>
              </a:rPr>
              <a:t>Quick Review: Participation Constraint </a:t>
            </a:r>
            <a:endParaRPr lang="en-US" sz="3200" dirty="0">
              <a:solidFill>
                <a:srgbClr val="C00000"/>
              </a:solidFill>
            </a:endParaRPr>
          </a:p>
        </p:txBody>
      </p:sp>
    </p:spTree>
    <p:extLst>
      <p:ext uri="{BB962C8B-B14F-4D97-AF65-F5344CB8AC3E}">
        <p14:creationId xmlns:p14="http://schemas.microsoft.com/office/powerpoint/2010/main" val="321031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85800" y="1981200"/>
            <a:ext cx="7543800" cy="4756066"/>
          </a:xfrm>
          <a:prstGeom prst="rect">
            <a:avLst/>
          </a:prstGeom>
        </p:spPr>
      </p:pic>
      <p:pic>
        <p:nvPicPr>
          <p:cNvPr id="3" name="Picture 2"/>
          <p:cNvPicPr>
            <a:picLocks noChangeAspect="1"/>
          </p:cNvPicPr>
          <p:nvPr/>
        </p:nvPicPr>
        <p:blipFill>
          <a:blip r:embed="rId4"/>
          <a:stretch>
            <a:fillRect/>
          </a:stretch>
        </p:blipFill>
        <p:spPr>
          <a:xfrm>
            <a:off x="800100" y="609600"/>
            <a:ext cx="7543800" cy="1255690"/>
          </a:xfrm>
          <a:prstGeom prst="rect">
            <a:avLst/>
          </a:prstGeom>
        </p:spPr>
      </p:pic>
      <p:sp>
        <p:nvSpPr>
          <p:cNvPr id="4" name="TextBox 3">
            <a:extLst>
              <a:ext uri="{FF2B5EF4-FFF2-40B4-BE49-F238E27FC236}">
                <a16:creationId xmlns:a16="http://schemas.microsoft.com/office/drawing/2014/main" id="{D31D6F4B-302C-4030-AE18-441E4DFEF994}"/>
              </a:ext>
            </a:extLst>
          </p:cNvPr>
          <p:cNvSpPr txBox="1"/>
          <p:nvPr/>
        </p:nvSpPr>
        <p:spPr>
          <a:xfrm>
            <a:off x="2572093" y="152400"/>
            <a:ext cx="3999813" cy="461665"/>
          </a:xfrm>
          <a:prstGeom prst="rect">
            <a:avLst/>
          </a:prstGeom>
          <a:noFill/>
        </p:spPr>
        <p:txBody>
          <a:bodyPr wrap="none" rtlCol="0">
            <a:spAutoFit/>
          </a:bodyPr>
          <a:lstStyle/>
          <a:p>
            <a:r>
              <a:rPr lang="en-US" altLang="zh-CN" b="1" dirty="0">
                <a:solidFill>
                  <a:srgbClr val="FF0000"/>
                </a:solidFill>
                <a:latin typeface="Cambria" panose="02040503050406030204" pitchFamily="18" charset="0"/>
                <a:ea typeface="Cambria" panose="02040503050406030204" pitchFamily="18" charset="0"/>
              </a:rPr>
              <a:t>Notations used in this class</a:t>
            </a:r>
            <a:endParaRPr lang="en-US"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055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04800" y="1371600"/>
            <a:ext cx="4267200" cy="5029200"/>
          </a:xfrm>
          <a:prstGeom prst="rect">
            <a:avLst/>
          </a:prstGeom>
          <a:noFill/>
          <a:ln w="12700">
            <a:noFill/>
            <a:miter lim="800000"/>
            <a:headEnd/>
            <a:tailEnd/>
          </a:ln>
        </p:spPr>
        <p:txBody>
          <a:bodyPr lIns="90488" tIns="44450" rIns="90488" bIns="44450"/>
          <a:lstStyle/>
          <a:p>
            <a:pPr marL="342900" indent="-342900">
              <a:lnSpc>
                <a:spcPct val="90000"/>
              </a:lnSpc>
              <a:spcBef>
                <a:spcPct val="20000"/>
              </a:spcBef>
              <a:buFontTx/>
              <a:buChar char="•"/>
            </a:pPr>
            <a:r>
              <a:rPr lang="en-US" dirty="0">
                <a:latin typeface="Cambria"/>
                <a:cs typeface="Cambria"/>
              </a:rPr>
              <a:t>Can you describe this picture?</a:t>
            </a:r>
          </a:p>
          <a:p>
            <a:pPr marL="342900" indent="-342900">
              <a:lnSpc>
                <a:spcPct val="90000"/>
              </a:lnSpc>
              <a:spcBef>
                <a:spcPct val="20000"/>
              </a:spcBef>
              <a:buFontTx/>
              <a:buChar char="•"/>
            </a:pPr>
            <a:r>
              <a:rPr lang="en-US" dirty="0">
                <a:latin typeface="Cambria"/>
                <a:cs typeface="Cambria"/>
              </a:rPr>
              <a:t>Can your audience understand what you are talking about? </a:t>
            </a:r>
          </a:p>
          <a:p>
            <a:pPr marL="342900" indent="-342900">
              <a:lnSpc>
                <a:spcPct val="90000"/>
              </a:lnSpc>
              <a:spcBef>
                <a:spcPct val="20000"/>
              </a:spcBef>
              <a:buFontTx/>
              <a:buChar char="•"/>
            </a:pPr>
            <a:r>
              <a:rPr lang="en-US" dirty="0">
                <a:latin typeface="Cambria"/>
                <a:cs typeface="Cambria"/>
              </a:rPr>
              <a:t>Imagine your job is to describe pictures (many!!), or to listen and understand the descriptions</a:t>
            </a:r>
          </a:p>
          <a:p>
            <a:pPr>
              <a:lnSpc>
                <a:spcPct val="90000"/>
              </a:lnSpc>
              <a:spcBef>
                <a:spcPct val="20000"/>
              </a:spcBef>
            </a:pPr>
            <a:endParaRPr lang="en-US" dirty="0">
              <a:latin typeface="Cambria"/>
              <a:cs typeface="Cambria"/>
            </a:endParaRPr>
          </a:p>
          <a:p>
            <a:pPr>
              <a:lnSpc>
                <a:spcPct val="90000"/>
              </a:lnSpc>
              <a:spcBef>
                <a:spcPct val="20000"/>
              </a:spcBef>
            </a:pPr>
            <a:r>
              <a:rPr lang="en-US" dirty="0">
                <a:solidFill>
                  <a:schemeClr val="accent6"/>
                </a:solidFill>
                <a:latin typeface="Cambria"/>
                <a:cs typeface="Cambria"/>
              </a:rPr>
              <a:t>What would you do to make your life easier? </a:t>
            </a:r>
          </a:p>
          <a:p>
            <a:pPr>
              <a:lnSpc>
                <a:spcPct val="90000"/>
              </a:lnSpc>
              <a:spcBef>
                <a:spcPct val="20000"/>
              </a:spcBef>
            </a:pPr>
            <a:r>
              <a:rPr lang="en-US" dirty="0">
                <a:solidFill>
                  <a:schemeClr val="accent6"/>
                </a:solidFill>
                <a:latin typeface="Cambria"/>
                <a:cs typeface="Cambria"/>
              </a:rPr>
              <a:t>This is a million $$$ question. </a:t>
            </a:r>
          </a:p>
        </p:txBody>
      </p:sp>
      <p:sp>
        <p:nvSpPr>
          <p:cNvPr id="4" name="Rectangle 3">
            <a:extLst>
              <a:ext uri="{FF2B5EF4-FFF2-40B4-BE49-F238E27FC236}">
                <a16:creationId xmlns:a16="http://schemas.microsoft.com/office/drawing/2014/main" id="{2FF5A8DA-088A-AB45-B12E-0DA635E6D9B5}"/>
              </a:ext>
            </a:extLst>
          </p:cNvPr>
          <p:cNvSpPr>
            <a:spLocks noChangeArrowheads="1"/>
          </p:cNvSpPr>
          <p:nvPr/>
        </p:nvSpPr>
        <p:spPr bwMode="auto">
          <a:xfrm>
            <a:off x="685800" y="304800"/>
            <a:ext cx="7772400" cy="762000"/>
          </a:xfrm>
          <a:prstGeom prst="rect">
            <a:avLst/>
          </a:prstGeom>
          <a:noFill/>
          <a:ln w="12700">
            <a:noFill/>
            <a:miter lim="800000"/>
            <a:headEnd/>
            <a:tailEnd/>
          </a:ln>
        </p:spPr>
        <p:txBody>
          <a:bodyPr lIns="90488" tIns="44450" rIns="90488" bIns="44450" anchor="ctr"/>
          <a:lstStyle/>
          <a:p>
            <a:r>
              <a:rPr lang="en-US" sz="4000" dirty="0">
                <a:solidFill>
                  <a:srgbClr val="CC3300"/>
                </a:solidFill>
                <a:latin typeface="Cambria"/>
                <a:cs typeface="Cambria"/>
              </a:rPr>
              <a:t>Communication is hard, very hard</a:t>
            </a:r>
          </a:p>
        </p:txBody>
      </p:sp>
      <p:pic>
        <p:nvPicPr>
          <p:cNvPr id="1026" name="Picture 2" descr="River Mill Overview | New Homes in Henrico County">
            <a:extLst>
              <a:ext uri="{FF2B5EF4-FFF2-40B4-BE49-F238E27FC236}">
                <a16:creationId xmlns:a16="http://schemas.microsoft.com/office/drawing/2014/main" id="{BDD145D3-4AAA-8541-9438-29B4785CDD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3956" y="1600200"/>
            <a:ext cx="4114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012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4CBC0C-D0A5-2D4B-93DA-5A8D883C43FC}"/>
              </a:ext>
            </a:extLst>
          </p:cNvPr>
          <p:cNvSpPr txBox="1"/>
          <p:nvPr/>
        </p:nvSpPr>
        <p:spPr>
          <a:xfrm>
            <a:off x="381000" y="1302603"/>
            <a:ext cx="8577989" cy="83099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Partial vs. total participation: shown by a thin line vs a thick line</a:t>
            </a:r>
          </a:p>
          <a:p>
            <a:r>
              <a:rPr lang="en-US" dirty="0">
                <a:latin typeface="Calibri" panose="020F0502020204030204" pitchFamily="34" charset="0"/>
                <a:cs typeface="Calibri" panose="020F0502020204030204" pitchFamily="34" charset="0"/>
              </a:rPr>
              <a:t>Multi vs </a:t>
            </a:r>
            <a:r>
              <a:rPr lang="en-US" dirty="0" err="1">
                <a:latin typeface="Calibri" panose="020F0502020204030204" pitchFamily="34" charset="0"/>
                <a:cs typeface="Calibri" panose="020F0502020204030204" pitchFamily="34" charset="0"/>
              </a:rPr>
              <a:t>uni</a:t>
            </a:r>
            <a:r>
              <a:rPr lang="en-US" dirty="0">
                <a:latin typeface="Calibri" panose="020F0502020204030204" pitchFamily="34" charset="0"/>
                <a:cs typeface="Calibri" panose="020F0502020204030204" pitchFamily="34" charset="0"/>
              </a:rPr>
              <a:t> participation: shown by a line without vs with an arrow</a:t>
            </a:r>
          </a:p>
        </p:txBody>
      </p:sp>
      <p:sp>
        <p:nvSpPr>
          <p:cNvPr id="4" name="TextBox 3">
            <a:extLst>
              <a:ext uri="{FF2B5EF4-FFF2-40B4-BE49-F238E27FC236}">
                <a16:creationId xmlns:a16="http://schemas.microsoft.com/office/drawing/2014/main" id="{593164A5-C3D8-6840-9C2E-C65F2866C39B}"/>
              </a:ext>
            </a:extLst>
          </p:cNvPr>
          <p:cNvSpPr txBox="1"/>
          <p:nvPr/>
        </p:nvSpPr>
        <p:spPr>
          <a:xfrm>
            <a:off x="1905000" y="2427348"/>
            <a:ext cx="2329292" cy="461665"/>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Partial ( thin line)</a:t>
            </a:r>
          </a:p>
        </p:txBody>
      </p:sp>
      <p:sp>
        <p:nvSpPr>
          <p:cNvPr id="6" name="TextBox 5">
            <a:extLst>
              <a:ext uri="{FF2B5EF4-FFF2-40B4-BE49-F238E27FC236}">
                <a16:creationId xmlns:a16="http://schemas.microsoft.com/office/drawing/2014/main" id="{9CF7C69A-0DCE-2043-8FB0-7650879519F8}"/>
              </a:ext>
            </a:extLst>
          </p:cNvPr>
          <p:cNvSpPr txBox="1"/>
          <p:nvPr/>
        </p:nvSpPr>
        <p:spPr>
          <a:xfrm>
            <a:off x="4768157" y="2427348"/>
            <a:ext cx="2240613" cy="461665"/>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Total ( thick line)</a:t>
            </a:r>
          </a:p>
        </p:txBody>
      </p:sp>
      <p:sp>
        <p:nvSpPr>
          <p:cNvPr id="7" name="TextBox 6">
            <a:extLst>
              <a:ext uri="{FF2B5EF4-FFF2-40B4-BE49-F238E27FC236}">
                <a16:creationId xmlns:a16="http://schemas.microsoft.com/office/drawing/2014/main" id="{54ED9B68-8966-F042-BC49-B547744A2577}"/>
              </a:ext>
            </a:extLst>
          </p:cNvPr>
          <p:cNvSpPr txBox="1"/>
          <p:nvPr/>
        </p:nvSpPr>
        <p:spPr>
          <a:xfrm rot="16200000">
            <a:off x="-12266" y="3454645"/>
            <a:ext cx="2307298" cy="461665"/>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Multi ( no arrow)</a:t>
            </a:r>
          </a:p>
        </p:txBody>
      </p:sp>
      <p:sp>
        <p:nvSpPr>
          <p:cNvPr id="8" name="TextBox 7">
            <a:extLst>
              <a:ext uri="{FF2B5EF4-FFF2-40B4-BE49-F238E27FC236}">
                <a16:creationId xmlns:a16="http://schemas.microsoft.com/office/drawing/2014/main" id="{2CA959F2-1FF5-3A4B-836E-727D654FC5FF}"/>
              </a:ext>
            </a:extLst>
          </p:cNvPr>
          <p:cNvSpPr txBox="1"/>
          <p:nvPr/>
        </p:nvSpPr>
        <p:spPr>
          <a:xfrm rot="16200000">
            <a:off x="326905" y="5671374"/>
            <a:ext cx="1606787" cy="461665"/>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Uni (arrow)</a:t>
            </a:r>
          </a:p>
        </p:txBody>
      </p:sp>
      <p:sp>
        <p:nvSpPr>
          <p:cNvPr id="20" name="Rectangle 19">
            <a:extLst>
              <a:ext uri="{FF2B5EF4-FFF2-40B4-BE49-F238E27FC236}">
                <a16:creationId xmlns:a16="http://schemas.microsoft.com/office/drawing/2014/main" id="{BE1E0614-CFAB-9940-834B-5F1584C1B09A}"/>
              </a:ext>
            </a:extLst>
          </p:cNvPr>
          <p:cNvSpPr/>
          <p:nvPr/>
        </p:nvSpPr>
        <p:spPr>
          <a:xfrm>
            <a:off x="1867794" y="3489668"/>
            <a:ext cx="658847" cy="457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a:t>
            </a:r>
          </a:p>
        </p:txBody>
      </p:sp>
      <p:sp>
        <p:nvSpPr>
          <p:cNvPr id="21" name="Diamond 20">
            <a:extLst>
              <a:ext uri="{FF2B5EF4-FFF2-40B4-BE49-F238E27FC236}">
                <a16:creationId xmlns:a16="http://schemas.microsoft.com/office/drawing/2014/main" id="{CCC8CA7E-7466-7C4D-A528-19A088888308}"/>
              </a:ext>
            </a:extLst>
          </p:cNvPr>
          <p:cNvSpPr/>
          <p:nvPr/>
        </p:nvSpPr>
        <p:spPr>
          <a:xfrm>
            <a:off x="2969505" y="3422413"/>
            <a:ext cx="1069095" cy="53339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p>
        </p:txBody>
      </p:sp>
      <p:sp>
        <p:nvSpPr>
          <p:cNvPr id="22" name="Line 100">
            <a:extLst>
              <a:ext uri="{FF2B5EF4-FFF2-40B4-BE49-F238E27FC236}">
                <a16:creationId xmlns:a16="http://schemas.microsoft.com/office/drawing/2014/main" id="{9BD51AC8-D4D2-B442-B09A-605A2289F9C7}"/>
              </a:ext>
            </a:extLst>
          </p:cNvPr>
          <p:cNvSpPr>
            <a:spLocks noChangeShapeType="1"/>
          </p:cNvSpPr>
          <p:nvPr/>
        </p:nvSpPr>
        <p:spPr bwMode="auto">
          <a:xfrm flipH="1">
            <a:off x="2531919" y="3689111"/>
            <a:ext cx="451958" cy="0"/>
          </a:xfrm>
          <a:prstGeom prst="line">
            <a:avLst/>
          </a:prstGeom>
          <a:noFill/>
          <a:ln w="12700">
            <a:solidFill>
              <a:schemeClr val="tx2"/>
            </a:solidFill>
            <a:prstDash val="solid"/>
            <a:round/>
            <a:headEnd/>
            <a:tailEnd/>
          </a:ln>
        </p:spPr>
        <p:txBody>
          <a:bodyPr/>
          <a:lstStyle/>
          <a:p>
            <a:endParaRPr lang="en-US">
              <a:latin typeface="Cambria"/>
              <a:cs typeface="Cambria"/>
            </a:endParaRPr>
          </a:p>
        </p:txBody>
      </p:sp>
      <p:sp>
        <p:nvSpPr>
          <p:cNvPr id="23" name="Rectangle 22">
            <a:extLst>
              <a:ext uri="{FF2B5EF4-FFF2-40B4-BE49-F238E27FC236}">
                <a16:creationId xmlns:a16="http://schemas.microsoft.com/office/drawing/2014/main" id="{6DDDFDB0-0424-7E40-923C-35A2B21F7614}"/>
              </a:ext>
            </a:extLst>
          </p:cNvPr>
          <p:cNvSpPr/>
          <p:nvPr/>
        </p:nvSpPr>
        <p:spPr>
          <a:xfrm>
            <a:off x="4961846" y="3430986"/>
            <a:ext cx="658847" cy="457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a:t>
            </a:r>
          </a:p>
        </p:txBody>
      </p:sp>
      <p:sp>
        <p:nvSpPr>
          <p:cNvPr id="24" name="Diamond 23">
            <a:extLst>
              <a:ext uri="{FF2B5EF4-FFF2-40B4-BE49-F238E27FC236}">
                <a16:creationId xmlns:a16="http://schemas.microsoft.com/office/drawing/2014/main" id="{1D4BEE33-1B83-E346-8971-9D39DBD7504A}"/>
              </a:ext>
            </a:extLst>
          </p:cNvPr>
          <p:cNvSpPr/>
          <p:nvPr/>
        </p:nvSpPr>
        <p:spPr>
          <a:xfrm>
            <a:off x="6063557" y="3363731"/>
            <a:ext cx="1069095" cy="53339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p>
        </p:txBody>
      </p:sp>
      <p:sp>
        <p:nvSpPr>
          <p:cNvPr id="25" name="Line 100">
            <a:extLst>
              <a:ext uri="{FF2B5EF4-FFF2-40B4-BE49-F238E27FC236}">
                <a16:creationId xmlns:a16="http://schemas.microsoft.com/office/drawing/2014/main" id="{B24F52FE-F504-104A-A0C7-2CDE2462B706}"/>
              </a:ext>
            </a:extLst>
          </p:cNvPr>
          <p:cNvSpPr>
            <a:spLocks noChangeShapeType="1"/>
          </p:cNvSpPr>
          <p:nvPr/>
        </p:nvSpPr>
        <p:spPr bwMode="auto">
          <a:xfrm flipH="1">
            <a:off x="5625971" y="3630429"/>
            <a:ext cx="451958" cy="0"/>
          </a:xfrm>
          <a:prstGeom prst="line">
            <a:avLst/>
          </a:prstGeom>
          <a:noFill/>
          <a:ln w="38100">
            <a:solidFill>
              <a:schemeClr val="tx2"/>
            </a:solidFill>
            <a:prstDash val="solid"/>
            <a:round/>
            <a:headEnd/>
            <a:tailEnd/>
          </a:ln>
        </p:spPr>
        <p:txBody>
          <a:bodyPr/>
          <a:lstStyle/>
          <a:p>
            <a:endParaRPr lang="en-US">
              <a:latin typeface="Cambria"/>
              <a:cs typeface="Cambria"/>
            </a:endParaRPr>
          </a:p>
        </p:txBody>
      </p:sp>
      <p:sp>
        <p:nvSpPr>
          <p:cNvPr id="26" name="Rectangle 25">
            <a:extLst>
              <a:ext uri="{FF2B5EF4-FFF2-40B4-BE49-F238E27FC236}">
                <a16:creationId xmlns:a16="http://schemas.microsoft.com/office/drawing/2014/main" id="{A57EA0AF-D389-7C4E-851A-5853B59A8C52}"/>
              </a:ext>
            </a:extLst>
          </p:cNvPr>
          <p:cNvSpPr/>
          <p:nvPr/>
        </p:nvSpPr>
        <p:spPr>
          <a:xfrm>
            <a:off x="1828800" y="5623268"/>
            <a:ext cx="658847" cy="457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a:t>
            </a:r>
          </a:p>
        </p:txBody>
      </p:sp>
      <p:sp>
        <p:nvSpPr>
          <p:cNvPr id="27" name="Diamond 26">
            <a:extLst>
              <a:ext uri="{FF2B5EF4-FFF2-40B4-BE49-F238E27FC236}">
                <a16:creationId xmlns:a16="http://schemas.microsoft.com/office/drawing/2014/main" id="{1FCFE5E6-3341-AD42-8C55-F671057D54C7}"/>
              </a:ext>
            </a:extLst>
          </p:cNvPr>
          <p:cNvSpPr/>
          <p:nvPr/>
        </p:nvSpPr>
        <p:spPr>
          <a:xfrm>
            <a:off x="2930511" y="5556013"/>
            <a:ext cx="1069095" cy="53339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p>
        </p:txBody>
      </p:sp>
      <p:sp>
        <p:nvSpPr>
          <p:cNvPr id="28" name="Line 100">
            <a:extLst>
              <a:ext uri="{FF2B5EF4-FFF2-40B4-BE49-F238E27FC236}">
                <a16:creationId xmlns:a16="http://schemas.microsoft.com/office/drawing/2014/main" id="{5CCF632A-0F62-EE49-B05F-3E636649F38C}"/>
              </a:ext>
            </a:extLst>
          </p:cNvPr>
          <p:cNvSpPr>
            <a:spLocks noChangeShapeType="1"/>
          </p:cNvSpPr>
          <p:nvPr/>
        </p:nvSpPr>
        <p:spPr bwMode="auto">
          <a:xfrm flipH="1">
            <a:off x="2492925" y="5822711"/>
            <a:ext cx="451958" cy="0"/>
          </a:xfrm>
          <a:prstGeom prst="line">
            <a:avLst/>
          </a:prstGeom>
          <a:noFill/>
          <a:ln w="12700">
            <a:solidFill>
              <a:schemeClr val="tx2"/>
            </a:solidFill>
            <a:prstDash val="solid"/>
            <a:round/>
            <a:headEnd type="triangle"/>
            <a:tailEnd/>
          </a:ln>
        </p:spPr>
        <p:txBody>
          <a:bodyPr/>
          <a:lstStyle/>
          <a:p>
            <a:endParaRPr lang="en-US">
              <a:latin typeface="Cambria"/>
              <a:cs typeface="Cambria"/>
            </a:endParaRPr>
          </a:p>
        </p:txBody>
      </p:sp>
      <p:sp>
        <p:nvSpPr>
          <p:cNvPr id="29" name="Rectangle 28">
            <a:extLst>
              <a:ext uri="{FF2B5EF4-FFF2-40B4-BE49-F238E27FC236}">
                <a16:creationId xmlns:a16="http://schemas.microsoft.com/office/drawing/2014/main" id="{C63CF45F-2210-494D-A49D-388DF1F9685D}"/>
              </a:ext>
            </a:extLst>
          </p:cNvPr>
          <p:cNvSpPr/>
          <p:nvPr/>
        </p:nvSpPr>
        <p:spPr>
          <a:xfrm>
            <a:off x="4961846" y="5623268"/>
            <a:ext cx="658847" cy="457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a:t>
            </a:r>
          </a:p>
        </p:txBody>
      </p:sp>
      <p:sp>
        <p:nvSpPr>
          <p:cNvPr id="30" name="Diamond 29">
            <a:extLst>
              <a:ext uri="{FF2B5EF4-FFF2-40B4-BE49-F238E27FC236}">
                <a16:creationId xmlns:a16="http://schemas.microsoft.com/office/drawing/2014/main" id="{FEE227E3-01F3-1841-A2CC-A43D27805F89}"/>
              </a:ext>
            </a:extLst>
          </p:cNvPr>
          <p:cNvSpPr/>
          <p:nvPr/>
        </p:nvSpPr>
        <p:spPr>
          <a:xfrm>
            <a:off x="6063557" y="5556013"/>
            <a:ext cx="1069095" cy="53339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p>
        </p:txBody>
      </p:sp>
      <p:sp>
        <p:nvSpPr>
          <p:cNvPr id="31" name="Line 100">
            <a:extLst>
              <a:ext uri="{FF2B5EF4-FFF2-40B4-BE49-F238E27FC236}">
                <a16:creationId xmlns:a16="http://schemas.microsoft.com/office/drawing/2014/main" id="{9130EB54-D95F-C243-9677-40620D7E9EBB}"/>
              </a:ext>
            </a:extLst>
          </p:cNvPr>
          <p:cNvSpPr>
            <a:spLocks noChangeShapeType="1"/>
          </p:cNvSpPr>
          <p:nvPr/>
        </p:nvSpPr>
        <p:spPr bwMode="auto">
          <a:xfrm flipH="1">
            <a:off x="5625971" y="5822711"/>
            <a:ext cx="451958" cy="0"/>
          </a:xfrm>
          <a:prstGeom prst="line">
            <a:avLst/>
          </a:prstGeom>
          <a:noFill/>
          <a:ln w="38100">
            <a:solidFill>
              <a:schemeClr val="tx2"/>
            </a:solidFill>
            <a:prstDash val="solid"/>
            <a:round/>
            <a:headEnd type="triangle"/>
            <a:tailEnd/>
          </a:ln>
        </p:spPr>
        <p:txBody>
          <a:bodyPr/>
          <a:lstStyle/>
          <a:p>
            <a:endParaRPr lang="en-US">
              <a:latin typeface="Cambria"/>
              <a:cs typeface="Cambria"/>
            </a:endParaRPr>
          </a:p>
        </p:txBody>
      </p:sp>
      <p:sp>
        <p:nvSpPr>
          <p:cNvPr id="33" name="TextBox 32">
            <a:extLst>
              <a:ext uri="{FF2B5EF4-FFF2-40B4-BE49-F238E27FC236}">
                <a16:creationId xmlns:a16="http://schemas.microsoft.com/office/drawing/2014/main" id="{0C912B76-D678-CD47-8A65-6A3849528A8E}"/>
              </a:ext>
            </a:extLst>
          </p:cNvPr>
          <p:cNvSpPr txBox="1"/>
          <p:nvPr/>
        </p:nvSpPr>
        <p:spPr>
          <a:xfrm>
            <a:off x="1711054" y="4093568"/>
            <a:ext cx="239783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Some E may not occur in R</a:t>
            </a:r>
          </a:p>
        </p:txBody>
      </p:sp>
      <p:sp>
        <p:nvSpPr>
          <p:cNvPr id="34" name="TextBox 33">
            <a:extLst>
              <a:ext uri="{FF2B5EF4-FFF2-40B4-BE49-F238E27FC236}">
                <a16:creationId xmlns:a16="http://schemas.microsoft.com/office/drawing/2014/main" id="{BC57369C-86E2-8D4B-9926-F5FF1435C8D5}"/>
              </a:ext>
            </a:extLst>
          </p:cNvPr>
          <p:cNvSpPr txBox="1"/>
          <p:nvPr/>
        </p:nvSpPr>
        <p:spPr>
          <a:xfrm>
            <a:off x="4724400" y="4096569"/>
            <a:ext cx="173188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Every E occurs in R</a:t>
            </a:r>
          </a:p>
        </p:txBody>
      </p:sp>
      <p:sp>
        <p:nvSpPr>
          <p:cNvPr id="35" name="TextBox 34">
            <a:extLst>
              <a:ext uri="{FF2B5EF4-FFF2-40B4-BE49-F238E27FC236}">
                <a16:creationId xmlns:a16="http://schemas.microsoft.com/office/drawing/2014/main" id="{EF635D79-0C9B-4941-9212-03E561DC33DB}"/>
              </a:ext>
            </a:extLst>
          </p:cNvPr>
          <p:cNvSpPr txBox="1"/>
          <p:nvPr/>
        </p:nvSpPr>
        <p:spPr>
          <a:xfrm>
            <a:off x="1607882" y="6245352"/>
            <a:ext cx="272324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 An E may occur in R only once</a:t>
            </a:r>
          </a:p>
        </p:txBody>
      </p:sp>
      <p:sp>
        <p:nvSpPr>
          <p:cNvPr id="36" name="TextBox 35">
            <a:extLst>
              <a:ext uri="{FF2B5EF4-FFF2-40B4-BE49-F238E27FC236}">
                <a16:creationId xmlns:a16="http://schemas.microsoft.com/office/drawing/2014/main" id="{346F9B3B-FABD-E143-9AD8-F90CECBF366C}"/>
              </a:ext>
            </a:extLst>
          </p:cNvPr>
          <p:cNvSpPr txBox="1"/>
          <p:nvPr/>
        </p:nvSpPr>
        <p:spPr>
          <a:xfrm>
            <a:off x="4724400" y="6177889"/>
            <a:ext cx="3887539"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 Every E must occur in R and occur only once</a:t>
            </a:r>
          </a:p>
        </p:txBody>
      </p:sp>
      <p:sp>
        <p:nvSpPr>
          <p:cNvPr id="32" name="TextBox 31">
            <a:extLst>
              <a:ext uri="{FF2B5EF4-FFF2-40B4-BE49-F238E27FC236}">
                <a16:creationId xmlns:a16="http://schemas.microsoft.com/office/drawing/2014/main" id="{4C452742-6217-48E2-81ED-81DBC3CD4C63}"/>
              </a:ext>
            </a:extLst>
          </p:cNvPr>
          <p:cNvSpPr txBox="1"/>
          <p:nvPr/>
        </p:nvSpPr>
        <p:spPr>
          <a:xfrm>
            <a:off x="838200" y="178712"/>
            <a:ext cx="7620000" cy="954107"/>
          </a:xfrm>
          <a:prstGeom prst="rect">
            <a:avLst/>
          </a:prstGeom>
          <a:noFill/>
        </p:spPr>
        <p:txBody>
          <a:bodyPr wrap="square">
            <a:spAutoFit/>
          </a:bodyPr>
          <a:lstStyle/>
          <a:p>
            <a:r>
              <a:rPr lang="en-US" sz="2800" dirty="0">
                <a:solidFill>
                  <a:srgbClr val="C00000"/>
                </a:solidFill>
                <a:latin typeface="Calibri" panose="020F0502020204030204" pitchFamily="34" charset="0"/>
                <a:cs typeface="Calibri" panose="020F0502020204030204" pitchFamily="34" charset="0"/>
              </a:rPr>
              <a:t>No standards on notations: Different notations may be used by different books, companies, or tools</a:t>
            </a:r>
            <a:endParaRPr lang="en-US" sz="2800" dirty="0">
              <a:solidFill>
                <a:srgbClr val="C00000"/>
              </a:solidFill>
            </a:endParaRPr>
          </a:p>
        </p:txBody>
      </p:sp>
    </p:spTree>
    <p:extLst>
      <p:ext uri="{BB962C8B-B14F-4D97-AF65-F5344CB8AC3E}">
        <p14:creationId xmlns:p14="http://schemas.microsoft.com/office/powerpoint/2010/main" val="178961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1000" y="1169126"/>
            <a:ext cx="4191000" cy="4114800"/>
          </a:xfrm>
          <a:prstGeom prst="rect">
            <a:avLst/>
          </a:prstGeom>
          <a:noFill/>
          <a:ln w="12700">
            <a:noFill/>
            <a:miter lim="800000"/>
            <a:headEnd/>
            <a:tailEnd/>
          </a:ln>
        </p:spPr>
        <p:txBody>
          <a:bodyPr lIns="90488" tIns="44450" rIns="90488" bIns="44450"/>
          <a:lstStyle/>
          <a:p>
            <a:pPr marL="457200" indent="-457200">
              <a:lnSpc>
                <a:spcPct val="90000"/>
              </a:lnSpc>
              <a:spcBef>
                <a:spcPct val="20000"/>
              </a:spcBef>
              <a:buFont typeface="+mj-lt"/>
              <a:buAutoNum type="arabicPeriod"/>
            </a:pPr>
            <a:r>
              <a:rPr lang="en-US" sz="2000" dirty="0">
                <a:solidFill>
                  <a:schemeClr val="accent6"/>
                </a:solidFill>
                <a:latin typeface="Cambria"/>
                <a:cs typeface="Cambria"/>
              </a:rPr>
              <a:t>There are 3 persons</a:t>
            </a:r>
          </a:p>
          <a:p>
            <a:pPr marL="914400" lvl="1"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Person 1 is a boy</a:t>
            </a:r>
          </a:p>
          <a:p>
            <a:pPr marL="914400" lvl="1"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Person 2 is a lady</a:t>
            </a:r>
          </a:p>
          <a:p>
            <a:pPr marL="914400" lvl="1"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Person 3 is a man</a:t>
            </a:r>
          </a:p>
          <a:p>
            <a:pPr marL="457200" indent="-457200">
              <a:lnSpc>
                <a:spcPct val="90000"/>
              </a:lnSpc>
              <a:spcBef>
                <a:spcPct val="20000"/>
              </a:spcBef>
              <a:buFont typeface="+mj-lt"/>
              <a:buAutoNum type="arabicPeriod"/>
            </a:pPr>
            <a:r>
              <a:rPr lang="en-US" sz="2000" dirty="0">
                <a:solidFill>
                  <a:schemeClr val="accent6"/>
                </a:solidFill>
                <a:latin typeface="Cambria"/>
                <a:cs typeface="Cambria"/>
              </a:rPr>
              <a:t>There is 1 dog</a:t>
            </a:r>
          </a:p>
          <a:p>
            <a:pPr marL="914400" lvl="1"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Dog 1 is black</a:t>
            </a:r>
          </a:p>
          <a:p>
            <a:pPr marL="457200"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Person 1 and Person 2 are holding hands</a:t>
            </a:r>
          </a:p>
          <a:p>
            <a:pPr marL="457200"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Person 2 and Person 3 are holding hands</a:t>
            </a:r>
          </a:p>
          <a:p>
            <a:pPr marL="457200"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Person 1 holds the leash of dog 1</a:t>
            </a:r>
          </a:p>
        </p:txBody>
      </p:sp>
      <p:sp>
        <p:nvSpPr>
          <p:cNvPr id="4" name="Rectangle 3">
            <a:extLst>
              <a:ext uri="{FF2B5EF4-FFF2-40B4-BE49-F238E27FC236}">
                <a16:creationId xmlns:a16="http://schemas.microsoft.com/office/drawing/2014/main" id="{2FF5A8DA-088A-AB45-B12E-0DA635E6D9B5}"/>
              </a:ext>
            </a:extLst>
          </p:cNvPr>
          <p:cNvSpPr>
            <a:spLocks noChangeArrowheads="1"/>
          </p:cNvSpPr>
          <p:nvPr/>
        </p:nvSpPr>
        <p:spPr bwMode="auto">
          <a:xfrm>
            <a:off x="685800" y="228600"/>
            <a:ext cx="7772400" cy="762000"/>
          </a:xfrm>
          <a:prstGeom prst="rect">
            <a:avLst/>
          </a:prstGeom>
          <a:noFill/>
          <a:ln w="12700">
            <a:noFill/>
            <a:miter lim="800000"/>
            <a:headEnd/>
            <a:tailEnd/>
          </a:ln>
        </p:spPr>
        <p:txBody>
          <a:bodyPr lIns="90488" tIns="44450" rIns="90488" bIns="44450" anchor="ctr"/>
          <a:lstStyle/>
          <a:p>
            <a:r>
              <a:rPr lang="en-US" sz="4000" dirty="0">
                <a:solidFill>
                  <a:srgbClr val="CC3300"/>
                </a:solidFill>
                <a:latin typeface="Cambria"/>
                <a:cs typeface="Cambria"/>
              </a:rPr>
              <a:t>How about doing this? </a:t>
            </a:r>
          </a:p>
        </p:txBody>
      </p:sp>
      <p:pic>
        <p:nvPicPr>
          <p:cNvPr id="1026" name="Picture 2" descr="River Mill Overview | New Homes in Henrico County">
            <a:extLst>
              <a:ext uri="{FF2B5EF4-FFF2-40B4-BE49-F238E27FC236}">
                <a16:creationId xmlns:a16="http://schemas.microsoft.com/office/drawing/2014/main" id="{BDD145D3-4AAA-8541-9438-29B4785CDD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599" y="990600"/>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31D152C-75F1-4B58-A224-3A6028DC5631}"/>
              </a:ext>
            </a:extLst>
          </p:cNvPr>
          <p:cNvSpPr txBox="1"/>
          <p:nvPr/>
        </p:nvSpPr>
        <p:spPr>
          <a:xfrm>
            <a:off x="764065" y="5248769"/>
            <a:ext cx="7615869" cy="1237262"/>
          </a:xfrm>
          <a:prstGeom prst="rect">
            <a:avLst/>
          </a:prstGeom>
          <a:noFill/>
        </p:spPr>
        <p:txBody>
          <a:bodyPr wrap="square">
            <a:spAutoFit/>
          </a:bodyPr>
          <a:lstStyle/>
          <a:p>
            <a:pPr>
              <a:lnSpc>
                <a:spcPct val="90000"/>
              </a:lnSpc>
              <a:spcBef>
                <a:spcPct val="20000"/>
              </a:spcBef>
            </a:pPr>
            <a:r>
              <a:rPr lang="en-US" dirty="0">
                <a:latin typeface="Cambria"/>
                <a:cs typeface="Cambria"/>
              </a:rPr>
              <a:t>For each picture, always follow two steps to describe:</a:t>
            </a:r>
          </a:p>
          <a:p>
            <a:pPr marL="457200" indent="-457200">
              <a:lnSpc>
                <a:spcPct val="90000"/>
              </a:lnSpc>
              <a:spcBef>
                <a:spcPct val="20000"/>
              </a:spcBef>
              <a:buFont typeface="+mj-lt"/>
              <a:buAutoNum type="arabicPeriod"/>
            </a:pPr>
            <a:r>
              <a:rPr lang="en-US" dirty="0">
                <a:latin typeface="Cambria"/>
                <a:cs typeface="Cambria"/>
              </a:rPr>
              <a:t>What objects the pictures have? </a:t>
            </a:r>
          </a:p>
          <a:p>
            <a:pPr marL="457200" indent="-457200">
              <a:lnSpc>
                <a:spcPct val="90000"/>
              </a:lnSpc>
              <a:spcBef>
                <a:spcPct val="20000"/>
              </a:spcBef>
              <a:buFont typeface="+mj-lt"/>
              <a:buAutoNum type="arabicPeriod"/>
            </a:pPr>
            <a:r>
              <a:rPr lang="en-US" dirty="0">
                <a:latin typeface="Cambria"/>
                <a:cs typeface="Cambria"/>
              </a:rPr>
              <a:t>What interactions these objects have to each other? </a:t>
            </a:r>
          </a:p>
        </p:txBody>
      </p:sp>
    </p:spTree>
    <p:extLst>
      <p:ext uri="{BB962C8B-B14F-4D97-AF65-F5344CB8AC3E}">
        <p14:creationId xmlns:p14="http://schemas.microsoft.com/office/powerpoint/2010/main" val="64752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04800" y="1371600"/>
            <a:ext cx="4267200" cy="4572000"/>
          </a:xfrm>
          <a:prstGeom prst="rect">
            <a:avLst/>
          </a:prstGeom>
          <a:noFill/>
          <a:ln w="12700">
            <a:noFill/>
            <a:miter lim="800000"/>
            <a:headEnd/>
            <a:tailEnd/>
          </a:ln>
        </p:spPr>
        <p:txBody>
          <a:bodyPr lIns="90488" tIns="44450" rIns="90488" bIns="44450"/>
          <a:lstStyle/>
          <a:p>
            <a:pPr marL="342900" indent="-342900">
              <a:lnSpc>
                <a:spcPct val="90000"/>
              </a:lnSpc>
              <a:spcBef>
                <a:spcPct val="20000"/>
              </a:spcBef>
              <a:buFontTx/>
              <a:buChar char="•"/>
            </a:pPr>
            <a:r>
              <a:rPr lang="en-US" dirty="0">
                <a:latin typeface="Cambria"/>
                <a:cs typeface="Cambria"/>
              </a:rPr>
              <a:t>ER is a high-level conceptual data model</a:t>
            </a:r>
          </a:p>
          <a:p>
            <a:pPr marL="342900" indent="-342900">
              <a:lnSpc>
                <a:spcPct val="90000"/>
              </a:lnSpc>
              <a:spcBef>
                <a:spcPct val="20000"/>
              </a:spcBef>
              <a:buFontTx/>
              <a:buChar char="•"/>
            </a:pPr>
            <a:r>
              <a:rPr lang="en-US" dirty="0">
                <a:latin typeface="Cambria"/>
                <a:cs typeface="Cambria"/>
              </a:rPr>
              <a:t>What data to store?</a:t>
            </a:r>
          </a:p>
          <a:p>
            <a:pPr marL="914400" lvl="1" indent="-457200">
              <a:lnSpc>
                <a:spcPct val="90000"/>
              </a:lnSpc>
              <a:spcBef>
                <a:spcPct val="20000"/>
              </a:spcBef>
              <a:buFont typeface="Wingdings" pitchFamily="2" charset="2"/>
              <a:buChar char="§"/>
            </a:pPr>
            <a:r>
              <a:rPr lang="en-US" dirty="0">
                <a:latin typeface="Cambria"/>
                <a:cs typeface="Cambria"/>
              </a:rPr>
              <a:t>Database design starts from understanding user requirements</a:t>
            </a:r>
          </a:p>
          <a:p>
            <a:pPr marL="342900" indent="-342900">
              <a:lnSpc>
                <a:spcPct val="90000"/>
              </a:lnSpc>
              <a:spcBef>
                <a:spcPct val="20000"/>
              </a:spcBef>
              <a:buFontTx/>
              <a:buChar char="•"/>
            </a:pPr>
            <a:r>
              <a:rPr lang="en-US" dirty="0">
                <a:latin typeface="Cambria"/>
                <a:cs typeface="Cambria"/>
              </a:rPr>
              <a:t>Whatever we do, we want two questions answered:</a:t>
            </a:r>
          </a:p>
          <a:p>
            <a:pPr marL="914400" lvl="1" indent="-457200">
              <a:lnSpc>
                <a:spcPct val="90000"/>
              </a:lnSpc>
              <a:spcBef>
                <a:spcPct val="20000"/>
              </a:spcBef>
              <a:buFont typeface="+mj-lt"/>
              <a:buAutoNum type="arabicPeriod"/>
            </a:pPr>
            <a:r>
              <a:rPr lang="en-US" dirty="0">
                <a:latin typeface="Cambria"/>
                <a:cs typeface="Cambria"/>
              </a:rPr>
              <a:t>What </a:t>
            </a:r>
            <a:r>
              <a:rPr lang="en-US" dirty="0">
                <a:solidFill>
                  <a:srgbClr val="FF0000"/>
                </a:solidFill>
                <a:latin typeface="Cambria"/>
                <a:cs typeface="Cambria"/>
              </a:rPr>
              <a:t>entities</a:t>
            </a:r>
            <a:r>
              <a:rPr lang="en-US" dirty="0">
                <a:latin typeface="Cambria"/>
                <a:cs typeface="Cambria"/>
              </a:rPr>
              <a:t> does this mini-world have?</a:t>
            </a:r>
          </a:p>
          <a:p>
            <a:pPr marL="914400" lvl="1" indent="-457200">
              <a:lnSpc>
                <a:spcPct val="90000"/>
              </a:lnSpc>
              <a:spcBef>
                <a:spcPct val="20000"/>
              </a:spcBef>
              <a:buFont typeface="+mj-lt"/>
              <a:buAutoNum type="arabicPeriod"/>
            </a:pPr>
            <a:r>
              <a:rPr lang="en-US" dirty="0">
                <a:latin typeface="Cambria"/>
                <a:cs typeface="Cambria"/>
              </a:rPr>
              <a:t>What </a:t>
            </a:r>
            <a:r>
              <a:rPr lang="en-US" dirty="0">
                <a:solidFill>
                  <a:srgbClr val="FF0000"/>
                </a:solidFill>
                <a:latin typeface="Cambria"/>
                <a:cs typeface="Cambria"/>
              </a:rPr>
              <a:t>relationships</a:t>
            </a:r>
            <a:r>
              <a:rPr lang="en-US" dirty="0">
                <a:latin typeface="Cambria"/>
                <a:cs typeface="Cambria"/>
              </a:rPr>
              <a:t> exist among these entities? </a:t>
            </a:r>
          </a:p>
        </p:txBody>
      </p:sp>
      <p:sp>
        <p:nvSpPr>
          <p:cNvPr id="4" name="Rectangle 3">
            <a:extLst>
              <a:ext uri="{FF2B5EF4-FFF2-40B4-BE49-F238E27FC236}">
                <a16:creationId xmlns:a16="http://schemas.microsoft.com/office/drawing/2014/main" id="{2FF5A8DA-088A-AB45-B12E-0DA635E6D9B5}"/>
              </a:ext>
            </a:extLst>
          </p:cNvPr>
          <p:cNvSpPr>
            <a:spLocks noChangeArrowheads="1"/>
          </p:cNvSpPr>
          <p:nvPr/>
        </p:nvSpPr>
        <p:spPr bwMode="auto">
          <a:xfrm>
            <a:off x="990600" y="304800"/>
            <a:ext cx="7467600" cy="762000"/>
          </a:xfrm>
          <a:prstGeom prst="rect">
            <a:avLst/>
          </a:prstGeom>
          <a:noFill/>
          <a:ln w="12700">
            <a:noFill/>
            <a:miter lim="800000"/>
            <a:headEnd/>
            <a:tailEnd/>
          </a:ln>
        </p:spPr>
        <p:txBody>
          <a:bodyPr lIns="90488" tIns="44450" rIns="90488" bIns="44450" anchor="ctr"/>
          <a:lstStyle/>
          <a:p>
            <a:r>
              <a:rPr lang="en-US" sz="4000">
                <a:solidFill>
                  <a:srgbClr val="CC3300"/>
                </a:solidFill>
                <a:latin typeface="Cambria"/>
                <a:cs typeface="Cambria"/>
              </a:rPr>
              <a:t>Entity-Relationship (ER) model</a:t>
            </a:r>
            <a:endParaRPr lang="en-US" sz="4000" dirty="0">
              <a:solidFill>
                <a:srgbClr val="CC3300"/>
              </a:solidFill>
              <a:latin typeface="Cambria"/>
              <a:cs typeface="Cambria"/>
            </a:endParaRPr>
          </a:p>
        </p:txBody>
      </p:sp>
      <p:pic>
        <p:nvPicPr>
          <p:cNvPr id="1026" name="Picture 2" descr="River Mill Overview | New Homes in Henrico County">
            <a:extLst>
              <a:ext uri="{FF2B5EF4-FFF2-40B4-BE49-F238E27FC236}">
                <a16:creationId xmlns:a16="http://schemas.microsoft.com/office/drawing/2014/main" id="{BDD145D3-4AAA-8541-9438-29B4785CDD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3956" y="1600200"/>
            <a:ext cx="4114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42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04800" y="685800"/>
            <a:ext cx="8534400" cy="2514600"/>
          </a:xfrm>
          <a:prstGeom prst="rect">
            <a:avLst/>
          </a:prstGeom>
          <a:noFill/>
          <a:ln w="12700">
            <a:noFill/>
            <a:miter lim="800000"/>
            <a:headEnd/>
            <a:tailEnd/>
          </a:ln>
        </p:spPr>
        <p:txBody>
          <a:bodyPr lIns="90488" tIns="44450" rIns="90488" bIns="44450"/>
          <a:lstStyle/>
          <a:p>
            <a:pPr marL="342900" indent="-342900">
              <a:lnSpc>
                <a:spcPct val="90000"/>
              </a:lnSpc>
              <a:spcBef>
                <a:spcPct val="20000"/>
              </a:spcBef>
              <a:buFontTx/>
              <a:buChar char="•"/>
            </a:pPr>
            <a:r>
              <a:rPr lang="en-US" dirty="0">
                <a:latin typeface="Cambria"/>
                <a:cs typeface="Cambria"/>
              </a:rPr>
              <a:t>An </a:t>
            </a:r>
            <a:r>
              <a:rPr lang="en-US" dirty="0">
                <a:solidFill>
                  <a:srgbClr val="FF0000"/>
                </a:solidFill>
                <a:latin typeface="Cambria"/>
                <a:cs typeface="Cambria"/>
              </a:rPr>
              <a:t>entity </a:t>
            </a:r>
            <a:r>
              <a:rPr lang="en-US" dirty="0">
                <a:latin typeface="Cambria"/>
                <a:cs typeface="Cambria"/>
              </a:rPr>
              <a:t>is a uniquely identifiable object that exists on its own (e.g., an employee, a department)</a:t>
            </a:r>
          </a:p>
          <a:p>
            <a:pPr marL="342900" indent="-342900">
              <a:lnSpc>
                <a:spcPct val="90000"/>
              </a:lnSpc>
              <a:spcBef>
                <a:spcPct val="20000"/>
              </a:spcBef>
              <a:buFontTx/>
              <a:buChar char="•"/>
            </a:pPr>
            <a:r>
              <a:rPr lang="en-US" dirty="0">
                <a:latin typeface="Cambria"/>
                <a:cs typeface="Cambria"/>
              </a:rPr>
              <a:t>Entities have </a:t>
            </a:r>
            <a:r>
              <a:rPr lang="en-US" dirty="0">
                <a:solidFill>
                  <a:srgbClr val="FF0000"/>
                </a:solidFill>
                <a:latin typeface="Cambria"/>
                <a:cs typeface="Cambria"/>
              </a:rPr>
              <a:t>attributes</a:t>
            </a:r>
          </a:p>
          <a:p>
            <a:pPr marL="342900" indent="-342900">
              <a:lnSpc>
                <a:spcPct val="90000"/>
              </a:lnSpc>
              <a:spcBef>
                <a:spcPct val="20000"/>
              </a:spcBef>
              <a:buFontTx/>
              <a:buChar char="•"/>
            </a:pPr>
            <a:r>
              <a:rPr lang="en-US" dirty="0">
                <a:latin typeface="Cambria"/>
                <a:cs typeface="Cambria"/>
              </a:rPr>
              <a:t>An attribute is a </a:t>
            </a:r>
            <a:r>
              <a:rPr lang="en-US" dirty="0">
                <a:solidFill>
                  <a:srgbClr val="FF0000"/>
                </a:solidFill>
                <a:latin typeface="Cambria"/>
                <a:cs typeface="Cambria"/>
              </a:rPr>
              <a:t>key attribute </a:t>
            </a:r>
            <a:r>
              <a:rPr lang="en-US" dirty="0">
                <a:solidFill>
                  <a:srgbClr val="000000"/>
                </a:solidFill>
                <a:latin typeface="Cambria"/>
                <a:cs typeface="Cambria"/>
              </a:rPr>
              <a:t>if its </a:t>
            </a:r>
            <a:r>
              <a:rPr lang="en-US" dirty="0">
                <a:latin typeface="Cambria"/>
                <a:cs typeface="Cambria"/>
              </a:rPr>
              <a:t>values are distinct for each individual entity</a:t>
            </a:r>
          </a:p>
          <a:p>
            <a:pPr marL="800100" lvl="1" indent="-342900">
              <a:lnSpc>
                <a:spcPct val="90000"/>
              </a:lnSpc>
              <a:spcBef>
                <a:spcPct val="20000"/>
              </a:spcBef>
              <a:buFontTx/>
              <a:buChar char="•"/>
            </a:pPr>
            <a:r>
              <a:rPr lang="en-US" dirty="0">
                <a:solidFill>
                  <a:srgbClr val="FF0000"/>
                </a:solidFill>
                <a:latin typeface="Cambria"/>
                <a:cs typeface="Cambria"/>
              </a:rPr>
              <a:t>There may have multiple key </a:t>
            </a:r>
            <a:r>
              <a:rPr lang="en-US" dirty="0" err="1">
                <a:solidFill>
                  <a:srgbClr val="FF0000"/>
                </a:solidFill>
                <a:latin typeface="Cambria"/>
                <a:cs typeface="Cambria"/>
              </a:rPr>
              <a:t>attribues</a:t>
            </a:r>
            <a:endParaRPr lang="en-US" dirty="0">
              <a:solidFill>
                <a:srgbClr val="FF0000"/>
              </a:solidFill>
              <a:latin typeface="Cambria"/>
              <a:cs typeface="Cambria"/>
            </a:endParaRPr>
          </a:p>
          <a:p>
            <a:pPr marL="342900" indent="-342900">
              <a:lnSpc>
                <a:spcPct val="90000"/>
              </a:lnSpc>
              <a:spcBef>
                <a:spcPct val="20000"/>
              </a:spcBef>
              <a:buFontTx/>
              <a:buChar char="•"/>
            </a:pPr>
            <a:r>
              <a:rPr lang="en-US" dirty="0">
                <a:latin typeface="Cambria"/>
                <a:cs typeface="Cambria"/>
              </a:rPr>
              <a:t>Similar entities (having same attributes) form an </a:t>
            </a:r>
            <a:r>
              <a:rPr lang="en-US" dirty="0">
                <a:solidFill>
                  <a:srgbClr val="FF0000"/>
                </a:solidFill>
                <a:latin typeface="Cambria"/>
                <a:cs typeface="Cambria"/>
              </a:rPr>
              <a:t>entity set</a:t>
            </a:r>
            <a:endParaRPr lang="en-US" dirty="0">
              <a:latin typeface="Cambria"/>
              <a:cs typeface="Cambria"/>
            </a:endParaRPr>
          </a:p>
        </p:txBody>
      </p:sp>
      <p:sp>
        <p:nvSpPr>
          <p:cNvPr id="17411" name="Text Box 3"/>
          <p:cNvSpPr txBox="1">
            <a:spLocks noChangeArrowheads="1"/>
          </p:cNvSpPr>
          <p:nvPr/>
        </p:nvSpPr>
        <p:spPr bwMode="auto">
          <a:xfrm>
            <a:off x="609600" y="76200"/>
            <a:ext cx="8001000" cy="584776"/>
          </a:xfrm>
          <a:prstGeom prst="rect">
            <a:avLst/>
          </a:prstGeom>
          <a:noFill/>
          <a:ln w="9525">
            <a:noFill/>
            <a:miter lim="800000"/>
            <a:headEnd/>
            <a:tailEnd/>
          </a:ln>
        </p:spPr>
        <p:txBody>
          <a:bodyPr>
            <a:spAutoFit/>
          </a:bodyPr>
          <a:lstStyle/>
          <a:p>
            <a:r>
              <a:rPr lang="en-US" sz="3200" dirty="0">
                <a:solidFill>
                  <a:srgbClr val="CC0066"/>
                </a:solidFill>
                <a:latin typeface="Cambria"/>
                <a:cs typeface="Cambria"/>
              </a:rPr>
              <a:t>Basic terms and notations</a:t>
            </a:r>
            <a:endParaRPr lang="en-US" sz="2800" dirty="0">
              <a:latin typeface="Cambria"/>
              <a:cs typeface="Cambria"/>
            </a:endParaRPr>
          </a:p>
        </p:txBody>
      </p:sp>
      <p:sp>
        <p:nvSpPr>
          <p:cNvPr id="54" name="Freeform 4"/>
          <p:cNvSpPr>
            <a:spLocks/>
          </p:cNvSpPr>
          <p:nvPr/>
        </p:nvSpPr>
        <p:spPr bwMode="auto">
          <a:xfrm>
            <a:off x="1522413" y="33528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5" name="Freeform 5"/>
          <p:cNvSpPr>
            <a:spLocks/>
          </p:cNvSpPr>
          <p:nvPr/>
        </p:nvSpPr>
        <p:spPr bwMode="auto">
          <a:xfrm>
            <a:off x="990600" y="37433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6" name="Freeform 6"/>
          <p:cNvSpPr>
            <a:spLocks/>
          </p:cNvSpPr>
          <p:nvPr/>
        </p:nvSpPr>
        <p:spPr bwMode="auto">
          <a:xfrm>
            <a:off x="2076450" y="37433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7" name="Freeform 7"/>
          <p:cNvSpPr>
            <a:spLocks/>
          </p:cNvSpPr>
          <p:nvPr/>
        </p:nvSpPr>
        <p:spPr bwMode="auto">
          <a:xfrm>
            <a:off x="1371600" y="4495800"/>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2138363" y="38671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59" name="Rectangle 58"/>
          <p:cNvSpPr>
            <a:spLocks noChangeArrowheads="1"/>
          </p:cNvSpPr>
          <p:nvPr/>
        </p:nvSpPr>
        <p:spPr bwMode="auto">
          <a:xfrm>
            <a:off x="1471613" y="34242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60" name="Rectangle 59"/>
          <p:cNvSpPr>
            <a:spLocks noChangeArrowheads="1"/>
          </p:cNvSpPr>
          <p:nvPr/>
        </p:nvSpPr>
        <p:spPr bwMode="auto">
          <a:xfrm>
            <a:off x="1450975" y="4692650"/>
            <a:ext cx="1252538"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Employees</a:t>
            </a:r>
          </a:p>
        </p:txBody>
      </p:sp>
      <p:sp>
        <p:nvSpPr>
          <p:cNvPr id="61" name="Rectangle 14"/>
          <p:cNvSpPr>
            <a:spLocks noChangeArrowheads="1"/>
          </p:cNvSpPr>
          <p:nvPr/>
        </p:nvSpPr>
        <p:spPr bwMode="auto">
          <a:xfrm>
            <a:off x="1022350" y="38544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62" name="Line 17"/>
          <p:cNvSpPr>
            <a:spLocks noChangeShapeType="1"/>
          </p:cNvSpPr>
          <p:nvPr/>
        </p:nvSpPr>
        <p:spPr bwMode="auto">
          <a:xfrm>
            <a:off x="1450975" y="4247124"/>
            <a:ext cx="133350" cy="264551"/>
          </a:xfrm>
          <a:prstGeom prst="line">
            <a:avLst/>
          </a:prstGeom>
          <a:noFill/>
          <a:ln w="12700">
            <a:solidFill>
              <a:schemeClr val="tx2"/>
            </a:solidFill>
            <a:round/>
            <a:headEnd/>
            <a:tailEnd/>
          </a:ln>
        </p:spPr>
        <p:txBody>
          <a:bodyPr/>
          <a:lstStyle/>
          <a:p>
            <a:endParaRPr lang="en-US">
              <a:latin typeface="Cambria"/>
              <a:cs typeface="Cambria"/>
            </a:endParaRPr>
          </a:p>
        </p:txBody>
      </p:sp>
      <p:sp>
        <p:nvSpPr>
          <p:cNvPr id="63" name="Line 18"/>
          <p:cNvSpPr>
            <a:spLocks noChangeShapeType="1"/>
          </p:cNvSpPr>
          <p:nvPr/>
        </p:nvSpPr>
        <p:spPr bwMode="auto">
          <a:xfrm>
            <a:off x="1819275" y="3897314"/>
            <a:ext cx="104774" cy="5925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64" name="Line 19"/>
          <p:cNvSpPr>
            <a:spLocks noChangeShapeType="1"/>
          </p:cNvSpPr>
          <p:nvPr/>
        </p:nvSpPr>
        <p:spPr bwMode="auto">
          <a:xfrm flipH="1">
            <a:off x="2182812" y="4305301"/>
            <a:ext cx="157162" cy="206374"/>
          </a:xfrm>
          <a:prstGeom prst="line">
            <a:avLst/>
          </a:prstGeom>
          <a:noFill/>
          <a:ln w="12700">
            <a:solidFill>
              <a:schemeClr val="tx2"/>
            </a:solidFill>
            <a:round/>
            <a:headEnd/>
            <a:tailEnd/>
          </a:ln>
        </p:spPr>
        <p:txBody>
          <a:bodyPr/>
          <a:lstStyle/>
          <a:p>
            <a:endParaRPr lang="en-US">
              <a:latin typeface="Cambria"/>
              <a:cs typeface="Cambria"/>
            </a:endParaRPr>
          </a:p>
        </p:txBody>
      </p:sp>
      <p:sp>
        <p:nvSpPr>
          <p:cNvPr id="65" name="Freeform 4"/>
          <p:cNvSpPr>
            <a:spLocks/>
          </p:cNvSpPr>
          <p:nvPr/>
        </p:nvSpPr>
        <p:spPr bwMode="auto">
          <a:xfrm>
            <a:off x="6516688" y="33528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6" name="Freeform 5"/>
          <p:cNvSpPr>
            <a:spLocks/>
          </p:cNvSpPr>
          <p:nvPr/>
        </p:nvSpPr>
        <p:spPr bwMode="auto">
          <a:xfrm>
            <a:off x="5984875" y="37433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7" name="Freeform 6"/>
          <p:cNvSpPr>
            <a:spLocks/>
          </p:cNvSpPr>
          <p:nvPr/>
        </p:nvSpPr>
        <p:spPr bwMode="auto">
          <a:xfrm>
            <a:off x="7070725" y="3743325"/>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8" name="Freeform 7"/>
          <p:cNvSpPr>
            <a:spLocks/>
          </p:cNvSpPr>
          <p:nvPr/>
        </p:nvSpPr>
        <p:spPr bwMode="auto">
          <a:xfrm>
            <a:off x="6248400" y="4495800"/>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69" name="Rectangle 68"/>
          <p:cNvSpPr>
            <a:spLocks noChangeArrowheads="1"/>
          </p:cNvSpPr>
          <p:nvPr/>
        </p:nvSpPr>
        <p:spPr bwMode="auto">
          <a:xfrm>
            <a:off x="7132638" y="3867150"/>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70" name="Rectangle 69"/>
          <p:cNvSpPr>
            <a:spLocks noChangeArrowheads="1"/>
          </p:cNvSpPr>
          <p:nvPr/>
        </p:nvSpPr>
        <p:spPr bwMode="auto">
          <a:xfrm>
            <a:off x="6465888" y="34242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71" name="Rectangle 70"/>
          <p:cNvSpPr>
            <a:spLocks noChangeArrowheads="1"/>
          </p:cNvSpPr>
          <p:nvPr/>
        </p:nvSpPr>
        <p:spPr bwMode="auto">
          <a:xfrm>
            <a:off x="6445250" y="4692650"/>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72" name="Rectangle 14"/>
          <p:cNvSpPr>
            <a:spLocks noChangeArrowheads="1"/>
          </p:cNvSpPr>
          <p:nvPr/>
        </p:nvSpPr>
        <p:spPr bwMode="auto">
          <a:xfrm>
            <a:off x="6016625" y="3854450"/>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73" name="Line 17"/>
          <p:cNvSpPr>
            <a:spLocks noChangeShapeType="1"/>
          </p:cNvSpPr>
          <p:nvPr/>
        </p:nvSpPr>
        <p:spPr bwMode="auto">
          <a:xfrm>
            <a:off x="6276975" y="4257675"/>
            <a:ext cx="188913" cy="223277"/>
          </a:xfrm>
          <a:prstGeom prst="line">
            <a:avLst/>
          </a:prstGeom>
          <a:noFill/>
          <a:ln w="12700">
            <a:solidFill>
              <a:schemeClr val="tx2"/>
            </a:solidFill>
            <a:round/>
            <a:headEnd/>
            <a:tailEnd/>
          </a:ln>
        </p:spPr>
        <p:txBody>
          <a:bodyPr/>
          <a:lstStyle/>
          <a:p>
            <a:endParaRPr lang="en-US">
              <a:latin typeface="Cambria"/>
              <a:cs typeface="Cambria"/>
            </a:endParaRPr>
          </a:p>
        </p:txBody>
      </p:sp>
      <p:sp>
        <p:nvSpPr>
          <p:cNvPr id="74" name="Line 18"/>
          <p:cNvSpPr>
            <a:spLocks noChangeShapeType="1"/>
          </p:cNvSpPr>
          <p:nvPr/>
        </p:nvSpPr>
        <p:spPr bwMode="auto">
          <a:xfrm>
            <a:off x="6813551" y="3897313"/>
            <a:ext cx="57150" cy="583639"/>
          </a:xfrm>
          <a:prstGeom prst="line">
            <a:avLst/>
          </a:prstGeom>
          <a:noFill/>
          <a:ln w="12700">
            <a:solidFill>
              <a:schemeClr val="tx2"/>
            </a:solidFill>
            <a:round/>
            <a:headEnd/>
            <a:tailEnd/>
          </a:ln>
        </p:spPr>
        <p:txBody>
          <a:bodyPr/>
          <a:lstStyle/>
          <a:p>
            <a:endParaRPr lang="en-US">
              <a:latin typeface="Cambria"/>
              <a:cs typeface="Cambria"/>
            </a:endParaRPr>
          </a:p>
        </p:txBody>
      </p:sp>
      <p:sp>
        <p:nvSpPr>
          <p:cNvPr id="75" name="Line 19"/>
          <p:cNvSpPr>
            <a:spLocks noChangeShapeType="1"/>
          </p:cNvSpPr>
          <p:nvPr/>
        </p:nvSpPr>
        <p:spPr bwMode="auto">
          <a:xfrm flipH="1">
            <a:off x="7177087" y="4267200"/>
            <a:ext cx="193675" cy="213752"/>
          </a:xfrm>
          <a:prstGeom prst="line">
            <a:avLst/>
          </a:prstGeom>
          <a:noFill/>
          <a:ln w="12700">
            <a:solidFill>
              <a:schemeClr val="tx2"/>
            </a:solidFill>
            <a:round/>
            <a:headEnd/>
            <a:tailEnd/>
          </a:ln>
        </p:spPr>
        <p:txBody>
          <a:bodyPr/>
          <a:lstStyle/>
          <a:p>
            <a:endParaRPr lang="en-US">
              <a:latin typeface="Cambria"/>
              <a:cs typeface="Cambria"/>
            </a:endParaRPr>
          </a:p>
        </p:txBody>
      </p:sp>
      <p:sp>
        <p:nvSpPr>
          <p:cNvPr id="76" name="Rectangle 75"/>
          <p:cNvSpPr/>
          <p:nvPr/>
        </p:nvSpPr>
        <p:spPr>
          <a:xfrm>
            <a:off x="457200" y="5162776"/>
            <a:ext cx="3810000" cy="1631216"/>
          </a:xfrm>
          <a:prstGeom prst="rect">
            <a:avLst/>
          </a:prstGeom>
          <a:solidFill>
            <a:schemeClr val="accent5">
              <a:lumMod val="60000"/>
              <a:lumOff val="40000"/>
            </a:schemeClr>
          </a:solidFill>
        </p:spPr>
        <p:txBody>
          <a:bodyPr wrap="square">
            <a:spAutoFit/>
          </a:bodyPr>
          <a:lstStyle/>
          <a:p>
            <a:r>
              <a:rPr lang="en-US" sz="2000" dirty="0">
                <a:solidFill>
                  <a:schemeClr val="accent2"/>
                </a:solidFill>
                <a:latin typeface="Cambria"/>
                <a:cs typeface="Cambria"/>
              </a:rPr>
              <a:t>Notation</a:t>
            </a:r>
          </a:p>
          <a:p>
            <a:pPr marL="342900" indent="-342900">
              <a:buFont typeface="Arial"/>
              <a:buChar char="•"/>
            </a:pPr>
            <a:r>
              <a:rPr lang="en-US" sz="2000" dirty="0">
                <a:solidFill>
                  <a:schemeClr val="accent2"/>
                </a:solidFill>
                <a:latin typeface="Cambria"/>
                <a:cs typeface="Cambria"/>
              </a:rPr>
              <a:t>an entity set :</a:t>
            </a:r>
            <a:r>
              <a:rPr lang="en-US" sz="2000" dirty="0">
                <a:solidFill>
                  <a:schemeClr val="accent2"/>
                </a:solidFill>
                <a:latin typeface="Cambria"/>
                <a:cs typeface="Cambria"/>
                <a:sym typeface="Wingdings"/>
              </a:rPr>
              <a:t> a rectangle</a:t>
            </a:r>
          </a:p>
          <a:p>
            <a:pPr marL="342900" indent="-342900">
              <a:buFont typeface="Arial"/>
              <a:buChar char="•"/>
            </a:pPr>
            <a:r>
              <a:rPr lang="en-US" sz="2000" dirty="0">
                <a:solidFill>
                  <a:schemeClr val="accent2"/>
                </a:solidFill>
                <a:latin typeface="Cambria"/>
                <a:cs typeface="Cambria"/>
              </a:rPr>
              <a:t>an attribute: a circle and a line connected to a rectangle</a:t>
            </a:r>
          </a:p>
          <a:p>
            <a:pPr marL="342900" indent="-342900">
              <a:buFont typeface="Arial"/>
              <a:buChar char="•"/>
            </a:pPr>
            <a:r>
              <a:rPr lang="en-US" sz="2000" dirty="0">
                <a:solidFill>
                  <a:schemeClr val="accent2"/>
                </a:solidFill>
                <a:latin typeface="Cambria"/>
                <a:cs typeface="Cambria"/>
              </a:rPr>
              <a:t>a key attribute: underlined</a:t>
            </a:r>
          </a:p>
        </p:txBody>
      </p:sp>
      <p:sp>
        <p:nvSpPr>
          <p:cNvPr id="27" name="Rectangle 26">
            <a:extLst>
              <a:ext uri="{FF2B5EF4-FFF2-40B4-BE49-F238E27FC236}">
                <a16:creationId xmlns:a16="http://schemas.microsoft.com/office/drawing/2014/main" id="{A0A57618-1CDB-F542-9BDA-9C16EF42355C}"/>
              </a:ext>
            </a:extLst>
          </p:cNvPr>
          <p:cNvSpPr/>
          <p:nvPr/>
        </p:nvSpPr>
        <p:spPr>
          <a:xfrm>
            <a:off x="4610100" y="5201829"/>
            <a:ext cx="4191000" cy="1323439"/>
          </a:xfrm>
          <a:prstGeom prst="rect">
            <a:avLst/>
          </a:prstGeom>
          <a:solidFill>
            <a:schemeClr val="accent5">
              <a:lumMod val="60000"/>
              <a:lumOff val="40000"/>
            </a:schemeClr>
          </a:solidFill>
        </p:spPr>
        <p:txBody>
          <a:bodyPr wrap="square">
            <a:spAutoFit/>
          </a:bodyPr>
          <a:lstStyle/>
          <a:p>
            <a:r>
              <a:rPr lang="en-US" sz="2000" dirty="0">
                <a:solidFill>
                  <a:schemeClr val="accent2"/>
                </a:solidFill>
                <a:latin typeface="Cambria"/>
                <a:cs typeface="Cambria"/>
              </a:rPr>
              <a:t>Text</a:t>
            </a:r>
          </a:p>
          <a:p>
            <a:pPr marL="342900" indent="-342900">
              <a:buFont typeface="Arial"/>
              <a:buChar char="•"/>
            </a:pPr>
            <a:r>
              <a:rPr lang="en-US" sz="2000" dirty="0">
                <a:solidFill>
                  <a:schemeClr val="accent2"/>
                </a:solidFill>
                <a:latin typeface="Cambria"/>
                <a:cs typeface="Cambria"/>
              </a:rPr>
              <a:t>there are a number of Entities E, each of which has attribute A1, A2, …, and An, where Ai is unique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57200" y="457200"/>
            <a:ext cx="8420100" cy="1676400"/>
          </a:xfrm>
          <a:prstGeom prst="rect">
            <a:avLst/>
          </a:prstGeom>
          <a:noFill/>
          <a:ln w="12700">
            <a:noFill/>
            <a:miter lim="800000"/>
            <a:headEnd/>
            <a:tailEnd/>
          </a:ln>
        </p:spPr>
        <p:txBody>
          <a:bodyPr lIns="90488" tIns="44450" rIns="90488" bIns="44450"/>
          <a:lstStyle/>
          <a:p>
            <a:pPr marL="342900" indent="-342900">
              <a:spcBef>
                <a:spcPct val="20000"/>
              </a:spcBef>
              <a:buFontTx/>
              <a:buChar char="•"/>
            </a:pPr>
            <a:r>
              <a:rPr lang="en-US" dirty="0">
                <a:solidFill>
                  <a:srgbClr val="FF0000"/>
                </a:solidFill>
                <a:latin typeface="Cambria"/>
                <a:cs typeface="Cambria"/>
              </a:rPr>
              <a:t>Relationship</a:t>
            </a:r>
            <a:r>
              <a:rPr lang="en-US" sz="2800" dirty="0">
                <a:solidFill>
                  <a:srgbClr val="FF0000"/>
                </a:solidFill>
                <a:latin typeface="Cambria"/>
                <a:cs typeface="Cambria"/>
              </a:rPr>
              <a:t>: </a:t>
            </a:r>
            <a:r>
              <a:rPr lang="en-US" dirty="0">
                <a:latin typeface="Cambria"/>
                <a:cs typeface="Cambria"/>
              </a:rPr>
              <a:t>Association among two or more entities. </a:t>
            </a:r>
          </a:p>
          <a:p>
            <a:pPr marL="742950" lvl="1" indent="-285750">
              <a:spcBef>
                <a:spcPct val="20000"/>
              </a:spcBef>
              <a:buFontTx/>
              <a:buChar char="•"/>
            </a:pPr>
            <a:r>
              <a:rPr lang="en-US" sz="2000" dirty="0">
                <a:latin typeface="Cambria"/>
                <a:cs typeface="Cambria"/>
              </a:rPr>
              <a:t>Example: </a:t>
            </a:r>
            <a:r>
              <a:rPr lang="en-US" sz="2000" dirty="0" err="1">
                <a:latin typeface="Cambria"/>
                <a:cs typeface="Cambria"/>
              </a:rPr>
              <a:t>Attishoo</a:t>
            </a:r>
            <a:r>
              <a:rPr lang="en-US" sz="2000" dirty="0">
                <a:latin typeface="Cambria"/>
                <a:cs typeface="Cambria"/>
              </a:rPr>
              <a:t> works in the Pharmacy department.</a:t>
            </a:r>
          </a:p>
          <a:p>
            <a:pPr marL="342900" indent="-342900">
              <a:spcBef>
                <a:spcPct val="20000"/>
              </a:spcBef>
              <a:buFontTx/>
              <a:buChar char="•"/>
            </a:pPr>
            <a:r>
              <a:rPr lang="en-US" dirty="0">
                <a:solidFill>
                  <a:srgbClr val="FF0000"/>
                </a:solidFill>
                <a:latin typeface="Cambria"/>
                <a:cs typeface="Cambria"/>
              </a:rPr>
              <a:t>Relationship Set:</a:t>
            </a:r>
            <a:r>
              <a:rPr lang="en-US" sz="2000" dirty="0">
                <a:latin typeface="Cambria"/>
                <a:cs typeface="Cambria"/>
              </a:rPr>
              <a:t> </a:t>
            </a:r>
            <a:r>
              <a:rPr lang="en-US" dirty="0">
                <a:latin typeface="Cambria"/>
                <a:cs typeface="Cambria"/>
              </a:rPr>
              <a:t>Collection of similar relationships.</a:t>
            </a:r>
          </a:p>
        </p:txBody>
      </p:sp>
      <p:sp>
        <p:nvSpPr>
          <p:cNvPr id="28" name="Freeform 4"/>
          <p:cNvSpPr>
            <a:spLocks/>
          </p:cNvSpPr>
          <p:nvPr/>
        </p:nvSpPr>
        <p:spPr bwMode="auto">
          <a:xfrm>
            <a:off x="1328738" y="20193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796925" y="24098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1882775" y="24098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328738" y="32623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1944688" y="25336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277938" y="20907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257300" y="3359150"/>
            <a:ext cx="1252538"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Employees</a:t>
            </a:r>
          </a:p>
        </p:txBody>
      </p:sp>
      <p:sp>
        <p:nvSpPr>
          <p:cNvPr id="35" name="Rectangle 14"/>
          <p:cNvSpPr>
            <a:spLocks noChangeArrowheads="1"/>
          </p:cNvSpPr>
          <p:nvPr/>
        </p:nvSpPr>
        <p:spPr bwMode="auto">
          <a:xfrm>
            <a:off x="828675" y="25209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089025" y="29241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1625600" y="25638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1973263" y="29718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475413" y="19812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5943600" y="23717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1" name="Freeform 6"/>
          <p:cNvSpPr>
            <a:spLocks/>
          </p:cNvSpPr>
          <p:nvPr/>
        </p:nvSpPr>
        <p:spPr bwMode="auto">
          <a:xfrm>
            <a:off x="7029450" y="2371725"/>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475412" y="3224213"/>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3" name="Rectangle 42"/>
          <p:cNvSpPr>
            <a:spLocks noChangeArrowheads="1"/>
          </p:cNvSpPr>
          <p:nvPr/>
        </p:nvSpPr>
        <p:spPr bwMode="auto">
          <a:xfrm>
            <a:off x="7091363" y="2495550"/>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44" name="Rectangle 43"/>
          <p:cNvSpPr>
            <a:spLocks noChangeArrowheads="1"/>
          </p:cNvSpPr>
          <p:nvPr/>
        </p:nvSpPr>
        <p:spPr bwMode="auto">
          <a:xfrm>
            <a:off x="6424613" y="20526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name</a:t>
            </a:r>
          </a:p>
        </p:txBody>
      </p:sp>
      <p:sp>
        <p:nvSpPr>
          <p:cNvPr id="45" name="Rectangle 44"/>
          <p:cNvSpPr>
            <a:spLocks noChangeArrowheads="1"/>
          </p:cNvSpPr>
          <p:nvPr/>
        </p:nvSpPr>
        <p:spPr bwMode="auto">
          <a:xfrm>
            <a:off x="6403975" y="3321050"/>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Rectangle 14"/>
          <p:cNvSpPr>
            <a:spLocks noChangeArrowheads="1"/>
          </p:cNvSpPr>
          <p:nvPr/>
        </p:nvSpPr>
        <p:spPr bwMode="auto">
          <a:xfrm>
            <a:off x="5975350" y="2482850"/>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47" name="Line 17"/>
          <p:cNvSpPr>
            <a:spLocks noChangeShapeType="1"/>
          </p:cNvSpPr>
          <p:nvPr/>
        </p:nvSpPr>
        <p:spPr bwMode="auto">
          <a:xfrm>
            <a:off x="6235700" y="28860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6772275" y="25257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49" name="Line 19"/>
          <p:cNvSpPr>
            <a:spLocks noChangeShapeType="1"/>
          </p:cNvSpPr>
          <p:nvPr/>
        </p:nvSpPr>
        <p:spPr bwMode="auto">
          <a:xfrm flipH="1">
            <a:off x="7119938" y="29337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3733800" y="308610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3926576" y="3390900"/>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works-in</a:t>
            </a:r>
          </a:p>
        </p:txBody>
      </p:sp>
      <p:sp>
        <p:nvSpPr>
          <p:cNvPr id="52" name="Rectangle 51"/>
          <p:cNvSpPr/>
          <p:nvPr/>
        </p:nvSpPr>
        <p:spPr>
          <a:xfrm>
            <a:off x="280836" y="4191000"/>
            <a:ext cx="4428122" cy="2431435"/>
          </a:xfrm>
          <a:prstGeom prst="rect">
            <a:avLst/>
          </a:prstGeom>
          <a:solidFill>
            <a:schemeClr val="accent5">
              <a:lumMod val="60000"/>
              <a:lumOff val="40000"/>
            </a:schemeClr>
          </a:solidFill>
        </p:spPr>
        <p:txBody>
          <a:bodyPr wrap="square">
            <a:spAutoFit/>
          </a:bodyPr>
          <a:lstStyle/>
          <a:p>
            <a:r>
              <a:rPr lang="en-US" sz="2000" dirty="0">
                <a:solidFill>
                  <a:schemeClr val="accent2"/>
                </a:solidFill>
                <a:latin typeface="Cambria"/>
                <a:cs typeface="Cambria"/>
              </a:rPr>
              <a:t>Notation</a:t>
            </a:r>
          </a:p>
          <a:p>
            <a:pPr marL="342900" indent="-342900">
              <a:buFont typeface="Arial"/>
              <a:buChar char="•"/>
            </a:pPr>
            <a:r>
              <a:rPr lang="en-US" sz="2000" dirty="0">
                <a:solidFill>
                  <a:schemeClr val="accent2"/>
                </a:solidFill>
                <a:latin typeface="Cambria"/>
                <a:cs typeface="Cambria"/>
              </a:rPr>
              <a:t>a relationship set: </a:t>
            </a:r>
            <a:r>
              <a:rPr lang="en-US" sz="2000" dirty="0">
                <a:solidFill>
                  <a:schemeClr val="accent2"/>
                </a:solidFill>
                <a:latin typeface="Cambria"/>
                <a:cs typeface="Cambria"/>
                <a:sym typeface="Wingdings"/>
              </a:rPr>
              <a:t>a diamond</a:t>
            </a:r>
          </a:p>
          <a:p>
            <a:pPr marL="800100" lvl="1" indent="-342900">
              <a:buFont typeface="Wingdings" charset="2"/>
              <a:buChar char="§"/>
            </a:pPr>
            <a:r>
              <a:rPr lang="en-US" sz="1800" dirty="0">
                <a:latin typeface="Cambria"/>
                <a:cs typeface="Cambria"/>
              </a:rPr>
              <a:t>Every participating entity is connected to it by a dotted edge</a:t>
            </a:r>
          </a:p>
          <a:p>
            <a:pPr marL="800100" lvl="1" indent="-342900">
              <a:buFont typeface="Wingdings" charset="2"/>
              <a:buChar char="§"/>
            </a:pPr>
            <a:r>
              <a:rPr lang="en-US" sz="1800" dirty="0">
                <a:latin typeface="Cambria"/>
                <a:cs typeface="Cambria"/>
              </a:rPr>
              <a:t>Every attribute is also connected to it by an edge</a:t>
            </a:r>
          </a:p>
          <a:p>
            <a:pPr marL="342900" indent="-342900">
              <a:buFont typeface="Arial"/>
              <a:buChar char="•"/>
            </a:pPr>
            <a:r>
              <a:rPr lang="en-US" sz="2000" dirty="0">
                <a:solidFill>
                  <a:schemeClr val="accent2"/>
                </a:solidFill>
                <a:latin typeface="Cambria"/>
                <a:cs typeface="Cambria"/>
              </a:rPr>
              <a:t>an attribute: a circle and a line connected to a rectangle</a:t>
            </a:r>
          </a:p>
        </p:txBody>
      </p:sp>
      <p:sp>
        <p:nvSpPr>
          <p:cNvPr id="55" name="Line 18"/>
          <p:cNvSpPr>
            <a:spLocks noChangeShapeType="1"/>
          </p:cNvSpPr>
          <p:nvPr/>
        </p:nvSpPr>
        <p:spPr bwMode="auto">
          <a:xfrm flipV="1">
            <a:off x="2514600" y="3502025"/>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57" name="Freeform 6"/>
          <p:cNvSpPr>
            <a:spLocks/>
          </p:cNvSpPr>
          <p:nvPr/>
        </p:nvSpPr>
        <p:spPr bwMode="auto">
          <a:xfrm>
            <a:off x="3905250" y="22860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038600" y="2359025"/>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59" name="Line 18"/>
          <p:cNvSpPr>
            <a:spLocks noChangeShapeType="1"/>
          </p:cNvSpPr>
          <p:nvPr/>
        </p:nvSpPr>
        <p:spPr bwMode="auto">
          <a:xfrm>
            <a:off x="4419601" y="28162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60" name="Line 18"/>
          <p:cNvSpPr>
            <a:spLocks noChangeShapeType="1"/>
          </p:cNvSpPr>
          <p:nvPr/>
        </p:nvSpPr>
        <p:spPr bwMode="auto">
          <a:xfrm flipV="1">
            <a:off x="5181600" y="3502025"/>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53" name="Rectangle 52">
            <a:extLst>
              <a:ext uri="{FF2B5EF4-FFF2-40B4-BE49-F238E27FC236}">
                <a16:creationId xmlns:a16="http://schemas.microsoft.com/office/drawing/2014/main" id="{018EE949-C127-2647-85A4-46B08A9B1025}"/>
              </a:ext>
            </a:extLst>
          </p:cNvPr>
          <p:cNvSpPr/>
          <p:nvPr/>
        </p:nvSpPr>
        <p:spPr>
          <a:xfrm>
            <a:off x="4794250" y="4230231"/>
            <a:ext cx="4191000" cy="2246769"/>
          </a:xfrm>
          <a:prstGeom prst="rect">
            <a:avLst/>
          </a:prstGeom>
          <a:solidFill>
            <a:schemeClr val="accent5">
              <a:lumMod val="60000"/>
              <a:lumOff val="40000"/>
            </a:schemeClr>
          </a:solidFill>
        </p:spPr>
        <p:txBody>
          <a:bodyPr wrap="square">
            <a:spAutoFit/>
          </a:bodyPr>
          <a:lstStyle/>
          <a:p>
            <a:r>
              <a:rPr lang="en-US" sz="2000" dirty="0">
                <a:solidFill>
                  <a:schemeClr val="accent2"/>
                </a:solidFill>
                <a:latin typeface="Cambria"/>
                <a:cs typeface="Cambria"/>
              </a:rPr>
              <a:t>Text</a:t>
            </a:r>
          </a:p>
          <a:p>
            <a:pPr marL="342900" indent="-342900">
              <a:buFont typeface="Arial"/>
              <a:buChar char="•"/>
            </a:pPr>
            <a:r>
              <a:rPr lang="en-US" sz="2000" dirty="0">
                <a:solidFill>
                  <a:schemeClr val="accent2"/>
                </a:solidFill>
                <a:latin typeface="Cambria"/>
                <a:cs typeface="Cambria"/>
              </a:rPr>
              <a:t>An Ex may “have to do with” an </a:t>
            </a:r>
            <a:r>
              <a:rPr lang="en-US" sz="2000" dirty="0" err="1">
                <a:solidFill>
                  <a:schemeClr val="accent2"/>
                </a:solidFill>
                <a:latin typeface="Cambria"/>
                <a:cs typeface="Cambria"/>
              </a:rPr>
              <a:t>Ey</a:t>
            </a:r>
            <a:r>
              <a:rPr lang="en-US" sz="2000" dirty="0">
                <a:solidFill>
                  <a:schemeClr val="accent2"/>
                </a:solidFill>
                <a:latin typeface="Cambria"/>
                <a:cs typeface="Cambria"/>
              </a:rPr>
              <a:t>, where the relationship has attributes A1, A2, …, and An</a:t>
            </a:r>
          </a:p>
          <a:p>
            <a:pPr marL="342900" indent="-342900">
              <a:buFont typeface="Arial"/>
              <a:buChar char="•"/>
            </a:pPr>
            <a:r>
              <a:rPr lang="en-US" sz="2000" dirty="0">
                <a:solidFill>
                  <a:schemeClr val="accent2"/>
                </a:solidFill>
                <a:latin typeface="Cambria"/>
                <a:cs typeface="Cambria"/>
              </a:rPr>
              <a:t>An Ex and an </a:t>
            </a:r>
            <a:r>
              <a:rPr lang="en-US" sz="2000" dirty="0" err="1">
                <a:solidFill>
                  <a:schemeClr val="accent2"/>
                </a:solidFill>
                <a:latin typeface="Cambria"/>
                <a:cs typeface="Cambria"/>
              </a:rPr>
              <a:t>Ey</a:t>
            </a:r>
            <a:r>
              <a:rPr lang="en-US" sz="2000" dirty="0">
                <a:solidFill>
                  <a:schemeClr val="accent2"/>
                </a:solidFill>
                <a:latin typeface="Cambria"/>
                <a:cs typeface="Cambria"/>
              </a:rPr>
              <a:t> may participate in a relationship called </a:t>
            </a:r>
            <a:r>
              <a:rPr lang="en-US" sz="2000" dirty="0" err="1">
                <a:solidFill>
                  <a:schemeClr val="accent2"/>
                </a:solidFill>
                <a:latin typeface="Cambria"/>
                <a:cs typeface="Cambria"/>
              </a:rPr>
              <a:t>Rz</a:t>
            </a:r>
            <a:r>
              <a:rPr lang="en-US" sz="2000" dirty="0">
                <a:solidFill>
                  <a:schemeClr val="accent2"/>
                </a:solidFill>
                <a:latin typeface="Cambria"/>
                <a:cs typeface="Cambria"/>
              </a:rPr>
              <a:t>, which has attributes A1, A2, …, and 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370013" y="11811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838200" y="15716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1924050" y="15716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370013" y="24241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1985963" y="16954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319213" y="12525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298575" y="2520950"/>
            <a:ext cx="1252538"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Employees</a:t>
            </a:r>
          </a:p>
        </p:txBody>
      </p:sp>
      <p:sp>
        <p:nvSpPr>
          <p:cNvPr id="35" name="Rectangle 14"/>
          <p:cNvSpPr>
            <a:spLocks noChangeArrowheads="1"/>
          </p:cNvSpPr>
          <p:nvPr/>
        </p:nvSpPr>
        <p:spPr bwMode="auto">
          <a:xfrm>
            <a:off x="869950" y="16827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130300" y="20859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1666875" y="17256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2014538" y="21336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516688" y="11430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5984875" y="15335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1" name="Freeform 6"/>
          <p:cNvSpPr>
            <a:spLocks/>
          </p:cNvSpPr>
          <p:nvPr/>
        </p:nvSpPr>
        <p:spPr bwMode="auto">
          <a:xfrm>
            <a:off x="7070725" y="1533525"/>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516687" y="2386013"/>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3" name="Rectangle 42"/>
          <p:cNvSpPr>
            <a:spLocks noChangeArrowheads="1"/>
          </p:cNvSpPr>
          <p:nvPr/>
        </p:nvSpPr>
        <p:spPr bwMode="auto">
          <a:xfrm>
            <a:off x="7132638" y="1657350"/>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44" name="Rectangle 43"/>
          <p:cNvSpPr>
            <a:spLocks noChangeArrowheads="1"/>
          </p:cNvSpPr>
          <p:nvPr/>
        </p:nvSpPr>
        <p:spPr bwMode="auto">
          <a:xfrm>
            <a:off x="6465888" y="12144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name</a:t>
            </a:r>
          </a:p>
        </p:txBody>
      </p:sp>
      <p:sp>
        <p:nvSpPr>
          <p:cNvPr id="45" name="Rectangle 44"/>
          <p:cNvSpPr>
            <a:spLocks noChangeArrowheads="1"/>
          </p:cNvSpPr>
          <p:nvPr/>
        </p:nvSpPr>
        <p:spPr bwMode="auto">
          <a:xfrm>
            <a:off x="6445250" y="2482850"/>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Rectangle 14"/>
          <p:cNvSpPr>
            <a:spLocks noChangeArrowheads="1"/>
          </p:cNvSpPr>
          <p:nvPr/>
        </p:nvSpPr>
        <p:spPr bwMode="auto">
          <a:xfrm>
            <a:off x="6016625" y="1644650"/>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47" name="Line 17"/>
          <p:cNvSpPr>
            <a:spLocks noChangeShapeType="1"/>
          </p:cNvSpPr>
          <p:nvPr/>
        </p:nvSpPr>
        <p:spPr bwMode="auto">
          <a:xfrm>
            <a:off x="6276975" y="20478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6813550" y="16875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49" name="Line 19"/>
          <p:cNvSpPr>
            <a:spLocks noChangeShapeType="1"/>
          </p:cNvSpPr>
          <p:nvPr/>
        </p:nvSpPr>
        <p:spPr bwMode="auto">
          <a:xfrm flipH="1">
            <a:off x="7161213" y="20955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3775075" y="224790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3967851" y="2552700"/>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works-in</a:t>
            </a:r>
          </a:p>
        </p:txBody>
      </p:sp>
      <p:sp>
        <p:nvSpPr>
          <p:cNvPr id="57" name="Freeform 6"/>
          <p:cNvSpPr>
            <a:spLocks/>
          </p:cNvSpPr>
          <p:nvPr/>
        </p:nvSpPr>
        <p:spPr bwMode="auto">
          <a:xfrm>
            <a:off x="3946525" y="14478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079875" y="1520825"/>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59" name="Line 18"/>
          <p:cNvSpPr>
            <a:spLocks noChangeShapeType="1"/>
          </p:cNvSpPr>
          <p:nvPr/>
        </p:nvSpPr>
        <p:spPr bwMode="auto">
          <a:xfrm>
            <a:off x="4460876" y="19780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3" name="TextBox 52"/>
          <p:cNvSpPr txBox="1"/>
          <p:nvPr/>
        </p:nvSpPr>
        <p:spPr>
          <a:xfrm>
            <a:off x="1752600" y="3352800"/>
            <a:ext cx="451791" cy="1631216"/>
          </a:xfrm>
          <a:prstGeom prst="rect">
            <a:avLst/>
          </a:prstGeom>
          <a:noFill/>
          <a:ln>
            <a:solidFill>
              <a:schemeClr val="tx1"/>
            </a:solidFill>
          </a:ln>
        </p:spPr>
        <p:txBody>
          <a:bodyPr wrap="none" rtlCol="0">
            <a:spAutoFit/>
          </a:bodyPr>
          <a:lstStyle/>
          <a:p>
            <a:r>
              <a:rPr lang="en-US" sz="2000" dirty="0">
                <a:latin typeface="Cambria"/>
                <a:cs typeface="Cambria"/>
              </a:rPr>
              <a:t>e1</a:t>
            </a:r>
          </a:p>
          <a:p>
            <a:r>
              <a:rPr lang="en-US" sz="2000" dirty="0">
                <a:latin typeface="Cambria"/>
                <a:cs typeface="Cambria"/>
              </a:rPr>
              <a:t>e2</a:t>
            </a:r>
          </a:p>
          <a:p>
            <a:r>
              <a:rPr lang="en-US" sz="2000" dirty="0">
                <a:latin typeface="Cambria"/>
                <a:cs typeface="Cambria"/>
              </a:rPr>
              <a:t>e3</a:t>
            </a:r>
          </a:p>
          <a:p>
            <a:r>
              <a:rPr lang="en-US" sz="2000" dirty="0">
                <a:latin typeface="Cambria"/>
                <a:cs typeface="Cambria"/>
              </a:rPr>
              <a:t>e4</a:t>
            </a:r>
          </a:p>
          <a:p>
            <a:r>
              <a:rPr lang="en-US" sz="2000" dirty="0">
                <a:latin typeface="Cambria"/>
                <a:cs typeface="Cambria"/>
              </a:rPr>
              <a:t>e5</a:t>
            </a:r>
          </a:p>
        </p:txBody>
      </p:sp>
      <p:sp>
        <p:nvSpPr>
          <p:cNvPr id="60" name="TextBox 59"/>
          <p:cNvSpPr txBox="1"/>
          <p:nvPr/>
        </p:nvSpPr>
        <p:spPr>
          <a:xfrm>
            <a:off x="3581400" y="3352800"/>
            <a:ext cx="2341832" cy="707886"/>
          </a:xfrm>
          <a:prstGeom prst="rect">
            <a:avLst/>
          </a:prstGeom>
          <a:noFill/>
          <a:ln>
            <a:solidFill>
              <a:schemeClr val="tx1"/>
            </a:solidFill>
          </a:ln>
        </p:spPr>
        <p:txBody>
          <a:bodyPr wrap="none" rtlCol="0">
            <a:spAutoFit/>
          </a:bodyPr>
          <a:lstStyle/>
          <a:p>
            <a:r>
              <a:rPr lang="en-US" sz="2000" dirty="0">
                <a:latin typeface="Cambria"/>
                <a:cs typeface="Cambria"/>
              </a:rPr>
              <a:t>e1, d1, 01/01/1998</a:t>
            </a:r>
          </a:p>
          <a:p>
            <a:r>
              <a:rPr lang="en-US" sz="2000" dirty="0">
                <a:latin typeface="Cambria"/>
                <a:cs typeface="Cambria"/>
              </a:rPr>
              <a:t>e3, d3, 01/05/1985</a:t>
            </a:r>
          </a:p>
        </p:txBody>
      </p:sp>
      <p:sp>
        <p:nvSpPr>
          <p:cNvPr id="61" name="TextBox 60"/>
          <p:cNvSpPr txBox="1"/>
          <p:nvPr/>
        </p:nvSpPr>
        <p:spPr>
          <a:xfrm>
            <a:off x="7162800" y="3581400"/>
            <a:ext cx="468948" cy="1015663"/>
          </a:xfrm>
          <a:prstGeom prst="rect">
            <a:avLst/>
          </a:prstGeom>
          <a:noFill/>
          <a:ln>
            <a:solidFill>
              <a:schemeClr val="tx1"/>
            </a:solidFill>
          </a:ln>
        </p:spPr>
        <p:txBody>
          <a:bodyPr wrap="none" rtlCol="0">
            <a:spAutoFit/>
          </a:bodyPr>
          <a:lstStyle/>
          <a:p>
            <a:r>
              <a:rPr lang="en-US" sz="2000" dirty="0">
                <a:latin typeface="Cambria"/>
                <a:cs typeface="Cambria"/>
              </a:rPr>
              <a:t>d1</a:t>
            </a:r>
          </a:p>
          <a:p>
            <a:r>
              <a:rPr lang="en-US" sz="2000" dirty="0">
                <a:latin typeface="Cambria"/>
                <a:cs typeface="Cambria"/>
              </a:rPr>
              <a:t>d2</a:t>
            </a:r>
          </a:p>
          <a:p>
            <a:r>
              <a:rPr lang="en-US" sz="2000" dirty="0">
                <a:latin typeface="Cambria"/>
                <a:cs typeface="Cambria"/>
              </a:rPr>
              <a:t>d3</a:t>
            </a:r>
          </a:p>
        </p:txBody>
      </p:sp>
      <p:sp>
        <p:nvSpPr>
          <p:cNvPr id="62" name="Line 18"/>
          <p:cNvSpPr>
            <a:spLocks noChangeShapeType="1"/>
          </p:cNvSpPr>
          <p:nvPr/>
        </p:nvSpPr>
        <p:spPr bwMode="auto">
          <a:xfrm flipV="1">
            <a:off x="2514600" y="2667000"/>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63" name="Line 18"/>
          <p:cNvSpPr>
            <a:spLocks noChangeShapeType="1"/>
          </p:cNvSpPr>
          <p:nvPr/>
        </p:nvSpPr>
        <p:spPr bwMode="auto">
          <a:xfrm flipV="1">
            <a:off x="5334000" y="2667000"/>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Tree>
    <p:extLst>
      <p:ext uri="{BB962C8B-B14F-4D97-AF65-F5344CB8AC3E}">
        <p14:creationId xmlns:p14="http://schemas.microsoft.com/office/powerpoint/2010/main" val="163510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370013" y="11811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838200" y="15716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1924050" y="15716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370013" y="24241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1985963" y="16954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319213" y="12525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298575" y="2520950"/>
            <a:ext cx="1252538"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Employees</a:t>
            </a:r>
          </a:p>
        </p:txBody>
      </p:sp>
      <p:sp>
        <p:nvSpPr>
          <p:cNvPr id="35" name="Rectangle 14"/>
          <p:cNvSpPr>
            <a:spLocks noChangeArrowheads="1"/>
          </p:cNvSpPr>
          <p:nvPr/>
        </p:nvSpPr>
        <p:spPr bwMode="auto">
          <a:xfrm>
            <a:off x="869950" y="16827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130300" y="20859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1666875" y="17256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2014538" y="21336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516688" y="11430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5984875" y="15335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1" name="Freeform 6"/>
          <p:cNvSpPr>
            <a:spLocks/>
          </p:cNvSpPr>
          <p:nvPr/>
        </p:nvSpPr>
        <p:spPr bwMode="auto">
          <a:xfrm>
            <a:off x="7070725" y="1533525"/>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516687" y="2386013"/>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3" name="Rectangle 42"/>
          <p:cNvSpPr>
            <a:spLocks noChangeArrowheads="1"/>
          </p:cNvSpPr>
          <p:nvPr/>
        </p:nvSpPr>
        <p:spPr bwMode="auto">
          <a:xfrm>
            <a:off x="7132638" y="1657350"/>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44" name="Rectangle 43"/>
          <p:cNvSpPr>
            <a:spLocks noChangeArrowheads="1"/>
          </p:cNvSpPr>
          <p:nvPr/>
        </p:nvSpPr>
        <p:spPr bwMode="auto">
          <a:xfrm>
            <a:off x="6465888" y="12144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name</a:t>
            </a:r>
          </a:p>
        </p:txBody>
      </p:sp>
      <p:sp>
        <p:nvSpPr>
          <p:cNvPr id="45" name="Rectangle 44"/>
          <p:cNvSpPr>
            <a:spLocks noChangeArrowheads="1"/>
          </p:cNvSpPr>
          <p:nvPr/>
        </p:nvSpPr>
        <p:spPr bwMode="auto">
          <a:xfrm>
            <a:off x="6445250" y="2482850"/>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Rectangle 14"/>
          <p:cNvSpPr>
            <a:spLocks noChangeArrowheads="1"/>
          </p:cNvSpPr>
          <p:nvPr/>
        </p:nvSpPr>
        <p:spPr bwMode="auto">
          <a:xfrm>
            <a:off x="6016625" y="1644650"/>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47" name="Line 17"/>
          <p:cNvSpPr>
            <a:spLocks noChangeShapeType="1"/>
          </p:cNvSpPr>
          <p:nvPr/>
        </p:nvSpPr>
        <p:spPr bwMode="auto">
          <a:xfrm>
            <a:off x="6276975" y="20478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6813550" y="16875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49" name="Line 19"/>
          <p:cNvSpPr>
            <a:spLocks noChangeShapeType="1"/>
          </p:cNvSpPr>
          <p:nvPr/>
        </p:nvSpPr>
        <p:spPr bwMode="auto">
          <a:xfrm flipH="1">
            <a:off x="7161213" y="20955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3775075" y="224790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3967851" y="2552700"/>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works-in</a:t>
            </a:r>
          </a:p>
        </p:txBody>
      </p:sp>
      <p:sp>
        <p:nvSpPr>
          <p:cNvPr id="57" name="Freeform 6"/>
          <p:cNvSpPr>
            <a:spLocks/>
          </p:cNvSpPr>
          <p:nvPr/>
        </p:nvSpPr>
        <p:spPr bwMode="auto">
          <a:xfrm>
            <a:off x="3946525" y="14478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079875" y="1520825"/>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59" name="Line 18"/>
          <p:cNvSpPr>
            <a:spLocks noChangeShapeType="1"/>
          </p:cNvSpPr>
          <p:nvPr/>
        </p:nvSpPr>
        <p:spPr bwMode="auto">
          <a:xfrm>
            <a:off x="4460876" y="19780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2" name="Freeform 8"/>
          <p:cNvSpPr>
            <a:spLocks/>
          </p:cNvSpPr>
          <p:nvPr/>
        </p:nvSpPr>
        <p:spPr bwMode="auto">
          <a:xfrm>
            <a:off x="3856037" y="4003675"/>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4" name="Rectangle 53"/>
          <p:cNvSpPr>
            <a:spLocks noChangeArrowheads="1"/>
          </p:cNvSpPr>
          <p:nvPr/>
        </p:nvSpPr>
        <p:spPr bwMode="auto">
          <a:xfrm>
            <a:off x="4048813" y="4308475"/>
            <a:ext cx="1018609"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manages</a:t>
            </a:r>
          </a:p>
        </p:txBody>
      </p:sp>
      <p:sp>
        <p:nvSpPr>
          <p:cNvPr id="62" name="Freeform 6"/>
          <p:cNvSpPr>
            <a:spLocks/>
          </p:cNvSpPr>
          <p:nvPr/>
        </p:nvSpPr>
        <p:spPr bwMode="auto">
          <a:xfrm>
            <a:off x="4114800" y="53340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3" name="Rectangle 62"/>
          <p:cNvSpPr>
            <a:spLocks noChangeArrowheads="1"/>
          </p:cNvSpPr>
          <p:nvPr/>
        </p:nvSpPr>
        <p:spPr bwMode="auto">
          <a:xfrm>
            <a:off x="4267200" y="5410200"/>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64" name="Line 18"/>
          <p:cNvSpPr>
            <a:spLocks noChangeShapeType="1"/>
          </p:cNvSpPr>
          <p:nvPr/>
        </p:nvSpPr>
        <p:spPr bwMode="auto">
          <a:xfrm>
            <a:off x="4572000" y="4953000"/>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67" name="TextBox 66"/>
          <p:cNvSpPr txBox="1"/>
          <p:nvPr/>
        </p:nvSpPr>
        <p:spPr>
          <a:xfrm>
            <a:off x="1295400" y="381000"/>
            <a:ext cx="6446597" cy="461665"/>
          </a:xfrm>
          <a:prstGeom prst="rect">
            <a:avLst/>
          </a:prstGeom>
          <a:noFill/>
        </p:spPr>
        <p:txBody>
          <a:bodyPr wrap="none" rtlCol="0">
            <a:spAutoFit/>
          </a:bodyPr>
          <a:lstStyle/>
          <a:p>
            <a:r>
              <a:rPr lang="en-US" dirty="0">
                <a:latin typeface="Cambria"/>
                <a:cs typeface="Cambria"/>
              </a:rPr>
              <a:t>two entity sets may have different relationships </a:t>
            </a:r>
          </a:p>
        </p:txBody>
      </p:sp>
      <p:sp>
        <p:nvSpPr>
          <p:cNvPr id="68" name="Line 18"/>
          <p:cNvSpPr>
            <a:spLocks noChangeShapeType="1"/>
          </p:cNvSpPr>
          <p:nvPr/>
        </p:nvSpPr>
        <p:spPr bwMode="auto">
          <a:xfrm flipV="1">
            <a:off x="2590800" y="2667000"/>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69" name="Line 18"/>
          <p:cNvSpPr>
            <a:spLocks noChangeShapeType="1"/>
          </p:cNvSpPr>
          <p:nvPr/>
        </p:nvSpPr>
        <p:spPr bwMode="auto">
          <a:xfrm>
            <a:off x="2514600" y="2971800"/>
            <a:ext cx="1371600" cy="1447799"/>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70" name="Line 18"/>
          <p:cNvSpPr>
            <a:spLocks noChangeShapeType="1"/>
          </p:cNvSpPr>
          <p:nvPr/>
        </p:nvSpPr>
        <p:spPr bwMode="auto">
          <a:xfrm flipV="1">
            <a:off x="5257800" y="2667000"/>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71" name="Line 18"/>
          <p:cNvSpPr>
            <a:spLocks noChangeShapeType="1"/>
          </p:cNvSpPr>
          <p:nvPr/>
        </p:nvSpPr>
        <p:spPr bwMode="auto">
          <a:xfrm flipV="1">
            <a:off x="5334000" y="2971799"/>
            <a:ext cx="1219200" cy="152400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Tree>
    <p:extLst>
      <p:ext uri="{BB962C8B-B14F-4D97-AF65-F5344CB8AC3E}">
        <p14:creationId xmlns:p14="http://schemas.microsoft.com/office/powerpoint/2010/main" val="241888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633538" y="13335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1101725" y="17240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2187575" y="17240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633538" y="25765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2249488" y="18478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582738" y="14049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562100" y="2673350"/>
            <a:ext cx="1252538"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Employees</a:t>
            </a:r>
          </a:p>
        </p:txBody>
      </p:sp>
      <p:sp>
        <p:nvSpPr>
          <p:cNvPr id="35" name="Rectangle 14"/>
          <p:cNvSpPr>
            <a:spLocks noChangeArrowheads="1"/>
          </p:cNvSpPr>
          <p:nvPr/>
        </p:nvSpPr>
        <p:spPr bwMode="auto">
          <a:xfrm>
            <a:off x="1133475" y="18351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393825" y="22383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1930400" y="18780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2278063" y="22860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780213" y="12954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6248400" y="16859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1" name="Freeform 6"/>
          <p:cNvSpPr>
            <a:spLocks/>
          </p:cNvSpPr>
          <p:nvPr/>
        </p:nvSpPr>
        <p:spPr bwMode="auto">
          <a:xfrm>
            <a:off x="7334250" y="1685925"/>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780212" y="2538413"/>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3" name="Rectangle 42"/>
          <p:cNvSpPr>
            <a:spLocks noChangeArrowheads="1"/>
          </p:cNvSpPr>
          <p:nvPr/>
        </p:nvSpPr>
        <p:spPr bwMode="auto">
          <a:xfrm>
            <a:off x="7396163" y="1809750"/>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44" name="Rectangle 43"/>
          <p:cNvSpPr>
            <a:spLocks noChangeArrowheads="1"/>
          </p:cNvSpPr>
          <p:nvPr/>
        </p:nvSpPr>
        <p:spPr bwMode="auto">
          <a:xfrm>
            <a:off x="6729413" y="13668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name</a:t>
            </a:r>
          </a:p>
        </p:txBody>
      </p:sp>
      <p:sp>
        <p:nvSpPr>
          <p:cNvPr id="45" name="Rectangle 44"/>
          <p:cNvSpPr>
            <a:spLocks noChangeArrowheads="1"/>
          </p:cNvSpPr>
          <p:nvPr/>
        </p:nvSpPr>
        <p:spPr bwMode="auto">
          <a:xfrm>
            <a:off x="6708775" y="2635250"/>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Rectangle 14"/>
          <p:cNvSpPr>
            <a:spLocks noChangeArrowheads="1"/>
          </p:cNvSpPr>
          <p:nvPr/>
        </p:nvSpPr>
        <p:spPr bwMode="auto">
          <a:xfrm>
            <a:off x="6280150" y="1797050"/>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47" name="Line 17"/>
          <p:cNvSpPr>
            <a:spLocks noChangeShapeType="1"/>
          </p:cNvSpPr>
          <p:nvPr/>
        </p:nvSpPr>
        <p:spPr bwMode="auto">
          <a:xfrm>
            <a:off x="6540500" y="22002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7077075" y="18399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49" name="Line 19"/>
          <p:cNvSpPr>
            <a:spLocks noChangeShapeType="1"/>
          </p:cNvSpPr>
          <p:nvPr/>
        </p:nvSpPr>
        <p:spPr bwMode="auto">
          <a:xfrm flipH="1">
            <a:off x="7424738" y="22479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4038600" y="240030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4231376" y="2705100"/>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works-in</a:t>
            </a:r>
          </a:p>
        </p:txBody>
      </p:sp>
      <p:sp>
        <p:nvSpPr>
          <p:cNvPr id="57" name="Freeform 6"/>
          <p:cNvSpPr>
            <a:spLocks/>
          </p:cNvSpPr>
          <p:nvPr/>
        </p:nvSpPr>
        <p:spPr bwMode="auto">
          <a:xfrm>
            <a:off x="4210050" y="16002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343400" y="1673225"/>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59" name="Line 18"/>
          <p:cNvSpPr>
            <a:spLocks noChangeShapeType="1"/>
          </p:cNvSpPr>
          <p:nvPr/>
        </p:nvSpPr>
        <p:spPr bwMode="auto">
          <a:xfrm>
            <a:off x="4724401" y="21304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2" name="Freeform 8"/>
          <p:cNvSpPr>
            <a:spLocks/>
          </p:cNvSpPr>
          <p:nvPr/>
        </p:nvSpPr>
        <p:spPr bwMode="auto">
          <a:xfrm>
            <a:off x="4119562" y="4156075"/>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4" name="Rectangle 53"/>
          <p:cNvSpPr>
            <a:spLocks noChangeArrowheads="1"/>
          </p:cNvSpPr>
          <p:nvPr/>
        </p:nvSpPr>
        <p:spPr bwMode="auto">
          <a:xfrm>
            <a:off x="4312338" y="4460875"/>
            <a:ext cx="1018609"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manages</a:t>
            </a:r>
          </a:p>
        </p:txBody>
      </p:sp>
      <p:sp>
        <p:nvSpPr>
          <p:cNvPr id="62" name="Freeform 6"/>
          <p:cNvSpPr>
            <a:spLocks/>
          </p:cNvSpPr>
          <p:nvPr/>
        </p:nvSpPr>
        <p:spPr bwMode="auto">
          <a:xfrm>
            <a:off x="4378325" y="54864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3" name="Rectangle 62"/>
          <p:cNvSpPr>
            <a:spLocks noChangeArrowheads="1"/>
          </p:cNvSpPr>
          <p:nvPr/>
        </p:nvSpPr>
        <p:spPr bwMode="auto">
          <a:xfrm>
            <a:off x="4530725" y="5562600"/>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64" name="Line 18"/>
          <p:cNvSpPr>
            <a:spLocks noChangeShapeType="1"/>
          </p:cNvSpPr>
          <p:nvPr/>
        </p:nvSpPr>
        <p:spPr bwMode="auto">
          <a:xfrm>
            <a:off x="4835525" y="5105400"/>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67" name="TextBox 66"/>
          <p:cNvSpPr txBox="1"/>
          <p:nvPr/>
        </p:nvSpPr>
        <p:spPr>
          <a:xfrm>
            <a:off x="533400" y="457200"/>
            <a:ext cx="7734960" cy="461665"/>
          </a:xfrm>
          <a:prstGeom prst="rect">
            <a:avLst/>
          </a:prstGeom>
          <a:noFill/>
        </p:spPr>
        <p:txBody>
          <a:bodyPr wrap="none" rtlCol="0">
            <a:spAutoFit/>
          </a:bodyPr>
          <a:lstStyle/>
          <a:p>
            <a:pPr marL="0" lvl="4">
              <a:spcBef>
                <a:spcPct val="20000"/>
              </a:spcBef>
            </a:pPr>
            <a:r>
              <a:rPr lang="en-US" dirty="0">
                <a:latin typeface="Cambria"/>
                <a:cs typeface="Cambria"/>
              </a:rPr>
              <a:t>Entities in a same set can participate in some relationship</a:t>
            </a:r>
          </a:p>
        </p:txBody>
      </p:sp>
      <p:grpSp>
        <p:nvGrpSpPr>
          <p:cNvPr id="53" name="Group 52"/>
          <p:cNvGrpSpPr/>
          <p:nvPr/>
        </p:nvGrpSpPr>
        <p:grpSpPr>
          <a:xfrm>
            <a:off x="1452562" y="4460875"/>
            <a:ext cx="1477963" cy="873125"/>
            <a:chOff x="2540000" y="3903663"/>
            <a:chExt cx="1477963" cy="873125"/>
          </a:xfrm>
        </p:grpSpPr>
        <p:sp>
          <p:nvSpPr>
            <p:cNvPr id="60" name="Rectangle 3"/>
            <p:cNvSpPr>
              <a:spLocks noChangeArrowheads="1"/>
            </p:cNvSpPr>
            <p:nvPr/>
          </p:nvSpPr>
          <p:spPr bwMode="auto">
            <a:xfrm>
              <a:off x="2657475" y="4198938"/>
              <a:ext cx="1254551" cy="33598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Reports_To</a:t>
              </a:r>
            </a:p>
          </p:txBody>
        </p:sp>
        <p:sp>
          <p:nvSpPr>
            <p:cNvPr id="61" name="Freeform 8"/>
            <p:cNvSpPr>
              <a:spLocks/>
            </p:cNvSpPr>
            <p:nvPr/>
          </p:nvSpPr>
          <p:spPr bwMode="auto">
            <a:xfrm>
              <a:off x="2540000" y="3903663"/>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a:latin typeface="Cambria"/>
                <a:cs typeface="Cambria"/>
              </a:endParaRPr>
            </a:p>
          </p:txBody>
        </p:sp>
      </p:grpSp>
      <p:sp>
        <p:nvSpPr>
          <p:cNvPr id="68" name="Rectangle 12"/>
          <p:cNvSpPr>
            <a:spLocks noChangeArrowheads="1"/>
          </p:cNvSpPr>
          <p:nvPr/>
        </p:nvSpPr>
        <p:spPr bwMode="auto">
          <a:xfrm>
            <a:off x="2465387" y="3657600"/>
            <a:ext cx="887413" cy="577850"/>
          </a:xfrm>
          <a:prstGeom prst="rect">
            <a:avLst/>
          </a:prstGeom>
          <a:noFill/>
          <a:ln w="12700">
            <a:noFill/>
            <a:miter lim="800000"/>
            <a:headEnd/>
            <a:tailEnd/>
          </a:ln>
        </p:spPr>
        <p:txBody>
          <a:bodyPr lIns="90488" tIns="44450" rIns="90488" bIns="44450">
            <a:spAutoFit/>
          </a:bodyPr>
          <a:lstStyle/>
          <a:p>
            <a:pPr eaLnBrk="0" hangingPunct="0"/>
            <a:r>
              <a:rPr lang="en-US" sz="1600" b="1" dirty="0" err="1">
                <a:solidFill>
                  <a:srgbClr val="000000"/>
                </a:solidFill>
                <a:latin typeface="Cambria"/>
                <a:cs typeface="Cambria"/>
              </a:rPr>
              <a:t>subor-dinate</a:t>
            </a:r>
            <a:endParaRPr lang="en-US" sz="1600" b="1" dirty="0">
              <a:solidFill>
                <a:srgbClr val="000000"/>
              </a:solidFill>
              <a:latin typeface="Cambria"/>
              <a:cs typeface="Cambria"/>
            </a:endParaRPr>
          </a:p>
        </p:txBody>
      </p:sp>
      <p:sp>
        <p:nvSpPr>
          <p:cNvPr id="69" name="Rectangle 13"/>
          <p:cNvSpPr>
            <a:spLocks noChangeArrowheads="1"/>
          </p:cNvSpPr>
          <p:nvPr/>
        </p:nvSpPr>
        <p:spPr bwMode="auto">
          <a:xfrm>
            <a:off x="1085850" y="3613150"/>
            <a:ext cx="819150" cy="577850"/>
          </a:xfrm>
          <a:prstGeom prst="rect">
            <a:avLst/>
          </a:prstGeom>
          <a:noFill/>
          <a:ln w="12700">
            <a:noFill/>
            <a:miter lim="800000"/>
            <a:headEnd/>
            <a:tailEnd/>
          </a:ln>
        </p:spPr>
        <p:txBody>
          <a:bodyPr lIns="90488" tIns="44450" rIns="90488" bIns="44450">
            <a:spAutoFit/>
          </a:bodyPr>
          <a:lstStyle/>
          <a:p>
            <a:pPr eaLnBrk="0" hangingPunct="0"/>
            <a:r>
              <a:rPr lang="en-US" sz="1600" b="1" dirty="0">
                <a:solidFill>
                  <a:srgbClr val="000000"/>
                </a:solidFill>
                <a:latin typeface="Cambria"/>
                <a:cs typeface="Cambria"/>
              </a:rPr>
              <a:t>super-visor</a:t>
            </a:r>
          </a:p>
        </p:txBody>
      </p:sp>
      <p:sp>
        <p:nvSpPr>
          <p:cNvPr id="73" name="Freeform 26"/>
          <p:cNvSpPr>
            <a:spLocks/>
          </p:cNvSpPr>
          <p:nvPr/>
        </p:nvSpPr>
        <p:spPr bwMode="auto">
          <a:xfrm>
            <a:off x="436562" y="4716462"/>
            <a:ext cx="838200" cy="530225"/>
          </a:xfrm>
          <a:custGeom>
            <a:avLst/>
            <a:gdLst>
              <a:gd name="T0" fmla="*/ 2247 w 373"/>
              <a:gd name="T1" fmla="*/ 285750 h 334"/>
              <a:gd name="T2" fmla="*/ 13483 w 373"/>
              <a:gd name="T3" fmla="*/ 330200 h 334"/>
              <a:gd name="T4" fmla="*/ 38202 w 373"/>
              <a:gd name="T5" fmla="*/ 373062 h 334"/>
              <a:gd name="T6" fmla="*/ 74157 w 373"/>
              <a:gd name="T7" fmla="*/ 414338 h 334"/>
              <a:gd name="T8" fmla="*/ 123595 w 373"/>
              <a:gd name="T9" fmla="*/ 449263 h 334"/>
              <a:gd name="T10" fmla="*/ 179775 w 373"/>
              <a:gd name="T11" fmla="*/ 477838 h 334"/>
              <a:gd name="T12" fmla="*/ 240449 w 373"/>
              <a:gd name="T13" fmla="*/ 501650 h 334"/>
              <a:gd name="T14" fmla="*/ 307864 w 373"/>
              <a:gd name="T15" fmla="*/ 515938 h 334"/>
              <a:gd name="T16" fmla="*/ 382021 w 373"/>
              <a:gd name="T17" fmla="*/ 525463 h 334"/>
              <a:gd name="T18" fmla="*/ 451684 w 373"/>
              <a:gd name="T19" fmla="*/ 525463 h 334"/>
              <a:gd name="T20" fmla="*/ 525841 w 373"/>
              <a:gd name="T21" fmla="*/ 515938 h 334"/>
              <a:gd name="T22" fmla="*/ 593257 w 373"/>
              <a:gd name="T23" fmla="*/ 501650 h 334"/>
              <a:gd name="T24" fmla="*/ 656178 w 373"/>
              <a:gd name="T25" fmla="*/ 477838 h 334"/>
              <a:gd name="T26" fmla="*/ 712358 w 373"/>
              <a:gd name="T27" fmla="*/ 449263 h 334"/>
              <a:gd name="T28" fmla="*/ 759549 w 373"/>
              <a:gd name="T29" fmla="*/ 414338 h 334"/>
              <a:gd name="T30" fmla="*/ 795503 w 373"/>
              <a:gd name="T31" fmla="*/ 373062 h 334"/>
              <a:gd name="T32" fmla="*/ 822470 w 373"/>
              <a:gd name="T33" fmla="*/ 330200 h 334"/>
              <a:gd name="T34" fmla="*/ 835953 w 373"/>
              <a:gd name="T35" fmla="*/ 284162 h 334"/>
              <a:gd name="T36" fmla="*/ 835953 w 373"/>
              <a:gd name="T37" fmla="*/ 238125 h 334"/>
              <a:gd name="T38" fmla="*/ 822470 w 373"/>
              <a:gd name="T39" fmla="*/ 193675 h 334"/>
              <a:gd name="T40" fmla="*/ 795503 w 373"/>
              <a:gd name="T41" fmla="*/ 149225 h 334"/>
              <a:gd name="T42" fmla="*/ 759549 w 373"/>
              <a:gd name="T43" fmla="*/ 111125 h 334"/>
              <a:gd name="T44" fmla="*/ 712358 w 373"/>
              <a:gd name="T45" fmla="*/ 74612 h 334"/>
              <a:gd name="T46" fmla="*/ 656178 w 373"/>
              <a:gd name="T47" fmla="*/ 46037 h 334"/>
              <a:gd name="T48" fmla="*/ 593257 w 373"/>
              <a:gd name="T49" fmla="*/ 22225 h 334"/>
              <a:gd name="T50" fmla="*/ 525841 w 373"/>
              <a:gd name="T51" fmla="*/ 6350 h 334"/>
              <a:gd name="T52" fmla="*/ 451684 w 373"/>
              <a:gd name="T53" fmla="*/ 0 h 334"/>
              <a:gd name="T54" fmla="*/ 382021 w 373"/>
              <a:gd name="T55" fmla="*/ 0 h 334"/>
              <a:gd name="T56" fmla="*/ 307864 w 373"/>
              <a:gd name="T57" fmla="*/ 6350 h 334"/>
              <a:gd name="T58" fmla="*/ 240449 w 373"/>
              <a:gd name="T59" fmla="*/ 22225 h 334"/>
              <a:gd name="T60" fmla="*/ 179775 w 373"/>
              <a:gd name="T61" fmla="*/ 46037 h 334"/>
              <a:gd name="T62" fmla="*/ 123595 w 373"/>
              <a:gd name="T63" fmla="*/ 74612 h 334"/>
              <a:gd name="T64" fmla="*/ 74157 w 373"/>
              <a:gd name="T65" fmla="*/ 111125 h 334"/>
              <a:gd name="T66" fmla="*/ 38202 w 373"/>
              <a:gd name="T67" fmla="*/ 150812 h 334"/>
              <a:gd name="T68" fmla="*/ 13483 w 373"/>
              <a:gd name="T69" fmla="*/ 193675 h 334"/>
              <a:gd name="T70" fmla="*/ 2247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74" name="Rectangle 27"/>
          <p:cNvSpPr>
            <a:spLocks noChangeArrowheads="1"/>
          </p:cNvSpPr>
          <p:nvPr/>
        </p:nvSpPr>
        <p:spPr bwMode="auto">
          <a:xfrm>
            <a:off x="498475" y="4816475"/>
            <a:ext cx="681478" cy="33598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Since</a:t>
            </a:r>
          </a:p>
        </p:txBody>
      </p:sp>
      <p:sp>
        <p:nvSpPr>
          <p:cNvPr id="75" name="Line 28"/>
          <p:cNvSpPr>
            <a:spLocks noChangeShapeType="1"/>
          </p:cNvSpPr>
          <p:nvPr/>
        </p:nvSpPr>
        <p:spPr bwMode="auto">
          <a:xfrm flipV="1">
            <a:off x="1274762" y="4868862"/>
            <a:ext cx="228600" cy="762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6" name="Line 18"/>
          <p:cNvSpPr>
            <a:spLocks noChangeShapeType="1"/>
          </p:cNvSpPr>
          <p:nvPr/>
        </p:nvSpPr>
        <p:spPr bwMode="auto">
          <a:xfrm flipV="1">
            <a:off x="2819400" y="2895600"/>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77" name="Line 18"/>
          <p:cNvSpPr>
            <a:spLocks noChangeShapeType="1"/>
          </p:cNvSpPr>
          <p:nvPr/>
        </p:nvSpPr>
        <p:spPr bwMode="auto">
          <a:xfrm flipV="1">
            <a:off x="5562600" y="2819400"/>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78" name="Line 18"/>
          <p:cNvSpPr>
            <a:spLocks noChangeShapeType="1"/>
          </p:cNvSpPr>
          <p:nvPr/>
        </p:nvSpPr>
        <p:spPr bwMode="auto">
          <a:xfrm>
            <a:off x="2819400" y="3048000"/>
            <a:ext cx="1371600" cy="1523999"/>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79" name="Line 18"/>
          <p:cNvSpPr>
            <a:spLocks noChangeShapeType="1"/>
          </p:cNvSpPr>
          <p:nvPr/>
        </p:nvSpPr>
        <p:spPr bwMode="auto">
          <a:xfrm flipV="1">
            <a:off x="5638800" y="3124199"/>
            <a:ext cx="1143000" cy="1447799"/>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0" name="Line 18"/>
          <p:cNvSpPr>
            <a:spLocks noChangeShapeType="1"/>
          </p:cNvSpPr>
          <p:nvPr/>
        </p:nvSpPr>
        <p:spPr bwMode="auto">
          <a:xfrm flipH="1">
            <a:off x="1905000" y="3124200"/>
            <a:ext cx="0" cy="152400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1" name="Line 18"/>
          <p:cNvSpPr>
            <a:spLocks noChangeShapeType="1"/>
          </p:cNvSpPr>
          <p:nvPr/>
        </p:nvSpPr>
        <p:spPr bwMode="auto">
          <a:xfrm>
            <a:off x="2514600" y="3124200"/>
            <a:ext cx="0" cy="152400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Tree>
    <p:extLst>
      <p:ext uri="{BB962C8B-B14F-4D97-AF65-F5344CB8AC3E}">
        <p14:creationId xmlns:p14="http://schemas.microsoft.com/office/powerpoint/2010/main" val="1456106970"/>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8232</TotalTime>
  <Words>1847</Words>
  <Application>Microsoft Macintosh PowerPoint</Application>
  <PresentationFormat>On-screen Show (4:3)</PresentationFormat>
  <Paragraphs>356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vt:lpstr>
      <vt:lpstr>Comic Sans MS</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Cai, Ying [COM S]</cp:lastModifiedBy>
  <cp:revision>651</cp:revision>
  <cp:lastPrinted>2020-01-21T15:30:35Z</cp:lastPrinted>
  <dcterms:created xsi:type="dcterms:W3CDTF">2000-01-05T21:16:51Z</dcterms:created>
  <dcterms:modified xsi:type="dcterms:W3CDTF">2021-02-02T17:54:43Z</dcterms:modified>
</cp:coreProperties>
</file>