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75" r:id="rId4"/>
    <p:sldId id="276" r:id="rId5"/>
    <p:sldId id="350" r:id="rId6"/>
    <p:sldId id="351" r:id="rId7"/>
    <p:sldId id="35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0" autoAdjust="0"/>
    <p:restoredTop sz="87973" autoAdjust="0"/>
  </p:normalViewPr>
  <p:slideViewPr>
    <p:cSldViewPr>
      <p:cViewPr varScale="1">
        <p:scale>
          <a:sx n="100" d="100"/>
          <a:sy n="100" d="100"/>
        </p:scale>
        <p:origin x="3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452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2452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840" y="0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2313"/>
            <a:ext cx="4814888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005" y="4574343"/>
            <a:ext cx="5385352" cy="433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685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840" y="9148685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company has a number of employees. The attributes of EMPLOYEE include </a:t>
            </a:r>
            <a:r>
              <a:rPr lang="en-US" dirty="0" err="1">
                <a:latin typeface="Cambria"/>
                <a:cs typeface="Cambria"/>
              </a:rPr>
              <a:t>Employee_ID</a:t>
            </a:r>
            <a:r>
              <a:rPr lang="en-US" dirty="0">
                <a:latin typeface="Cambria"/>
                <a:cs typeface="Cambria"/>
              </a:rPr>
              <a:t> (identifier), Name, Address, and Birthdate.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The company also has several projects. Attributes of PROJECT include </a:t>
            </a:r>
            <a:r>
              <a:rPr lang="en-US" dirty="0" err="1">
                <a:latin typeface="Cambria"/>
                <a:cs typeface="Cambria"/>
              </a:rPr>
              <a:t>Project_ID</a:t>
            </a:r>
            <a:r>
              <a:rPr lang="en-US" dirty="0">
                <a:latin typeface="Cambria"/>
                <a:cs typeface="Cambria"/>
              </a:rPr>
              <a:t> (identifier), </a:t>
            </a:r>
            <a:r>
              <a:rPr lang="en-US" dirty="0" err="1">
                <a:latin typeface="Cambria"/>
                <a:cs typeface="Cambria"/>
              </a:rPr>
              <a:t>Project_Name</a:t>
            </a:r>
            <a:r>
              <a:rPr lang="en-US" dirty="0">
                <a:latin typeface="Cambria"/>
                <a:cs typeface="Cambria"/>
              </a:rPr>
              <a:t>, and </a:t>
            </a:r>
            <a:r>
              <a:rPr lang="en-US" dirty="0" err="1">
                <a:latin typeface="Cambria"/>
                <a:cs typeface="Cambria"/>
              </a:rPr>
              <a:t>Start_Date</a:t>
            </a:r>
            <a:r>
              <a:rPr lang="en-US" dirty="0">
                <a:latin typeface="Cambria"/>
                <a:cs typeface="Cambria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Each Employee may be assigned to one or more projects, or may not be assigned to a project.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project must have at least one employee assigned, and may have any number of employees assigned.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 employee’s billing rate may vary by project, and the company wishes to record the applicable billing rate (</a:t>
            </a:r>
            <a:r>
              <a:rPr lang="en-US" dirty="0" err="1">
                <a:latin typeface="Cambria"/>
                <a:cs typeface="Cambria"/>
              </a:rPr>
              <a:t>Billing_Rate</a:t>
            </a:r>
            <a:r>
              <a:rPr lang="en-US" dirty="0">
                <a:latin typeface="Cambria"/>
                <a:cs typeface="Cambria"/>
              </a:rPr>
              <a:t>) for each employee when assigned to a particular project. </a:t>
            </a:r>
          </a:p>
        </p:txBody>
      </p:sp>
    </p:spTree>
    <p:extLst>
      <p:ext uri="{BB962C8B-B14F-4D97-AF65-F5344CB8AC3E}">
        <p14:creationId xmlns:p14="http://schemas.microsoft.com/office/powerpoint/2010/main" val="20456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752600"/>
            <a:ext cx="1828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employees</a:t>
            </a:r>
          </a:p>
        </p:txBody>
      </p:sp>
      <p:sp>
        <p:nvSpPr>
          <p:cNvPr id="5" name="Diamond 4"/>
          <p:cNvSpPr/>
          <p:nvPr/>
        </p:nvSpPr>
        <p:spPr>
          <a:xfrm>
            <a:off x="1828800" y="4191000"/>
            <a:ext cx="24384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assign</a:t>
            </a:r>
          </a:p>
        </p:txBody>
      </p:sp>
      <p:cxnSp>
        <p:nvCxnSpPr>
          <p:cNvPr id="6" name="Straight Connector 5"/>
          <p:cNvCxnSpPr>
            <a:stCxn id="4" idx="2"/>
            <a:endCxn id="5" idx="1"/>
          </p:cNvCxnSpPr>
          <p:nvPr/>
        </p:nvCxnSpPr>
        <p:spPr>
          <a:xfrm>
            <a:off x="1752600" y="2514600"/>
            <a:ext cx="76200" cy="20193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8" idx="1"/>
          </p:cNvCxnSpPr>
          <p:nvPr/>
        </p:nvCxnSpPr>
        <p:spPr>
          <a:xfrm>
            <a:off x="4267200" y="4533900"/>
            <a:ext cx="99060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57800" y="5181600"/>
            <a:ext cx="1828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projects</a:t>
            </a:r>
          </a:p>
        </p:txBody>
      </p:sp>
      <p:sp>
        <p:nvSpPr>
          <p:cNvPr id="2" name="Oval 1"/>
          <p:cNvSpPr/>
          <p:nvPr/>
        </p:nvSpPr>
        <p:spPr>
          <a:xfrm>
            <a:off x="228600" y="457200"/>
            <a:ext cx="990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EID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381000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3124200" y="1295400"/>
            <a:ext cx="2209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birthday</a:t>
            </a:r>
          </a:p>
        </p:txBody>
      </p:sp>
      <p:sp>
        <p:nvSpPr>
          <p:cNvPr id="12" name="Oval 11"/>
          <p:cNvSpPr/>
          <p:nvPr/>
        </p:nvSpPr>
        <p:spPr>
          <a:xfrm>
            <a:off x="2971800" y="457200"/>
            <a:ext cx="1676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address</a:t>
            </a:r>
          </a:p>
        </p:txBody>
      </p:sp>
      <p:cxnSp>
        <p:nvCxnSpPr>
          <p:cNvPr id="13" name="Straight Connector 12"/>
          <p:cNvCxnSpPr>
            <a:endCxn id="2" idx="4"/>
          </p:cNvCxnSpPr>
          <p:nvPr/>
        </p:nvCxnSpPr>
        <p:spPr>
          <a:xfrm flipH="1" flipV="1">
            <a:off x="723901" y="990600"/>
            <a:ext cx="4191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flipV="1">
            <a:off x="1752600" y="914400"/>
            <a:ext cx="3810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86000" y="914400"/>
            <a:ext cx="838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2"/>
          </p:cNvCxnSpPr>
          <p:nvPr/>
        </p:nvCxnSpPr>
        <p:spPr>
          <a:xfrm flipV="1">
            <a:off x="2667000" y="1562100"/>
            <a:ext cx="4572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3886200"/>
            <a:ext cx="990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PID</a:t>
            </a:r>
          </a:p>
        </p:txBody>
      </p:sp>
      <p:sp>
        <p:nvSpPr>
          <p:cNvPr id="24" name="Oval 23"/>
          <p:cNvSpPr/>
          <p:nvPr/>
        </p:nvSpPr>
        <p:spPr>
          <a:xfrm>
            <a:off x="6019800" y="3886200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7391400" y="4267200"/>
            <a:ext cx="16002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starting date</a:t>
            </a:r>
          </a:p>
        </p:txBody>
      </p:sp>
      <p:cxnSp>
        <p:nvCxnSpPr>
          <p:cNvPr id="27" name="Straight Connector 26"/>
          <p:cNvCxnSpPr>
            <a:endCxn id="23" idx="4"/>
          </p:cNvCxnSpPr>
          <p:nvPr/>
        </p:nvCxnSpPr>
        <p:spPr>
          <a:xfrm flipH="1" flipV="1">
            <a:off x="5219701" y="4419600"/>
            <a:ext cx="4191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19800" y="4343400"/>
            <a:ext cx="3810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86600" y="4800600"/>
            <a:ext cx="381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8" name="Rectangle 23557"/>
          <p:cNvSpPr/>
          <p:nvPr/>
        </p:nvSpPr>
        <p:spPr>
          <a:xfrm>
            <a:off x="1981200" y="32004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14800" y="50292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124200" y="2590800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billing rate</a:t>
            </a:r>
          </a:p>
        </p:txBody>
      </p:sp>
      <p:cxnSp>
        <p:nvCxnSpPr>
          <p:cNvPr id="42" name="Straight Connector 41"/>
          <p:cNvCxnSpPr>
            <a:stCxn id="5" idx="0"/>
            <a:endCxn id="41" idx="4"/>
          </p:cNvCxnSpPr>
          <p:nvPr/>
        </p:nvCxnSpPr>
        <p:spPr>
          <a:xfrm flipV="1">
            <a:off x="3048000" y="3276600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2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2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university has a large number of courses in its catalog. Attributes of COURSE include </a:t>
            </a:r>
            <a:r>
              <a:rPr lang="en-US" dirty="0" err="1">
                <a:latin typeface="Cambria"/>
                <a:cs typeface="Cambria"/>
              </a:rPr>
              <a:t>Course_number</a:t>
            </a:r>
            <a:r>
              <a:rPr lang="en-US" dirty="0">
                <a:latin typeface="Cambria"/>
                <a:cs typeface="Cambria"/>
              </a:rPr>
              <a:t> (identifier), </a:t>
            </a:r>
            <a:r>
              <a:rPr lang="en-US" dirty="0" err="1">
                <a:latin typeface="Cambria"/>
                <a:cs typeface="Cambria"/>
              </a:rPr>
              <a:t>Course_name</a:t>
            </a:r>
            <a:r>
              <a:rPr lang="en-US" dirty="0">
                <a:latin typeface="Cambria"/>
                <a:cs typeface="Cambria"/>
              </a:rPr>
              <a:t>, and Units.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Each course may have one or more different courses as prerequisites, or may have no prerequisites. Similarly, a particular course may be a prerequisite for any number of courses, or may not be prerequisite for any other course. </a:t>
            </a:r>
          </a:p>
        </p:txBody>
      </p:sp>
    </p:spTree>
    <p:extLst>
      <p:ext uri="{BB962C8B-B14F-4D97-AF65-F5344CB8AC3E}">
        <p14:creationId xmlns:p14="http://schemas.microsoft.com/office/powerpoint/2010/main" val="343364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0574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courses</a:t>
            </a:r>
          </a:p>
        </p:txBody>
      </p:sp>
      <p:sp>
        <p:nvSpPr>
          <p:cNvPr id="5" name="Diamond 4"/>
          <p:cNvSpPr/>
          <p:nvPr/>
        </p:nvSpPr>
        <p:spPr>
          <a:xfrm>
            <a:off x="2590800" y="4495800"/>
            <a:ext cx="2590800" cy="106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pre-requisite</a:t>
            </a: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 flipH="1">
            <a:off x="2590800" y="2895600"/>
            <a:ext cx="228600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52600" y="762000"/>
            <a:ext cx="1143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CID</a:t>
            </a:r>
          </a:p>
        </p:txBody>
      </p:sp>
      <p:sp>
        <p:nvSpPr>
          <p:cNvPr id="10" name="Oval 9"/>
          <p:cNvSpPr/>
          <p:nvPr/>
        </p:nvSpPr>
        <p:spPr>
          <a:xfrm>
            <a:off x="2971800" y="685800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name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762000"/>
            <a:ext cx="1676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unit</a:t>
            </a:r>
          </a:p>
        </p:txBody>
      </p:sp>
      <p:cxnSp>
        <p:nvCxnSpPr>
          <p:cNvPr id="13" name="Straight Connector 12"/>
          <p:cNvCxnSpPr>
            <a:endCxn id="2" idx="4"/>
          </p:cNvCxnSpPr>
          <p:nvPr/>
        </p:nvCxnSpPr>
        <p:spPr>
          <a:xfrm flipH="1" flipV="1">
            <a:off x="2324101" y="1295400"/>
            <a:ext cx="3429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flipH="1" flipV="1">
            <a:off x="3657601" y="1219200"/>
            <a:ext cx="1905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72000" y="1295400"/>
            <a:ext cx="457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8" name="Rectangle 23557"/>
          <p:cNvSpPr/>
          <p:nvPr/>
        </p:nvSpPr>
        <p:spPr>
          <a:xfrm>
            <a:off x="2819400" y="35052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cxnSp>
        <p:nvCxnSpPr>
          <p:cNvPr id="32" name="Straight Connector 31"/>
          <p:cNvCxnSpPr>
            <a:endCxn id="5" idx="3"/>
          </p:cNvCxnSpPr>
          <p:nvPr/>
        </p:nvCxnSpPr>
        <p:spPr>
          <a:xfrm>
            <a:off x="4800600" y="2895600"/>
            <a:ext cx="381000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19600" y="35814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837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2’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There are a number of people, attributes of which include SSN, name, and gender.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may have to do with another person, e.g., sharing common interests such as fishing, soccer, and so 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68347-5716-F243-825B-2D0E09B3BC07}"/>
              </a:ext>
            </a:extLst>
          </p:cNvPr>
          <p:cNvSpPr/>
          <p:nvPr/>
        </p:nvSpPr>
        <p:spPr>
          <a:xfrm>
            <a:off x="1534274" y="2819400"/>
            <a:ext cx="62484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Is this ER-diagram efficient to implement? How about searching of all persons who have to do with a given person?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 alternative solution: using each person’s id as a table name and let the table store the people s/he has to do with and the relationship.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Yet this is no longer an ER diagram 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Another solution is Graph model (Neo4J)</a:t>
            </a:r>
          </a:p>
        </p:txBody>
      </p:sp>
    </p:spTree>
    <p:extLst>
      <p:ext uri="{BB962C8B-B14F-4D97-AF65-F5344CB8AC3E}">
        <p14:creationId xmlns:p14="http://schemas.microsoft.com/office/powerpoint/2010/main" val="20245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800" dirty="0">
                <a:solidFill>
                  <a:srgbClr val="CC0066"/>
                </a:solidFill>
                <a:latin typeface="Cambria"/>
                <a:cs typeface="Cambria"/>
              </a:rPr>
              <a:t>What are the differences of these two designs?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5434D-7EE3-8F4D-A222-FF30BA7034E5}"/>
              </a:ext>
            </a:extLst>
          </p:cNvPr>
          <p:cNvSpPr/>
          <p:nvPr/>
        </p:nvSpPr>
        <p:spPr>
          <a:xfrm>
            <a:off x="1057276" y="2662307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persons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C1C94FD-1AD0-4643-BDDB-5011FC1A7AFE}"/>
              </a:ext>
            </a:extLst>
          </p:cNvPr>
          <p:cNvSpPr/>
          <p:nvPr/>
        </p:nvSpPr>
        <p:spPr>
          <a:xfrm>
            <a:off x="894600" y="4539343"/>
            <a:ext cx="3525749" cy="106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Has-to-do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FE8DC-E682-4343-B282-2D51A3A6EF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894600" y="2939143"/>
            <a:ext cx="228602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B02F584-2874-4C4C-9689-6FC237FD73D4}"/>
              </a:ext>
            </a:extLst>
          </p:cNvPr>
          <p:cNvSpPr/>
          <p:nvPr/>
        </p:nvSpPr>
        <p:spPr>
          <a:xfrm>
            <a:off x="447676" y="1366907"/>
            <a:ext cx="1143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BE867-909A-EB4D-A019-5E42BF684512}"/>
              </a:ext>
            </a:extLst>
          </p:cNvPr>
          <p:cNvSpPr/>
          <p:nvPr/>
        </p:nvSpPr>
        <p:spPr>
          <a:xfrm>
            <a:off x="1666876" y="1290707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err="1">
                <a:latin typeface="Cambria"/>
                <a:cs typeface="Cambria"/>
              </a:rPr>
              <a:t>ssn</a:t>
            </a:r>
            <a:endParaRPr lang="en-US" sz="2000" u="sng" dirty="0">
              <a:latin typeface="Cambria"/>
              <a:cs typeface="Cambr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798453-6C3B-DD4B-821F-65B96A9DF03F}"/>
              </a:ext>
            </a:extLst>
          </p:cNvPr>
          <p:cNvSpPr/>
          <p:nvPr/>
        </p:nvSpPr>
        <p:spPr>
          <a:xfrm>
            <a:off x="3190876" y="1366907"/>
            <a:ext cx="1676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gender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9791FB-3A55-CF4D-8612-971A8F6BA506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1019177" y="1900307"/>
            <a:ext cx="3429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42F099-E446-744B-9A88-426919C06486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352677" y="1824107"/>
            <a:ext cx="1905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9BE4E5-0F23-7941-AD1C-16D93A53D4ED}"/>
              </a:ext>
            </a:extLst>
          </p:cNvPr>
          <p:cNvCxnSpPr/>
          <p:nvPr/>
        </p:nvCxnSpPr>
        <p:spPr>
          <a:xfrm flipV="1">
            <a:off x="3267076" y="1900307"/>
            <a:ext cx="457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7BB77-E1BF-0045-9933-0EE1EF536528}"/>
              </a:ext>
            </a:extLst>
          </p:cNvPr>
          <p:cNvSpPr/>
          <p:nvPr/>
        </p:nvSpPr>
        <p:spPr>
          <a:xfrm>
            <a:off x="1514476" y="4110108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032693-CAD3-4F4E-88D6-2019DCCAC38F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3104401" y="2939143"/>
            <a:ext cx="1315948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98EB0C-C87E-0648-8BE5-1F8934CBEDF0}"/>
              </a:ext>
            </a:extLst>
          </p:cNvPr>
          <p:cNvSpPr/>
          <p:nvPr/>
        </p:nvSpPr>
        <p:spPr>
          <a:xfrm>
            <a:off x="3114676" y="4186308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CF09E5-F727-FF4C-8CC5-225EA7D7F31B}"/>
              </a:ext>
            </a:extLst>
          </p:cNvPr>
          <p:cNvSpPr/>
          <p:nvPr/>
        </p:nvSpPr>
        <p:spPr>
          <a:xfrm>
            <a:off x="304800" y="6135914"/>
            <a:ext cx="2419351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relationship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7D5EE-4382-A54A-8238-2E1E7FB32A55}"/>
              </a:ext>
            </a:extLst>
          </p:cNvPr>
          <p:cNvCxnSpPr>
            <a:cxnSpLocks/>
          </p:cNvCxnSpPr>
          <p:nvPr/>
        </p:nvCxnSpPr>
        <p:spPr>
          <a:xfrm flipH="1">
            <a:off x="1713509" y="5635268"/>
            <a:ext cx="829668" cy="5358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86AC5-2CBF-5A4A-B1CE-B126AE8A6899}"/>
              </a:ext>
            </a:extLst>
          </p:cNvPr>
          <p:cNvSpPr/>
          <p:nvPr/>
        </p:nvSpPr>
        <p:spPr>
          <a:xfrm>
            <a:off x="5334000" y="19812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persons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777FE151-35F9-D845-BA74-66C9706A59EE}"/>
              </a:ext>
            </a:extLst>
          </p:cNvPr>
          <p:cNvSpPr/>
          <p:nvPr/>
        </p:nvSpPr>
        <p:spPr>
          <a:xfrm>
            <a:off x="5171324" y="3858236"/>
            <a:ext cx="3525749" cy="106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Has-to-do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6A4BD-06C9-0546-81A2-B7F1DD486B39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5171324" y="2258036"/>
            <a:ext cx="228602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1D132C-F358-6544-A476-CB0038B0EF2E}"/>
              </a:ext>
            </a:extLst>
          </p:cNvPr>
          <p:cNvSpPr/>
          <p:nvPr/>
        </p:nvSpPr>
        <p:spPr>
          <a:xfrm>
            <a:off x="4724400" y="685800"/>
            <a:ext cx="1143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name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7E98AF-1C05-C346-B18A-89AD988E03DA}"/>
              </a:ext>
            </a:extLst>
          </p:cNvPr>
          <p:cNvSpPr/>
          <p:nvPr/>
        </p:nvSpPr>
        <p:spPr>
          <a:xfrm>
            <a:off x="5943600" y="609600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err="1">
                <a:latin typeface="Cambria"/>
                <a:cs typeface="Cambria"/>
              </a:rPr>
              <a:t>ssn</a:t>
            </a:r>
            <a:endParaRPr lang="en-US" sz="2000" u="sng" dirty="0">
              <a:latin typeface="Cambria"/>
              <a:cs typeface="Cambri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1B1425-A770-B842-8CFD-50F053C5C5E6}"/>
              </a:ext>
            </a:extLst>
          </p:cNvPr>
          <p:cNvSpPr/>
          <p:nvPr/>
        </p:nvSpPr>
        <p:spPr>
          <a:xfrm>
            <a:off x="7467600" y="685800"/>
            <a:ext cx="1676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/>
                <a:cs typeface="Cambria"/>
              </a:rPr>
              <a:t>gender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9536CD-11A6-BF46-8E14-463CAAD8E749}"/>
              </a:ext>
            </a:extLst>
          </p:cNvPr>
          <p:cNvCxnSpPr>
            <a:endCxn id="28" idx="4"/>
          </p:cNvCxnSpPr>
          <p:nvPr/>
        </p:nvCxnSpPr>
        <p:spPr>
          <a:xfrm flipH="1" flipV="1">
            <a:off x="5295901" y="1219200"/>
            <a:ext cx="3429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9D7230-F856-9E43-996E-40AD00AB6DCE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629401" y="1143000"/>
            <a:ext cx="1905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FA397-2561-6841-BE15-6E8D214AB75C}"/>
              </a:ext>
            </a:extLst>
          </p:cNvPr>
          <p:cNvCxnSpPr/>
          <p:nvPr/>
        </p:nvCxnSpPr>
        <p:spPr>
          <a:xfrm flipV="1">
            <a:off x="7543800" y="1219200"/>
            <a:ext cx="457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3B0D4-ECB4-9E4B-B831-71DE941B66DB}"/>
              </a:ext>
            </a:extLst>
          </p:cNvPr>
          <p:cNvSpPr/>
          <p:nvPr/>
        </p:nvSpPr>
        <p:spPr>
          <a:xfrm>
            <a:off x="5791200" y="34290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DE6CDA-AC65-F94A-9EAE-CCA2AECD690A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7381125" y="2258036"/>
            <a:ext cx="1315948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29E7A4-E4DD-764A-A1A6-C28ABB21EF93}"/>
              </a:ext>
            </a:extLst>
          </p:cNvPr>
          <p:cNvSpPr/>
          <p:nvPr/>
        </p:nvSpPr>
        <p:spPr>
          <a:xfrm>
            <a:off x="7391400" y="35052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BF727F-9F6A-F04E-8EB0-F28BFE3F199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934199" y="4925036"/>
            <a:ext cx="304801" cy="9781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C6E8612-930A-D047-AD5E-7E5EFD26C1A7}"/>
              </a:ext>
            </a:extLst>
          </p:cNvPr>
          <p:cNvSpPr/>
          <p:nvPr/>
        </p:nvSpPr>
        <p:spPr>
          <a:xfrm>
            <a:off x="6067422" y="5903201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mbria"/>
                <a:cs typeface="Cambria"/>
              </a:rPr>
              <a:t>TypeOfRelationship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76BCC2-2016-6145-904E-38005058DE91}"/>
              </a:ext>
            </a:extLst>
          </p:cNvPr>
          <p:cNvSpPr/>
          <p:nvPr/>
        </p:nvSpPr>
        <p:spPr>
          <a:xfrm>
            <a:off x="4420349" y="6040072"/>
            <a:ext cx="1143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name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7F87B3-5936-9448-ACDD-103C26D8E714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5563349" y="6248400"/>
            <a:ext cx="455334" cy="583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7FD4F7-0DC1-2A45-BB57-FC451662306E}"/>
              </a:ext>
            </a:extLst>
          </p:cNvPr>
          <p:cNvSpPr txBox="1"/>
          <p:nvPr/>
        </p:nvSpPr>
        <p:spPr>
          <a:xfrm>
            <a:off x="230288" y="5474939"/>
            <a:ext cx="215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Attribute, which could be of any 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971237-5D0C-534C-AE3C-D694C7C47C47}"/>
              </a:ext>
            </a:extLst>
          </p:cNvPr>
          <p:cNvSpPr txBox="1"/>
          <p:nvPr/>
        </p:nvSpPr>
        <p:spPr>
          <a:xfrm>
            <a:off x="6354104" y="5470641"/>
            <a:ext cx="215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Entity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FE60A-FAFA-D94B-BE09-9DE8C6BD6F85}"/>
              </a:ext>
            </a:extLst>
          </p:cNvPr>
          <p:cNvSpPr txBox="1"/>
          <p:nvPr/>
        </p:nvSpPr>
        <p:spPr>
          <a:xfrm>
            <a:off x="4701366" y="4928197"/>
            <a:ext cx="1419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Fishing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Soccer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tennis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3EF76F-B31C-BA40-94BD-F0F3F3AB4359}"/>
              </a:ext>
            </a:extLst>
          </p:cNvPr>
          <p:cNvSpPr txBox="1"/>
          <p:nvPr/>
        </p:nvSpPr>
        <p:spPr>
          <a:xfrm>
            <a:off x="5691965" y="2761028"/>
            <a:ext cx="239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Pn</a:t>
            </a:r>
            <a:r>
              <a:rPr lang="en-US" sz="1600" dirty="0"/>
              <a:t> (n= 1million)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6B1B38-C624-E34B-B3CE-183F42B36E96}"/>
              </a:ext>
            </a:extLst>
          </p:cNvPr>
          <p:cNvSpPr txBox="1"/>
          <p:nvPr/>
        </p:nvSpPr>
        <p:spPr>
          <a:xfrm>
            <a:off x="7111131" y="3969603"/>
            <a:ext cx="195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P1, p2, fishing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P2, p3, tennis</a:t>
            </a:r>
          </a:p>
        </p:txBody>
      </p:sp>
    </p:spTree>
    <p:extLst>
      <p:ext uri="{BB962C8B-B14F-4D97-AF65-F5344CB8AC3E}">
        <p14:creationId xmlns:p14="http://schemas.microsoft.com/office/powerpoint/2010/main" val="21875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2’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68347-5716-F243-825B-2D0E09B3BC07}"/>
              </a:ext>
            </a:extLst>
          </p:cNvPr>
          <p:cNvSpPr/>
          <p:nvPr/>
        </p:nvSpPr>
        <p:spPr>
          <a:xfrm>
            <a:off x="867738" y="1143000"/>
            <a:ext cx="757333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Is this ER-diagram efficient to implement? How about searching of all persons who have to do with a given person?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An alternative solution: using each person’s id as a table name and let the table store the people s/he has to do with and the relationship.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Yet this is no longer an ER diagram 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Another solution is Graph model (Neo4J)</a:t>
            </a:r>
          </a:p>
        </p:txBody>
      </p:sp>
    </p:spTree>
    <p:extLst>
      <p:ext uri="{BB962C8B-B14F-4D97-AF65-F5344CB8AC3E}">
        <p14:creationId xmlns:p14="http://schemas.microsoft.com/office/powerpoint/2010/main" val="1179097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</TotalTime>
  <Words>475</Words>
  <Application>Microsoft Macintosh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Comic Sans MS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Cai, Ying [COM S]</cp:lastModifiedBy>
  <cp:revision>638</cp:revision>
  <cp:lastPrinted>2020-08-25T19:29:08Z</cp:lastPrinted>
  <dcterms:created xsi:type="dcterms:W3CDTF">2000-01-05T21:16:51Z</dcterms:created>
  <dcterms:modified xsi:type="dcterms:W3CDTF">2021-02-02T20:10:21Z</dcterms:modified>
</cp:coreProperties>
</file>