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3" r:id="rId2"/>
    <p:sldId id="334" r:id="rId3"/>
    <p:sldId id="330" r:id="rId4"/>
    <p:sldId id="271" r:id="rId5"/>
    <p:sldId id="335" r:id="rId6"/>
    <p:sldId id="336" r:id="rId7"/>
    <p:sldId id="337" r:id="rId8"/>
    <p:sldId id="339" r:id="rId9"/>
    <p:sldId id="340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5" autoAdjust="0"/>
    <p:restoredTop sz="87973" autoAdjust="0"/>
  </p:normalViewPr>
  <p:slideViewPr>
    <p:cSldViewPr>
      <p:cViewPr varScale="1">
        <p:scale>
          <a:sx n="100" d="100"/>
          <a:sy n="100" d="100"/>
        </p:scale>
        <p:origin x="15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75" y="0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452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75" y="9122452"/>
            <a:ext cx="3168926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6447889-1A3C-4742-BD50-DA5DC82E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10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840" y="0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2313"/>
            <a:ext cx="4814888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005" y="4574343"/>
            <a:ext cx="5385352" cy="433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685"/>
            <a:ext cx="3182179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defTabSz="969915">
              <a:defRPr sz="13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840" y="9148685"/>
            <a:ext cx="318052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52" tIns="48476" rIns="96952" bIns="48476" numCol="1" anchor="b" anchorCtr="0" compatLnSpc="1">
            <a:prstTxWarp prst="textNoShape">
              <a:avLst/>
            </a:prstTxWarp>
          </a:bodyPr>
          <a:lstStyle>
            <a:lvl1pPr algn="r" defTabSz="969915">
              <a:defRPr sz="1300" b="1"/>
            </a:lvl1pPr>
          </a:lstStyle>
          <a:p>
            <a:pPr>
              <a:defRPr/>
            </a:pPr>
            <a:fld id="{F23EACDE-25FA-40DE-A77F-18C2C9A5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95F1C-B123-4A6B-A0F9-047E2EEB719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6A025-8AAA-4737-AA1B-8EB6AA14D3E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8020-56B3-4C81-AD31-9E2EB78A22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2313"/>
            <a:ext cx="4814888" cy="36115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4115-DB8F-461C-97D6-8DCF0C5F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F1733-5B89-44D2-B2E8-06BA79586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EE25-31B5-4CD9-A7F0-88F41CDB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31B2-3F19-496E-976B-21FFAA58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4B9F-17BF-4A1C-8274-7121E96B0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C72F-B889-47A4-BA65-8213F7C85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1B411-A250-477F-9113-F753E1C6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3ABF8-AC24-46B3-AC6A-4E88BCC6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531D-42DC-45FF-9874-1B858BD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654-74EC-4B4D-8B3E-F065EFF4A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BF87-6B44-445F-8357-F9E765EC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6671B66-C672-4670-B613-DF09AC93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3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533400" y="685800"/>
            <a:ext cx="8153400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 hospital has a large number of registered physicians and patients.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Attributes of PHYSICIAN include </a:t>
            </a:r>
            <a:r>
              <a:rPr lang="en-US" sz="2200" dirty="0" err="1">
                <a:latin typeface="Cambria"/>
                <a:cs typeface="Cambria"/>
              </a:rPr>
              <a:t>Physician_ID</a:t>
            </a:r>
            <a:r>
              <a:rPr lang="en-US" sz="2200" dirty="0">
                <a:latin typeface="Cambria"/>
                <a:cs typeface="Cambria"/>
              </a:rPr>
              <a:t> (identifier) and Specialty.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Attributes of Patients include </a:t>
            </a:r>
            <a:r>
              <a:rPr lang="en-US" sz="2200" dirty="0" err="1">
                <a:latin typeface="Cambria"/>
                <a:cs typeface="Cambria"/>
              </a:rPr>
              <a:t>Patient_ID</a:t>
            </a:r>
            <a:r>
              <a:rPr lang="en-US" sz="2200" dirty="0">
                <a:latin typeface="Cambria"/>
                <a:cs typeface="Cambria"/>
              </a:rPr>
              <a:t> (identifier) and </a:t>
            </a:r>
            <a:r>
              <a:rPr lang="en-US" sz="2200" dirty="0" err="1">
                <a:latin typeface="Cambria"/>
                <a:cs typeface="Cambria"/>
              </a:rPr>
              <a:t>Patient_Name</a:t>
            </a:r>
            <a:r>
              <a:rPr lang="en-US" sz="2200" dirty="0">
                <a:latin typeface="Cambria"/>
                <a:cs typeface="Cambria"/>
              </a:rPr>
              <a:t>. 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Any patient who is admitted must have exactly one admitting physician. A physician may optionally admit any number of patients.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Once admitted, a given patient must be treated by at least one physician. A particular physician may treat any number of patients, or may not treat any patients.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200" dirty="0">
                <a:latin typeface="Cambria"/>
                <a:cs typeface="Cambria"/>
              </a:rPr>
              <a:t>Whenever a patient is treated by a physician, the hospital wishes to record the details of the treatment (</a:t>
            </a:r>
            <a:r>
              <a:rPr lang="en-US" sz="2200" dirty="0" err="1">
                <a:latin typeface="Cambria"/>
                <a:cs typeface="Cambria"/>
              </a:rPr>
              <a:t>Treatment_Detail</a:t>
            </a:r>
            <a:r>
              <a:rPr lang="en-US" sz="2200" dirty="0">
                <a:latin typeface="Cambria"/>
                <a:cs typeface="Cambria"/>
              </a:rPr>
              <a:t>). Components of </a:t>
            </a:r>
            <a:r>
              <a:rPr lang="en-US" sz="2200" dirty="0" err="1">
                <a:latin typeface="Cambria"/>
                <a:cs typeface="Cambria"/>
              </a:rPr>
              <a:t>Treatment_Detail</a:t>
            </a:r>
            <a:r>
              <a:rPr lang="en-US" sz="2200" dirty="0">
                <a:latin typeface="Cambria"/>
                <a:cs typeface="Cambria"/>
              </a:rPr>
              <a:t> include Date, Time, and Results. </a:t>
            </a:r>
          </a:p>
        </p:txBody>
      </p:sp>
    </p:spTree>
    <p:extLst>
      <p:ext uri="{BB962C8B-B14F-4D97-AF65-F5344CB8AC3E}">
        <p14:creationId xmlns:p14="http://schemas.microsoft.com/office/powerpoint/2010/main" val="31384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752600"/>
            <a:ext cx="1828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physicians</a:t>
            </a:r>
          </a:p>
        </p:txBody>
      </p:sp>
      <p:sp>
        <p:nvSpPr>
          <p:cNvPr id="5" name="Diamond 4"/>
          <p:cNvSpPr/>
          <p:nvPr/>
        </p:nvSpPr>
        <p:spPr>
          <a:xfrm>
            <a:off x="2667000" y="3810000"/>
            <a:ext cx="18288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admit</a:t>
            </a:r>
          </a:p>
        </p:txBody>
      </p:sp>
      <p:cxnSp>
        <p:nvCxnSpPr>
          <p:cNvPr id="6" name="Straight Connector 5"/>
          <p:cNvCxnSpPr>
            <a:stCxn id="4" idx="2"/>
            <a:endCxn id="5" idx="1"/>
          </p:cNvCxnSpPr>
          <p:nvPr/>
        </p:nvCxnSpPr>
        <p:spPr>
          <a:xfrm>
            <a:off x="1752600" y="2514600"/>
            <a:ext cx="914400" cy="16383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8" idx="1"/>
          </p:cNvCxnSpPr>
          <p:nvPr/>
        </p:nvCxnSpPr>
        <p:spPr>
          <a:xfrm>
            <a:off x="4495800" y="4152900"/>
            <a:ext cx="838200" cy="647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4419600"/>
            <a:ext cx="1828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patients</a:t>
            </a:r>
          </a:p>
        </p:txBody>
      </p:sp>
      <p:sp>
        <p:nvSpPr>
          <p:cNvPr id="2" name="Oval 1"/>
          <p:cNvSpPr/>
          <p:nvPr/>
        </p:nvSpPr>
        <p:spPr>
          <a:xfrm>
            <a:off x="228600" y="533400"/>
            <a:ext cx="9906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Cambria"/>
                <a:cs typeface="Cambria"/>
              </a:rPr>
              <a:t>id</a:t>
            </a:r>
          </a:p>
        </p:txBody>
      </p:sp>
      <p:sp>
        <p:nvSpPr>
          <p:cNvPr id="10" name="Oval 9"/>
          <p:cNvSpPr/>
          <p:nvPr/>
        </p:nvSpPr>
        <p:spPr>
          <a:xfrm>
            <a:off x="1447800" y="381000"/>
            <a:ext cx="1828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specialty</a:t>
            </a:r>
          </a:p>
        </p:txBody>
      </p:sp>
      <p:cxnSp>
        <p:nvCxnSpPr>
          <p:cNvPr id="13" name="Straight Connector 12"/>
          <p:cNvCxnSpPr>
            <a:endCxn id="2" idx="4"/>
          </p:cNvCxnSpPr>
          <p:nvPr/>
        </p:nvCxnSpPr>
        <p:spPr>
          <a:xfrm flipH="1" flipV="1">
            <a:off x="723901" y="990600"/>
            <a:ext cx="4191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</p:cNvCxnSpPr>
          <p:nvPr/>
        </p:nvCxnSpPr>
        <p:spPr>
          <a:xfrm flipV="1">
            <a:off x="1752600" y="914400"/>
            <a:ext cx="3810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96200" y="4724400"/>
            <a:ext cx="990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Cambria"/>
                <a:cs typeface="Cambria"/>
              </a:rPr>
              <a:t>id</a:t>
            </a:r>
          </a:p>
        </p:txBody>
      </p:sp>
      <p:sp>
        <p:nvSpPr>
          <p:cNvPr id="24" name="Oval 23"/>
          <p:cNvSpPr/>
          <p:nvPr/>
        </p:nvSpPr>
        <p:spPr>
          <a:xfrm>
            <a:off x="7391400" y="3657600"/>
            <a:ext cx="1295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name</a:t>
            </a:r>
          </a:p>
        </p:txBody>
      </p:sp>
      <p:cxnSp>
        <p:nvCxnSpPr>
          <p:cNvPr id="27" name="Straight Connector 26"/>
          <p:cNvCxnSpPr>
            <a:stCxn id="23" idx="2"/>
          </p:cNvCxnSpPr>
          <p:nvPr/>
        </p:nvCxnSpPr>
        <p:spPr>
          <a:xfrm flipH="1" flipV="1">
            <a:off x="7162800" y="4876800"/>
            <a:ext cx="533400" cy="114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3"/>
          </p:cNvCxnSpPr>
          <p:nvPr/>
        </p:nvCxnSpPr>
        <p:spPr>
          <a:xfrm flipV="1">
            <a:off x="7162801" y="4112886"/>
            <a:ext cx="418307" cy="611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8" name="Rectangle 23557"/>
          <p:cNvSpPr/>
          <p:nvPr/>
        </p:nvSpPr>
        <p:spPr>
          <a:xfrm>
            <a:off x="1828800" y="32004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0" y="441513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u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581400" y="2819400"/>
            <a:ext cx="1828800" cy="685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treat</a:t>
            </a:r>
          </a:p>
        </p:txBody>
      </p:sp>
      <p:cxnSp>
        <p:nvCxnSpPr>
          <p:cNvPr id="29" name="Straight Connector 28"/>
          <p:cNvCxnSpPr>
            <a:endCxn id="26" idx="1"/>
          </p:cNvCxnSpPr>
          <p:nvPr/>
        </p:nvCxnSpPr>
        <p:spPr>
          <a:xfrm>
            <a:off x="2743200" y="2438400"/>
            <a:ext cx="838200" cy="7239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86400" y="35052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105400" y="3276600"/>
            <a:ext cx="685800" cy="114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24200" y="2286001"/>
            <a:ext cx="398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/>
                <a:cs typeface="Cambria"/>
              </a:rPr>
              <a:t>m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810000" y="1143000"/>
            <a:ext cx="3200400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treatment-date, time, results 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495801" y="2209801"/>
            <a:ext cx="418307" cy="611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2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4"/>
          <p:cNvSpPr>
            <a:spLocks noChangeArrowheads="1"/>
          </p:cNvSpPr>
          <p:nvPr/>
        </p:nvSpPr>
        <p:spPr bwMode="auto">
          <a:xfrm>
            <a:off x="609600" y="1600200"/>
            <a:ext cx="8077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Q1: What E does it have?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Q2: What R does it have?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mbria"/>
                <a:cs typeface="Cambria"/>
              </a:rPr>
              <a:t>Q3: Any constraints on R?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>
                <a:latin typeface="Cambria"/>
                <a:cs typeface="Cambria"/>
              </a:rPr>
              <a:t>Uni</a:t>
            </a:r>
            <a:r>
              <a:rPr lang="en-US" dirty="0">
                <a:latin typeface="Cambria"/>
                <a:cs typeface="Cambria"/>
              </a:rPr>
              <a:t>-participation vs. multi-participation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Cambria"/>
                <a:cs typeface="Cambria"/>
              </a:rPr>
              <a:t>Total-participation vs. partial-participation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609600"/>
            <a:ext cx="3121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mbria"/>
                <a:cs typeface="Cambria"/>
              </a:rPr>
              <a:t>A quick review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4343400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/>
                <a:cs typeface="Cambria"/>
              </a:rPr>
              <a:t>One more question, a special kind of relationship :</a:t>
            </a:r>
          </a:p>
          <a:p>
            <a:endParaRPr lang="en-US" sz="2800" dirty="0">
              <a:latin typeface="Cambria"/>
              <a:cs typeface="Cambria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ambria"/>
                <a:cs typeface="Cambria"/>
              </a:rPr>
              <a:t>Q4: Is there any relationship that is ISA? </a:t>
            </a:r>
            <a:endParaRPr lang="en-US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7549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152400"/>
            <a:ext cx="48768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200">
                <a:solidFill>
                  <a:srgbClr val="CC0066"/>
                </a:solidFill>
                <a:latin typeface="Cambria"/>
                <a:cs typeface="Cambria"/>
              </a:rPr>
              <a:t>ISA (`is a’) Hierarchies</a:t>
            </a:r>
          </a:p>
        </p:txBody>
      </p:sp>
      <p:sp>
        <p:nvSpPr>
          <p:cNvPr id="24579" name="Rectangle 31"/>
          <p:cNvSpPr>
            <a:spLocks noChangeArrowheads="1"/>
          </p:cNvSpPr>
          <p:nvPr/>
        </p:nvSpPr>
        <p:spPr bwMode="auto">
          <a:xfrm>
            <a:off x="381000" y="838200"/>
            <a:ext cx="4038600" cy="30690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If we declare A </a:t>
            </a:r>
            <a:r>
              <a:rPr lang="en-US" sz="1800" b="1">
                <a:solidFill>
                  <a:schemeClr val="accent2"/>
                </a:solidFill>
                <a:latin typeface="Cambria"/>
                <a:cs typeface="Cambria"/>
              </a:rPr>
              <a:t>ISA</a:t>
            </a:r>
            <a:r>
              <a:rPr lang="en-US" sz="2000">
                <a:latin typeface="Cambria"/>
                <a:cs typeface="Cambria"/>
              </a:rPr>
              <a:t> B, every A entity is also considered to be a B entity. </a:t>
            </a:r>
          </a:p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r>
              <a:rPr lang="en-US" sz="2000">
                <a:latin typeface="Cambria"/>
                <a:cs typeface="Cambria"/>
              </a:rPr>
              <a:t>Reasons for using ISA: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To add attributes specific to a subclass.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sz="2000">
                <a:latin typeface="Cambria"/>
                <a:cs typeface="Cambria"/>
              </a:rPr>
              <a:t>To identify entities that participate in a relationship.</a:t>
            </a:r>
          </a:p>
          <a:p>
            <a:pPr marL="2286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</a:pPr>
            <a:endParaRPr lang="en-US" sz="1800">
              <a:latin typeface="Cambria"/>
              <a:cs typeface="Cambria"/>
            </a:endParaRPr>
          </a:p>
        </p:txBody>
      </p:sp>
      <p:sp>
        <p:nvSpPr>
          <p:cNvPr id="24580" name="Rectangle 32"/>
          <p:cNvSpPr>
            <a:spLocks noChangeArrowheads="1"/>
          </p:cNvSpPr>
          <p:nvPr/>
        </p:nvSpPr>
        <p:spPr bwMode="auto">
          <a:xfrm>
            <a:off x="381000" y="3581400"/>
            <a:ext cx="8267700" cy="304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Overlap constraints: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Can Joe be an Hourly_Emps as well as a Contract_Emps entity?  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(Allowed/disallowed)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Default value: no overlap;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Otherwise, write Hourly_Emps OVERLAPS Contract_emps</a:t>
            </a:r>
            <a:endParaRPr lang="en-US" sz="2000">
              <a:solidFill>
                <a:srgbClr val="FF0000"/>
              </a:solidFill>
              <a:latin typeface="Cambria"/>
              <a:cs typeface="Cambri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cs typeface="Cambria"/>
              </a:rPr>
              <a:t>Covering constraints:</a:t>
            </a:r>
            <a:r>
              <a:rPr lang="en-US" sz="200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1800">
                <a:latin typeface="Cambria"/>
                <a:cs typeface="Cambria"/>
              </a:rPr>
              <a:t>Does every Employees entity also have to be an Hourly_Emps or a Contract_Emps entity?</a:t>
            </a:r>
            <a:r>
              <a:rPr lang="en-US" sz="1800">
                <a:solidFill>
                  <a:schemeClr val="accent2"/>
                </a:solidFill>
                <a:latin typeface="Cambria"/>
                <a:cs typeface="Cambria"/>
              </a:rPr>
              <a:t> (Yes/no)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Default value: no;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ambria"/>
                <a:cs typeface="Cambria"/>
              </a:rPr>
              <a:t>Otherwise write Hourly_Emps and Contract_Emps COVER Employees</a:t>
            </a:r>
          </a:p>
        </p:txBody>
      </p:sp>
      <p:grpSp>
        <p:nvGrpSpPr>
          <p:cNvPr id="24581" name="Group 36"/>
          <p:cNvGrpSpPr>
            <a:grpSpLocks/>
          </p:cNvGrpSpPr>
          <p:nvPr/>
        </p:nvGrpSpPr>
        <p:grpSpPr bwMode="auto">
          <a:xfrm>
            <a:off x="4343400" y="914400"/>
            <a:ext cx="4648200" cy="2514600"/>
            <a:chOff x="2208" y="156"/>
            <a:chExt cx="3372" cy="1748"/>
          </a:xfrm>
        </p:grpSpPr>
        <p:sp>
          <p:nvSpPr>
            <p:cNvPr id="24582" name="Rectangle 3"/>
            <p:cNvSpPr>
              <a:spLocks noChangeArrowheads="1"/>
            </p:cNvSpPr>
            <p:nvPr/>
          </p:nvSpPr>
          <p:spPr bwMode="auto">
            <a:xfrm>
              <a:off x="4560" y="1680"/>
              <a:ext cx="92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Contract_Emps</a:t>
              </a:r>
            </a:p>
          </p:txBody>
        </p:sp>
        <p:sp>
          <p:nvSpPr>
            <p:cNvPr id="24583" name="Freeform 4"/>
            <p:cNvSpPr>
              <a:spLocks/>
            </p:cNvSpPr>
            <p:nvPr/>
          </p:nvSpPr>
          <p:spPr bwMode="auto">
            <a:xfrm>
              <a:off x="3297" y="335"/>
              <a:ext cx="665" cy="246"/>
            </a:xfrm>
            <a:custGeom>
              <a:avLst/>
              <a:gdLst>
                <a:gd name="T0" fmla="*/ 662 w 665"/>
                <a:gd name="T1" fmla="*/ 111 h 246"/>
                <a:gd name="T2" fmla="*/ 653 w 665"/>
                <a:gd name="T3" fmla="*/ 90 h 246"/>
                <a:gd name="T4" fmla="*/ 633 w 665"/>
                <a:gd name="T5" fmla="*/ 70 h 246"/>
                <a:gd name="T6" fmla="*/ 604 w 665"/>
                <a:gd name="T7" fmla="*/ 52 h 246"/>
                <a:gd name="T8" fmla="*/ 567 w 665"/>
                <a:gd name="T9" fmla="*/ 35 h 246"/>
                <a:gd name="T10" fmla="*/ 522 w 665"/>
                <a:gd name="T11" fmla="*/ 23 h 246"/>
                <a:gd name="T12" fmla="*/ 473 w 665"/>
                <a:gd name="T13" fmla="*/ 11 h 246"/>
                <a:gd name="T14" fmla="*/ 418 w 665"/>
                <a:gd name="T15" fmla="*/ 4 h 246"/>
                <a:gd name="T16" fmla="*/ 361 w 665"/>
                <a:gd name="T17" fmla="*/ 1 h 246"/>
                <a:gd name="T18" fmla="*/ 303 w 665"/>
                <a:gd name="T19" fmla="*/ 1 h 246"/>
                <a:gd name="T20" fmla="*/ 246 w 665"/>
                <a:gd name="T21" fmla="*/ 4 h 246"/>
                <a:gd name="T22" fmla="*/ 192 w 665"/>
                <a:gd name="T23" fmla="*/ 11 h 246"/>
                <a:gd name="T24" fmla="*/ 141 w 665"/>
                <a:gd name="T25" fmla="*/ 23 h 246"/>
                <a:gd name="T26" fmla="*/ 98 w 665"/>
                <a:gd name="T27" fmla="*/ 35 h 246"/>
                <a:gd name="T28" fmla="*/ 60 w 665"/>
                <a:gd name="T29" fmla="*/ 52 h 246"/>
                <a:gd name="T30" fmla="*/ 31 w 665"/>
                <a:gd name="T31" fmla="*/ 70 h 246"/>
                <a:gd name="T32" fmla="*/ 11 w 665"/>
                <a:gd name="T33" fmla="*/ 90 h 246"/>
                <a:gd name="T34" fmla="*/ 1 w 665"/>
                <a:gd name="T35" fmla="*/ 111 h 246"/>
                <a:gd name="T36" fmla="*/ 1 w 665"/>
                <a:gd name="T37" fmla="*/ 133 h 246"/>
                <a:gd name="T38" fmla="*/ 11 w 665"/>
                <a:gd name="T39" fmla="*/ 154 h 246"/>
                <a:gd name="T40" fmla="*/ 31 w 665"/>
                <a:gd name="T41" fmla="*/ 174 h 246"/>
                <a:gd name="T42" fmla="*/ 60 w 665"/>
                <a:gd name="T43" fmla="*/ 193 h 246"/>
                <a:gd name="T44" fmla="*/ 98 w 665"/>
                <a:gd name="T45" fmla="*/ 209 h 246"/>
                <a:gd name="T46" fmla="*/ 141 w 665"/>
                <a:gd name="T47" fmla="*/ 223 h 246"/>
                <a:gd name="T48" fmla="*/ 192 w 665"/>
                <a:gd name="T49" fmla="*/ 233 h 246"/>
                <a:gd name="T50" fmla="*/ 246 w 665"/>
                <a:gd name="T51" fmla="*/ 240 h 246"/>
                <a:gd name="T52" fmla="*/ 303 w 665"/>
                <a:gd name="T53" fmla="*/ 245 h 246"/>
                <a:gd name="T54" fmla="*/ 361 w 665"/>
                <a:gd name="T55" fmla="*/ 245 h 246"/>
                <a:gd name="T56" fmla="*/ 418 w 665"/>
                <a:gd name="T57" fmla="*/ 240 h 246"/>
                <a:gd name="T58" fmla="*/ 473 w 665"/>
                <a:gd name="T59" fmla="*/ 233 h 246"/>
                <a:gd name="T60" fmla="*/ 522 w 665"/>
                <a:gd name="T61" fmla="*/ 223 h 246"/>
                <a:gd name="T62" fmla="*/ 567 w 665"/>
                <a:gd name="T63" fmla="*/ 209 h 246"/>
                <a:gd name="T64" fmla="*/ 604 w 665"/>
                <a:gd name="T65" fmla="*/ 193 h 246"/>
                <a:gd name="T66" fmla="*/ 633 w 665"/>
                <a:gd name="T67" fmla="*/ 174 h 246"/>
                <a:gd name="T68" fmla="*/ 653 w 665"/>
                <a:gd name="T69" fmla="*/ 154 h 246"/>
                <a:gd name="T70" fmla="*/ 662 w 665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5"/>
                <a:gd name="T109" fmla="*/ 0 h 246"/>
                <a:gd name="T110" fmla="*/ 665 w 665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5" h="246">
                  <a:moveTo>
                    <a:pt x="664" y="123"/>
                  </a:moveTo>
                  <a:lnTo>
                    <a:pt x="662" y="111"/>
                  </a:lnTo>
                  <a:lnTo>
                    <a:pt x="658" y="101"/>
                  </a:lnTo>
                  <a:lnTo>
                    <a:pt x="653" y="90"/>
                  </a:lnTo>
                  <a:lnTo>
                    <a:pt x="644" y="80"/>
                  </a:lnTo>
                  <a:lnTo>
                    <a:pt x="633" y="70"/>
                  </a:lnTo>
                  <a:lnTo>
                    <a:pt x="620" y="62"/>
                  </a:lnTo>
                  <a:lnTo>
                    <a:pt x="604" y="52"/>
                  </a:lnTo>
                  <a:lnTo>
                    <a:pt x="587" y="43"/>
                  </a:lnTo>
                  <a:lnTo>
                    <a:pt x="567" y="35"/>
                  </a:lnTo>
                  <a:lnTo>
                    <a:pt x="546" y="28"/>
                  </a:lnTo>
                  <a:lnTo>
                    <a:pt x="522" y="23"/>
                  </a:lnTo>
                  <a:lnTo>
                    <a:pt x="498" y="17"/>
                  </a:lnTo>
                  <a:lnTo>
                    <a:pt x="473" y="11"/>
                  </a:lnTo>
                  <a:lnTo>
                    <a:pt x="446" y="8"/>
                  </a:lnTo>
                  <a:lnTo>
                    <a:pt x="418" y="4"/>
                  </a:lnTo>
                  <a:lnTo>
                    <a:pt x="389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3" y="1"/>
                  </a:lnTo>
                  <a:lnTo>
                    <a:pt x="275" y="2"/>
                  </a:lnTo>
                  <a:lnTo>
                    <a:pt x="246" y="4"/>
                  </a:lnTo>
                  <a:lnTo>
                    <a:pt x="218" y="8"/>
                  </a:lnTo>
                  <a:lnTo>
                    <a:pt x="192" y="11"/>
                  </a:lnTo>
                  <a:lnTo>
                    <a:pt x="166" y="17"/>
                  </a:lnTo>
                  <a:lnTo>
                    <a:pt x="141" y="23"/>
                  </a:lnTo>
                  <a:lnTo>
                    <a:pt x="119" y="28"/>
                  </a:lnTo>
                  <a:lnTo>
                    <a:pt x="98" y="35"/>
                  </a:lnTo>
                  <a:lnTo>
                    <a:pt x="78" y="43"/>
                  </a:lnTo>
                  <a:lnTo>
                    <a:pt x="60" y="52"/>
                  </a:lnTo>
                  <a:lnTo>
                    <a:pt x="45" y="62"/>
                  </a:lnTo>
                  <a:lnTo>
                    <a:pt x="31" y="70"/>
                  </a:lnTo>
                  <a:lnTo>
                    <a:pt x="21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21" y="164"/>
                  </a:lnTo>
                  <a:lnTo>
                    <a:pt x="31" y="174"/>
                  </a:lnTo>
                  <a:lnTo>
                    <a:pt x="45" y="184"/>
                  </a:lnTo>
                  <a:lnTo>
                    <a:pt x="60" y="193"/>
                  </a:lnTo>
                  <a:lnTo>
                    <a:pt x="78" y="201"/>
                  </a:lnTo>
                  <a:lnTo>
                    <a:pt x="98" y="209"/>
                  </a:lnTo>
                  <a:lnTo>
                    <a:pt x="119" y="216"/>
                  </a:lnTo>
                  <a:lnTo>
                    <a:pt x="141" y="223"/>
                  </a:lnTo>
                  <a:lnTo>
                    <a:pt x="166" y="228"/>
                  </a:lnTo>
                  <a:lnTo>
                    <a:pt x="192" y="233"/>
                  </a:lnTo>
                  <a:lnTo>
                    <a:pt x="218" y="238"/>
                  </a:lnTo>
                  <a:lnTo>
                    <a:pt x="246" y="240"/>
                  </a:lnTo>
                  <a:lnTo>
                    <a:pt x="275" y="242"/>
                  </a:lnTo>
                  <a:lnTo>
                    <a:pt x="303" y="245"/>
                  </a:lnTo>
                  <a:lnTo>
                    <a:pt x="332" y="245"/>
                  </a:lnTo>
                  <a:lnTo>
                    <a:pt x="361" y="245"/>
                  </a:lnTo>
                  <a:lnTo>
                    <a:pt x="389" y="242"/>
                  </a:lnTo>
                  <a:lnTo>
                    <a:pt x="418" y="240"/>
                  </a:lnTo>
                  <a:lnTo>
                    <a:pt x="446" y="238"/>
                  </a:lnTo>
                  <a:lnTo>
                    <a:pt x="473" y="233"/>
                  </a:lnTo>
                  <a:lnTo>
                    <a:pt x="498" y="228"/>
                  </a:lnTo>
                  <a:lnTo>
                    <a:pt x="522" y="223"/>
                  </a:lnTo>
                  <a:lnTo>
                    <a:pt x="546" y="216"/>
                  </a:lnTo>
                  <a:lnTo>
                    <a:pt x="567" y="209"/>
                  </a:lnTo>
                  <a:lnTo>
                    <a:pt x="587" y="201"/>
                  </a:lnTo>
                  <a:lnTo>
                    <a:pt x="604" y="193"/>
                  </a:lnTo>
                  <a:lnTo>
                    <a:pt x="620" y="184"/>
                  </a:lnTo>
                  <a:lnTo>
                    <a:pt x="633" y="174"/>
                  </a:lnTo>
                  <a:lnTo>
                    <a:pt x="644" y="164"/>
                  </a:lnTo>
                  <a:lnTo>
                    <a:pt x="653" y="154"/>
                  </a:lnTo>
                  <a:lnTo>
                    <a:pt x="658" y="143"/>
                  </a:lnTo>
                  <a:lnTo>
                    <a:pt x="662" y="133"/>
                  </a:lnTo>
                  <a:lnTo>
                    <a:pt x="664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4" name="Freeform 5"/>
            <p:cNvSpPr>
              <a:spLocks/>
            </p:cNvSpPr>
            <p:nvPr/>
          </p:nvSpPr>
          <p:spPr bwMode="auto">
            <a:xfrm>
              <a:off x="4517" y="335"/>
              <a:ext cx="664" cy="246"/>
            </a:xfrm>
            <a:custGeom>
              <a:avLst/>
              <a:gdLst>
                <a:gd name="T0" fmla="*/ 1 w 664"/>
                <a:gd name="T1" fmla="*/ 133 h 246"/>
                <a:gd name="T2" fmla="*/ 10 w 664"/>
                <a:gd name="T3" fmla="*/ 154 h 246"/>
                <a:gd name="T4" fmla="*/ 30 w 664"/>
                <a:gd name="T5" fmla="*/ 174 h 246"/>
                <a:gd name="T6" fmla="*/ 59 w 664"/>
                <a:gd name="T7" fmla="*/ 193 h 246"/>
                <a:gd name="T8" fmla="*/ 96 w 664"/>
                <a:gd name="T9" fmla="*/ 209 h 246"/>
                <a:gd name="T10" fmla="*/ 141 w 664"/>
                <a:gd name="T11" fmla="*/ 223 h 246"/>
                <a:gd name="T12" fmla="*/ 190 w 664"/>
                <a:gd name="T13" fmla="*/ 233 h 246"/>
                <a:gd name="T14" fmla="*/ 245 w 664"/>
                <a:gd name="T15" fmla="*/ 240 h 246"/>
                <a:gd name="T16" fmla="*/ 302 w 664"/>
                <a:gd name="T17" fmla="*/ 245 h 246"/>
                <a:gd name="T18" fmla="*/ 359 w 664"/>
                <a:gd name="T19" fmla="*/ 245 h 246"/>
                <a:gd name="T20" fmla="*/ 417 w 664"/>
                <a:gd name="T21" fmla="*/ 240 h 246"/>
                <a:gd name="T22" fmla="*/ 472 w 664"/>
                <a:gd name="T23" fmla="*/ 233 h 246"/>
                <a:gd name="T24" fmla="*/ 521 w 664"/>
                <a:gd name="T25" fmla="*/ 221 h 246"/>
                <a:gd name="T26" fmla="*/ 566 w 664"/>
                <a:gd name="T27" fmla="*/ 209 h 246"/>
                <a:gd name="T28" fmla="*/ 603 w 664"/>
                <a:gd name="T29" fmla="*/ 192 h 246"/>
                <a:gd name="T30" fmla="*/ 631 w 664"/>
                <a:gd name="T31" fmla="*/ 174 h 246"/>
                <a:gd name="T32" fmla="*/ 652 w 664"/>
                <a:gd name="T33" fmla="*/ 154 h 246"/>
                <a:gd name="T34" fmla="*/ 661 w 664"/>
                <a:gd name="T35" fmla="*/ 133 h 246"/>
                <a:gd name="T36" fmla="*/ 661 w 664"/>
                <a:gd name="T37" fmla="*/ 111 h 246"/>
                <a:gd name="T38" fmla="*/ 652 w 664"/>
                <a:gd name="T39" fmla="*/ 90 h 246"/>
                <a:gd name="T40" fmla="*/ 631 w 664"/>
                <a:gd name="T41" fmla="*/ 70 h 246"/>
                <a:gd name="T42" fmla="*/ 603 w 664"/>
                <a:gd name="T43" fmla="*/ 52 h 246"/>
                <a:gd name="T44" fmla="*/ 566 w 664"/>
                <a:gd name="T45" fmla="*/ 35 h 246"/>
                <a:gd name="T46" fmla="*/ 521 w 664"/>
                <a:gd name="T47" fmla="*/ 23 h 246"/>
                <a:gd name="T48" fmla="*/ 472 w 664"/>
                <a:gd name="T49" fmla="*/ 11 h 246"/>
                <a:gd name="T50" fmla="*/ 416 w 664"/>
                <a:gd name="T51" fmla="*/ 4 h 246"/>
                <a:gd name="T52" fmla="*/ 359 w 664"/>
                <a:gd name="T53" fmla="*/ 1 h 246"/>
                <a:gd name="T54" fmla="*/ 302 w 664"/>
                <a:gd name="T55" fmla="*/ 1 h 246"/>
                <a:gd name="T56" fmla="*/ 245 w 664"/>
                <a:gd name="T57" fmla="*/ 4 h 246"/>
                <a:gd name="T58" fmla="*/ 190 w 664"/>
                <a:gd name="T59" fmla="*/ 11 h 246"/>
                <a:gd name="T60" fmla="*/ 141 w 664"/>
                <a:gd name="T61" fmla="*/ 23 h 246"/>
                <a:gd name="T62" fmla="*/ 96 w 664"/>
                <a:gd name="T63" fmla="*/ 35 h 246"/>
                <a:gd name="T64" fmla="*/ 59 w 664"/>
                <a:gd name="T65" fmla="*/ 52 h 246"/>
                <a:gd name="T66" fmla="*/ 30 w 664"/>
                <a:gd name="T67" fmla="*/ 71 h 246"/>
                <a:gd name="T68" fmla="*/ 10 w 664"/>
                <a:gd name="T69" fmla="*/ 90 h 246"/>
                <a:gd name="T70" fmla="*/ 1 w 664"/>
                <a:gd name="T71" fmla="*/ 111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0" y="123"/>
                  </a:moveTo>
                  <a:lnTo>
                    <a:pt x="1" y="133"/>
                  </a:lnTo>
                  <a:lnTo>
                    <a:pt x="5" y="143"/>
                  </a:lnTo>
                  <a:lnTo>
                    <a:pt x="10" y="154"/>
                  </a:lnTo>
                  <a:lnTo>
                    <a:pt x="19" y="164"/>
                  </a:lnTo>
                  <a:lnTo>
                    <a:pt x="30" y="174"/>
                  </a:lnTo>
                  <a:lnTo>
                    <a:pt x="43" y="184"/>
                  </a:lnTo>
                  <a:lnTo>
                    <a:pt x="59" y="193"/>
                  </a:lnTo>
                  <a:lnTo>
                    <a:pt x="76" y="201"/>
                  </a:lnTo>
                  <a:lnTo>
                    <a:pt x="96" y="209"/>
                  </a:lnTo>
                  <a:lnTo>
                    <a:pt x="118" y="216"/>
                  </a:lnTo>
                  <a:lnTo>
                    <a:pt x="141" y="223"/>
                  </a:lnTo>
                  <a:lnTo>
                    <a:pt x="165" y="228"/>
                  </a:lnTo>
                  <a:lnTo>
                    <a:pt x="190" y="233"/>
                  </a:lnTo>
                  <a:lnTo>
                    <a:pt x="217" y="238"/>
                  </a:lnTo>
                  <a:lnTo>
                    <a:pt x="245" y="240"/>
                  </a:lnTo>
                  <a:lnTo>
                    <a:pt x="273" y="242"/>
                  </a:lnTo>
                  <a:lnTo>
                    <a:pt x="302" y="245"/>
                  </a:lnTo>
                  <a:lnTo>
                    <a:pt x="331" y="245"/>
                  </a:lnTo>
                  <a:lnTo>
                    <a:pt x="359" y="245"/>
                  </a:lnTo>
                  <a:lnTo>
                    <a:pt x="388" y="242"/>
                  </a:lnTo>
                  <a:lnTo>
                    <a:pt x="417" y="240"/>
                  </a:lnTo>
                  <a:lnTo>
                    <a:pt x="444" y="238"/>
                  </a:lnTo>
                  <a:lnTo>
                    <a:pt x="472" y="233"/>
                  </a:lnTo>
                  <a:lnTo>
                    <a:pt x="497" y="228"/>
                  </a:lnTo>
                  <a:lnTo>
                    <a:pt x="521" y="221"/>
                  </a:lnTo>
                  <a:lnTo>
                    <a:pt x="544" y="216"/>
                  </a:lnTo>
                  <a:lnTo>
                    <a:pt x="566" y="209"/>
                  </a:lnTo>
                  <a:lnTo>
                    <a:pt x="584" y="201"/>
                  </a:lnTo>
                  <a:lnTo>
                    <a:pt x="603" y="192"/>
                  </a:lnTo>
                  <a:lnTo>
                    <a:pt x="617" y="184"/>
                  </a:lnTo>
                  <a:lnTo>
                    <a:pt x="631" y="174"/>
                  </a:lnTo>
                  <a:lnTo>
                    <a:pt x="643" y="164"/>
                  </a:lnTo>
                  <a:lnTo>
                    <a:pt x="652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3"/>
                  </a:lnTo>
                  <a:lnTo>
                    <a:pt x="661" y="111"/>
                  </a:lnTo>
                  <a:lnTo>
                    <a:pt x="657" y="101"/>
                  </a:lnTo>
                  <a:lnTo>
                    <a:pt x="652" y="90"/>
                  </a:lnTo>
                  <a:lnTo>
                    <a:pt x="643" y="80"/>
                  </a:lnTo>
                  <a:lnTo>
                    <a:pt x="631" y="70"/>
                  </a:lnTo>
                  <a:lnTo>
                    <a:pt x="617" y="62"/>
                  </a:lnTo>
                  <a:lnTo>
                    <a:pt x="603" y="52"/>
                  </a:lnTo>
                  <a:lnTo>
                    <a:pt x="584" y="43"/>
                  </a:lnTo>
                  <a:lnTo>
                    <a:pt x="566" y="35"/>
                  </a:lnTo>
                  <a:lnTo>
                    <a:pt x="543" y="28"/>
                  </a:lnTo>
                  <a:lnTo>
                    <a:pt x="521" y="23"/>
                  </a:lnTo>
                  <a:lnTo>
                    <a:pt x="497" y="17"/>
                  </a:lnTo>
                  <a:lnTo>
                    <a:pt x="472" y="11"/>
                  </a:lnTo>
                  <a:lnTo>
                    <a:pt x="444" y="8"/>
                  </a:lnTo>
                  <a:lnTo>
                    <a:pt x="416" y="4"/>
                  </a:lnTo>
                  <a:lnTo>
                    <a:pt x="388" y="2"/>
                  </a:lnTo>
                  <a:lnTo>
                    <a:pt x="359" y="1"/>
                  </a:lnTo>
                  <a:lnTo>
                    <a:pt x="331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4"/>
                  </a:lnTo>
                  <a:lnTo>
                    <a:pt x="217" y="8"/>
                  </a:lnTo>
                  <a:lnTo>
                    <a:pt x="190" y="11"/>
                  </a:lnTo>
                  <a:lnTo>
                    <a:pt x="165" y="17"/>
                  </a:lnTo>
                  <a:lnTo>
                    <a:pt x="141" y="23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6" y="43"/>
                  </a:lnTo>
                  <a:lnTo>
                    <a:pt x="59" y="52"/>
                  </a:lnTo>
                  <a:lnTo>
                    <a:pt x="43" y="62"/>
                  </a:lnTo>
                  <a:lnTo>
                    <a:pt x="30" y="71"/>
                  </a:lnTo>
                  <a:lnTo>
                    <a:pt x="19" y="80"/>
                  </a:lnTo>
                  <a:lnTo>
                    <a:pt x="10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5" name="Freeform 6"/>
            <p:cNvSpPr>
              <a:spLocks/>
            </p:cNvSpPr>
            <p:nvPr/>
          </p:nvSpPr>
          <p:spPr bwMode="auto">
            <a:xfrm>
              <a:off x="3896" y="156"/>
              <a:ext cx="664" cy="246"/>
            </a:xfrm>
            <a:custGeom>
              <a:avLst/>
              <a:gdLst>
                <a:gd name="T0" fmla="*/ 661 w 664"/>
                <a:gd name="T1" fmla="*/ 111 h 246"/>
                <a:gd name="T2" fmla="*/ 651 w 664"/>
                <a:gd name="T3" fmla="*/ 90 h 246"/>
                <a:gd name="T4" fmla="*/ 632 w 664"/>
                <a:gd name="T5" fmla="*/ 70 h 246"/>
                <a:gd name="T6" fmla="*/ 603 w 664"/>
                <a:gd name="T7" fmla="*/ 51 h 246"/>
                <a:gd name="T8" fmla="*/ 566 w 664"/>
                <a:gd name="T9" fmla="*/ 35 h 246"/>
                <a:gd name="T10" fmla="*/ 521 w 664"/>
                <a:gd name="T11" fmla="*/ 21 h 246"/>
                <a:gd name="T12" fmla="*/ 471 w 664"/>
                <a:gd name="T13" fmla="*/ 11 h 246"/>
                <a:gd name="T14" fmla="*/ 416 w 664"/>
                <a:gd name="T15" fmla="*/ 4 h 246"/>
                <a:gd name="T16" fmla="*/ 361 w 664"/>
                <a:gd name="T17" fmla="*/ 0 h 246"/>
                <a:gd name="T18" fmla="*/ 303 w 664"/>
                <a:gd name="T19" fmla="*/ 0 h 246"/>
                <a:gd name="T20" fmla="*/ 246 w 664"/>
                <a:gd name="T21" fmla="*/ 4 h 246"/>
                <a:gd name="T22" fmla="*/ 191 w 664"/>
                <a:gd name="T23" fmla="*/ 11 h 246"/>
                <a:gd name="T24" fmla="*/ 141 w 664"/>
                <a:gd name="T25" fmla="*/ 21 h 246"/>
                <a:gd name="T26" fmla="*/ 96 w 664"/>
                <a:gd name="T27" fmla="*/ 35 h 246"/>
                <a:gd name="T28" fmla="*/ 59 w 664"/>
                <a:gd name="T29" fmla="*/ 51 h 246"/>
                <a:gd name="T30" fmla="*/ 31 w 664"/>
                <a:gd name="T31" fmla="*/ 70 h 246"/>
                <a:gd name="T32" fmla="*/ 11 w 664"/>
                <a:gd name="T33" fmla="*/ 90 h 246"/>
                <a:gd name="T34" fmla="*/ 1 w 664"/>
                <a:gd name="T35" fmla="*/ 111 h 246"/>
                <a:gd name="T36" fmla="*/ 1 w 664"/>
                <a:gd name="T37" fmla="*/ 133 h 246"/>
                <a:gd name="T38" fmla="*/ 11 w 664"/>
                <a:gd name="T39" fmla="*/ 154 h 246"/>
                <a:gd name="T40" fmla="*/ 31 w 664"/>
                <a:gd name="T41" fmla="*/ 173 h 246"/>
                <a:gd name="T42" fmla="*/ 59 w 664"/>
                <a:gd name="T43" fmla="*/ 192 h 246"/>
                <a:gd name="T44" fmla="*/ 96 w 664"/>
                <a:gd name="T45" fmla="*/ 209 h 246"/>
                <a:gd name="T46" fmla="*/ 141 w 664"/>
                <a:gd name="T47" fmla="*/ 221 h 246"/>
                <a:gd name="T48" fmla="*/ 191 w 664"/>
                <a:gd name="T49" fmla="*/ 233 h 246"/>
                <a:gd name="T50" fmla="*/ 246 w 664"/>
                <a:gd name="T51" fmla="*/ 240 h 246"/>
                <a:gd name="T52" fmla="*/ 303 w 664"/>
                <a:gd name="T53" fmla="*/ 243 h 246"/>
                <a:gd name="T54" fmla="*/ 361 w 664"/>
                <a:gd name="T55" fmla="*/ 243 h 246"/>
                <a:gd name="T56" fmla="*/ 416 w 664"/>
                <a:gd name="T57" fmla="*/ 240 h 246"/>
                <a:gd name="T58" fmla="*/ 471 w 664"/>
                <a:gd name="T59" fmla="*/ 233 h 246"/>
                <a:gd name="T60" fmla="*/ 521 w 664"/>
                <a:gd name="T61" fmla="*/ 221 h 246"/>
                <a:gd name="T62" fmla="*/ 566 w 664"/>
                <a:gd name="T63" fmla="*/ 209 h 246"/>
                <a:gd name="T64" fmla="*/ 603 w 664"/>
                <a:gd name="T65" fmla="*/ 192 h 246"/>
                <a:gd name="T66" fmla="*/ 632 w 664"/>
                <a:gd name="T67" fmla="*/ 173 h 246"/>
                <a:gd name="T68" fmla="*/ 651 w 664"/>
                <a:gd name="T69" fmla="*/ 154 h 246"/>
                <a:gd name="T70" fmla="*/ 661 w 664"/>
                <a:gd name="T71" fmla="*/ 133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64"/>
                <a:gd name="T109" fmla="*/ 0 h 246"/>
                <a:gd name="T110" fmla="*/ 664 w 664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64" h="246">
                  <a:moveTo>
                    <a:pt x="663" y="121"/>
                  </a:moveTo>
                  <a:lnTo>
                    <a:pt x="661" y="111"/>
                  </a:lnTo>
                  <a:lnTo>
                    <a:pt x="657" y="101"/>
                  </a:lnTo>
                  <a:lnTo>
                    <a:pt x="651" y="90"/>
                  </a:lnTo>
                  <a:lnTo>
                    <a:pt x="643" y="80"/>
                  </a:lnTo>
                  <a:lnTo>
                    <a:pt x="632" y="70"/>
                  </a:lnTo>
                  <a:lnTo>
                    <a:pt x="618" y="60"/>
                  </a:lnTo>
                  <a:lnTo>
                    <a:pt x="603" y="51"/>
                  </a:lnTo>
                  <a:lnTo>
                    <a:pt x="586" y="43"/>
                  </a:lnTo>
                  <a:lnTo>
                    <a:pt x="566" y="35"/>
                  </a:lnTo>
                  <a:lnTo>
                    <a:pt x="545" y="28"/>
                  </a:lnTo>
                  <a:lnTo>
                    <a:pt x="521" y="21"/>
                  </a:lnTo>
                  <a:lnTo>
                    <a:pt x="497" y="16"/>
                  </a:lnTo>
                  <a:lnTo>
                    <a:pt x="471" y="11"/>
                  </a:lnTo>
                  <a:lnTo>
                    <a:pt x="444" y="6"/>
                  </a:lnTo>
                  <a:lnTo>
                    <a:pt x="416" y="4"/>
                  </a:lnTo>
                  <a:lnTo>
                    <a:pt x="389" y="2"/>
                  </a:lnTo>
                  <a:lnTo>
                    <a:pt x="361" y="0"/>
                  </a:lnTo>
                  <a:lnTo>
                    <a:pt x="330" y="0"/>
                  </a:lnTo>
                  <a:lnTo>
                    <a:pt x="303" y="0"/>
                  </a:lnTo>
                  <a:lnTo>
                    <a:pt x="273" y="2"/>
                  </a:lnTo>
                  <a:lnTo>
                    <a:pt x="246" y="4"/>
                  </a:lnTo>
                  <a:lnTo>
                    <a:pt x="218" y="6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9" y="28"/>
                  </a:lnTo>
                  <a:lnTo>
                    <a:pt x="96" y="35"/>
                  </a:lnTo>
                  <a:lnTo>
                    <a:pt x="78" y="43"/>
                  </a:lnTo>
                  <a:lnTo>
                    <a:pt x="59" y="51"/>
                  </a:lnTo>
                  <a:lnTo>
                    <a:pt x="44" y="60"/>
                  </a:lnTo>
                  <a:lnTo>
                    <a:pt x="31" y="70"/>
                  </a:lnTo>
                  <a:lnTo>
                    <a:pt x="19" y="80"/>
                  </a:lnTo>
                  <a:lnTo>
                    <a:pt x="11" y="90"/>
                  </a:lnTo>
                  <a:lnTo>
                    <a:pt x="5" y="101"/>
                  </a:lnTo>
                  <a:lnTo>
                    <a:pt x="1" y="111"/>
                  </a:lnTo>
                  <a:lnTo>
                    <a:pt x="0" y="121"/>
                  </a:lnTo>
                  <a:lnTo>
                    <a:pt x="1" y="133"/>
                  </a:lnTo>
                  <a:lnTo>
                    <a:pt x="5" y="143"/>
                  </a:lnTo>
                  <a:lnTo>
                    <a:pt x="11" y="154"/>
                  </a:lnTo>
                  <a:lnTo>
                    <a:pt x="19" y="164"/>
                  </a:lnTo>
                  <a:lnTo>
                    <a:pt x="31" y="173"/>
                  </a:lnTo>
                  <a:lnTo>
                    <a:pt x="44" y="182"/>
                  </a:lnTo>
                  <a:lnTo>
                    <a:pt x="59" y="192"/>
                  </a:lnTo>
                  <a:lnTo>
                    <a:pt x="78" y="201"/>
                  </a:lnTo>
                  <a:lnTo>
                    <a:pt x="96" y="209"/>
                  </a:lnTo>
                  <a:lnTo>
                    <a:pt x="119" y="216"/>
                  </a:lnTo>
                  <a:lnTo>
                    <a:pt x="141" y="221"/>
                  </a:lnTo>
                  <a:lnTo>
                    <a:pt x="165" y="227"/>
                  </a:lnTo>
                  <a:lnTo>
                    <a:pt x="191" y="233"/>
                  </a:lnTo>
                  <a:lnTo>
                    <a:pt x="218" y="236"/>
                  </a:lnTo>
                  <a:lnTo>
                    <a:pt x="246" y="240"/>
                  </a:lnTo>
                  <a:lnTo>
                    <a:pt x="273" y="242"/>
                  </a:lnTo>
                  <a:lnTo>
                    <a:pt x="303" y="243"/>
                  </a:lnTo>
                  <a:lnTo>
                    <a:pt x="330" y="245"/>
                  </a:lnTo>
                  <a:lnTo>
                    <a:pt x="361" y="243"/>
                  </a:lnTo>
                  <a:lnTo>
                    <a:pt x="389" y="242"/>
                  </a:lnTo>
                  <a:lnTo>
                    <a:pt x="416" y="240"/>
                  </a:lnTo>
                  <a:lnTo>
                    <a:pt x="444" y="236"/>
                  </a:lnTo>
                  <a:lnTo>
                    <a:pt x="471" y="233"/>
                  </a:lnTo>
                  <a:lnTo>
                    <a:pt x="497" y="227"/>
                  </a:lnTo>
                  <a:lnTo>
                    <a:pt x="521" y="221"/>
                  </a:lnTo>
                  <a:lnTo>
                    <a:pt x="545" y="216"/>
                  </a:lnTo>
                  <a:lnTo>
                    <a:pt x="566" y="209"/>
                  </a:lnTo>
                  <a:lnTo>
                    <a:pt x="586" y="201"/>
                  </a:lnTo>
                  <a:lnTo>
                    <a:pt x="603" y="192"/>
                  </a:lnTo>
                  <a:lnTo>
                    <a:pt x="618" y="182"/>
                  </a:lnTo>
                  <a:lnTo>
                    <a:pt x="632" y="173"/>
                  </a:lnTo>
                  <a:lnTo>
                    <a:pt x="643" y="164"/>
                  </a:lnTo>
                  <a:lnTo>
                    <a:pt x="651" y="154"/>
                  </a:lnTo>
                  <a:lnTo>
                    <a:pt x="657" y="143"/>
                  </a:lnTo>
                  <a:lnTo>
                    <a:pt x="661" y="133"/>
                  </a:lnTo>
                  <a:lnTo>
                    <a:pt x="663" y="1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6" name="Freeform 7"/>
            <p:cNvSpPr>
              <a:spLocks/>
            </p:cNvSpPr>
            <p:nvPr/>
          </p:nvSpPr>
          <p:spPr bwMode="auto">
            <a:xfrm>
              <a:off x="3896" y="730"/>
              <a:ext cx="754" cy="268"/>
            </a:xfrm>
            <a:custGeom>
              <a:avLst/>
              <a:gdLst>
                <a:gd name="T0" fmla="*/ 753 w 754"/>
                <a:gd name="T1" fmla="*/ 267 h 268"/>
                <a:gd name="T2" fmla="*/ 753 w 754"/>
                <a:gd name="T3" fmla="*/ 0 h 268"/>
                <a:gd name="T4" fmla="*/ 0 w 754"/>
                <a:gd name="T5" fmla="*/ 0 h 268"/>
                <a:gd name="T6" fmla="*/ 0 w 754"/>
                <a:gd name="T7" fmla="*/ 267 h 268"/>
                <a:gd name="T8" fmla="*/ 753 w 754"/>
                <a:gd name="T9" fmla="*/ 267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4"/>
                <a:gd name="T16" fmla="*/ 0 h 268"/>
                <a:gd name="T17" fmla="*/ 754 w 7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4" h="268">
                  <a:moveTo>
                    <a:pt x="753" y="26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753" y="2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4035" y="194"/>
              <a:ext cx="418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name</a:t>
              </a:r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3454" y="333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u="sng">
                  <a:solidFill>
                    <a:srgbClr val="000000"/>
                  </a:solidFill>
                  <a:latin typeface="Cambria"/>
                  <a:cs typeface="Cambria"/>
                </a:rPr>
                <a:t>ssn</a:t>
              </a:r>
            </a:p>
          </p:txBody>
        </p:sp>
        <p:sp>
          <p:nvSpPr>
            <p:cNvPr id="24589" name="Rectangle 10"/>
            <p:cNvSpPr>
              <a:spLocks noChangeArrowheads="1"/>
            </p:cNvSpPr>
            <p:nvPr/>
          </p:nvSpPr>
          <p:spPr bwMode="auto">
            <a:xfrm>
              <a:off x="3935" y="768"/>
              <a:ext cx="690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Employees</a:t>
              </a:r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4704" y="340"/>
              <a:ext cx="281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lot</a:t>
              </a:r>
            </a:p>
          </p:txBody>
        </p:sp>
        <p:sp>
          <p:nvSpPr>
            <p:cNvPr id="24591" name="Line 12"/>
            <p:cNvSpPr>
              <a:spLocks noChangeShapeType="1"/>
            </p:cNvSpPr>
            <p:nvPr/>
          </p:nvSpPr>
          <p:spPr bwMode="auto">
            <a:xfrm>
              <a:off x="3624" y="575"/>
              <a:ext cx="406" cy="15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2" name="Line 13"/>
            <p:cNvSpPr>
              <a:spLocks noChangeShapeType="1"/>
            </p:cNvSpPr>
            <p:nvPr/>
          </p:nvSpPr>
          <p:spPr bwMode="auto">
            <a:xfrm>
              <a:off x="4283" y="413"/>
              <a:ext cx="0" cy="3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4422" y="596"/>
              <a:ext cx="443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4" name="Freeform 15"/>
            <p:cNvSpPr>
              <a:spLocks/>
            </p:cNvSpPr>
            <p:nvPr/>
          </p:nvSpPr>
          <p:spPr bwMode="auto">
            <a:xfrm>
              <a:off x="2208" y="1008"/>
              <a:ext cx="893" cy="295"/>
            </a:xfrm>
            <a:custGeom>
              <a:avLst/>
              <a:gdLst>
                <a:gd name="T0" fmla="*/ 0 w 893"/>
                <a:gd name="T1" fmla="*/ 159 h 295"/>
                <a:gd name="T2" fmla="*/ 14 w 893"/>
                <a:gd name="T3" fmla="*/ 184 h 295"/>
                <a:gd name="T4" fmla="*/ 41 w 893"/>
                <a:gd name="T5" fmla="*/ 208 h 295"/>
                <a:gd name="T6" fmla="*/ 80 w 893"/>
                <a:gd name="T7" fmla="*/ 229 h 295"/>
                <a:gd name="T8" fmla="*/ 129 w 893"/>
                <a:gd name="T9" fmla="*/ 251 h 295"/>
                <a:gd name="T10" fmla="*/ 189 w 893"/>
                <a:gd name="T11" fmla="*/ 265 h 295"/>
                <a:gd name="T12" fmla="*/ 257 w 893"/>
                <a:gd name="T13" fmla="*/ 280 h 295"/>
                <a:gd name="T14" fmla="*/ 329 w 893"/>
                <a:gd name="T15" fmla="*/ 288 h 295"/>
                <a:gd name="T16" fmla="*/ 407 w 893"/>
                <a:gd name="T17" fmla="*/ 292 h 295"/>
                <a:gd name="T18" fmla="*/ 484 w 893"/>
                <a:gd name="T19" fmla="*/ 292 h 295"/>
                <a:gd name="T20" fmla="*/ 562 w 893"/>
                <a:gd name="T21" fmla="*/ 288 h 295"/>
                <a:gd name="T22" fmla="*/ 634 w 893"/>
                <a:gd name="T23" fmla="*/ 278 h 295"/>
                <a:gd name="T24" fmla="*/ 702 w 893"/>
                <a:gd name="T25" fmla="*/ 265 h 295"/>
                <a:gd name="T26" fmla="*/ 761 w 893"/>
                <a:gd name="T27" fmla="*/ 250 h 295"/>
                <a:gd name="T28" fmla="*/ 811 w 893"/>
                <a:gd name="T29" fmla="*/ 229 h 295"/>
                <a:gd name="T30" fmla="*/ 850 w 893"/>
                <a:gd name="T31" fmla="*/ 208 h 295"/>
                <a:gd name="T32" fmla="*/ 877 w 893"/>
                <a:gd name="T33" fmla="*/ 184 h 295"/>
                <a:gd name="T34" fmla="*/ 890 w 893"/>
                <a:gd name="T35" fmla="*/ 159 h 295"/>
                <a:gd name="T36" fmla="*/ 890 w 893"/>
                <a:gd name="T37" fmla="*/ 134 h 295"/>
                <a:gd name="T38" fmla="*/ 877 w 893"/>
                <a:gd name="T39" fmla="*/ 109 h 295"/>
                <a:gd name="T40" fmla="*/ 850 w 893"/>
                <a:gd name="T41" fmla="*/ 84 h 295"/>
                <a:gd name="T42" fmla="*/ 811 w 893"/>
                <a:gd name="T43" fmla="*/ 61 h 295"/>
                <a:gd name="T44" fmla="*/ 761 w 893"/>
                <a:gd name="T45" fmla="*/ 42 h 295"/>
                <a:gd name="T46" fmla="*/ 701 w 893"/>
                <a:gd name="T47" fmla="*/ 25 h 295"/>
                <a:gd name="T48" fmla="*/ 634 w 893"/>
                <a:gd name="T49" fmla="*/ 13 h 295"/>
                <a:gd name="T50" fmla="*/ 560 w 893"/>
                <a:gd name="T51" fmla="*/ 4 h 295"/>
                <a:gd name="T52" fmla="*/ 484 w 893"/>
                <a:gd name="T53" fmla="*/ 0 h 295"/>
                <a:gd name="T54" fmla="*/ 407 w 893"/>
                <a:gd name="T55" fmla="*/ 0 h 295"/>
                <a:gd name="T56" fmla="*/ 329 w 893"/>
                <a:gd name="T57" fmla="*/ 4 h 295"/>
                <a:gd name="T58" fmla="*/ 257 w 893"/>
                <a:gd name="T59" fmla="*/ 13 h 295"/>
                <a:gd name="T60" fmla="*/ 189 w 893"/>
                <a:gd name="T61" fmla="*/ 25 h 295"/>
                <a:gd name="T62" fmla="*/ 129 w 893"/>
                <a:gd name="T63" fmla="*/ 42 h 295"/>
                <a:gd name="T64" fmla="*/ 80 w 893"/>
                <a:gd name="T65" fmla="*/ 61 h 295"/>
                <a:gd name="T66" fmla="*/ 41 w 893"/>
                <a:gd name="T67" fmla="*/ 84 h 295"/>
                <a:gd name="T68" fmla="*/ 14 w 893"/>
                <a:gd name="T69" fmla="*/ 109 h 295"/>
                <a:gd name="T70" fmla="*/ 0 w 893"/>
                <a:gd name="T71" fmla="*/ 134 h 2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93"/>
                <a:gd name="T109" fmla="*/ 0 h 295"/>
                <a:gd name="T110" fmla="*/ 893 w 893"/>
                <a:gd name="T111" fmla="*/ 295 h 2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93" h="295">
                  <a:moveTo>
                    <a:pt x="0" y="146"/>
                  </a:moveTo>
                  <a:lnTo>
                    <a:pt x="0" y="159"/>
                  </a:lnTo>
                  <a:lnTo>
                    <a:pt x="4" y="172"/>
                  </a:lnTo>
                  <a:lnTo>
                    <a:pt x="14" y="184"/>
                  </a:lnTo>
                  <a:lnTo>
                    <a:pt x="26" y="197"/>
                  </a:lnTo>
                  <a:lnTo>
                    <a:pt x="41" y="208"/>
                  </a:lnTo>
                  <a:lnTo>
                    <a:pt x="58" y="219"/>
                  </a:lnTo>
                  <a:lnTo>
                    <a:pt x="80" y="229"/>
                  </a:lnTo>
                  <a:lnTo>
                    <a:pt x="102" y="241"/>
                  </a:lnTo>
                  <a:lnTo>
                    <a:pt x="129" y="251"/>
                  </a:lnTo>
                  <a:lnTo>
                    <a:pt x="159" y="259"/>
                  </a:lnTo>
                  <a:lnTo>
                    <a:pt x="189" y="265"/>
                  </a:lnTo>
                  <a:lnTo>
                    <a:pt x="222" y="272"/>
                  </a:lnTo>
                  <a:lnTo>
                    <a:pt x="257" y="280"/>
                  </a:lnTo>
                  <a:lnTo>
                    <a:pt x="292" y="283"/>
                  </a:lnTo>
                  <a:lnTo>
                    <a:pt x="329" y="288"/>
                  </a:lnTo>
                  <a:lnTo>
                    <a:pt x="369" y="290"/>
                  </a:lnTo>
                  <a:lnTo>
                    <a:pt x="407" y="292"/>
                  </a:lnTo>
                  <a:lnTo>
                    <a:pt x="445" y="294"/>
                  </a:lnTo>
                  <a:lnTo>
                    <a:pt x="484" y="292"/>
                  </a:lnTo>
                  <a:lnTo>
                    <a:pt x="522" y="290"/>
                  </a:lnTo>
                  <a:lnTo>
                    <a:pt x="562" y="288"/>
                  </a:lnTo>
                  <a:lnTo>
                    <a:pt x="599" y="283"/>
                  </a:lnTo>
                  <a:lnTo>
                    <a:pt x="634" y="278"/>
                  </a:lnTo>
                  <a:lnTo>
                    <a:pt x="669" y="272"/>
                  </a:lnTo>
                  <a:lnTo>
                    <a:pt x="702" y="265"/>
                  </a:lnTo>
                  <a:lnTo>
                    <a:pt x="732" y="259"/>
                  </a:lnTo>
                  <a:lnTo>
                    <a:pt x="761" y="250"/>
                  </a:lnTo>
                  <a:lnTo>
                    <a:pt x="788" y="241"/>
                  </a:lnTo>
                  <a:lnTo>
                    <a:pt x="811" y="229"/>
                  </a:lnTo>
                  <a:lnTo>
                    <a:pt x="833" y="219"/>
                  </a:lnTo>
                  <a:lnTo>
                    <a:pt x="850" y="208"/>
                  </a:lnTo>
                  <a:lnTo>
                    <a:pt x="866" y="197"/>
                  </a:lnTo>
                  <a:lnTo>
                    <a:pt x="877" y="184"/>
                  </a:lnTo>
                  <a:lnTo>
                    <a:pt x="884" y="171"/>
                  </a:lnTo>
                  <a:lnTo>
                    <a:pt x="890" y="159"/>
                  </a:lnTo>
                  <a:lnTo>
                    <a:pt x="892" y="146"/>
                  </a:lnTo>
                  <a:lnTo>
                    <a:pt x="890" y="134"/>
                  </a:lnTo>
                  <a:lnTo>
                    <a:pt x="884" y="121"/>
                  </a:lnTo>
                  <a:lnTo>
                    <a:pt x="877" y="109"/>
                  </a:lnTo>
                  <a:lnTo>
                    <a:pt x="865" y="96"/>
                  </a:lnTo>
                  <a:lnTo>
                    <a:pt x="850" y="84"/>
                  </a:lnTo>
                  <a:lnTo>
                    <a:pt x="833" y="73"/>
                  </a:lnTo>
                  <a:lnTo>
                    <a:pt x="811" y="61"/>
                  </a:lnTo>
                  <a:lnTo>
                    <a:pt x="788" y="51"/>
                  </a:lnTo>
                  <a:lnTo>
                    <a:pt x="761" y="42"/>
                  </a:lnTo>
                  <a:lnTo>
                    <a:pt x="732" y="32"/>
                  </a:lnTo>
                  <a:lnTo>
                    <a:pt x="701" y="25"/>
                  </a:lnTo>
                  <a:lnTo>
                    <a:pt x="669" y="19"/>
                  </a:lnTo>
                  <a:lnTo>
                    <a:pt x="634" y="13"/>
                  </a:lnTo>
                  <a:lnTo>
                    <a:pt x="599" y="7"/>
                  </a:lnTo>
                  <a:lnTo>
                    <a:pt x="560" y="4"/>
                  </a:lnTo>
                  <a:lnTo>
                    <a:pt x="522" y="1"/>
                  </a:lnTo>
                  <a:lnTo>
                    <a:pt x="484" y="0"/>
                  </a:lnTo>
                  <a:lnTo>
                    <a:pt x="445" y="0"/>
                  </a:lnTo>
                  <a:lnTo>
                    <a:pt x="407" y="0"/>
                  </a:lnTo>
                  <a:lnTo>
                    <a:pt x="369" y="1"/>
                  </a:lnTo>
                  <a:lnTo>
                    <a:pt x="329" y="4"/>
                  </a:lnTo>
                  <a:lnTo>
                    <a:pt x="292" y="7"/>
                  </a:lnTo>
                  <a:lnTo>
                    <a:pt x="257" y="13"/>
                  </a:lnTo>
                  <a:lnTo>
                    <a:pt x="222" y="19"/>
                  </a:lnTo>
                  <a:lnTo>
                    <a:pt x="189" y="25"/>
                  </a:lnTo>
                  <a:lnTo>
                    <a:pt x="159" y="33"/>
                  </a:lnTo>
                  <a:lnTo>
                    <a:pt x="129" y="42"/>
                  </a:lnTo>
                  <a:lnTo>
                    <a:pt x="102" y="51"/>
                  </a:lnTo>
                  <a:lnTo>
                    <a:pt x="80" y="61"/>
                  </a:lnTo>
                  <a:lnTo>
                    <a:pt x="58" y="73"/>
                  </a:lnTo>
                  <a:lnTo>
                    <a:pt x="41" y="84"/>
                  </a:lnTo>
                  <a:lnTo>
                    <a:pt x="26" y="96"/>
                  </a:lnTo>
                  <a:lnTo>
                    <a:pt x="14" y="109"/>
                  </a:lnTo>
                  <a:lnTo>
                    <a:pt x="4" y="121"/>
                  </a:lnTo>
                  <a:lnTo>
                    <a:pt x="0" y="134"/>
                  </a:lnTo>
                  <a:lnTo>
                    <a:pt x="0" y="1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5" name="Rectangle 16"/>
            <p:cNvSpPr>
              <a:spLocks noChangeArrowheads="1"/>
            </p:cNvSpPr>
            <p:nvPr/>
          </p:nvSpPr>
          <p:spPr bwMode="auto">
            <a:xfrm>
              <a:off x="2256" y="1056"/>
              <a:ext cx="835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hourly_wages</a:t>
              </a:r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>
              <a:off x="2921" y="1309"/>
              <a:ext cx="391" cy="3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7" name="Freeform 18"/>
            <p:cNvSpPr>
              <a:spLocks/>
            </p:cNvSpPr>
            <p:nvPr/>
          </p:nvSpPr>
          <p:spPr bwMode="auto">
            <a:xfrm>
              <a:off x="4896" y="1223"/>
              <a:ext cx="684" cy="272"/>
            </a:xfrm>
            <a:custGeom>
              <a:avLst/>
              <a:gdLst>
                <a:gd name="T0" fmla="*/ 1 w 684"/>
                <a:gd name="T1" fmla="*/ 147 h 272"/>
                <a:gd name="T2" fmla="*/ 10 w 684"/>
                <a:gd name="T3" fmla="*/ 170 h 272"/>
                <a:gd name="T4" fmla="*/ 31 w 684"/>
                <a:gd name="T5" fmla="*/ 192 h 272"/>
                <a:gd name="T6" fmla="*/ 61 w 684"/>
                <a:gd name="T7" fmla="*/ 213 h 272"/>
                <a:gd name="T8" fmla="*/ 98 w 684"/>
                <a:gd name="T9" fmla="*/ 231 h 272"/>
                <a:gd name="T10" fmla="*/ 144 w 684"/>
                <a:gd name="T11" fmla="*/ 247 h 272"/>
                <a:gd name="T12" fmla="*/ 196 w 684"/>
                <a:gd name="T13" fmla="*/ 258 h 272"/>
                <a:gd name="T14" fmla="*/ 251 w 684"/>
                <a:gd name="T15" fmla="*/ 267 h 272"/>
                <a:gd name="T16" fmla="*/ 310 w 684"/>
                <a:gd name="T17" fmla="*/ 271 h 272"/>
                <a:gd name="T18" fmla="*/ 369 w 684"/>
                <a:gd name="T19" fmla="*/ 271 h 272"/>
                <a:gd name="T20" fmla="*/ 428 w 684"/>
                <a:gd name="T21" fmla="*/ 265 h 272"/>
                <a:gd name="T22" fmla="*/ 485 w 684"/>
                <a:gd name="T23" fmla="*/ 258 h 272"/>
                <a:gd name="T24" fmla="*/ 536 w 684"/>
                <a:gd name="T25" fmla="*/ 247 h 272"/>
                <a:gd name="T26" fmla="*/ 582 w 684"/>
                <a:gd name="T27" fmla="*/ 231 h 272"/>
                <a:gd name="T28" fmla="*/ 621 w 684"/>
                <a:gd name="T29" fmla="*/ 213 h 272"/>
                <a:gd name="T30" fmla="*/ 650 w 684"/>
                <a:gd name="T31" fmla="*/ 192 h 272"/>
                <a:gd name="T32" fmla="*/ 671 w 684"/>
                <a:gd name="T33" fmla="*/ 170 h 272"/>
                <a:gd name="T34" fmla="*/ 681 w 684"/>
                <a:gd name="T35" fmla="*/ 147 h 272"/>
                <a:gd name="T36" fmla="*/ 681 w 684"/>
                <a:gd name="T37" fmla="*/ 123 h 272"/>
                <a:gd name="T38" fmla="*/ 671 w 684"/>
                <a:gd name="T39" fmla="*/ 100 h 272"/>
                <a:gd name="T40" fmla="*/ 650 w 684"/>
                <a:gd name="T41" fmla="*/ 79 h 272"/>
                <a:gd name="T42" fmla="*/ 621 w 684"/>
                <a:gd name="T43" fmla="*/ 58 h 272"/>
                <a:gd name="T44" fmla="*/ 582 w 684"/>
                <a:gd name="T45" fmla="*/ 39 h 272"/>
                <a:gd name="T46" fmla="*/ 536 w 684"/>
                <a:gd name="T47" fmla="*/ 25 h 272"/>
                <a:gd name="T48" fmla="*/ 485 w 684"/>
                <a:gd name="T49" fmla="*/ 12 h 272"/>
                <a:gd name="T50" fmla="*/ 428 w 684"/>
                <a:gd name="T51" fmla="*/ 4 h 272"/>
                <a:gd name="T52" fmla="*/ 369 w 684"/>
                <a:gd name="T53" fmla="*/ 1 h 272"/>
                <a:gd name="T54" fmla="*/ 310 w 684"/>
                <a:gd name="T55" fmla="*/ 1 h 272"/>
                <a:gd name="T56" fmla="*/ 251 w 684"/>
                <a:gd name="T57" fmla="*/ 4 h 272"/>
                <a:gd name="T58" fmla="*/ 196 w 684"/>
                <a:gd name="T59" fmla="*/ 12 h 272"/>
                <a:gd name="T60" fmla="*/ 144 w 684"/>
                <a:gd name="T61" fmla="*/ 25 h 272"/>
                <a:gd name="T62" fmla="*/ 98 w 684"/>
                <a:gd name="T63" fmla="*/ 40 h 272"/>
                <a:gd name="T64" fmla="*/ 60 w 684"/>
                <a:gd name="T65" fmla="*/ 58 h 272"/>
                <a:gd name="T66" fmla="*/ 31 w 684"/>
                <a:gd name="T67" fmla="*/ 79 h 272"/>
                <a:gd name="T68" fmla="*/ 10 w 684"/>
                <a:gd name="T69" fmla="*/ 100 h 272"/>
                <a:gd name="T70" fmla="*/ 1 w 684"/>
                <a:gd name="T71" fmla="*/ 123 h 2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84"/>
                <a:gd name="T109" fmla="*/ 0 h 272"/>
                <a:gd name="T110" fmla="*/ 684 w 684"/>
                <a:gd name="T111" fmla="*/ 272 h 2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84" h="272">
                  <a:moveTo>
                    <a:pt x="0" y="136"/>
                  </a:moveTo>
                  <a:lnTo>
                    <a:pt x="1" y="147"/>
                  </a:lnTo>
                  <a:lnTo>
                    <a:pt x="3" y="158"/>
                  </a:lnTo>
                  <a:lnTo>
                    <a:pt x="10" y="170"/>
                  </a:lnTo>
                  <a:lnTo>
                    <a:pt x="19" y="181"/>
                  </a:lnTo>
                  <a:lnTo>
                    <a:pt x="31" y="192"/>
                  </a:lnTo>
                  <a:lnTo>
                    <a:pt x="44" y="204"/>
                  </a:lnTo>
                  <a:lnTo>
                    <a:pt x="61" y="213"/>
                  </a:lnTo>
                  <a:lnTo>
                    <a:pt x="77" y="222"/>
                  </a:lnTo>
                  <a:lnTo>
                    <a:pt x="98" y="231"/>
                  </a:lnTo>
                  <a:lnTo>
                    <a:pt x="120" y="239"/>
                  </a:lnTo>
                  <a:lnTo>
                    <a:pt x="144" y="247"/>
                  </a:lnTo>
                  <a:lnTo>
                    <a:pt x="169" y="252"/>
                  </a:lnTo>
                  <a:lnTo>
                    <a:pt x="196" y="258"/>
                  </a:lnTo>
                  <a:lnTo>
                    <a:pt x="224" y="263"/>
                  </a:lnTo>
                  <a:lnTo>
                    <a:pt x="251" y="267"/>
                  </a:lnTo>
                  <a:lnTo>
                    <a:pt x="281" y="269"/>
                  </a:lnTo>
                  <a:lnTo>
                    <a:pt x="310" y="271"/>
                  </a:lnTo>
                  <a:lnTo>
                    <a:pt x="339" y="271"/>
                  </a:lnTo>
                  <a:lnTo>
                    <a:pt x="369" y="271"/>
                  </a:lnTo>
                  <a:lnTo>
                    <a:pt x="399" y="269"/>
                  </a:lnTo>
                  <a:lnTo>
                    <a:pt x="428" y="265"/>
                  </a:lnTo>
                  <a:lnTo>
                    <a:pt x="457" y="263"/>
                  </a:lnTo>
                  <a:lnTo>
                    <a:pt x="485" y="258"/>
                  </a:lnTo>
                  <a:lnTo>
                    <a:pt x="512" y="252"/>
                  </a:lnTo>
                  <a:lnTo>
                    <a:pt x="536" y="247"/>
                  </a:lnTo>
                  <a:lnTo>
                    <a:pt x="559" y="239"/>
                  </a:lnTo>
                  <a:lnTo>
                    <a:pt x="582" y="231"/>
                  </a:lnTo>
                  <a:lnTo>
                    <a:pt x="601" y="222"/>
                  </a:lnTo>
                  <a:lnTo>
                    <a:pt x="621" y="213"/>
                  </a:lnTo>
                  <a:lnTo>
                    <a:pt x="636" y="204"/>
                  </a:lnTo>
                  <a:lnTo>
                    <a:pt x="650" y="192"/>
                  </a:lnTo>
                  <a:lnTo>
                    <a:pt x="662" y="181"/>
                  </a:lnTo>
                  <a:lnTo>
                    <a:pt x="671" y="170"/>
                  </a:lnTo>
                  <a:lnTo>
                    <a:pt x="677" y="158"/>
                  </a:lnTo>
                  <a:lnTo>
                    <a:pt x="681" y="147"/>
                  </a:lnTo>
                  <a:lnTo>
                    <a:pt x="683" y="136"/>
                  </a:lnTo>
                  <a:lnTo>
                    <a:pt x="681" y="123"/>
                  </a:lnTo>
                  <a:lnTo>
                    <a:pt x="677" y="112"/>
                  </a:lnTo>
                  <a:lnTo>
                    <a:pt x="671" y="100"/>
                  </a:lnTo>
                  <a:lnTo>
                    <a:pt x="662" y="88"/>
                  </a:lnTo>
                  <a:lnTo>
                    <a:pt x="650" y="79"/>
                  </a:lnTo>
                  <a:lnTo>
                    <a:pt x="636" y="69"/>
                  </a:lnTo>
                  <a:lnTo>
                    <a:pt x="621" y="58"/>
                  </a:lnTo>
                  <a:lnTo>
                    <a:pt x="601" y="48"/>
                  </a:lnTo>
                  <a:lnTo>
                    <a:pt x="582" y="39"/>
                  </a:lnTo>
                  <a:lnTo>
                    <a:pt x="559" y="31"/>
                  </a:lnTo>
                  <a:lnTo>
                    <a:pt x="536" y="25"/>
                  </a:lnTo>
                  <a:lnTo>
                    <a:pt x="511" y="19"/>
                  </a:lnTo>
                  <a:lnTo>
                    <a:pt x="485" y="12"/>
                  </a:lnTo>
                  <a:lnTo>
                    <a:pt x="457" y="9"/>
                  </a:lnTo>
                  <a:lnTo>
                    <a:pt x="428" y="4"/>
                  </a:lnTo>
                  <a:lnTo>
                    <a:pt x="399" y="2"/>
                  </a:lnTo>
                  <a:lnTo>
                    <a:pt x="369" y="1"/>
                  </a:lnTo>
                  <a:lnTo>
                    <a:pt x="339" y="0"/>
                  </a:lnTo>
                  <a:lnTo>
                    <a:pt x="310" y="1"/>
                  </a:lnTo>
                  <a:lnTo>
                    <a:pt x="281" y="2"/>
                  </a:lnTo>
                  <a:lnTo>
                    <a:pt x="251" y="4"/>
                  </a:lnTo>
                  <a:lnTo>
                    <a:pt x="224" y="9"/>
                  </a:lnTo>
                  <a:lnTo>
                    <a:pt x="196" y="12"/>
                  </a:lnTo>
                  <a:lnTo>
                    <a:pt x="169" y="19"/>
                  </a:lnTo>
                  <a:lnTo>
                    <a:pt x="144" y="25"/>
                  </a:lnTo>
                  <a:lnTo>
                    <a:pt x="120" y="31"/>
                  </a:lnTo>
                  <a:lnTo>
                    <a:pt x="98" y="40"/>
                  </a:lnTo>
                  <a:lnTo>
                    <a:pt x="77" y="48"/>
                  </a:lnTo>
                  <a:lnTo>
                    <a:pt x="60" y="58"/>
                  </a:lnTo>
                  <a:lnTo>
                    <a:pt x="44" y="69"/>
                  </a:lnTo>
                  <a:lnTo>
                    <a:pt x="31" y="79"/>
                  </a:lnTo>
                  <a:lnTo>
                    <a:pt x="19" y="88"/>
                  </a:lnTo>
                  <a:lnTo>
                    <a:pt x="10" y="100"/>
                  </a:lnTo>
                  <a:lnTo>
                    <a:pt x="3" y="113"/>
                  </a:lnTo>
                  <a:lnTo>
                    <a:pt x="1" y="123"/>
                  </a:lnTo>
                  <a:lnTo>
                    <a:pt x="0" y="13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8" name="Freeform 19"/>
            <p:cNvSpPr>
              <a:spLocks/>
            </p:cNvSpPr>
            <p:nvPr/>
          </p:nvSpPr>
          <p:spPr bwMode="auto">
            <a:xfrm>
              <a:off x="3170" y="1010"/>
              <a:ext cx="961" cy="303"/>
            </a:xfrm>
            <a:custGeom>
              <a:avLst/>
              <a:gdLst>
                <a:gd name="T0" fmla="*/ 1 w 961"/>
                <a:gd name="T1" fmla="*/ 164 h 303"/>
                <a:gd name="T2" fmla="*/ 17 w 961"/>
                <a:gd name="T3" fmla="*/ 189 h 303"/>
                <a:gd name="T4" fmla="*/ 46 w 961"/>
                <a:gd name="T5" fmla="*/ 215 h 303"/>
                <a:gd name="T6" fmla="*/ 85 w 961"/>
                <a:gd name="T7" fmla="*/ 237 h 303"/>
                <a:gd name="T8" fmla="*/ 139 w 961"/>
                <a:gd name="T9" fmla="*/ 258 h 303"/>
                <a:gd name="T10" fmla="*/ 205 w 961"/>
                <a:gd name="T11" fmla="*/ 274 h 303"/>
                <a:gd name="T12" fmla="*/ 277 w 961"/>
                <a:gd name="T13" fmla="*/ 287 h 303"/>
                <a:gd name="T14" fmla="*/ 355 w 961"/>
                <a:gd name="T15" fmla="*/ 296 h 303"/>
                <a:gd name="T16" fmla="*/ 438 w 961"/>
                <a:gd name="T17" fmla="*/ 302 h 303"/>
                <a:gd name="T18" fmla="*/ 520 w 961"/>
                <a:gd name="T19" fmla="*/ 302 h 303"/>
                <a:gd name="T20" fmla="*/ 604 w 961"/>
                <a:gd name="T21" fmla="*/ 295 h 303"/>
                <a:gd name="T22" fmla="*/ 682 w 961"/>
                <a:gd name="T23" fmla="*/ 287 h 303"/>
                <a:gd name="T24" fmla="*/ 754 w 961"/>
                <a:gd name="T25" fmla="*/ 274 h 303"/>
                <a:gd name="T26" fmla="*/ 820 w 961"/>
                <a:gd name="T27" fmla="*/ 258 h 303"/>
                <a:gd name="T28" fmla="*/ 873 w 961"/>
                <a:gd name="T29" fmla="*/ 237 h 303"/>
                <a:gd name="T30" fmla="*/ 916 w 961"/>
                <a:gd name="T31" fmla="*/ 215 h 303"/>
                <a:gd name="T32" fmla="*/ 942 w 961"/>
                <a:gd name="T33" fmla="*/ 189 h 303"/>
                <a:gd name="T34" fmla="*/ 958 w 961"/>
                <a:gd name="T35" fmla="*/ 164 h 303"/>
                <a:gd name="T36" fmla="*/ 958 w 961"/>
                <a:gd name="T37" fmla="*/ 137 h 303"/>
                <a:gd name="T38" fmla="*/ 942 w 961"/>
                <a:gd name="T39" fmla="*/ 112 h 303"/>
                <a:gd name="T40" fmla="*/ 916 w 961"/>
                <a:gd name="T41" fmla="*/ 87 h 303"/>
                <a:gd name="T42" fmla="*/ 871 w 961"/>
                <a:gd name="T43" fmla="*/ 65 h 303"/>
                <a:gd name="T44" fmla="*/ 820 w 961"/>
                <a:gd name="T45" fmla="*/ 43 h 303"/>
                <a:gd name="T46" fmla="*/ 754 w 961"/>
                <a:gd name="T47" fmla="*/ 28 h 303"/>
                <a:gd name="T48" fmla="*/ 682 w 961"/>
                <a:gd name="T49" fmla="*/ 14 h 303"/>
                <a:gd name="T50" fmla="*/ 604 w 961"/>
                <a:gd name="T51" fmla="*/ 6 h 303"/>
                <a:gd name="T52" fmla="*/ 520 w 961"/>
                <a:gd name="T53" fmla="*/ 1 h 303"/>
                <a:gd name="T54" fmla="*/ 438 w 961"/>
                <a:gd name="T55" fmla="*/ 1 h 303"/>
                <a:gd name="T56" fmla="*/ 355 w 961"/>
                <a:gd name="T57" fmla="*/ 6 h 303"/>
                <a:gd name="T58" fmla="*/ 277 w 961"/>
                <a:gd name="T59" fmla="*/ 14 h 303"/>
                <a:gd name="T60" fmla="*/ 205 w 961"/>
                <a:gd name="T61" fmla="*/ 28 h 303"/>
                <a:gd name="T62" fmla="*/ 139 w 961"/>
                <a:gd name="T63" fmla="*/ 44 h 303"/>
                <a:gd name="T64" fmla="*/ 85 w 961"/>
                <a:gd name="T65" fmla="*/ 65 h 303"/>
                <a:gd name="T66" fmla="*/ 46 w 961"/>
                <a:gd name="T67" fmla="*/ 87 h 303"/>
                <a:gd name="T68" fmla="*/ 17 w 961"/>
                <a:gd name="T69" fmla="*/ 112 h 303"/>
                <a:gd name="T70" fmla="*/ 1 w 961"/>
                <a:gd name="T71" fmla="*/ 137 h 3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1"/>
                <a:gd name="T109" fmla="*/ 0 h 303"/>
                <a:gd name="T110" fmla="*/ 961 w 961"/>
                <a:gd name="T111" fmla="*/ 303 h 3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1" h="303">
                  <a:moveTo>
                    <a:pt x="0" y="152"/>
                  </a:moveTo>
                  <a:lnTo>
                    <a:pt x="1" y="164"/>
                  </a:lnTo>
                  <a:lnTo>
                    <a:pt x="7" y="177"/>
                  </a:lnTo>
                  <a:lnTo>
                    <a:pt x="17" y="189"/>
                  </a:lnTo>
                  <a:lnTo>
                    <a:pt x="28" y="203"/>
                  </a:lnTo>
                  <a:lnTo>
                    <a:pt x="46" y="215"/>
                  </a:lnTo>
                  <a:lnTo>
                    <a:pt x="63" y="226"/>
                  </a:lnTo>
                  <a:lnTo>
                    <a:pt x="85" y="237"/>
                  </a:lnTo>
                  <a:lnTo>
                    <a:pt x="113" y="247"/>
                  </a:lnTo>
                  <a:lnTo>
                    <a:pt x="139" y="258"/>
                  </a:lnTo>
                  <a:lnTo>
                    <a:pt x="172" y="266"/>
                  </a:lnTo>
                  <a:lnTo>
                    <a:pt x="205" y="274"/>
                  </a:lnTo>
                  <a:lnTo>
                    <a:pt x="241" y="281"/>
                  </a:lnTo>
                  <a:lnTo>
                    <a:pt x="277" y="287"/>
                  </a:lnTo>
                  <a:lnTo>
                    <a:pt x="315" y="292"/>
                  </a:lnTo>
                  <a:lnTo>
                    <a:pt x="355" y="296"/>
                  </a:lnTo>
                  <a:lnTo>
                    <a:pt x="396" y="299"/>
                  </a:lnTo>
                  <a:lnTo>
                    <a:pt x="438" y="302"/>
                  </a:lnTo>
                  <a:lnTo>
                    <a:pt x="481" y="302"/>
                  </a:lnTo>
                  <a:lnTo>
                    <a:pt x="520" y="302"/>
                  </a:lnTo>
                  <a:lnTo>
                    <a:pt x="563" y="299"/>
                  </a:lnTo>
                  <a:lnTo>
                    <a:pt x="604" y="295"/>
                  </a:lnTo>
                  <a:lnTo>
                    <a:pt x="643" y="292"/>
                  </a:lnTo>
                  <a:lnTo>
                    <a:pt x="682" y="287"/>
                  </a:lnTo>
                  <a:lnTo>
                    <a:pt x="720" y="281"/>
                  </a:lnTo>
                  <a:lnTo>
                    <a:pt x="754" y="274"/>
                  </a:lnTo>
                  <a:lnTo>
                    <a:pt x="787" y="266"/>
                  </a:lnTo>
                  <a:lnTo>
                    <a:pt x="820" y="258"/>
                  </a:lnTo>
                  <a:lnTo>
                    <a:pt x="848" y="247"/>
                  </a:lnTo>
                  <a:lnTo>
                    <a:pt x="873" y="237"/>
                  </a:lnTo>
                  <a:lnTo>
                    <a:pt x="894" y="226"/>
                  </a:lnTo>
                  <a:lnTo>
                    <a:pt x="916" y="215"/>
                  </a:lnTo>
                  <a:lnTo>
                    <a:pt x="930" y="203"/>
                  </a:lnTo>
                  <a:lnTo>
                    <a:pt x="942" y="189"/>
                  </a:lnTo>
                  <a:lnTo>
                    <a:pt x="952" y="177"/>
                  </a:lnTo>
                  <a:lnTo>
                    <a:pt x="958" y="164"/>
                  </a:lnTo>
                  <a:lnTo>
                    <a:pt x="960" y="152"/>
                  </a:lnTo>
                  <a:lnTo>
                    <a:pt x="958" y="137"/>
                  </a:lnTo>
                  <a:lnTo>
                    <a:pt x="952" y="124"/>
                  </a:lnTo>
                  <a:lnTo>
                    <a:pt x="942" y="112"/>
                  </a:lnTo>
                  <a:lnTo>
                    <a:pt x="930" y="98"/>
                  </a:lnTo>
                  <a:lnTo>
                    <a:pt x="916" y="87"/>
                  </a:lnTo>
                  <a:lnTo>
                    <a:pt x="894" y="76"/>
                  </a:lnTo>
                  <a:lnTo>
                    <a:pt x="871" y="65"/>
                  </a:lnTo>
                  <a:lnTo>
                    <a:pt x="848" y="54"/>
                  </a:lnTo>
                  <a:lnTo>
                    <a:pt x="820" y="43"/>
                  </a:lnTo>
                  <a:lnTo>
                    <a:pt x="787" y="34"/>
                  </a:lnTo>
                  <a:lnTo>
                    <a:pt x="754" y="28"/>
                  </a:lnTo>
                  <a:lnTo>
                    <a:pt x="717" y="21"/>
                  </a:lnTo>
                  <a:lnTo>
                    <a:pt x="682" y="14"/>
                  </a:lnTo>
                  <a:lnTo>
                    <a:pt x="643" y="10"/>
                  </a:lnTo>
                  <a:lnTo>
                    <a:pt x="604" y="6"/>
                  </a:lnTo>
                  <a:lnTo>
                    <a:pt x="563" y="3"/>
                  </a:lnTo>
                  <a:lnTo>
                    <a:pt x="520" y="1"/>
                  </a:lnTo>
                  <a:lnTo>
                    <a:pt x="478" y="0"/>
                  </a:lnTo>
                  <a:lnTo>
                    <a:pt x="438" y="1"/>
                  </a:lnTo>
                  <a:lnTo>
                    <a:pt x="396" y="3"/>
                  </a:lnTo>
                  <a:lnTo>
                    <a:pt x="355" y="6"/>
                  </a:lnTo>
                  <a:lnTo>
                    <a:pt x="315" y="10"/>
                  </a:lnTo>
                  <a:lnTo>
                    <a:pt x="277" y="14"/>
                  </a:lnTo>
                  <a:lnTo>
                    <a:pt x="239" y="21"/>
                  </a:lnTo>
                  <a:lnTo>
                    <a:pt x="205" y="28"/>
                  </a:lnTo>
                  <a:lnTo>
                    <a:pt x="172" y="34"/>
                  </a:lnTo>
                  <a:lnTo>
                    <a:pt x="139" y="44"/>
                  </a:lnTo>
                  <a:lnTo>
                    <a:pt x="113" y="54"/>
                  </a:lnTo>
                  <a:lnTo>
                    <a:pt x="85" y="65"/>
                  </a:lnTo>
                  <a:lnTo>
                    <a:pt x="63" y="76"/>
                  </a:lnTo>
                  <a:lnTo>
                    <a:pt x="46" y="87"/>
                  </a:lnTo>
                  <a:lnTo>
                    <a:pt x="28" y="98"/>
                  </a:lnTo>
                  <a:lnTo>
                    <a:pt x="17" y="112"/>
                  </a:lnTo>
                  <a:lnTo>
                    <a:pt x="7" y="125"/>
                  </a:lnTo>
                  <a:lnTo>
                    <a:pt x="1" y="137"/>
                  </a:lnTo>
                  <a:lnTo>
                    <a:pt x="0" y="15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599" name="Freeform 20"/>
            <p:cNvSpPr>
              <a:spLocks/>
            </p:cNvSpPr>
            <p:nvPr/>
          </p:nvSpPr>
          <p:spPr bwMode="auto">
            <a:xfrm>
              <a:off x="3035" y="1632"/>
              <a:ext cx="809" cy="272"/>
            </a:xfrm>
            <a:custGeom>
              <a:avLst/>
              <a:gdLst>
                <a:gd name="T0" fmla="*/ 808 w 809"/>
                <a:gd name="T1" fmla="*/ 271 h 272"/>
                <a:gd name="T2" fmla="*/ 808 w 809"/>
                <a:gd name="T3" fmla="*/ 0 h 272"/>
                <a:gd name="T4" fmla="*/ 0 w 809"/>
                <a:gd name="T5" fmla="*/ 0 h 272"/>
                <a:gd name="T6" fmla="*/ 0 w 809"/>
                <a:gd name="T7" fmla="*/ 271 h 272"/>
                <a:gd name="T8" fmla="*/ 808 w 809"/>
                <a:gd name="T9" fmla="*/ 271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9"/>
                <a:gd name="T16" fmla="*/ 0 h 272"/>
                <a:gd name="T17" fmla="*/ 809 w 809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9" h="272">
                  <a:moveTo>
                    <a:pt x="808" y="271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808" y="2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0" name="Freeform 21"/>
            <p:cNvSpPr>
              <a:spLocks/>
            </p:cNvSpPr>
            <p:nvPr/>
          </p:nvSpPr>
          <p:spPr bwMode="auto">
            <a:xfrm>
              <a:off x="4560" y="1632"/>
              <a:ext cx="911" cy="261"/>
            </a:xfrm>
            <a:custGeom>
              <a:avLst/>
              <a:gdLst>
                <a:gd name="T0" fmla="*/ 910 w 911"/>
                <a:gd name="T1" fmla="*/ 260 h 261"/>
                <a:gd name="T2" fmla="*/ 910 w 911"/>
                <a:gd name="T3" fmla="*/ 0 h 261"/>
                <a:gd name="T4" fmla="*/ 0 w 911"/>
                <a:gd name="T5" fmla="*/ 0 h 261"/>
                <a:gd name="T6" fmla="*/ 0 w 911"/>
                <a:gd name="T7" fmla="*/ 260 h 261"/>
                <a:gd name="T8" fmla="*/ 910 w 911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261"/>
                <a:gd name="T17" fmla="*/ 911 w 911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261">
                  <a:moveTo>
                    <a:pt x="910" y="260"/>
                  </a:moveTo>
                  <a:lnTo>
                    <a:pt x="910" y="0"/>
                  </a:lnTo>
                  <a:lnTo>
                    <a:pt x="0" y="0"/>
                  </a:lnTo>
                  <a:lnTo>
                    <a:pt x="0" y="260"/>
                  </a:lnTo>
                  <a:lnTo>
                    <a:pt x="910" y="2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1" name="Freeform 22"/>
            <p:cNvSpPr>
              <a:spLocks/>
            </p:cNvSpPr>
            <p:nvPr/>
          </p:nvSpPr>
          <p:spPr bwMode="auto">
            <a:xfrm>
              <a:off x="4032" y="1152"/>
              <a:ext cx="455" cy="305"/>
            </a:xfrm>
            <a:custGeom>
              <a:avLst/>
              <a:gdLst>
                <a:gd name="T0" fmla="*/ 226 w 455"/>
                <a:gd name="T1" fmla="*/ 0 h 305"/>
                <a:gd name="T2" fmla="*/ 454 w 455"/>
                <a:gd name="T3" fmla="*/ 304 h 305"/>
                <a:gd name="T4" fmla="*/ 0 w 455"/>
                <a:gd name="T5" fmla="*/ 304 h 305"/>
                <a:gd name="T6" fmla="*/ 226 w 455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5"/>
                <a:gd name="T13" fmla="*/ 0 h 305"/>
                <a:gd name="T14" fmla="*/ 455 w 455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5" h="305">
                  <a:moveTo>
                    <a:pt x="226" y="0"/>
                  </a:moveTo>
                  <a:lnTo>
                    <a:pt x="454" y="304"/>
                  </a:lnTo>
                  <a:lnTo>
                    <a:pt x="0" y="304"/>
                  </a:lnTo>
                  <a:lnTo>
                    <a:pt x="226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2" name="Rectangle 23"/>
            <p:cNvSpPr>
              <a:spLocks noChangeArrowheads="1"/>
            </p:cNvSpPr>
            <p:nvPr/>
          </p:nvSpPr>
          <p:spPr bwMode="auto">
            <a:xfrm>
              <a:off x="4129" y="1249"/>
              <a:ext cx="302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accent2"/>
                  </a:solidFill>
                  <a:latin typeface="Cambria"/>
                  <a:cs typeface="Cambria"/>
                </a:rPr>
                <a:t>ISA</a:t>
              </a:r>
            </a:p>
          </p:txBody>
        </p:sp>
        <p:sp>
          <p:nvSpPr>
            <p:cNvPr id="24603" name="Rectangle 24"/>
            <p:cNvSpPr>
              <a:spLocks noChangeArrowheads="1"/>
            </p:cNvSpPr>
            <p:nvPr/>
          </p:nvSpPr>
          <p:spPr bwMode="auto">
            <a:xfrm>
              <a:off x="3025" y="1684"/>
              <a:ext cx="81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Hourly_Emps</a:t>
              </a:r>
            </a:p>
          </p:txBody>
        </p:sp>
        <p:sp>
          <p:nvSpPr>
            <p:cNvPr id="24604" name="Rectangle 25"/>
            <p:cNvSpPr>
              <a:spLocks noChangeArrowheads="1"/>
            </p:cNvSpPr>
            <p:nvPr/>
          </p:nvSpPr>
          <p:spPr bwMode="auto">
            <a:xfrm>
              <a:off x="4881" y="1268"/>
              <a:ext cx="673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contractid</a:t>
              </a:r>
            </a:p>
          </p:txBody>
        </p:sp>
        <p:sp>
          <p:nvSpPr>
            <p:cNvPr id="24605" name="Rectangle 26"/>
            <p:cNvSpPr>
              <a:spLocks noChangeArrowheads="1"/>
            </p:cNvSpPr>
            <p:nvPr/>
          </p:nvSpPr>
          <p:spPr bwMode="auto">
            <a:xfrm>
              <a:off x="3216" y="1056"/>
              <a:ext cx="877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Cambria"/>
                  <a:cs typeface="Cambria"/>
                </a:rPr>
                <a:t>hours_worked</a:t>
              </a:r>
            </a:p>
          </p:txBody>
        </p:sp>
        <p:sp>
          <p:nvSpPr>
            <p:cNvPr id="24606" name="Line 27"/>
            <p:cNvSpPr>
              <a:spLocks noChangeShapeType="1"/>
            </p:cNvSpPr>
            <p:nvPr/>
          </p:nvSpPr>
          <p:spPr bwMode="auto">
            <a:xfrm flipH="1">
              <a:off x="3552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7" name="Line 28"/>
            <p:cNvSpPr>
              <a:spLocks noChangeShapeType="1"/>
            </p:cNvSpPr>
            <p:nvPr/>
          </p:nvSpPr>
          <p:spPr bwMode="auto">
            <a:xfrm>
              <a:off x="4464" y="1440"/>
              <a:ext cx="48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8" name="Line 29"/>
            <p:cNvSpPr>
              <a:spLocks noChangeShapeType="1"/>
            </p:cNvSpPr>
            <p:nvPr/>
          </p:nvSpPr>
          <p:spPr bwMode="auto">
            <a:xfrm>
              <a:off x="5069" y="1488"/>
              <a:ext cx="0" cy="1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09" name="Line 30"/>
            <p:cNvSpPr>
              <a:spLocks noChangeShapeType="1"/>
            </p:cNvSpPr>
            <p:nvPr/>
          </p:nvSpPr>
          <p:spPr bwMode="auto">
            <a:xfrm flipH="1">
              <a:off x="3408" y="1296"/>
              <a:ext cx="14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 flipV="1">
              <a:off x="4272" y="1008"/>
              <a:ext cx="0" cy="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65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68676" y="2286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C0066"/>
                </a:solidFill>
                <a:latin typeface="Cambria"/>
                <a:cs typeface="Cambria"/>
              </a:rPr>
              <a:t>Exercise 4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152400" y="1371600"/>
            <a:ext cx="89154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university has a number of people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attributes: SSN, name, address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person can be a faculty, a student, a staff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faculty attributes: rank, salary, research areas, grants 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student attributes: first enrollment date, gpa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staff attributes: rank, salary, specialty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/>
                <a:cs typeface="Cambria"/>
              </a:rPr>
              <a:t>A person must be either a faculty, a student, and/or a staff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A student can be a staff and vice versa</a:t>
            </a:r>
          </a:p>
          <a:p>
            <a:pPr marL="800100" lvl="1" indent="-342900">
              <a:spcBef>
                <a:spcPct val="20000"/>
              </a:spcBef>
              <a:buFont typeface="Wingdings" charset="2"/>
              <a:buChar char="§"/>
            </a:pPr>
            <a:r>
              <a:rPr lang="en-US" dirty="0">
                <a:latin typeface="Cambria"/>
                <a:cs typeface="Cambria"/>
              </a:rPr>
              <a:t>A facutly can be a student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5351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914400"/>
            <a:ext cx="1828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persons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228600"/>
            <a:ext cx="11430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Cambria"/>
                <a:cs typeface="Cambria"/>
              </a:rPr>
              <a:t>SSN</a:t>
            </a:r>
          </a:p>
        </p:txBody>
      </p:sp>
      <p:sp>
        <p:nvSpPr>
          <p:cNvPr id="10" name="Oval 9"/>
          <p:cNvSpPr/>
          <p:nvPr/>
        </p:nvSpPr>
        <p:spPr>
          <a:xfrm>
            <a:off x="2590800" y="76200"/>
            <a:ext cx="1828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name</a:t>
            </a:r>
          </a:p>
        </p:txBody>
      </p:sp>
      <p:cxnSp>
        <p:nvCxnSpPr>
          <p:cNvPr id="13" name="Straight Connector 12"/>
          <p:cNvCxnSpPr>
            <a:stCxn id="4" idx="1"/>
            <a:endCxn id="2" idx="4"/>
          </p:cNvCxnSpPr>
          <p:nvPr/>
        </p:nvCxnSpPr>
        <p:spPr>
          <a:xfrm flipH="1" flipV="1">
            <a:off x="1485901" y="685800"/>
            <a:ext cx="110490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  <a:endCxn id="10" idx="4"/>
          </p:cNvCxnSpPr>
          <p:nvPr/>
        </p:nvCxnSpPr>
        <p:spPr>
          <a:xfrm flipV="1">
            <a:off x="3505200" y="6096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5400" y="76200"/>
            <a:ext cx="1828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address</a:t>
            </a:r>
          </a:p>
        </p:txBody>
      </p:sp>
      <p:cxnSp>
        <p:nvCxnSpPr>
          <p:cNvPr id="30" name="Straight Connector 29"/>
          <p:cNvCxnSpPr>
            <a:endCxn id="25" idx="3"/>
          </p:cNvCxnSpPr>
          <p:nvPr/>
        </p:nvCxnSpPr>
        <p:spPr>
          <a:xfrm flipV="1">
            <a:off x="4419601" y="531486"/>
            <a:ext cx="953623" cy="916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3048000" y="2286000"/>
            <a:ext cx="1371600" cy="762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ISA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572000"/>
            <a:ext cx="1828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faculty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0000" y="4495800"/>
            <a:ext cx="1828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students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58000" y="4495800"/>
            <a:ext cx="1828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staff</a:t>
            </a:r>
          </a:p>
        </p:txBody>
      </p:sp>
      <p:sp>
        <p:nvSpPr>
          <p:cNvPr id="34" name="Oval 33"/>
          <p:cNvSpPr/>
          <p:nvPr/>
        </p:nvSpPr>
        <p:spPr>
          <a:xfrm>
            <a:off x="228600" y="3581400"/>
            <a:ext cx="11430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rank</a:t>
            </a:r>
          </a:p>
        </p:txBody>
      </p:sp>
      <p:cxnSp>
        <p:nvCxnSpPr>
          <p:cNvPr id="35" name="Straight Connector 34"/>
          <p:cNvCxnSpPr>
            <a:endCxn id="34" idx="4"/>
          </p:cNvCxnSpPr>
          <p:nvPr/>
        </p:nvCxnSpPr>
        <p:spPr>
          <a:xfrm flipH="1" flipV="1">
            <a:off x="800101" y="4038600"/>
            <a:ext cx="114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47800" y="35814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salary</a:t>
            </a:r>
          </a:p>
        </p:txBody>
      </p:sp>
      <p:sp>
        <p:nvSpPr>
          <p:cNvPr id="42" name="Oval 41"/>
          <p:cNvSpPr/>
          <p:nvPr/>
        </p:nvSpPr>
        <p:spPr>
          <a:xfrm>
            <a:off x="762000" y="5638800"/>
            <a:ext cx="18288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research areas</a:t>
            </a:r>
          </a:p>
        </p:txBody>
      </p:sp>
      <p:cxnSp>
        <p:nvCxnSpPr>
          <p:cNvPr id="46" name="Straight Connector 45"/>
          <p:cNvCxnSpPr>
            <a:stCxn id="31" idx="0"/>
          </p:cNvCxnSpPr>
          <p:nvPr/>
        </p:nvCxnSpPr>
        <p:spPr>
          <a:xfrm flipV="1">
            <a:off x="1600200" y="4038600"/>
            <a:ext cx="4572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31" idx="2"/>
          </p:cNvCxnSpPr>
          <p:nvPr/>
        </p:nvCxnSpPr>
        <p:spPr>
          <a:xfrm flipH="1" flipV="1">
            <a:off x="1600200" y="5257800"/>
            <a:ext cx="76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0"/>
            <a:endCxn id="4" idx="2"/>
          </p:cNvCxnSpPr>
          <p:nvPr/>
        </p:nvCxnSpPr>
        <p:spPr>
          <a:xfrm flipH="1" flipV="1">
            <a:off x="3505200" y="1600200"/>
            <a:ext cx="2286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24200" y="5867400"/>
            <a:ext cx="19812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enrollment</a:t>
            </a:r>
          </a:p>
        </p:txBody>
      </p:sp>
      <p:sp>
        <p:nvSpPr>
          <p:cNvPr id="50" name="Oval 49"/>
          <p:cNvSpPr/>
          <p:nvPr/>
        </p:nvSpPr>
        <p:spPr>
          <a:xfrm>
            <a:off x="5181600" y="5943600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gpa</a:t>
            </a:r>
          </a:p>
        </p:txBody>
      </p:sp>
      <p:sp>
        <p:nvSpPr>
          <p:cNvPr id="51" name="Oval 50"/>
          <p:cNvSpPr/>
          <p:nvPr/>
        </p:nvSpPr>
        <p:spPr>
          <a:xfrm>
            <a:off x="6553200" y="3505200"/>
            <a:ext cx="11430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rank</a:t>
            </a:r>
          </a:p>
        </p:txBody>
      </p:sp>
      <p:cxnSp>
        <p:nvCxnSpPr>
          <p:cNvPr id="52" name="Straight Connector 51"/>
          <p:cNvCxnSpPr>
            <a:endCxn id="51" idx="4"/>
          </p:cNvCxnSpPr>
          <p:nvPr/>
        </p:nvCxnSpPr>
        <p:spPr>
          <a:xfrm flipH="1" flipV="1">
            <a:off x="7124701" y="3962400"/>
            <a:ext cx="114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772400" y="3505200"/>
            <a:ext cx="1295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salary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924800" y="3962400"/>
            <a:ext cx="4572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162800" y="5791200"/>
            <a:ext cx="1828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Cambria"/>
                <a:cs typeface="Cambria"/>
              </a:rPr>
              <a:t>specialty</a:t>
            </a:r>
          </a:p>
        </p:txBody>
      </p:sp>
      <p:cxnSp>
        <p:nvCxnSpPr>
          <p:cNvPr id="56" name="Straight Connector 55"/>
          <p:cNvCxnSpPr>
            <a:endCxn id="33" idx="2"/>
          </p:cNvCxnSpPr>
          <p:nvPr/>
        </p:nvCxnSpPr>
        <p:spPr>
          <a:xfrm flipH="1" flipV="1">
            <a:off x="7772401" y="5181600"/>
            <a:ext cx="2667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0" y="5181600"/>
            <a:ext cx="3810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0"/>
          </p:cNvCxnSpPr>
          <p:nvPr/>
        </p:nvCxnSpPr>
        <p:spPr>
          <a:xfrm flipH="1" flipV="1">
            <a:off x="5105400" y="5181600"/>
            <a:ext cx="7620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514600" y="3048000"/>
            <a:ext cx="9906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2" idx="0"/>
            <a:endCxn id="14" idx="3"/>
          </p:cNvCxnSpPr>
          <p:nvPr/>
        </p:nvCxnSpPr>
        <p:spPr>
          <a:xfrm flipH="1" flipV="1">
            <a:off x="3733800" y="3048000"/>
            <a:ext cx="990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114800" y="3048000"/>
            <a:ext cx="27432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7" name="Rectangle 23556"/>
          <p:cNvSpPr/>
          <p:nvPr/>
        </p:nvSpPr>
        <p:spPr>
          <a:xfrm>
            <a:off x="4724400" y="1295400"/>
            <a:ext cx="4267200" cy="200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mbria"/>
                <a:cs typeface="Cambria"/>
              </a:rPr>
              <a:t>Overlap constraints:</a:t>
            </a:r>
            <a:r>
              <a:rPr lang="en-US" sz="1800" dirty="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faculty OVERLAPS student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student OVERLAPS staff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mbria"/>
                <a:cs typeface="Cambria"/>
              </a:rPr>
              <a:t>Covering constraints:</a:t>
            </a:r>
            <a:r>
              <a:rPr lang="en-US" sz="1800" dirty="0">
                <a:latin typeface="Cambria"/>
                <a:cs typeface="Cambria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mbria"/>
                <a:cs typeface="Cambria"/>
              </a:rPr>
              <a:t>every person must be a faculty, student, and/or staff</a:t>
            </a:r>
          </a:p>
        </p:txBody>
      </p:sp>
    </p:spTree>
    <p:extLst>
      <p:ext uri="{BB962C8B-B14F-4D97-AF65-F5344CB8AC3E}">
        <p14:creationId xmlns:p14="http://schemas.microsoft.com/office/powerpoint/2010/main" val="10112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8"/>
          <p:cNvSpPr txBox="1">
            <a:spLocks noChangeArrowheads="1"/>
          </p:cNvSpPr>
          <p:nvPr/>
        </p:nvSpPr>
        <p:spPr bwMode="auto">
          <a:xfrm>
            <a:off x="280686" y="856357"/>
            <a:ext cx="863471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buFont typeface="Times New Roman" charset="0"/>
              <a:buAutoNum type="arabicPeriod"/>
              <a:defRPr/>
            </a:pPr>
            <a:r>
              <a:rPr lang="en-US" dirty="0">
                <a:latin typeface="Cambria"/>
                <a:cs typeface="Cambria"/>
              </a:rPr>
              <a:t> Construct an E-R diagram for the instructor of the COMS DB course to record the following information. 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The instructor has a number of students and a number of teaching assistants (TAs)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Each student has SSN, </a:t>
            </a:r>
            <a:r>
              <a:rPr lang="en-US" dirty="0" err="1">
                <a:latin typeface="Cambria"/>
                <a:cs typeface="Cambria"/>
              </a:rPr>
              <a:t>CName</a:t>
            </a:r>
            <a:r>
              <a:rPr lang="en-US" dirty="0">
                <a:latin typeface="Cambria"/>
                <a:cs typeface="Cambria"/>
              </a:rPr>
              <a:t>, and Email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Each TA has a </a:t>
            </a:r>
            <a:r>
              <a:rPr lang="en-US" dirty="0" err="1">
                <a:latin typeface="Cambria"/>
                <a:cs typeface="Cambria"/>
              </a:rPr>
              <a:t>TName</a:t>
            </a:r>
            <a:r>
              <a:rPr lang="en-US" dirty="0">
                <a:latin typeface="Cambria"/>
                <a:cs typeface="Cambria"/>
              </a:rPr>
              <a:t> and Email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Each student is assigned with one and only one TA as his/her primary TA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A TA may or may not have any student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The course has a number of tasks (e.g., homework, project, exam), each of which has a </a:t>
            </a:r>
            <a:r>
              <a:rPr lang="en-US" dirty="0" err="1">
                <a:latin typeface="Cambria"/>
                <a:cs typeface="Cambria"/>
              </a:rPr>
              <a:t>TaskName</a:t>
            </a:r>
            <a:r>
              <a:rPr lang="en-US" dirty="0">
                <a:latin typeface="Cambria"/>
                <a:cs typeface="Cambria"/>
              </a:rPr>
              <a:t>, </a:t>
            </a:r>
            <a:r>
              <a:rPr lang="en-US" dirty="0" err="1">
                <a:latin typeface="Cambria"/>
                <a:cs typeface="Cambria"/>
              </a:rPr>
              <a:t>DueDate</a:t>
            </a:r>
            <a:r>
              <a:rPr lang="en-US" dirty="0">
                <a:latin typeface="Cambria"/>
                <a:cs typeface="Cambria"/>
              </a:rPr>
              <a:t>, and Points</a:t>
            </a:r>
          </a:p>
          <a:p>
            <a:pPr marL="914400" lvl="1" indent="-457200" eaLnBrk="1" hangingPunct="1">
              <a:buFont typeface="+mj-lt"/>
              <a:buAutoNum type="arabicParenR"/>
              <a:defRPr/>
            </a:pPr>
            <a:r>
              <a:rPr lang="en-US" dirty="0">
                <a:latin typeface="Cambria"/>
                <a:cs typeface="Cambria"/>
              </a:rPr>
              <a:t>A student may take several tasks and each task must be graded by at least one TA. The date that a student submits a task and the points they receive must be recorded.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CC0066"/>
                </a:solidFill>
                <a:latin typeface="Cambria"/>
                <a:cs typeface="Cambria"/>
              </a:rPr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372716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8"/>
          <p:cNvSpPr txBox="1">
            <a:spLocks noChangeArrowheads="1"/>
          </p:cNvSpPr>
          <p:nvPr/>
        </p:nvSpPr>
        <p:spPr bwMode="auto">
          <a:xfrm>
            <a:off x="609600" y="609600"/>
            <a:ext cx="7924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buFont typeface="Times New Roman" charset="0"/>
              <a:buAutoNum type="arabicPeriod"/>
              <a:defRPr/>
            </a:pPr>
            <a:r>
              <a:rPr lang="en-US" sz="1400" b="1" dirty="0">
                <a:latin typeface="Cambria"/>
                <a:cs typeface="Cambria"/>
              </a:rPr>
              <a:t>Construct an E-R diagram for the instructor of the COMS </a:t>
            </a:r>
            <a:r>
              <a:rPr lang="en-US" sz="1400" b="1" dirty="0" err="1">
                <a:latin typeface="Cambria"/>
                <a:cs typeface="Cambria"/>
              </a:rPr>
              <a:t>db</a:t>
            </a:r>
            <a:r>
              <a:rPr lang="en-US" sz="1400" b="1" dirty="0">
                <a:latin typeface="Cambria"/>
                <a:cs typeface="Cambria"/>
              </a:rPr>
              <a:t> course to record the following information. 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The instructor has a number of students and a number of teaching assistants (TAs)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Each student has SSN, </a:t>
            </a:r>
            <a:r>
              <a:rPr lang="en-US" sz="1400" b="1" dirty="0" err="1">
                <a:latin typeface="Cambria"/>
                <a:cs typeface="Cambria"/>
              </a:rPr>
              <a:t>CName</a:t>
            </a:r>
            <a:r>
              <a:rPr lang="en-US" sz="1400" b="1" dirty="0">
                <a:latin typeface="Cambria"/>
                <a:cs typeface="Cambria"/>
              </a:rPr>
              <a:t>, and Email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Each TA has a </a:t>
            </a:r>
            <a:r>
              <a:rPr lang="en-US" sz="1400" b="1" dirty="0" err="1">
                <a:latin typeface="Cambria"/>
                <a:cs typeface="Cambria"/>
              </a:rPr>
              <a:t>TName</a:t>
            </a:r>
            <a:r>
              <a:rPr lang="en-US" sz="1400" b="1" dirty="0">
                <a:latin typeface="Cambria"/>
                <a:cs typeface="Cambria"/>
              </a:rPr>
              <a:t> and Email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Each student is assigned with one and only one TA as his/her primary TA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A TA may or may not have any student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The course has a number of tasks (e.g., homework, project, exam), each of which has a </a:t>
            </a:r>
            <a:r>
              <a:rPr lang="en-US" sz="1400" b="1" dirty="0" err="1">
                <a:latin typeface="Cambria"/>
                <a:cs typeface="Cambria"/>
              </a:rPr>
              <a:t>TaskName</a:t>
            </a:r>
            <a:r>
              <a:rPr lang="en-US" sz="1400" b="1" dirty="0">
                <a:latin typeface="Cambria"/>
                <a:cs typeface="Cambria"/>
              </a:rPr>
              <a:t>, </a:t>
            </a:r>
            <a:r>
              <a:rPr lang="en-US" sz="1400" b="1" dirty="0" err="1">
                <a:latin typeface="Cambria"/>
                <a:cs typeface="Cambria"/>
              </a:rPr>
              <a:t>DueDate</a:t>
            </a:r>
            <a:r>
              <a:rPr lang="en-US" sz="1400" b="1" dirty="0">
                <a:latin typeface="Cambria"/>
                <a:cs typeface="Cambria"/>
              </a:rPr>
              <a:t>, and Points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A student may take several tasks and each task must be graded by at least one TA. The date that a student submits a task must be recorded.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5368" y="3305143"/>
            <a:ext cx="1571555" cy="40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2568" y="4547313"/>
            <a:ext cx="1320801" cy="310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TA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5463" y="5258324"/>
            <a:ext cx="1571555" cy="40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7" name="Diamond 6"/>
          <p:cNvSpPr/>
          <p:nvPr/>
        </p:nvSpPr>
        <p:spPr>
          <a:xfrm>
            <a:off x="1919461" y="4314736"/>
            <a:ext cx="2034708" cy="4292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take</a:t>
            </a:r>
          </a:p>
        </p:txBody>
      </p:sp>
      <p:sp>
        <p:nvSpPr>
          <p:cNvPr id="8" name="Diamond 7"/>
          <p:cNvSpPr/>
          <p:nvPr/>
        </p:nvSpPr>
        <p:spPr>
          <a:xfrm>
            <a:off x="4309610" y="5086874"/>
            <a:ext cx="2489359" cy="4706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graded -by</a:t>
            </a:r>
          </a:p>
        </p:txBody>
      </p:sp>
      <p:sp>
        <p:nvSpPr>
          <p:cNvPr id="9" name="Diamond 8"/>
          <p:cNvSpPr/>
          <p:nvPr/>
        </p:nvSpPr>
        <p:spPr>
          <a:xfrm>
            <a:off x="4207227" y="3539760"/>
            <a:ext cx="2490141" cy="4041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assigned</a:t>
            </a:r>
          </a:p>
        </p:txBody>
      </p:sp>
      <p:cxnSp>
        <p:nvCxnSpPr>
          <p:cNvPr id="10" name="Straight Connector 9"/>
          <p:cNvCxnSpPr>
            <a:stCxn id="4" idx="3"/>
            <a:endCxn id="9" idx="1"/>
          </p:cNvCxnSpPr>
          <p:nvPr/>
        </p:nvCxnSpPr>
        <p:spPr>
          <a:xfrm>
            <a:off x="3696923" y="3506336"/>
            <a:ext cx="510304" cy="23548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4" idx="2"/>
          </p:cNvCxnSpPr>
          <p:nvPr/>
        </p:nvCxnSpPr>
        <p:spPr>
          <a:xfrm flipH="1" flipV="1">
            <a:off x="2911146" y="3707528"/>
            <a:ext cx="25669" cy="607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3737017" y="5322207"/>
            <a:ext cx="572592" cy="13731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5" idx="2"/>
          </p:cNvCxnSpPr>
          <p:nvPr/>
        </p:nvCxnSpPr>
        <p:spPr>
          <a:xfrm flipV="1">
            <a:off x="6798968" y="4858275"/>
            <a:ext cx="254000" cy="4639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9" idx="3"/>
          </p:cNvCxnSpPr>
          <p:nvPr/>
        </p:nvCxnSpPr>
        <p:spPr>
          <a:xfrm flipH="1" flipV="1">
            <a:off x="6697368" y="3741817"/>
            <a:ext cx="355600" cy="8054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2569" y="5347308"/>
            <a:ext cx="453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3600" y="4972574"/>
            <a:ext cx="4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568" y="4033382"/>
            <a:ext cx="34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2668" y="3861408"/>
            <a:ext cx="31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52568" y="3404732"/>
            <a:ext cx="49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21" name="Oval 20"/>
          <p:cNvSpPr/>
          <p:nvPr/>
        </p:nvSpPr>
        <p:spPr>
          <a:xfrm>
            <a:off x="130936" y="3144298"/>
            <a:ext cx="1791233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22" name="Oval 21"/>
          <p:cNvSpPr/>
          <p:nvPr/>
        </p:nvSpPr>
        <p:spPr>
          <a:xfrm>
            <a:off x="296568" y="3487198"/>
            <a:ext cx="1524000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CName</a:t>
            </a:r>
          </a:p>
        </p:txBody>
      </p:sp>
      <p:sp>
        <p:nvSpPr>
          <p:cNvPr id="23" name="Oval 22"/>
          <p:cNvSpPr/>
          <p:nvPr/>
        </p:nvSpPr>
        <p:spPr>
          <a:xfrm>
            <a:off x="584123" y="3829574"/>
            <a:ext cx="1134845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solidFill>
                  <a:schemeClr val="tx1"/>
                </a:solidFill>
              </a:rPr>
              <a:t>SSN</a:t>
            </a:r>
          </a:p>
        </p:txBody>
      </p:sp>
      <p:cxnSp>
        <p:nvCxnSpPr>
          <p:cNvPr id="28" name="Straight Connector 27"/>
          <p:cNvCxnSpPr>
            <a:stCxn id="4" idx="1"/>
            <a:endCxn id="21" idx="6"/>
          </p:cNvCxnSpPr>
          <p:nvPr/>
        </p:nvCxnSpPr>
        <p:spPr>
          <a:xfrm flipH="1" flipV="1">
            <a:off x="1922168" y="3258336"/>
            <a:ext cx="203200" cy="24800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1"/>
            <a:endCxn id="22" idx="6"/>
          </p:cNvCxnSpPr>
          <p:nvPr/>
        </p:nvCxnSpPr>
        <p:spPr>
          <a:xfrm flipH="1">
            <a:off x="1820568" y="3506336"/>
            <a:ext cx="304800" cy="9490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1"/>
            <a:endCxn id="23" idx="6"/>
          </p:cNvCxnSpPr>
          <p:nvPr/>
        </p:nvCxnSpPr>
        <p:spPr>
          <a:xfrm flipH="1">
            <a:off x="1718968" y="3506336"/>
            <a:ext cx="406400" cy="43727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83973" y="4173523"/>
            <a:ext cx="1450195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16568" y="4916473"/>
            <a:ext cx="1151232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34" name="Straight Connector 33"/>
          <p:cNvCxnSpPr>
            <a:stCxn id="5" idx="3"/>
            <a:endCxn id="31" idx="4"/>
          </p:cNvCxnSpPr>
          <p:nvPr/>
        </p:nvCxnSpPr>
        <p:spPr>
          <a:xfrm flipV="1">
            <a:off x="7713369" y="4401598"/>
            <a:ext cx="595703" cy="3011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1"/>
            <a:endCxn id="5" idx="3"/>
          </p:cNvCxnSpPr>
          <p:nvPr/>
        </p:nvCxnSpPr>
        <p:spPr>
          <a:xfrm flipH="1" flipV="1">
            <a:off x="7713368" y="4702794"/>
            <a:ext cx="371795" cy="24708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06169" y="5944124"/>
            <a:ext cx="1649300" cy="293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DueDate</a:t>
            </a:r>
          </a:p>
        </p:txBody>
      </p:sp>
      <p:sp>
        <p:nvSpPr>
          <p:cNvPr id="38" name="Oval 37"/>
          <p:cNvSpPr/>
          <p:nvPr/>
        </p:nvSpPr>
        <p:spPr>
          <a:xfrm>
            <a:off x="113051" y="4741848"/>
            <a:ext cx="1727200" cy="399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Submitted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Date</a:t>
            </a:r>
          </a:p>
        </p:txBody>
      </p:sp>
      <p:cxnSp>
        <p:nvCxnSpPr>
          <p:cNvPr id="39" name="Straight Connector 38"/>
          <p:cNvCxnSpPr>
            <a:stCxn id="6" idx="2"/>
            <a:endCxn id="37" idx="0"/>
          </p:cNvCxnSpPr>
          <p:nvPr/>
        </p:nvCxnSpPr>
        <p:spPr>
          <a:xfrm flipH="1">
            <a:off x="1730819" y="5660709"/>
            <a:ext cx="1220421" cy="283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7" idx="1"/>
            <a:endCxn id="38" idx="0"/>
          </p:cNvCxnSpPr>
          <p:nvPr/>
        </p:nvCxnSpPr>
        <p:spPr>
          <a:xfrm flipH="1">
            <a:off x="976651" y="4529356"/>
            <a:ext cx="942810" cy="21249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2400" y="4343400"/>
            <a:ext cx="1422400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42" name="Oval 41"/>
          <p:cNvSpPr/>
          <p:nvPr/>
        </p:nvSpPr>
        <p:spPr>
          <a:xfrm>
            <a:off x="152400" y="5323216"/>
            <a:ext cx="1566568" cy="335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TaskName</a:t>
            </a:r>
          </a:p>
        </p:txBody>
      </p:sp>
      <p:cxnSp>
        <p:nvCxnSpPr>
          <p:cNvPr id="45" name="Straight Connector 44"/>
          <p:cNvCxnSpPr>
            <a:cxnSpLocks/>
            <a:stCxn id="6" idx="1"/>
            <a:endCxn id="42" idx="6"/>
          </p:cNvCxnSpPr>
          <p:nvPr/>
        </p:nvCxnSpPr>
        <p:spPr>
          <a:xfrm flipH="1">
            <a:off x="1718968" y="5459517"/>
            <a:ext cx="446495" cy="31278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  <a:stCxn id="7" idx="1"/>
            <a:endCxn id="41" idx="6"/>
          </p:cNvCxnSpPr>
          <p:nvPr/>
        </p:nvCxnSpPr>
        <p:spPr>
          <a:xfrm flipH="1" flipV="1">
            <a:off x="1574800" y="4457438"/>
            <a:ext cx="344661" cy="71918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89997" y="4858274"/>
            <a:ext cx="34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CC0066"/>
                </a:solidFill>
                <a:latin typeface="Cambria"/>
                <a:cs typeface="Cambria"/>
              </a:rPr>
              <a:t>Exercise 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8C7227-1CD0-BD42-9A53-E84D85FC94E1}"/>
              </a:ext>
            </a:extLst>
          </p:cNvPr>
          <p:cNvSpPr/>
          <p:nvPr/>
        </p:nvSpPr>
        <p:spPr>
          <a:xfrm>
            <a:off x="2895600" y="5959925"/>
            <a:ext cx="1422400" cy="364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Points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D95107-8B3B-D848-8C25-DC8B9D8E3E04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>
            <a:off x="2951241" y="5660709"/>
            <a:ext cx="655559" cy="29921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BCBEA7-B87F-174D-B4D3-59625EF5E12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936815" y="4743975"/>
            <a:ext cx="14426" cy="5143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8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8"/>
          <p:cNvSpPr txBox="1">
            <a:spLocks noChangeArrowheads="1"/>
          </p:cNvSpPr>
          <p:nvPr/>
        </p:nvSpPr>
        <p:spPr bwMode="auto">
          <a:xfrm>
            <a:off x="609600" y="533400"/>
            <a:ext cx="7924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buFont typeface="Times New Roman" charset="0"/>
              <a:buAutoNum type="arabicPeriod"/>
              <a:defRPr/>
            </a:pPr>
            <a:r>
              <a:rPr lang="en-US" sz="1400" b="1" dirty="0">
                <a:latin typeface="Cambria"/>
                <a:cs typeface="Cambria"/>
              </a:rPr>
              <a:t>Construct an E-R diagram for the instructor of the COMS </a:t>
            </a:r>
            <a:r>
              <a:rPr lang="en-US" sz="1400" b="1" dirty="0" err="1">
                <a:latin typeface="Cambria"/>
                <a:cs typeface="Cambria"/>
              </a:rPr>
              <a:t>db</a:t>
            </a:r>
            <a:r>
              <a:rPr lang="en-US" sz="1400" b="1" dirty="0">
                <a:latin typeface="Cambria"/>
                <a:cs typeface="Cambria"/>
              </a:rPr>
              <a:t> course to record the following information. 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The instructor has a number of students and a number of teaching assistants (TAs)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Each student has SSN, </a:t>
            </a:r>
            <a:r>
              <a:rPr lang="en-US" sz="1400" b="1" dirty="0" err="1">
                <a:latin typeface="Cambria"/>
                <a:cs typeface="Cambria"/>
              </a:rPr>
              <a:t>CName</a:t>
            </a:r>
            <a:r>
              <a:rPr lang="en-US" sz="1400" b="1" dirty="0">
                <a:latin typeface="Cambria"/>
                <a:cs typeface="Cambria"/>
              </a:rPr>
              <a:t>, and Email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Each TA has a </a:t>
            </a:r>
            <a:r>
              <a:rPr lang="en-US" sz="1400" b="1" dirty="0" err="1">
                <a:latin typeface="Cambria"/>
                <a:cs typeface="Cambria"/>
              </a:rPr>
              <a:t>TName</a:t>
            </a:r>
            <a:r>
              <a:rPr lang="en-US" sz="1400" b="1" dirty="0">
                <a:latin typeface="Cambria"/>
                <a:cs typeface="Cambria"/>
              </a:rPr>
              <a:t> and Email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Each student is assigned with one and only one TA as his/her primary TA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A TA may or may not have any student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The course has a number of tasks (e.g., homework, project, exam), each of which has a </a:t>
            </a:r>
            <a:r>
              <a:rPr lang="en-US" sz="1400" b="1" dirty="0" err="1">
                <a:latin typeface="Cambria"/>
                <a:cs typeface="Cambria"/>
              </a:rPr>
              <a:t>TaskName</a:t>
            </a:r>
            <a:r>
              <a:rPr lang="en-US" sz="1400" b="1" dirty="0">
                <a:latin typeface="Cambria"/>
                <a:cs typeface="Cambria"/>
              </a:rPr>
              <a:t>, </a:t>
            </a:r>
            <a:r>
              <a:rPr lang="en-US" sz="1400" b="1" dirty="0" err="1">
                <a:latin typeface="Cambria"/>
                <a:cs typeface="Cambria"/>
              </a:rPr>
              <a:t>DueDate</a:t>
            </a:r>
            <a:r>
              <a:rPr lang="en-US" sz="1400" b="1" dirty="0">
                <a:latin typeface="Cambria"/>
                <a:cs typeface="Cambria"/>
              </a:rPr>
              <a:t>, and Points</a:t>
            </a:r>
          </a:p>
          <a:p>
            <a:pPr lvl="1" eaLnBrk="1" hangingPunct="1">
              <a:buFont typeface="+mj-lt"/>
              <a:buAutoNum type="alphaLcParenR"/>
              <a:defRPr/>
            </a:pPr>
            <a:r>
              <a:rPr lang="en-US" sz="1400" b="1" dirty="0">
                <a:latin typeface="Cambria"/>
                <a:cs typeface="Cambria"/>
              </a:rPr>
              <a:t>A student may take several tasks and each task must be graded by at least one TA. The date that a student submits a task  and the points they receives must be recorded.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5368" y="3152743"/>
            <a:ext cx="1571555" cy="40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2568" y="4394913"/>
            <a:ext cx="1320801" cy="310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TA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5463" y="5380722"/>
            <a:ext cx="1571555" cy="402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7" name="Diamond 6"/>
          <p:cNvSpPr/>
          <p:nvPr/>
        </p:nvSpPr>
        <p:spPr>
          <a:xfrm>
            <a:off x="1524000" y="4162336"/>
            <a:ext cx="2743199" cy="638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take and is graded by</a:t>
            </a:r>
          </a:p>
        </p:txBody>
      </p:sp>
      <p:sp>
        <p:nvSpPr>
          <p:cNvPr id="9" name="Diamond 8"/>
          <p:cNvSpPr/>
          <p:nvPr/>
        </p:nvSpPr>
        <p:spPr>
          <a:xfrm>
            <a:off x="4207227" y="3387360"/>
            <a:ext cx="2490141" cy="4041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assigned</a:t>
            </a:r>
          </a:p>
        </p:txBody>
      </p:sp>
      <p:cxnSp>
        <p:nvCxnSpPr>
          <p:cNvPr id="10" name="Straight Connector 9"/>
          <p:cNvCxnSpPr>
            <a:stCxn id="4" idx="3"/>
            <a:endCxn id="9" idx="1"/>
          </p:cNvCxnSpPr>
          <p:nvPr/>
        </p:nvCxnSpPr>
        <p:spPr>
          <a:xfrm>
            <a:off x="3696923" y="3353936"/>
            <a:ext cx="510304" cy="23548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4" idx="2"/>
          </p:cNvCxnSpPr>
          <p:nvPr/>
        </p:nvCxnSpPr>
        <p:spPr>
          <a:xfrm flipV="1">
            <a:off x="2895600" y="3555128"/>
            <a:ext cx="15546" cy="607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9" idx="3"/>
          </p:cNvCxnSpPr>
          <p:nvPr/>
        </p:nvCxnSpPr>
        <p:spPr>
          <a:xfrm flipH="1" flipV="1">
            <a:off x="6697368" y="3589417"/>
            <a:ext cx="355600" cy="8054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2568" y="3880982"/>
            <a:ext cx="34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2667" y="3709008"/>
            <a:ext cx="49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0" y="3124200"/>
            <a:ext cx="49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21" name="Oval 20"/>
          <p:cNvSpPr/>
          <p:nvPr/>
        </p:nvSpPr>
        <p:spPr>
          <a:xfrm>
            <a:off x="130936" y="2991898"/>
            <a:ext cx="1791233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22" name="Oval 21"/>
          <p:cNvSpPr/>
          <p:nvPr/>
        </p:nvSpPr>
        <p:spPr>
          <a:xfrm>
            <a:off x="296568" y="3334798"/>
            <a:ext cx="1524000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CName</a:t>
            </a:r>
          </a:p>
        </p:txBody>
      </p:sp>
      <p:sp>
        <p:nvSpPr>
          <p:cNvPr id="23" name="Oval 22"/>
          <p:cNvSpPr/>
          <p:nvPr/>
        </p:nvSpPr>
        <p:spPr>
          <a:xfrm>
            <a:off x="584123" y="3677174"/>
            <a:ext cx="1134845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>
                <a:solidFill>
                  <a:schemeClr val="tx1"/>
                </a:solidFill>
              </a:rPr>
              <a:t>SSN</a:t>
            </a:r>
          </a:p>
        </p:txBody>
      </p:sp>
      <p:cxnSp>
        <p:nvCxnSpPr>
          <p:cNvPr id="28" name="Straight Connector 27"/>
          <p:cNvCxnSpPr>
            <a:stCxn id="4" idx="1"/>
            <a:endCxn id="21" idx="6"/>
          </p:cNvCxnSpPr>
          <p:nvPr/>
        </p:nvCxnSpPr>
        <p:spPr>
          <a:xfrm flipH="1" flipV="1">
            <a:off x="1922168" y="3105936"/>
            <a:ext cx="203200" cy="24800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1"/>
            <a:endCxn id="22" idx="6"/>
          </p:cNvCxnSpPr>
          <p:nvPr/>
        </p:nvCxnSpPr>
        <p:spPr>
          <a:xfrm flipH="1">
            <a:off x="1820568" y="3353936"/>
            <a:ext cx="304800" cy="9490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1"/>
            <a:endCxn id="23" idx="6"/>
          </p:cNvCxnSpPr>
          <p:nvPr/>
        </p:nvCxnSpPr>
        <p:spPr>
          <a:xfrm flipH="1">
            <a:off x="1718968" y="3353936"/>
            <a:ext cx="406400" cy="43727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583973" y="4021123"/>
            <a:ext cx="1450195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>
                <a:solidFill>
                  <a:schemeClr val="tx1"/>
                </a:solidFill>
              </a:rPr>
              <a:t>TName</a:t>
            </a:r>
          </a:p>
        </p:txBody>
      </p:sp>
      <p:sp>
        <p:nvSpPr>
          <p:cNvPr id="32" name="Oval 31"/>
          <p:cNvSpPr/>
          <p:nvPr/>
        </p:nvSpPr>
        <p:spPr>
          <a:xfrm>
            <a:off x="7916568" y="4764073"/>
            <a:ext cx="1151232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34" name="Straight Connector 33"/>
          <p:cNvCxnSpPr>
            <a:stCxn id="5" idx="3"/>
            <a:endCxn id="31" idx="4"/>
          </p:cNvCxnSpPr>
          <p:nvPr/>
        </p:nvCxnSpPr>
        <p:spPr>
          <a:xfrm flipV="1">
            <a:off x="7713369" y="4249198"/>
            <a:ext cx="595703" cy="30119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1"/>
            <a:endCxn id="5" idx="3"/>
          </p:cNvCxnSpPr>
          <p:nvPr/>
        </p:nvCxnSpPr>
        <p:spPr>
          <a:xfrm flipH="1" flipV="1">
            <a:off x="7713368" y="4550394"/>
            <a:ext cx="371795" cy="24708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22168" y="6183508"/>
            <a:ext cx="1649300" cy="293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DueDate</a:t>
            </a:r>
          </a:p>
        </p:txBody>
      </p:sp>
      <p:sp>
        <p:nvSpPr>
          <p:cNvPr id="38" name="Oval 37"/>
          <p:cNvSpPr/>
          <p:nvPr/>
        </p:nvSpPr>
        <p:spPr>
          <a:xfrm>
            <a:off x="64697" y="4671645"/>
            <a:ext cx="1438744" cy="399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Submitted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Date</a:t>
            </a:r>
          </a:p>
        </p:txBody>
      </p:sp>
      <p:cxnSp>
        <p:nvCxnSpPr>
          <p:cNvPr id="39" name="Straight Connector 38"/>
          <p:cNvCxnSpPr>
            <a:stCxn id="6" idx="2"/>
            <a:endCxn id="37" idx="0"/>
          </p:cNvCxnSpPr>
          <p:nvPr/>
        </p:nvCxnSpPr>
        <p:spPr>
          <a:xfrm flipH="1">
            <a:off x="2746818" y="5783107"/>
            <a:ext cx="204423" cy="40040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7" idx="1"/>
            <a:endCxn id="38" idx="7"/>
          </p:cNvCxnSpPr>
          <p:nvPr/>
        </p:nvCxnSpPr>
        <p:spPr>
          <a:xfrm flipH="1">
            <a:off x="1292742" y="4481468"/>
            <a:ext cx="231258" cy="24868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28600" y="4343924"/>
            <a:ext cx="990600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42" name="Oval 41"/>
          <p:cNvSpPr/>
          <p:nvPr/>
        </p:nvSpPr>
        <p:spPr>
          <a:xfrm>
            <a:off x="567736" y="5445614"/>
            <a:ext cx="1151232" cy="4627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5" name="Straight Connector 44"/>
          <p:cNvCxnSpPr>
            <a:cxnSpLocks/>
            <a:stCxn id="6" idx="1"/>
            <a:endCxn id="42" idx="6"/>
          </p:cNvCxnSpPr>
          <p:nvPr/>
        </p:nvCxnSpPr>
        <p:spPr>
          <a:xfrm flipH="1">
            <a:off x="1718968" y="5581915"/>
            <a:ext cx="446495" cy="9507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1"/>
            <a:endCxn id="41" idx="6"/>
          </p:cNvCxnSpPr>
          <p:nvPr/>
        </p:nvCxnSpPr>
        <p:spPr>
          <a:xfrm flipH="1" flipV="1">
            <a:off x="1219200" y="4457962"/>
            <a:ext cx="304800" cy="2350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3629" y="4953000"/>
            <a:ext cx="34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09600" y="152400"/>
            <a:ext cx="77724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 dirty="0">
                <a:solidFill>
                  <a:srgbClr val="CC0066"/>
                </a:solidFill>
                <a:latin typeface="Cambria"/>
                <a:cs typeface="Cambria"/>
              </a:rPr>
              <a:t>Exercise 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65499" y="4191000"/>
            <a:ext cx="34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4191000" y="5257800"/>
            <a:ext cx="3505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2000" dirty="0">
                <a:solidFill>
                  <a:srgbClr val="CC0066"/>
                </a:solidFill>
                <a:latin typeface="Cambria"/>
                <a:cs typeface="Cambria"/>
              </a:rPr>
              <a:t>You know exactly which TA grade which student’s task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29123A-8D1A-C144-8C6E-C6B0E74865D4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895600" y="4800600"/>
            <a:ext cx="55641" cy="5801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6F9262-045E-BD4A-B0C6-ADBFD45DFBEC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4267199" y="4481468"/>
            <a:ext cx="2125369" cy="68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EFF0A69-BEA8-BE46-8E4F-AEC038CD2C79}"/>
              </a:ext>
            </a:extLst>
          </p:cNvPr>
          <p:cNvSpPr/>
          <p:nvPr/>
        </p:nvSpPr>
        <p:spPr>
          <a:xfrm>
            <a:off x="3886200" y="6216216"/>
            <a:ext cx="990600" cy="228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Points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D9A263-8062-D54F-ADE3-CFC71197E3D6}"/>
              </a:ext>
            </a:extLst>
          </p:cNvPr>
          <p:cNvCxnSpPr>
            <a:cxnSpLocks/>
            <a:stCxn id="6" idx="2"/>
            <a:endCxn id="53" idx="2"/>
          </p:cNvCxnSpPr>
          <p:nvPr/>
        </p:nvCxnSpPr>
        <p:spPr>
          <a:xfrm>
            <a:off x="2951241" y="5783107"/>
            <a:ext cx="934959" cy="547147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506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967</Words>
  <Application>Microsoft Macintosh PowerPoint</Application>
  <PresentationFormat>On-screen Show (4:3)</PresentationFormat>
  <Paragraphs>161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Comic Sans MS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Cai, Ying [COM S]</cp:lastModifiedBy>
  <cp:revision>640</cp:revision>
  <cp:lastPrinted>2020-08-25T19:29:08Z</cp:lastPrinted>
  <dcterms:created xsi:type="dcterms:W3CDTF">2000-01-05T21:16:51Z</dcterms:created>
  <dcterms:modified xsi:type="dcterms:W3CDTF">2021-02-04T20:40:01Z</dcterms:modified>
</cp:coreProperties>
</file>