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4"/>
  </p:notesMasterIdLst>
  <p:sldIdLst>
    <p:sldId id="256" r:id="rId3"/>
    <p:sldId id="267" r:id="rId4"/>
    <p:sldId id="257" r:id="rId5"/>
    <p:sldId id="260" r:id="rId6"/>
    <p:sldId id="261" r:id="rId7"/>
    <p:sldId id="263" r:id="rId8"/>
    <p:sldId id="262" r:id="rId9"/>
    <p:sldId id="264" r:id="rId10"/>
    <p:sldId id="265" r:id="rId11"/>
    <p:sldId id="266" r:id="rId12"/>
    <p:sldId id="259" r:id="rId1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p:cViewPr varScale="1">
        <p:scale>
          <a:sx n="109" d="100"/>
          <a:sy n="109"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C0F06B-847C-47C6-810E-2C353AC852C3}" type="datetimeFigureOut">
              <a:rPr lang="en-US" smtClean="0"/>
              <a:t>11/3/2016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1F5875-6CBD-4A65-9705-90F9F030E6C4}" type="slidenum">
              <a:rPr lang="en-US" smtClean="0"/>
              <a:t>‹#›</a:t>
            </a:fld>
            <a:endParaRPr lang="en-US"/>
          </a:p>
        </p:txBody>
      </p:sp>
    </p:spTree>
    <p:extLst>
      <p:ext uri="{BB962C8B-B14F-4D97-AF65-F5344CB8AC3E}">
        <p14:creationId xmlns:p14="http://schemas.microsoft.com/office/powerpoint/2010/main" val="561622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1F5875-6CBD-4A65-9705-90F9F030E6C4}" type="slidenum">
              <a:rPr lang="en-US" smtClean="0"/>
              <a:t>3</a:t>
            </a:fld>
            <a:endParaRPr lang="en-US"/>
          </a:p>
        </p:txBody>
      </p:sp>
    </p:spTree>
    <p:extLst>
      <p:ext uri="{BB962C8B-B14F-4D97-AF65-F5344CB8AC3E}">
        <p14:creationId xmlns:p14="http://schemas.microsoft.com/office/powerpoint/2010/main" val="12863511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11/3/2016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bg1"/>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11/3/2016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11/3/2016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11/3/2016</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4" y="1344712"/>
            <a:ext cx="4860030" cy="276999"/>
          </a:xfrm>
          <a:prstGeom prst="rect">
            <a:avLst/>
          </a:prstGeom>
          <a:noFill/>
        </p:spPr>
        <p:txBody>
          <a:bodyPr wrap="square">
            <a:spAutoFit/>
          </a:bodyPr>
          <a:lstStyle/>
          <a:p>
            <a:pPr fontAlgn="auto">
              <a:spcBef>
                <a:spcPts val="0"/>
              </a:spcBef>
              <a:spcAft>
                <a:spcPts val="0"/>
              </a:spcAft>
              <a:defRPr/>
            </a:pPr>
            <a:r>
              <a:rPr lang="en-US" altLang="ko-KR" sz="1200" b="1" dirty="0">
                <a:solidFill>
                  <a:schemeClr val="bg1"/>
                </a:solidFill>
                <a:latin typeface="Arial" pitchFamily="34" charset="0"/>
                <a:cs typeface="Arial" pitchFamily="34" charset="0"/>
              </a:rPr>
              <a:t>Wyatt Larson</a:t>
            </a:r>
            <a:endParaRPr kumimoji="0" lang="en-US" altLang="ko-KR" sz="1200" b="1" dirty="0">
              <a:solidFill>
                <a:schemeClr val="bg1"/>
              </a:solidFill>
              <a:latin typeface="Arial" pitchFamily="34" charset="0"/>
              <a:cs typeface="Arial" pitchFamily="34" charset="0"/>
            </a:endParaRPr>
          </a:p>
        </p:txBody>
      </p:sp>
      <p:sp>
        <p:nvSpPr>
          <p:cNvPr id="5" name="TextBox 1"/>
          <p:cNvSpPr txBox="1">
            <a:spLocks noChangeArrowheads="1"/>
          </p:cNvSpPr>
          <p:nvPr/>
        </p:nvSpPr>
        <p:spPr bwMode="auto">
          <a:xfrm>
            <a:off x="539552" y="267494"/>
            <a:ext cx="4860032" cy="1077218"/>
          </a:xfrm>
          <a:prstGeom prst="rect">
            <a:avLst/>
          </a:prstGeom>
          <a:noFill/>
          <a:ln w="9525">
            <a:noFill/>
            <a:miter lim="800000"/>
            <a:headEnd/>
            <a:tailEnd/>
          </a:ln>
        </p:spPr>
        <p:txBody>
          <a:bodyPr wrap="square">
            <a:spAutoFit/>
          </a:bodyPr>
          <a:lstStyle/>
          <a:p>
            <a:r>
              <a:rPr lang="en-US" altLang="ko-KR" sz="3200" b="1" dirty="0">
                <a:solidFill>
                  <a:schemeClr val="bg1"/>
                </a:solidFill>
                <a:latin typeface="Arial" pitchFamily="34" charset="0"/>
                <a:ea typeface="맑은 고딕" pitchFamily="50" charset="-127"/>
                <a:cs typeface="Arial" pitchFamily="34" charset="0"/>
              </a:rPr>
              <a:t>Responsive Images by Pixel Density</a:t>
            </a:r>
          </a:p>
        </p:txBody>
      </p:sp>
    </p:spTree>
    <p:extLst>
      <p:ext uri="{BB962C8B-B14F-4D97-AF65-F5344CB8AC3E}">
        <p14:creationId xmlns:p14="http://schemas.microsoft.com/office/powerpoint/2010/main" val="3034478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Pixels are not Actual Pixels</a:t>
            </a:r>
          </a:p>
        </p:txBody>
      </p:sp>
      <p:sp>
        <p:nvSpPr>
          <p:cNvPr id="3" name="Content Placeholder 2"/>
          <p:cNvSpPr>
            <a:spLocks noGrp="1"/>
          </p:cNvSpPr>
          <p:nvPr>
            <p:ph idx="1"/>
          </p:nvPr>
        </p:nvSpPr>
        <p:spPr/>
        <p:txBody>
          <a:bodyPr/>
          <a:lstStyle/>
          <a:p>
            <a:r>
              <a:rPr lang="en-US" dirty="0"/>
              <a:t>Device Pixel Ratio (DPR)</a:t>
            </a:r>
          </a:p>
        </p:txBody>
      </p:sp>
      <p:sp>
        <p:nvSpPr>
          <p:cNvPr id="4" name="Content Placeholder 3"/>
          <p:cNvSpPr>
            <a:spLocks noGrp="1"/>
          </p:cNvSpPr>
          <p:nvPr>
            <p:ph idx="10"/>
          </p:nvPr>
        </p:nvSpPr>
        <p:spPr>
          <a:xfrm>
            <a:off x="0" y="1808261"/>
            <a:ext cx="8902824" cy="2995737"/>
          </a:xfrm>
        </p:spPr>
        <p:txBody>
          <a:bodyPr/>
          <a:lstStyle/>
          <a:p>
            <a:r>
              <a:rPr lang="en-US" dirty="0"/>
              <a:t>Devices with high PPI also have a unique DPR.</a:t>
            </a:r>
          </a:p>
          <a:p>
            <a:endParaRPr lang="en-US" dirty="0"/>
          </a:p>
          <a:p>
            <a:r>
              <a:rPr lang="en-US" dirty="0"/>
              <a:t>DPR scales down how the CSS reacts to a device’s PPI.</a:t>
            </a:r>
          </a:p>
          <a:p>
            <a:endParaRPr lang="en-US" dirty="0"/>
          </a:p>
          <a:p>
            <a:r>
              <a:rPr lang="en-US" dirty="0"/>
              <a:t>So back to the Nexus 6P. It has a screen resolution </a:t>
            </a:r>
            <a:r>
              <a:rPr lang="en-US" dirty="0"/>
              <a:t>2560 by 1440 pixels</a:t>
            </a:r>
            <a:r>
              <a:rPr lang="en-US" dirty="0"/>
              <a:t> and a DPR of 3.5. It’s physical      screen is 3.5 times the size of the CSS pixels or logical pixels. A DPR of 3.5 is very high. We can use this  as a way to almost media query what image we load by the device pixel ratio the device has. </a:t>
            </a:r>
          </a:p>
          <a:p>
            <a:endParaRPr lang="en-US" dirty="0"/>
          </a:p>
          <a:p>
            <a:r>
              <a:rPr lang="en-US" dirty="0"/>
              <a:t>There is no point loading a huge image to a device that can’t see it, and you don’t want to load a small        image on a device with a huge resolution which could cause it to become pixelated.</a:t>
            </a:r>
          </a:p>
        </p:txBody>
      </p:sp>
    </p:spTree>
    <p:extLst>
      <p:ext uri="{BB962C8B-B14F-4D97-AF65-F5344CB8AC3E}">
        <p14:creationId xmlns:p14="http://schemas.microsoft.com/office/powerpoint/2010/main" val="1447119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Pixel Density (x) – What to know.</a:t>
            </a:r>
            <a:endParaRPr lang="ko-KR" altLang="en-US" dirty="0"/>
          </a:p>
        </p:txBody>
      </p:sp>
      <p:sp>
        <p:nvSpPr>
          <p:cNvPr id="2" name="Content Placeholder 1"/>
          <p:cNvSpPr>
            <a:spLocks noGrp="1"/>
          </p:cNvSpPr>
          <p:nvPr>
            <p:ph idx="1"/>
          </p:nvPr>
        </p:nvSpPr>
        <p:spPr/>
        <p:txBody>
          <a:bodyPr/>
          <a:lstStyle/>
          <a:p>
            <a:pPr lvl="0"/>
            <a:r>
              <a:rPr lang="en-US" b="1" dirty="0"/>
              <a:t>Be careful what size images to put on your site.</a:t>
            </a:r>
          </a:p>
        </p:txBody>
      </p:sp>
      <p:sp>
        <p:nvSpPr>
          <p:cNvPr id="5" name="Content Placeholder 4"/>
          <p:cNvSpPr>
            <a:spLocks noGrp="1"/>
          </p:cNvSpPr>
          <p:nvPr>
            <p:ph idx="10"/>
          </p:nvPr>
        </p:nvSpPr>
        <p:spPr/>
        <p:txBody>
          <a:bodyPr/>
          <a:lstStyle/>
          <a:p>
            <a:r>
              <a:rPr lang="en-US" altLang="ko-KR" dirty="0">
                <a:latin typeface="Arial" pitchFamily="34" charset="0"/>
                <a:cs typeface="Arial" pitchFamily="34" charset="0"/>
              </a:rPr>
              <a:t>When deciding what pixel resolution to be including on our website, we need to balance two things: picture quality and page load times.</a:t>
            </a:r>
          </a:p>
          <a:p>
            <a:endParaRPr lang="en-US" altLang="ko-KR" dirty="0"/>
          </a:p>
          <a:p>
            <a:r>
              <a:rPr lang="en-US" altLang="ko-KR" dirty="0"/>
              <a:t>We learned how to make our websites responsive to the viewport size. By choosing which images appear by the DPR of the device. This makes our site much more responsive and customized for each and every individual user.</a:t>
            </a:r>
          </a:p>
          <a:p>
            <a:endParaRPr lang="en-US" altLang="ko-KR" dirty="0"/>
          </a:p>
          <a:p>
            <a:r>
              <a:rPr lang="en-US" altLang="ko-KR" dirty="0"/>
              <a:t>This is just one way to make sure our images are the right size and quality for each device, but not having to plug in an image for every single device that exists.</a:t>
            </a:r>
          </a:p>
          <a:p>
            <a:endParaRPr lang="en-US" altLang="ko-KR" dirty="0"/>
          </a:p>
          <a:p>
            <a:r>
              <a:rPr lang="en-US" altLang="ko-KR" dirty="0"/>
              <a:t>This way we just throw in a couple different variations for different DPR, and voila, responsive images.</a:t>
            </a:r>
          </a:p>
        </p:txBody>
      </p:sp>
    </p:spTree>
    <p:extLst>
      <p:ext uri="{BB962C8B-B14F-4D97-AF65-F5344CB8AC3E}">
        <p14:creationId xmlns:p14="http://schemas.microsoft.com/office/powerpoint/2010/main" val="97910761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Types: PPI and DPR</a:t>
            </a:r>
          </a:p>
        </p:txBody>
      </p:sp>
      <p:sp>
        <p:nvSpPr>
          <p:cNvPr id="3" name="Content Placeholder 2"/>
          <p:cNvSpPr>
            <a:spLocks noGrp="1"/>
          </p:cNvSpPr>
          <p:nvPr>
            <p:ph idx="1"/>
          </p:nvPr>
        </p:nvSpPr>
        <p:spPr/>
        <p:txBody>
          <a:bodyPr/>
          <a:lstStyle/>
          <a:p>
            <a:endParaRPr lang="en-US"/>
          </a:p>
        </p:txBody>
      </p:sp>
      <p:sp>
        <p:nvSpPr>
          <p:cNvPr id="4" name="Content Placeholder 3"/>
          <p:cNvSpPr>
            <a:spLocks noGrp="1"/>
          </p:cNvSpPr>
          <p:nvPr>
            <p:ph idx="10"/>
          </p:nvPr>
        </p:nvSpPr>
        <p:spPr>
          <a:xfrm>
            <a:off x="899592" y="2859782"/>
            <a:ext cx="8496944" cy="2995737"/>
          </a:xfrm>
        </p:spPr>
        <p:txBody>
          <a:bodyPr/>
          <a:lstStyle/>
          <a:p>
            <a:r>
              <a:rPr lang="en-US" dirty="0"/>
              <a:t>I’m going to briefly cover PPI before focusing on what’s important to us, DPR.</a:t>
            </a:r>
          </a:p>
        </p:txBody>
      </p:sp>
    </p:spTree>
    <p:extLst>
      <p:ext uri="{BB962C8B-B14F-4D97-AF65-F5344CB8AC3E}">
        <p14:creationId xmlns:p14="http://schemas.microsoft.com/office/powerpoint/2010/main" val="3953216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Pixel Density is measured by pixels per inch or PPI.</a:t>
            </a:r>
            <a:endParaRPr lang="en-US" b="1" dirty="0">
              <a:latin typeface="Arial" pitchFamily="34" charset="0"/>
              <a:cs typeface="Arial" pitchFamily="34" charset="0"/>
            </a:endParaRPr>
          </a:p>
        </p:txBody>
      </p:sp>
      <p:sp>
        <p:nvSpPr>
          <p:cNvPr id="5" name="Content Placeholder 4"/>
          <p:cNvSpPr>
            <a:spLocks noGrp="1"/>
          </p:cNvSpPr>
          <p:nvPr>
            <p:ph idx="10"/>
          </p:nvPr>
        </p:nvSpPr>
        <p:spPr/>
        <p:txBody>
          <a:bodyPr/>
          <a:lstStyle/>
          <a:p>
            <a:r>
              <a:rPr lang="en-US" altLang="ko-KR" dirty="0">
                <a:latin typeface="Arial" pitchFamily="34" charset="0"/>
                <a:cs typeface="Arial" pitchFamily="34" charset="0"/>
              </a:rPr>
              <a:t>Pixel density is the amount of pixels present on a screen per </a:t>
            </a:r>
            <a:r>
              <a:rPr lang="en-US" altLang="ko-KR" dirty="0"/>
              <a:t>square inch.</a:t>
            </a:r>
          </a:p>
          <a:p>
            <a:endParaRPr lang="en-US" altLang="ko-KR" dirty="0">
              <a:latin typeface="Arial" pitchFamily="34" charset="0"/>
              <a:cs typeface="Arial" pitchFamily="34" charset="0"/>
            </a:endParaRPr>
          </a:p>
          <a:p>
            <a:r>
              <a:rPr lang="en-US" altLang="ko-KR" dirty="0"/>
              <a:t>This specification is used on all devices with a screen.</a:t>
            </a:r>
            <a:endParaRPr lang="en-US" altLang="ko-KR" dirty="0">
              <a:latin typeface="Arial" pitchFamily="34" charset="0"/>
              <a:cs typeface="Arial" pitchFamily="34" charset="0"/>
            </a:endParaRPr>
          </a:p>
          <a:p>
            <a:endParaRPr lang="en-US" altLang="ko-KR" dirty="0">
              <a:latin typeface="Arial" pitchFamily="34" charset="0"/>
              <a:cs typeface="Arial" pitchFamily="34" charset="0"/>
            </a:endParaRPr>
          </a:p>
          <a:p>
            <a:r>
              <a:rPr lang="en-US" altLang="ko-KR" dirty="0">
                <a:latin typeface="Arial" pitchFamily="34" charset="0"/>
                <a:cs typeface="Arial" pitchFamily="34" charset="0"/>
              </a:rPr>
              <a:t>People commonly get PPI and DPI commonly mixed up. DPI is dots per inch, and is only used for devices such as printers which are making images with physical dimensions. While they are very similar, they are not the same. Even though different, most people use the two interchangeably. </a:t>
            </a:r>
            <a:endParaRPr lang="ko-KR" alt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dirty="0"/>
              <a:t> </a:t>
            </a:r>
            <a:r>
              <a:rPr lang="en-US" altLang="ko-KR" dirty="0"/>
              <a:t>What is Pixel Density?</a:t>
            </a:r>
            <a:endParaRPr lang="en-US" dirty="0"/>
          </a:p>
        </p:txBody>
      </p:sp>
    </p:spTree>
    <p:extLst>
      <p:ext uri="{BB962C8B-B14F-4D97-AF65-F5344CB8AC3E}">
        <p14:creationId xmlns:p14="http://schemas.microsoft.com/office/powerpoint/2010/main" val="209059448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Pixel Shape and Size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84454401"/>
              </p:ext>
            </p:extLst>
          </p:nvPr>
        </p:nvGraphicFramePr>
        <p:xfrm>
          <a:off x="323056" y="3003798"/>
          <a:ext cx="8497888" cy="1854200"/>
        </p:xfrm>
        <a:graphic>
          <a:graphicData uri="http://schemas.openxmlformats.org/drawingml/2006/table">
            <a:tbl>
              <a:tblPr firstRow="1" bandRow="1">
                <a:tableStyleId>{5C22544A-7EE6-4342-B048-85BDC9FD1C3A}</a:tableStyleId>
              </a:tblPr>
              <a:tblGrid>
                <a:gridCol w="4248944">
                  <a:extLst>
                    <a:ext uri="{9D8B030D-6E8A-4147-A177-3AD203B41FA5}">
                      <a16:colId xmlns:a16="http://schemas.microsoft.com/office/drawing/2014/main" val="2031550941"/>
                    </a:ext>
                  </a:extLst>
                </a:gridCol>
                <a:gridCol w="4248944">
                  <a:extLst>
                    <a:ext uri="{9D8B030D-6E8A-4147-A177-3AD203B41FA5}">
                      <a16:colId xmlns:a16="http://schemas.microsoft.com/office/drawing/2014/main" val="248479580"/>
                    </a:ext>
                  </a:extLst>
                </a:gridCol>
              </a:tblGrid>
              <a:tr h="370840">
                <a:tc>
                  <a:txBody>
                    <a:bodyPr/>
                    <a:lstStyle/>
                    <a:p>
                      <a:pPr algn="ctr"/>
                      <a:r>
                        <a:rPr lang="en-US" dirty="0"/>
                        <a:t>PPI</a:t>
                      </a:r>
                      <a:r>
                        <a:rPr lang="en-US" baseline="0" dirty="0"/>
                        <a:t> (pixels per inch)</a:t>
                      </a:r>
                      <a:endParaRPr lang="en-US" dirty="0"/>
                    </a:p>
                  </a:txBody>
                  <a:tcPr/>
                </a:tc>
                <a:tc>
                  <a:txBody>
                    <a:bodyPr/>
                    <a:lstStyle/>
                    <a:p>
                      <a:pPr algn="ctr"/>
                      <a:r>
                        <a:rPr lang="en-US" dirty="0"/>
                        <a:t>Size of Pixel</a:t>
                      </a:r>
                    </a:p>
                  </a:txBody>
                  <a:tcPr/>
                </a:tc>
                <a:extLst>
                  <a:ext uri="{0D108BD9-81ED-4DB2-BD59-A6C34878D82A}">
                    <a16:rowId xmlns:a16="http://schemas.microsoft.com/office/drawing/2014/main" val="761598227"/>
                  </a:ext>
                </a:extLst>
              </a:tr>
              <a:tr h="370840">
                <a:tc>
                  <a:txBody>
                    <a:bodyPr/>
                    <a:lstStyle/>
                    <a:p>
                      <a:pPr algn="ctr"/>
                      <a:r>
                        <a:rPr lang="en-US" dirty="0"/>
                        <a:t>.1ppi</a:t>
                      </a:r>
                    </a:p>
                  </a:txBody>
                  <a:tcPr/>
                </a:tc>
                <a:tc>
                  <a:txBody>
                    <a:bodyPr/>
                    <a:lstStyle/>
                    <a:p>
                      <a:pPr algn="ctr"/>
                      <a:r>
                        <a:rPr lang="en-US" dirty="0"/>
                        <a:t>10</a:t>
                      </a:r>
                      <a:r>
                        <a:rPr lang="en-US" baseline="0" dirty="0"/>
                        <a:t> inches</a:t>
                      </a:r>
                      <a:endParaRPr lang="en-US" dirty="0"/>
                    </a:p>
                  </a:txBody>
                  <a:tcPr/>
                </a:tc>
                <a:extLst>
                  <a:ext uri="{0D108BD9-81ED-4DB2-BD59-A6C34878D82A}">
                    <a16:rowId xmlns:a16="http://schemas.microsoft.com/office/drawing/2014/main" val="2100508521"/>
                  </a:ext>
                </a:extLst>
              </a:tr>
              <a:tr h="370840">
                <a:tc>
                  <a:txBody>
                    <a:bodyPr/>
                    <a:lstStyle/>
                    <a:p>
                      <a:pPr algn="ctr"/>
                      <a:r>
                        <a:rPr lang="en-US" dirty="0"/>
                        <a:t>1ppi</a:t>
                      </a:r>
                    </a:p>
                  </a:txBody>
                  <a:tcPr/>
                </a:tc>
                <a:tc>
                  <a:txBody>
                    <a:bodyPr/>
                    <a:lstStyle/>
                    <a:p>
                      <a:pPr algn="ctr"/>
                      <a:r>
                        <a:rPr lang="en-US" dirty="0"/>
                        <a:t>1 inch</a:t>
                      </a:r>
                    </a:p>
                  </a:txBody>
                  <a:tcPr/>
                </a:tc>
                <a:extLst>
                  <a:ext uri="{0D108BD9-81ED-4DB2-BD59-A6C34878D82A}">
                    <a16:rowId xmlns:a16="http://schemas.microsoft.com/office/drawing/2014/main" val="3592275572"/>
                  </a:ext>
                </a:extLst>
              </a:tr>
              <a:tr h="370840">
                <a:tc>
                  <a:txBody>
                    <a:bodyPr/>
                    <a:lstStyle/>
                    <a:p>
                      <a:pPr algn="ctr"/>
                      <a:r>
                        <a:rPr lang="en-US" dirty="0"/>
                        <a:t>10ppi</a:t>
                      </a:r>
                    </a:p>
                  </a:txBody>
                  <a:tcPr/>
                </a:tc>
                <a:tc>
                  <a:txBody>
                    <a:bodyPr/>
                    <a:lstStyle/>
                    <a:p>
                      <a:pPr algn="ctr"/>
                      <a:r>
                        <a:rPr lang="en-US" dirty="0"/>
                        <a:t>1/10</a:t>
                      </a:r>
                      <a:r>
                        <a:rPr lang="en-US" baseline="30000" dirty="0"/>
                        <a:t>th</a:t>
                      </a:r>
                      <a:r>
                        <a:rPr lang="en-US" dirty="0"/>
                        <a:t> of an inch</a:t>
                      </a:r>
                    </a:p>
                  </a:txBody>
                  <a:tcPr/>
                </a:tc>
                <a:extLst>
                  <a:ext uri="{0D108BD9-81ED-4DB2-BD59-A6C34878D82A}">
                    <a16:rowId xmlns:a16="http://schemas.microsoft.com/office/drawing/2014/main" val="465373304"/>
                  </a:ext>
                </a:extLst>
              </a:tr>
              <a:tr h="370840">
                <a:tc>
                  <a:txBody>
                    <a:bodyPr/>
                    <a:lstStyle/>
                    <a:p>
                      <a:pPr algn="ctr"/>
                      <a:r>
                        <a:rPr lang="en-US" dirty="0"/>
                        <a:t>100ppi</a:t>
                      </a:r>
                    </a:p>
                  </a:txBody>
                  <a:tcPr/>
                </a:tc>
                <a:tc>
                  <a:txBody>
                    <a:bodyPr/>
                    <a:lstStyle/>
                    <a:p>
                      <a:pPr algn="ctr"/>
                      <a:r>
                        <a:rPr lang="en-US" dirty="0"/>
                        <a:t>1/100</a:t>
                      </a:r>
                      <a:r>
                        <a:rPr lang="en-US" baseline="30000" dirty="0"/>
                        <a:t>th</a:t>
                      </a:r>
                      <a:r>
                        <a:rPr lang="en-US" dirty="0"/>
                        <a:t> of an inch</a:t>
                      </a:r>
                    </a:p>
                  </a:txBody>
                  <a:tcPr/>
                </a:tc>
                <a:extLst>
                  <a:ext uri="{0D108BD9-81ED-4DB2-BD59-A6C34878D82A}">
                    <a16:rowId xmlns:a16="http://schemas.microsoft.com/office/drawing/2014/main" val="4229423224"/>
                  </a:ext>
                </a:extLst>
              </a:tr>
            </a:tbl>
          </a:graphicData>
        </a:graphic>
      </p:graphicFrame>
      <p:sp>
        <p:nvSpPr>
          <p:cNvPr id="4" name="Content Placeholder 3"/>
          <p:cNvSpPr>
            <a:spLocks noGrp="1"/>
          </p:cNvSpPr>
          <p:nvPr>
            <p:ph idx="10"/>
          </p:nvPr>
        </p:nvSpPr>
        <p:spPr>
          <a:xfrm>
            <a:off x="395536" y="1491630"/>
            <a:ext cx="8496944" cy="1411561"/>
          </a:xfrm>
        </p:spPr>
        <p:txBody>
          <a:bodyPr/>
          <a:lstStyle/>
          <a:p>
            <a:r>
              <a:rPr lang="en-US" altLang="ko-KR" dirty="0"/>
              <a:t>Shape: Horizontal and vertical density are usually the same, as most devices have square pixels, but differ on devices that have non-square pixels.</a:t>
            </a:r>
          </a:p>
          <a:p>
            <a:endParaRPr lang="en-US" altLang="ko-KR" dirty="0"/>
          </a:p>
          <a:p>
            <a:r>
              <a:rPr lang="en-US" altLang="ko-KR" dirty="0"/>
              <a:t>Size: Pixels are different sizes for the different </a:t>
            </a:r>
            <a:r>
              <a:rPr lang="en-US" altLang="ko-KR" dirty="0" err="1"/>
              <a:t>ppi</a:t>
            </a:r>
            <a:r>
              <a:rPr lang="en-US" altLang="ko-KR" dirty="0"/>
              <a:t> values a screen has. Pixel size is in direct ratio to </a:t>
            </a:r>
            <a:r>
              <a:rPr lang="en-US" altLang="ko-KR" dirty="0" err="1"/>
              <a:t>ppi</a:t>
            </a:r>
            <a:r>
              <a:rPr lang="en-US" altLang="ko-KR" dirty="0"/>
              <a:t>. Formula: Size = 1/</a:t>
            </a:r>
            <a:r>
              <a:rPr lang="en-US" altLang="ko-KR" dirty="0" err="1"/>
              <a:t>ppi</a:t>
            </a:r>
            <a:r>
              <a:rPr lang="en-US" altLang="ko-KR" dirty="0"/>
              <a:t>.</a:t>
            </a:r>
          </a:p>
          <a:p>
            <a:endParaRPr lang="en-US" dirty="0"/>
          </a:p>
          <a:p>
            <a:endParaRPr lang="en-US" dirty="0"/>
          </a:p>
          <a:p>
            <a:endParaRPr lang="en-US" dirty="0"/>
          </a:p>
        </p:txBody>
      </p:sp>
    </p:spTree>
    <p:extLst>
      <p:ext uri="{BB962C8B-B14F-4D97-AF65-F5344CB8AC3E}">
        <p14:creationId xmlns:p14="http://schemas.microsoft.com/office/powerpoint/2010/main" val="161221900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PPI Examples of Popular Devices</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89361" y="1716354"/>
            <a:ext cx="215867" cy="383765"/>
          </a:xfrm>
        </p:spPr>
      </p:pic>
      <p:pic>
        <p:nvPicPr>
          <p:cNvPr id="5" name="Content Placeholder 4"/>
          <p:cNvPicPr>
            <a:picLocks noGrp="1" noChangeAspect="1"/>
          </p:cNvPicPr>
          <p:nvPr>
            <p:ph idx="10"/>
          </p:nvPr>
        </p:nvPicPr>
        <p:blipFill>
          <a:blip r:embed="rId3" cstate="print">
            <a:extLst>
              <a:ext uri="{28A0092B-C50C-407E-A947-70E740481C1C}">
                <a14:useLocalDpi xmlns:a14="http://schemas.microsoft.com/office/drawing/2010/main" val="0"/>
              </a:ext>
            </a:extLst>
          </a:blip>
          <a:stretch>
            <a:fillRect/>
          </a:stretch>
        </p:blipFill>
        <p:spPr>
          <a:xfrm>
            <a:off x="386645" y="2392629"/>
            <a:ext cx="1404626" cy="2497114"/>
          </a:xfr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884466"/>
            <a:ext cx="2411760" cy="4287573"/>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27784" y="907564"/>
            <a:ext cx="2382714" cy="4235936"/>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20072" y="919030"/>
            <a:ext cx="2376264" cy="4224469"/>
          </a:xfrm>
          <a:prstGeom prst="rect">
            <a:avLst/>
          </a:prstGeom>
        </p:spPr>
      </p:pic>
      <p:sp>
        <p:nvSpPr>
          <p:cNvPr id="10" name="TextBox 9"/>
          <p:cNvSpPr txBox="1"/>
          <p:nvPr/>
        </p:nvSpPr>
        <p:spPr>
          <a:xfrm>
            <a:off x="7596336" y="1716354"/>
            <a:ext cx="1512168" cy="1323439"/>
          </a:xfrm>
          <a:prstGeom prst="rect">
            <a:avLst/>
          </a:prstGeom>
          <a:noFill/>
        </p:spPr>
        <p:txBody>
          <a:bodyPr wrap="square" rtlCol="0">
            <a:spAutoFit/>
          </a:bodyPr>
          <a:lstStyle/>
          <a:p>
            <a:r>
              <a:rPr lang="en-US" sz="1600" dirty="0"/>
              <a:t>MacBook: 227</a:t>
            </a:r>
          </a:p>
          <a:p>
            <a:endParaRPr lang="en-US" sz="1600" dirty="0"/>
          </a:p>
          <a:p>
            <a:r>
              <a:rPr lang="en-US" sz="1600" dirty="0"/>
              <a:t>iPhone 7: 401</a:t>
            </a:r>
          </a:p>
          <a:p>
            <a:endParaRPr lang="en-US" sz="1600" dirty="0"/>
          </a:p>
          <a:p>
            <a:r>
              <a:rPr lang="en-US" sz="1600" dirty="0"/>
              <a:t>Nexus 6p: 518</a:t>
            </a:r>
          </a:p>
        </p:txBody>
      </p:sp>
    </p:spTree>
    <p:extLst>
      <p:ext uri="{BB962C8B-B14F-4D97-AF65-F5344CB8AC3E}">
        <p14:creationId xmlns:p14="http://schemas.microsoft.com/office/powerpoint/2010/main" val="35204523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Determine the PPI of Any Screen</a:t>
            </a:r>
          </a:p>
        </p:txBody>
      </p:sp>
      <p:sp>
        <p:nvSpPr>
          <p:cNvPr id="3" name="Content Placeholder 2"/>
          <p:cNvSpPr>
            <a:spLocks noGrp="1"/>
          </p:cNvSpPr>
          <p:nvPr>
            <p:ph idx="1"/>
          </p:nvPr>
        </p:nvSpPr>
        <p:spPr/>
        <p:txBody>
          <a:bodyPr/>
          <a:lstStyle/>
          <a:p>
            <a:r>
              <a:rPr lang="en-US" dirty="0"/>
              <a:t> </a:t>
            </a:r>
          </a:p>
        </p:txBody>
      </p:sp>
      <p:pic>
        <p:nvPicPr>
          <p:cNvPr id="1026" name="Picture 2" descr="Image result for what ppi can our eyes see?"/>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a:stretch>
            <a:fillRect/>
          </a:stretch>
        </p:blipFill>
        <p:spPr bwMode="auto">
          <a:xfrm>
            <a:off x="1835696" y="971051"/>
            <a:ext cx="4688770" cy="4200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51092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PPI do our eyes recognize?</a:t>
            </a:r>
          </a:p>
        </p:txBody>
      </p:sp>
      <p:sp>
        <p:nvSpPr>
          <p:cNvPr id="3" name="Content Placeholder 2"/>
          <p:cNvSpPr>
            <a:spLocks noGrp="1"/>
          </p:cNvSpPr>
          <p:nvPr>
            <p:ph idx="1"/>
          </p:nvPr>
        </p:nvSpPr>
        <p:spPr/>
        <p:txBody>
          <a:bodyPr/>
          <a:lstStyle/>
          <a:p>
            <a:r>
              <a:rPr lang="en-US" dirty="0"/>
              <a:t>About 300 PPI is the max our eyes can discern.</a:t>
            </a:r>
          </a:p>
        </p:txBody>
      </p:sp>
      <p:sp>
        <p:nvSpPr>
          <p:cNvPr id="4" name="Content Placeholder 3"/>
          <p:cNvSpPr>
            <a:spLocks noGrp="1"/>
          </p:cNvSpPr>
          <p:nvPr>
            <p:ph idx="10"/>
          </p:nvPr>
        </p:nvSpPr>
        <p:spPr/>
        <p:txBody>
          <a:bodyPr/>
          <a:lstStyle/>
          <a:p>
            <a:r>
              <a:rPr lang="en-US" dirty="0"/>
              <a:t>It is debated from a range of 287 – 477 PPI.</a:t>
            </a:r>
          </a:p>
          <a:p>
            <a:endParaRPr lang="en-US" dirty="0"/>
          </a:p>
          <a:p>
            <a:r>
              <a:rPr lang="en-US" dirty="0"/>
              <a:t>Beyond this our eyes cannot even appreciate much of pixel density our displays are giving us.</a:t>
            </a:r>
          </a:p>
          <a:p>
            <a:endParaRPr lang="en-US" dirty="0"/>
          </a:p>
          <a:p>
            <a:r>
              <a:rPr lang="en-US" dirty="0"/>
              <a:t>This is usually what manufacturers are referring to when they advertise their display as a “retina         display.” Meaning the screen is at least equivalent to what our eyes/retinas can perceive. This term      seems to be abused though.</a:t>
            </a:r>
          </a:p>
          <a:p>
            <a:endParaRPr lang="en-US" dirty="0"/>
          </a:p>
          <a:p>
            <a:r>
              <a:rPr lang="en-US" dirty="0"/>
              <a:t>PPI has become a tech specification that is becoming irrelevant to progress in if we cannot even see  the differences. This is especially true for mobile devices with such small screens.</a:t>
            </a:r>
          </a:p>
          <a:p>
            <a:endParaRPr lang="en-US" dirty="0"/>
          </a:p>
        </p:txBody>
      </p:sp>
    </p:spTree>
    <p:extLst>
      <p:ext uri="{BB962C8B-B14F-4D97-AF65-F5344CB8AC3E}">
        <p14:creationId xmlns:p14="http://schemas.microsoft.com/office/powerpoint/2010/main" val="191557184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images look on different PPI       screens?</a:t>
            </a:r>
          </a:p>
        </p:txBody>
      </p:sp>
      <p:sp>
        <p:nvSpPr>
          <p:cNvPr id="3" name="Content Placeholder 2"/>
          <p:cNvSpPr>
            <a:spLocks noGrp="1"/>
          </p:cNvSpPr>
          <p:nvPr>
            <p:ph idx="1"/>
          </p:nvPr>
        </p:nvSpPr>
        <p:spPr/>
        <p:txBody>
          <a:bodyPr/>
          <a:lstStyle/>
          <a:p>
            <a:r>
              <a:rPr lang="en-US" dirty="0"/>
              <a:t>This is where we get a problem.</a:t>
            </a:r>
          </a:p>
        </p:txBody>
      </p:sp>
      <p:sp>
        <p:nvSpPr>
          <p:cNvPr id="4" name="Content Placeholder 3"/>
          <p:cNvSpPr>
            <a:spLocks noGrp="1"/>
          </p:cNvSpPr>
          <p:nvPr>
            <p:ph idx="10"/>
          </p:nvPr>
        </p:nvSpPr>
        <p:spPr/>
        <p:txBody>
          <a:bodyPr/>
          <a:lstStyle/>
          <a:p>
            <a:r>
              <a:rPr lang="en-US" dirty="0"/>
              <a:t>Your computer sees an image that is 100 x 100 pixels, and displays the image on your screen. Lets    say your computer screen had a PPI of 100. So a 100 pixel image would take up one inch on your      screen. It is as simple as that. </a:t>
            </a:r>
          </a:p>
          <a:p>
            <a:endParaRPr lang="en-US" dirty="0"/>
          </a:p>
          <a:p>
            <a:r>
              <a:rPr lang="en-US" dirty="0"/>
              <a:t>But lets say you were using a Nexus 6P with a PPI of 518. A 100 x 100 pixel image would be around  1/5</a:t>
            </a:r>
            <a:r>
              <a:rPr lang="en-US" baseline="30000" dirty="0"/>
              <a:t>th</a:t>
            </a:r>
            <a:r>
              <a:rPr lang="en-US" dirty="0"/>
              <a:t> of an inch, way too small to see or read. </a:t>
            </a:r>
          </a:p>
          <a:p>
            <a:endParaRPr lang="en-US" dirty="0"/>
          </a:p>
          <a:p>
            <a:r>
              <a:rPr lang="en-US" dirty="0"/>
              <a:t>This is where the </a:t>
            </a:r>
            <a:r>
              <a:rPr lang="en-US" b="1" dirty="0" err="1"/>
              <a:t>scrset</a:t>
            </a:r>
            <a:r>
              <a:rPr lang="en-US" b="1" dirty="0"/>
              <a:t> </a:t>
            </a:r>
            <a:r>
              <a:rPr lang="en-US" dirty="0"/>
              <a:t>attribute and the </a:t>
            </a:r>
            <a:r>
              <a:rPr lang="en-US" b="1" dirty="0"/>
              <a:t>(x) </a:t>
            </a:r>
            <a:r>
              <a:rPr lang="en-US" dirty="0"/>
              <a:t>descriptor comes into play to help achieve correct sized      images for all different types of screen resolutions.</a:t>
            </a:r>
          </a:p>
        </p:txBody>
      </p:sp>
    </p:spTree>
    <p:extLst>
      <p:ext uri="{BB962C8B-B14F-4D97-AF65-F5344CB8AC3E}">
        <p14:creationId xmlns:p14="http://schemas.microsoft.com/office/powerpoint/2010/main" val="1663261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Content Placeholder 4"/>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9690" y="0"/>
            <a:ext cx="9153690" cy="5148951"/>
          </a:xfrm>
        </p:spPr>
      </p:pic>
    </p:spTree>
    <p:extLst>
      <p:ext uri="{BB962C8B-B14F-4D97-AF65-F5344CB8AC3E}">
        <p14:creationId xmlns:p14="http://schemas.microsoft.com/office/powerpoint/2010/main" val="1619976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5008</TotalTime>
  <Words>784</Words>
  <Application>Microsoft Office PowerPoint</Application>
  <PresentationFormat>On-screen Show (16:9)</PresentationFormat>
  <Paragraphs>69</Paragraphs>
  <Slides>11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맑은 고딕</vt:lpstr>
      <vt:lpstr>Arial</vt:lpstr>
      <vt:lpstr>Calibri</vt:lpstr>
      <vt:lpstr>Office Theme</vt:lpstr>
      <vt:lpstr>Custom Design</vt:lpstr>
      <vt:lpstr>PowerPoint Presentation</vt:lpstr>
      <vt:lpstr>Two Types: PPI and DPR</vt:lpstr>
      <vt:lpstr> What is Pixel Density?</vt:lpstr>
      <vt:lpstr>Pixel Shape and Size</vt:lpstr>
      <vt:lpstr>PPI Examples of Popular Devices</vt:lpstr>
      <vt:lpstr>How to Determine the PPI of Any Screen</vt:lpstr>
      <vt:lpstr>What PPI do our eyes recognize?</vt:lpstr>
      <vt:lpstr>How do images look on different PPI       screens?</vt:lpstr>
      <vt:lpstr>PowerPoint Presentation</vt:lpstr>
      <vt:lpstr>CSS Pixels are not Actual Pixels</vt:lpstr>
      <vt:lpstr>Pixel Density (x) – What to know.</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Wyatt Larson</cp:lastModifiedBy>
  <cp:revision>52</cp:revision>
  <dcterms:created xsi:type="dcterms:W3CDTF">2014-04-01T16:27:38Z</dcterms:created>
  <dcterms:modified xsi:type="dcterms:W3CDTF">2016-11-04T01:01:23Z</dcterms:modified>
</cp:coreProperties>
</file>