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But when tried to use as prediction model,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Initial analysis of data, realized this data was not granular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23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323250" y="499875"/>
            <a:ext cx="5024100" cy="86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buNone/>
            </a:pPr>
            <a:r>
              <a:rPr lang="en"/>
              <a:t>Analyzing the NFL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099950" y="2176400"/>
            <a:ext cx="3470700" cy="145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Wyatt Marciniak </a:t>
            </a:r>
          </a:p>
          <a:p>
            <a:pPr indent="0" lvl="0" mar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Pia Om</a:t>
            </a:r>
          </a:p>
          <a:p>
            <a:pPr indent="0" lvl="0" mar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Laramie Regalado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772050" y="1368375"/>
            <a:ext cx="4126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Statistical Analysis of NFL league-wide data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Shape 229"/>
          <p:cNvGrpSpPr/>
          <p:nvPr/>
        </p:nvGrpSpPr>
        <p:grpSpPr>
          <a:xfrm>
            <a:off x="200375" y="724650"/>
            <a:ext cx="5259800" cy="3694225"/>
            <a:chOff x="200375" y="724650"/>
            <a:chExt cx="5259800" cy="3694225"/>
          </a:xfrm>
        </p:grpSpPr>
        <p:pic>
          <p:nvPicPr>
            <p:cNvPr id="230" name="Shape 2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0375" y="724650"/>
              <a:ext cx="5259800" cy="3694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Shape 231"/>
            <p:cNvSpPr/>
            <p:nvPr/>
          </p:nvSpPr>
          <p:spPr>
            <a:xfrm>
              <a:off x="4212675" y="3241550"/>
              <a:ext cx="969300" cy="7005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3867225" y="2752150"/>
              <a:ext cx="345600" cy="1189800"/>
            </a:xfrm>
            <a:prstGeom prst="rect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909625" y="3635000"/>
              <a:ext cx="345600" cy="306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Shape 234"/>
          <p:cNvGrpSpPr/>
          <p:nvPr/>
        </p:nvGrpSpPr>
        <p:grpSpPr>
          <a:xfrm>
            <a:off x="5948450" y="724650"/>
            <a:ext cx="2706225" cy="1781175"/>
            <a:chOff x="5948450" y="724650"/>
            <a:chExt cx="2706225" cy="1781175"/>
          </a:xfrm>
        </p:grpSpPr>
        <p:pic>
          <p:nvPicPr>
            <p:cNvPr id="235" name="Shape 2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48450" y="724650"/>
              <a:ext cx="2705100" cy="1781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Shape 236"/>
            <p:cNvSpPr/>
            <p:nvPr/>
          </p:nvSpPr>
          <p:spPr>
            <a:xfrm>
              <a:off x="5949575" y="1188000"/>
              <a:ext cx="2705100" cy="4413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7" name="Shape 2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4587" y="2729700"/>
            <a:ext cx="1973950" cy="20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6842000" y="3251150"/>
            <a:ext cx="1446600" cy="25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6314575" y="3251150"/>
            <a:ext cx="527400" cy="499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5287450" y="3414350"/>
            <a:ext cx="902100" cy="17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080800" y="200750"/>
            <a:ext cx="7739400" cy="64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(4) : Effects of Rule changes on NFL (as a league)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297500" y="847250"/>
            <a:ext cx="7038900" cy="363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Objective: Analyze the effect of (2) major rule change periods (1995 and 2005) and tyr to determine if they have a significant influence or not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Methodology: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Test </a:t>
            </a:r>
            <a:r>
              <a:rPr lang="en" sz="1400"/>
              <a:t>significance</a:t>
            </a:r>
            <a:r>
              <a:rPr lang="en" sz="1400"/>
              <a:t> (if it exists) of changes in the variables’ data before and after the rule change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Two (2) analysis techniques:</a:t>
            </a:r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T-tests on the periods before and after the rule change (from 1 to n years)</a:t>
            </a:r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T-tests on the periods leading up to and away from the rule change year (year by year)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periods we used to assess larger and larger periods of time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ts val="1400"/>
              <a:buChar char="○"/>
            </a:pPr>
            <a:r>
              <a:rPr lang="en" sz="1400"/>
              <a:t>The steps we used to </a:t>
            </a:r>
            <a:r>
              <a:rPr lang="en" sz="1400"/>
              <a:t>counterbalance</a:t>
            </a:r>
            <a:r>
              <a:rPr lang="en" sz="1400"/>
              <a:t> looking at simply larger time periods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495300"/>
            <a:ext cx="84963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88" y="552450"/>
            <a:ext cx="827722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13" y="500063"/>
            <a:ext cx="818197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75" y="519113"/>
            <a:ext cx="829627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3" y="423863"/>
            <a:ext cx="841057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63" y="395288"/>
            <a:ext cx="822007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ctrTitle"/>
          </p:nvPr>
        </p:nvSpPr>
        <p:spPr>
          <a:xfrm>
            <a:off x="3323250" y="499875"/>
            <a:ext cx="5024100" cy="86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Analyzing the NFL</a:t>
            </a:r>
          </a:p>
        </p:txBody>
      </p:sp>
      <p:sp>
        <p:nvSpPr>
          <p:cNvPr id="282" name="Shape 282"/>
          <p:cNvSpPr txBox="1"/>
          <p:nvPr>
            <p:ph idx="1" type="subTitle"/>
          </p:nvPr>
        </p:nvSpPr>
        <p:spPr>
          <a:xfrm>
            <a:off x="4099950" y="2119325"/>
            <a:ext cx="3470700" cy="177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Wyatt Marciniak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Pia Om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Laramie Regalado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772050" y="1368375"/>
            <a:ext cx="4126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Statistical Analyses of NFL league-wide data sets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204375"/>
            <a:ext cx="7038900" cy="7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(1) </a:t>
            </a:r>
            <a:r>
              <a:rPr lang="en"/>
              <a:t>:</a:t>
            </a:r>
            <a:r>
              <a:rPr lang="en"/>
              <a:t> Multivariate Regression Model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35200" y="1040275"/>
            <a:ext cx="7662300" cy="357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Objective: Attempt to create a prediction model for a </a:t>
            </a:r>
            <a:r>
              <a:rPr lang="en" sz="1400"/>
              <a:t>team's</a:t>
            </a:r>
            <a:r>
              <a:rPr lang="en" sz="1400"/>
              <a:t> winning percent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Methodology: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Aggregate</a:t>
            </a:r>
            <a:r>
              <a:rPr lang="en" sz="1400"/>
              <a:t> v</a:t>
            </a:r>
            <a:r>
              <a:rPr lang="en" sz="1400"/>
              <a:t>ariable data sets and create a null and full model using all variables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 Stepwise() and all.poss.regs() to generate 2 new models per iteration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Check state of co-linearity and residuals’ plots at each step to aid in variable removal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PIck a final model and analyze the need to transform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Transform the predictors Accordingly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en" sz="1400"/>
              <a:t>Compare and analyze the “best” model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276" y="3337000"/>
            <a:ext cx="4456676" cy="4285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50" y="4166253"/>
            <a:ext cx="8715501" cy="380922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287" y="457300"/>
            <a:ext cx="3187575" cy="809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Shape 150"/>
          <p:cNvGrpSpPr/>
          <p:nvPr/>
        </p:nvGrpSpPr>
        <p:grpSpPr>
          <a:xfrm>
            <a:off x="189404" y="253464"/>
            <a:ext cx="3364842" cy="1216988"/>
            <a:chOff x="96200" y="2131173"/>
            <a:chExt cx="3103525" cy="1015341"/>
          </a:xfrm>
        </p:grpSpPr>
        <p:pic>
          <p:nvPicPr>
            <p:cNvPr id="151" name="Shape 151"/>
            <p:cNvPicPr preferRelativeResize="0"/>
            <p:nvPr/>
          </p:nvPicPr>
          <p:blipFill rotWithShape="1">
            <a:blip r:embed="rId4">
              <a:alphaModFix/>
            </a:blip>
            <a:srcRect b="0" l="0" r="0" t="67084"/>
            <a:stretch/>
          </p:blipFill>
          <p:spPr>
            <a:xfrm>
              <a:off x="96200" y="2131173"/>
              <a:ext cx="3103525" cy="1015325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sp>
          <p:nvSpPr>
            <p:cNvPr id="152" name="Shape 152"/>
            <p:cNvSpPr/>
            <p:nvPr/>
          </p:nvSpPr>
          <p:spPr>
            <a:xfrm>
              <a:off x="96200" y="2263104"/>
              <a:ext cx="2010341" cy="88341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8262" y="2011300"/>
            <a:ext cx="2895600" cy="523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Shape 154"/>
          <p:cNvGrpSpPr/>
          <p:nvPr/>
        </p:nvGrpSpPr>
        <p:grpSpPr>
          <a:xfrm>
            <a:off x="189412" y="1712652"/>
            <a:ext cx="3456651" cy="935638"/>
            <a:chOff x="185950" y="3313999"/>
            <a:chExt cx="3103475" cy="809375"/>
          </a:xfrm>
        </p:grpSpPr>
        <p:pic>
          <p:nvPicPr>
            <p:cNvPr id="155" name="Shape 155"/>
            <p:cNvPicPr preferRelativeResize="0"/>
            <p:nvPr/>
          </p:nvPicPr>
          <p:blipFill rotWithShape="1">
            <a:blip r:embed="rId6">
              <a:alphaModFix/>
            </a:blip>
            <a:srcRect b="0" l="0" r="0" t="47564"/>
            <a:stretch/>
          </p:blipFill>
          <p:spPr>
            <a:xfrm>
              <a:off x="185950" y="3313999"/>
              <a:ext cx="3103475" cy="80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Shape 156"/>
            <p:cNvSpPr/>
            <p:nvPr/>
          </p:nvSpPr>
          <p:spPr>
            <a:xfrm>
              <a:off x="185950" y="3585675"/>
              <a:ext cx="1857492" cy="537689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Shape 157"/>
          <p:cNvSpPr/>
          <p:nvPr/>
        </p:nvSpPr>
        <p:spPr>
          <a:xfrm>
            <a:off x="2880775" y="816275"/>
            <a:ext cx="1568400" cy="20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2880775" y="2168550"/>
            <a:ext cx="1568400" cy="20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9" name="Shape 159"/>
          <p:cNvGrpSpPr/>
          <p:nvPr/>
        </p:nvGrpSpPr>
        <p:grpSpPr>
          <a:xfrm>
            <a:off x="4266998" y="2965350"/>
            <a:ext cx="4535575" cy="1956850"/>
            <a:chOff x="4266998" y="2965350"/>
            <a:chExt cx="4535575" cy="1956850"/>
          </a:xfrm>
        </p:grpSpPr>
        <p:pic>
          <p:nvPicPr>
            <p:cNvPr id="160" name="Shape 16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266998" y="2965350"/>
              <a:ext cx="4535575" cy="1956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Shape 161"/>
            <p:cNvSpPr/>
            <p:nvPr/>
          </p:nvSpPr>
          <p:spPr>
            <a:xfrm>
              <a:off x="7027450" y="3047175"/>
              <a:ext cx="1648200" cy="11274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450600" y="3335263"/>
            <a:ext cx="3456750" cy="1217025"/>
            <a:chOff x="450600" y="3335263"/>
            <a:chExt cx="3456750" cy="1217025"/>
          </a:xfrm>
        </p:grpSpPr>
        <p:pic>
          <p:nvPicPr>
            <p:cNvPr id="163" name="Shape 16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50600" y="3335263"/>
              <a:ext cx="3456750" cy="1217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Shape 164"/>
            <p:cNvSpPr/>
            <p:nvPr/>
          </p:nvSpPr>
          <p:spPr>
            <a:xfrm>
              <a:off x="450600" y="3835725"/>
              <a:ext cx="3456600" cy="4584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Shape 169"/>
          <p:cNvGrpSpPr/>
          <p:nvPr/>
        </p:nvGrpSpPr>
        <p:grpSpPr>
          <a:xfrm>
            <a:off x="2148913" y="152400"/>
            <a:ext cx="4846178" cy="4838699"/>
            <a:chOff x="2148913" y="152400"/>
            <a:chExt cx="4846178" cy="4838699"/>
          </a:xfrm>
        </p:grpSpPr>
        <p:pic>
          <p:nvPicPr>
            <p:cNvPr id="170" name="Shape 1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48913" y="152400"/>
              <a:ext cx="4846178" cy="483869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1" name="Shape 171"/>
            <p:cNvCxnSpPr/>
            <p:nvPr/>
          </p:nvCxnSpPr>
          <p:spPr>
            <a:xfrm>
              <a:off x="2641525" y="1662675"/>
              <a:ext cx="16845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72" name="Shape 172"/>
            <p:cNvSpPr/>
            <p:nvPr/>
          </p:nvSpPr>
          <p:spPr>
            <a:xfrm>
              <a:off x="3154825" y="3088175"/>
              <a:ext cx="657900" cy="897000"/>
            </a:xfrm>
            <a:prstGeom prst="bracePair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287600"/>
            <a:ext cx="7038900" cy="63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(2) : “Home Field Advantage”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35200" y="1040275"/>
            <a:ext cx="7662300" cy="357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Objective: Determine if there is a </a:t>
            </a:r>
            <a:r>
              <a:rPr lang="en" sz="1400"/>
              <a:t>tendency</a:t>
            </a:r>
            <a:r>
              <a:rPr lang="en" sz="1400"/>
              <a:t> for teams to win at </a:t>
            </a:r>
            <a:r>
              <a:rPr lang="en" sz="1400"/>
              <a:t>home</a:t>
            </a:r>
            <a:r>
              <a:rPr lang="en" sz="1400"/>
              <a:t> </a:t>
            </a:r>
            <a:r>
              <a:rPr lang="en" sz="1400"/>
              <a:t>over</a:t>
            </a:r>
            <a:r>
              <a:rPr lang="en" sz="1400"/>
              <a:t> the road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Methodology: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 two tailed t-tests to assess if the difference in wins at home and the road is significant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 one-tailed t-tests to support the analysis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What data we used:</a:t>
            </a:r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Look at the individual team’s t-tests to see if there is a significant difference in the means</a:t>
            </a:r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buSzPts val="1400"/>
              <a:buChar char="■"/>
            </a:pPr>
            <a:r>
              <a:rPr lang="en" sz="1400"/>
              <a:t>Look at the aggregate league data over multiple time frames to assess the </a:t>
            </a:r>
            <a:r>
              <a:rPr lang="en" sz="1400"/>
              <a:t>significance</a:t>
            </a:r>
            <a:r>
              <a:rPr lang="en" sz="1400"/>
              <a:t> of this theory across generations and rule changes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853" y="194850"/>
            <a:ext cx="5490296" cy="4753801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4" name="Shape 184"/>
          <p:cNvSpPr/>
          <p:nvPr/>
        </p:nvSpPr>
        <p:spPr>
          <a:xfrm>
            <a:off x="4394550" y="194925"/>
            <a:ext cx="2922900" cy="47538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2136700" y="2718225"/>
            <a:ext cx="5180700" cy="176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2081625" y="3553475"/>
            <a:ext cx="5235900" cy="176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136700" y="4082150"/>
            <a:ext cx="5180700" cy="176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Shape 192"/>
          <p:cNvGrpSpPr/>
          <p:nvPr/>
        </p:nvGrpSpPr>
        <p:grpSpPr>
          <a:xfrm>
            <a:off x="188450" y="2585126"/>
            <a:ext cx="8767100" cy="2260200"/>
            <a:chOff x="188450" y="1373601"/>
            <a:chExt cx="8767100" cy="2260200"/>
          </a:xfrm>
        </p:grpSpPr>
        <p:pic>
          <p:nvPicPr>
            <p:cNvPr id="193" name="Shape 19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8451" y="1373601"/>
              <a:ext cx="8767099" cy="2260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Shape 194"/>
            <p:cNvSpPr/>
            <p:nvPr/>
          </p:nvSpPr>
          <p:spPr>
            <a:xfrm>
              <a:off x="2292650" y="1393525"/>
              <a:ext cx="3139800" cy="2232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432450" y="1393525"/>
              <a:ext cx="1166400" cy="2232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88450" y="1393525"/>
              <a:ext cx="987900" cy="2232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2374992" y="162994"/>
            <a:ext cx="4394015" cy="2277883"/>
            <a:chOff x="69775" y="97075"/>
            <a:chExt cx="4291449" cy="2207037"/>
          </a:xfrm>
        </p:grpSpPr>
        <p:pic>
          <p:nvPicPr>
            <p:cNvPr id="198" name="Shape 19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775" y="97075"/>
              <a:ext cx="4291449" cy="22070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Shape 199"/>
            <p:cNvSpPr txBox="1"/>
            <p:nvPr/>
          </p:nvSpPr>
          <p:spPr>
            <a:xfrm>
              <a:off x="1143875" y="97075"/>
              <a:ext cx="2621700" cy="28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Two-tailed t-test p.values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297500" y="229700"/>
            <a:ext cx="7038900" cy="76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(3) : “Performance and Pay” Relationships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126375" y="992000"/>
            <a:ext cx="7655400" cy="34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Objective: Determine if “pay” predictors were more significant than “performance” predictors at influencing the league data sets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Methodology: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Organize the data into the same time frame for all predictors for an accurate </a:t>
            </a:r>
            <a:r>
              <a:rPr lang="en" sz="1400"/>
              <a:t>comparison</a:t>
            </a:r>
            <a:r>
              <a:rPr lang="en" sz="1400"/>
              <a:t> (6 years)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 Correlation Matrices of the variables, categorize, count and plot the results (Boxplots)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 Regression Matrices of the </a:t>
            </a:r>
            <a:r>
              <a:rPr lang="en" sz="1400"/>
              <a:t>variables</a:t>
            </a:r>
            <a:r>
              <a:rPr lang="en" sz="1400"/>
              <a:t> as predictors/</a:t>
            </a:r>
            <a:r>
              <a:rPr lang="en" sz="1400"/>
              <a:t>response and categorize by r squared, count and plot the </a:t>
            </a:r>
            <a:r>
              <a:rPr lang="en" sz="1400"/>
              <a:t> results (Boxplot)</a:t>
            </a:r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buSzPts val="1400"/>
              <a:buChar char="○"/>
            </a:pPr>
            <a:r>
              <a:rPr lang="en" sz="1400"/>
              <a:t>Assess results → Note Issues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Shape 210"/>
          <p:cNvGrpSpPr/>
          <p:nvPr/>
        </p:nvGrpSpPr>
        <p:grpSpPr>
          <a:xfrm>
            <a:off x="6289650" y="764450"/>
            <a:ext cx="2748399" cy="1597750"/>
            <a:chOff x="6289650" y="764450"/>
            <a:chExt cx="2748399" cy="1597750"/>
          </a:xfrm>
        </p:grpSpPr>
        <p:pic>
          <p:nvPicPr>
            <p:cNvPr id="211" name="Shape 2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97799" y="764450"/>
              <a:ext cx="2740250" cy="1597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Shape 212"/>
            <p:cNvSpPr/>
            <p:nvPr/>
          </p:nvSpPr>
          <p:spPr>
            <a:xfrm>
              <a:off x="6289650" y="1568100"/>
              <a:ext cx="2740200" cy="794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Shape 213"/>
          <p:cNvGrpSpPr/>
          <p:nvPr/>
        </p:nvGrpSpPr>
        <p:grpSpPr>
          <a:xfrm>
            <a:off x="6607575" y="2697625"/>
            <a:ext cx="2123950" cy="1800225"/>
            <a:chOff x="6607575" y="2697625"/>
            <a:chExt cx="2123950" cy="1800225"/>
          </a:xfrm>
        </p:grpSpPr>
        <p:pic>
          <p:nvPicPr>
            <p:cNvPr id="214" name="Shape 2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10650" y="2697625"/>
              <a:ext cx="2114550" cy="1800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Shape 215"/>
            <p:cNvSpPr/>
            <p:nvPr/>
          </p:nvSpPr>
          <p:spPr>
            <a:xfrm>
              <a:off x="7137325" y="3590800"/>
              <a:ext cx="1594200" cy="2214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607575" y="3378925"/>
              <a:ext cx="529800" cy="876600"/>
            </a:xfrm>
            <a:prstGeom prst="rect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Shape 217"/>
          <p:cNvGrpSpPr/>
          <p:nvPr/>
        </p:nvGrpSpPr>
        <p:grpSpPr>
          <a:xfrm>
            <a:off x="208684" y="764443"/>
            <a:ext cx="6327066" cy="3788451"/>
            <a:chOff x="208684" y="764443"/>
            <a:chExt cx="6327066" cy="3788451"/>
          </a:xfrm>
        </p:grpSpPr>
        <p:grpSp>
          <p:nvGrpSpPr>
            <p:cNvPr id="218" name="Shape 218"/>
            <p:cNvGrpSpPr/>
            <p:nvPr/>
          </p:nvGrpSpPr>
          <p:grpSpPr>
            <a:xfrm>
              <a:off x="208684" y="764443"/>
              <a:ext cx="6327066" cy="3788451"/>
              <a:chOff x="208684" y="764443"/>
              <a:chExt cx="6327066" cy="3788451"/>
            </a:xfrm>
          </p:grpSpPr>
          <p:grpSp>
            <p:nvGrpSpPr>
              <p:cNvPr id="219" name="Shape 219"/>
              <p:cNvGrpSpPr/>
              <p:nvPr/>
            </p:nvGrpSpPr>
            <p:grpSpPr>
              <a:xfrm>
                <a:off x="208684" y="764443"/>
                <a:ext cx="6007437" cy="3788451"/>
                <a:chOff x="338650" y="590550"/>
                <a:chExt cx="6343650" cy="3962400"/>
              </a:xfrm>
            </p:grpSpPr>
            <p:pic>
              <p:nvPicPr>
                <p:cNvPr id="220" name="Shape 22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38650" y="590550"/>
                  <a:ext cx="6343650" cy="3962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21" name="Shape 221"/>
                <p:cNvSpPr/>
                <p:nvPr/>
              </p:nvSpPr>
              <p:spPr>
                <a:xfrm>
                  <a:off x="5090674" y="1213976"/>
                  <a:ext cx="1278300" cy="1891500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Shape 222"/>
                <p:cNvSpPr/>
                <p:nvPr/>
              </p:nvSpPr>
              <p:spPr>
                <a:xfrm>
                  <a:off x="2238825" y="2420250"/>
                  <a:ext cx="472800" cy="434100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3" name="Shape 223"/>
              <p:cNvSpPr/>
              <p:nvPr/>
            </p:nvSpPr>
            <p:spPr>
              <a:xfrm rot="5400000">
                <a:off x="5504200" y="2698175"/>
                <a:ext cx="429900" cy="1633200"/>
              </a:xfrm>
              <a:prstGeom prst="bentUpArrow">
                <a:avLst>
                  <a:gd fmla="val 25000" name="adj1"/>
                  <a:gd fmla="val 25000" name="adj2"/>
                  <a:gd fmla="val 25000" name="adj3"/>
                </a:avLst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" name="Shape 224"/>
            <p:cNvSpPr/>
            <p:nvPr/>
          </p:nvSpPr>
          <p:spPr>
            <a:xfrm>
              <a:off x="4356300" y="1357650"/>
              <a:ext cx="352500" cy="1808400"/>
            </a:xfrm>
            <a:prstGeom prst="rect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