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Century Gothic" panose="020B0502020202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110" name="Shape 110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Shape 111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126" name="Shape 12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Shape 127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20">
            <a:alphaModFix/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21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22">
            <a:alphaModFix/>
          </a:blip>
          <a:srcRect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23">
            <a:alphaModFix/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ctrTitle"/>
          </p:nvPr>
        </p:nvSpPr>
        <p:spPr>
          <a:xfrm>
            <a:off x="738554" y="665285"/>
            <a:ext cx="9548445" cy="2482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entury Gothic"/>
              <a:buNone/>
            </a:pPr>
            <a:r>
              <a:rPr lang="en-US" sz="4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Time Series Modelling effects on Pairs Trading Profitability </a:t>
            </a:r>
            <a:endParaRPr sz="4400" b="0" i="0" u="none" strike="noStrike" cap="non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entury Gothic"/>
              <a:buNone/>
            </a:pPr>
            <a:r>
              <a:rPr lang="en-US" sz="3000"/>
              <a:t>-</a:t>
            </a:r>
            <a:r>
              <a:rPr lang="en-US" sz="3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among US Sector SPDR ETFs</a:t>
            </a:r>
            <a:endParaRPr sz="3000"/>
          </a:p>
        </p:txBody>
      </p:sp>
      <p:sp>
        <p:nvSpPr>
          <p:cNvPr id="148" name="Shape 148"/>
          <p:cNvSpPr txBox="1">
            <a:spLocks noGrp="1"/>
          </p:cNvSpPr>
          <p:nvPr>
            <p:ph type="subTitle" idx="1"/>
          </p:nvPr>
        </p:nvSpPr>
        <p:spPr>
          <a:xfrm>
            <a:off x="1099947" y="4367986"/>
            <a:ext cx="8825700" cy="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YUANYUAN LI</a:t>
            </a:r>
            <a:r>
              <a:rPr lang="en-US" sz="1800">
                <a:solidFill>
                  <a:srgbClr val="FFFFFF"/>
                </a:solidFill>
              </a:rPr>
              <a:t>U</a:t>
            </a:r>
            <a:endParaRPr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WYATT MARCINIAK</a:t>
            </a:r>
            <a:endParaRPr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JIMIT SANGHVI</a:t>
            </a:r>
            <a:endParaRPr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MUYE ZHANG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839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Optimizing the Backtests</a:t>
            </a:r>
            <a:endParaRPr sz="4200" b="0" i="0" u="none" strike="noStrike" cap="non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855508" y="1513758"/>
            <a:ext cx="8985900" cy="47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Optimization Matrix to maximize return percentage (%)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Optimize ‘k’ standard deviations from the mean of the distance series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Optimize ‘s’ stop loss percentage threshold</a:t>
            </a:r>
            <a:endParaRPr/>
          </a:p>
          <a:p>
            <a: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1" name="Shape 2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6261" y="2884238"/>
            <a:ext cx="3784422" cy="1413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75636" y="4673991"/>
            <a:ext cx="9240726" cy="1413802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/>
          <p:nvPr/>
        </p:nvSpPr>
        <p:spPr>
          <a:xfrm>
            <a:off x="5697415" y="2901943"/>
            <a:ext cx="1543268" cy="141380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9566031" y="4673991"/>
            <a:ext cx="1150331" cy="141380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25" name="Shape 225"/>
          <p:cNvCxnSpPr/>
          <p:nvPr/>
        </p:nvCxnSpPr>
        <p:spPr>
          <a:xfrm>
            <a:off x="5697415" y="3341077"/>
            <a:ext cx="1543268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6" name="Shape 226"/>
          <p:cNvCxnSpPr/>
          <p:nvPr/>
        </p:nvCxnSpPr>
        <p:spPr>
          <a:xfrm>
            <a:off x="5709138" y="3736732"/>
            <a:ext cx="1477108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580293" y="452718"/>
            <a:ext cx="946956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</a:pPr>
            <a:r>
              <a:rPr lang="en-US" sz="2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Analyzing ARMA modelled Residuals for correlations</a:t>
            </a:r>
            <a:endParaRPr/>
          </a:p>
        </p:txBody>
      </p:sp>
      <p:pic>
        <p:nvPicPr>
          <p:cNvPr id="232" name="Shape 23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51754"/>
          <a:stretch/>
        </p:blipFill>
        <p:spPr>
          <a:xfrm>
            <a:off x="4273307" y="1452172"/>
            <a:ext cx="3693013" cy="460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 rotWithShape="1">
          <a:blip r:embed="rId4">
            <a:alphaModFix/>
          </a:blip>
          <a:srcRect r="52313"/>
          <a:stretch/>
        </p:blipFill>
        <p:spPr>
          <a:xfrm>
            <a:off x="580293" y="1452172"/>
            <a:ext cx="3693014" cy="460656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/>
        </p:nvSpPr>
        <p:spPr>
          <a:xfrm>
            <a:off x="5398477" y="1853248"/>
            <a:ext cx="270803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Squared Residuals ACF</a:t>
            </a:r>
            <a:endParaRPr/>
          </a:p>
        </p:txBody>
      </p:sp>
      <p:sp>
        <p:nvSpPr>
          <p:cNvPr id="235" name="Shape 235"/>
          <p:cNvSpPr txBox="1"/>
          <p:nvPr/>
        </p:nvSpPr>
        <p:spPr>
          <a:xfrm>
            <a:off x="8264769" y="1641075"/>
            <a:ext cx="2971800" cy="419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 modelled time series show clear correlation in their squared residuals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They also show possible signs of GARCH effects in the time series data itself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Modeling the Volatility is required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 Steps</a:t>
            </a:r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851781" y="1485542"/>
            <a:ext cx="9759600" cy="47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Modelling the Time Series Data for Volatility Effects: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Apply ARCH/GARCH models until the squared residuals resemble white noise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Compare Performance of Backtests: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each type of correlation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Analyze changes in correlated pairs and performance 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Construct Portfolio Backtests</a:t>
            </a:r>
            <a:endParaRPr sz="20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 World Application Testing 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Performance against the broad market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Performance against holding all ETFs long</a:t>
            </a:r>
            <a:endParaRPr/>
          </a:p>
          <a:p>
            <a: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ctrTitle"/>
          </p:nvPr>
        </p:nvSpPr>
        <p:spPr>
          <a:xfrm>
            <a:off x="738554" y="665285"/>
            <a:ext cx="9548445" cy="2482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entury Gothic"/>
              <a:buNone/>
            </a:pPr>
            <a:r>
              <a:rPr lang="en-US" sz="4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Time Series Modelling effects on Pairs Trading Profitability among US Sector SPDR ETFs</a:t>
            </a:r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subTitle" idx="1"/>
          </p:nvPr>
        </p:nvSpPr>
        <p:spPr>
          <a:xfrm>
            <a:off x="1099947" y="4170711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YUANYUAN LI</a:t>
            </a:r>
            <a:r>
              <a:rPr lang="en-US" sz="1800">
                <a:solidFill>
                  <a:schemeClr val="lt1"/>
                </a:solidFill>
              </a:rPr>
              <a:t>U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WYATT MARCINIAK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JIMIT SANGHVI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MUYE ZHANG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</a:t>
            </a:r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104293" y="1125415"/>
            <a:ext cx="9404723" cy="5046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Comparing </a:t>
            </a:r>
            <a:r>
              <a:rPr lang="en-US" sz="2000"/>
              <a:t>P</a:t>
            </a: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airs Trading backtesting strategies to see if we can generate less-biased correlations for better pairs matching</a:t>
            </a:r>
            <a:endParaRPr/>
          </a:p>
          <a:p>
            <a:pPr marL="742950" marR="0" lvl="1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Asset time series behaviors may affect the true correlation of any 2 assets and will result in less accurate trading strategies</a:t>
            </a:r>
            <a:endParaRPr/>
          </a:p>
          <a:p>
            <a:pPr marL="742950" marR="0" lvl="1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By modeling out the time series and volatility effects of the market returns, we can use the uncorrelated residuals as a truer indicator of best matching pairs</a:t>
            </a:r>
            <a:endParaRPr/>
          </a:p>
          <a:p>
            <a:pPr marL="742950" marR="0" lvl="1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GOAL: Achieve higher levels of return using time series modeling and test feasibility of our methodology in a real world application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645130" y="373587"/>
            <a:ext cx="9404723" cy="857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3600"/>
              <a:t>Data </a:t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8079525" y="1929000"/>
            <a:ext cx="3136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Biotech</a:t>
            </a: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 Consumer Discretionary</a:t>
            </a: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Consumer Staples</a:t>
            </a: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Energy</a:t>
            </a: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 Healthcare</a:t>
            </a: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Industrials</a:t>
            </a: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Technology</a:t>
            </a: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Utilities</a:t>
            </a: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Materials</a:t>
            </a: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Real Estate</a:t>
            </a: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Financials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00" y="978588"/>
            <a:ext cx="6316850" cy="490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645130" y="373587"/>
            <a:ext cx="9404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Methodology:</a:t>
            </a:r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1542812" y="1121098"/>
            <a:ext cx="8946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pairs for trading by analyzing correlations between ETFs</a:t>
            </a:r>
            <a:endParaRPr/>
          </a:p>
          <a:p>
            <a:pPr marL="742950" marR="0" lvl="1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Market price data</a:t>
            </a:r>
            <a:endParaRPr/>
          </a:p>
          <a:p>
            <a:pPr marL="742950" marR="0" lvl="1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Market daily return data</a:t>
            </a:r>
            <a:endParaRPr/>
          </a:p>
          <a:p>
            <a:pPr marL="742950" marR="0" lvl="1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Time series ARMA(p,q,d) modelled residuals</a:t>
            </a:r>
            <a:endParaRPr/>
          </a:p>
          <a:p>
            <a:pPr marL="742950" marR="0" lvl="1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Time series ARMA + GARCH modelled residuals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pairs profitability through a pairs trading backtest function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Optimize all backtests for signal line and stop loss thresholds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Construct Portfolio Strategies to test our research in a real world application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892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</a:pPr>
            <a:r>
              <a:rPr lang="en-US" sz="2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Analyzing Prices and Returns to find Correlations</a:t>
            </a:r>
            <a:endParaRPr/>
          </a:p>
        </p:txBody>
      </p:sp>
      <p:pic>
        <p:nvPicPr>
          <p:cNvPr id="173" name="Shape 17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46111" y="1183750"/>
            <a:ext cx="5449889" cy="33518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4" name="Shape 174"/>
          <p:cNvSpPr/>
          <p:nvPr/>
        </p:nvSpPr>
        <p:spPr>
          <a:xfrm>
            <a:off x="1239714" y="1374765"/>
            <a:ext cx="1055077" cy="50116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1310053" y="2076255"/>
            <a:ext cx="1617785" cy="844062"/>
          </a:xfrm>
          <a:prstGeom prst="rect">
            <a:avLst/>
          </a:prstGeom>
          <a:solidFill>
            <a:srgbClr val="D8D8D8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s.hc = 0.98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s.cd = 0.96</a:t>
            </a:r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6506433" y="1345223"/>
            <a:ext cx="5039456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Correlation are ranked by absolute value and plotted for detailed analysis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select the most highly correlated ETF to each of the 10 ETFs for trading analysis</a:t>
            </a:r>
            <a:endParaRPr/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810652" y="4604633"/>
            <a:ext cx="4985239" cy="1522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 ETFs show similar correlation ranks across both prices and returns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returns are important because the time series models will be built from the returns </a:t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96111" y="3026305"/>
            <a:ext cx="5568290" cy="337897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/>
          <p:nvPr/>
        </p:nvSpPr>
        <p:spPr>
          <a:xfrm>
            <a:off x="7009547" y="3264010"/>
            <a:ext cx="419953" cy="37333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7116492" y="4325332"/>
            <a:ext cx="1617785" cy="580972"/>
          </a:xfrm>
          <a:prstGeom prst="rect">
            <a:avLst/>
          </a:prstGeom>
          <a:solidFill>
            <a:srgbClr val="D8D8D8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s.hc = 0.71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866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Resulting Pairs (Top Correlation Only)</a:t>
            </a:r>
            <a:endParaRPr/>
          </a:p>
        </p:txBody>
      </p:sp>
      <p:pic>
        <p:nvPicPr>
          <p:cNvPr id="186" name="Shape 1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618" y="2035360"/>
            <a:ext cx="5049214" cy="2625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77205" y="2035360"/>
            <a:ext cx="4101458" cy="322481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1433147" y="1477048"/>
            <a:ext cx="331177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Market Price and Return</a:t>
            </a:r>
            <a:endParaRPr/>
          </a:p>
        </p:txBody>
      </p:sp>
      <p:sp>
        <p:nvSpPr>
          <p:cNvPr id="189" name="Shape 189"/>
          <p:cNvSpPr txBox="1"/>
          <p:nvPr/>
        </p:nvSpPr>
        <p:spPr>
          <a:xfrm>
            <a:off x="7019191" y="1477048"/>
            <a:ext cx="358433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ARMA model Residuals</a:t>
            </a:r>
            <a:endParaRPr/>
          </a:p>
        </p:txBody>
      </p:sp>
      <p:sp>
        <p:nvSpPr>
          <p:cNvPr id="190" name="Shape 190"/>
          <p:cNvSpPr txBox="1"/>
          <p:nvPr/>
        </p:nvSpPr>
        <p:spPr>
          <a:xfrm>
            <a:off x="430824" y="4948424"/>
            <a:ext cx="652389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Correlations decrease for Returns and Residuals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Return and Residual Correlations show little difference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need to test all ETFs exhibiting very high correlation to the target ETF to identify the best pair properly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87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-US" sz="3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Pairs Trading Backtest – Price Example (s.bio)</a:t>
            </a:r>
            <a:endParaRPr/>
          </a:p>
        </p:txBody>
      </p:sp>
      <p:pic>
        <p:nvPicPr>
          <p:cNvPr id="196" name="Shape 1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0248" y="1327638"/>
            <a:ext cx="8371503" cy="510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43723" y="2514600"/>
            <a:ext cx="3516622" cy="42584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/>
          <p:nvPr/>
        </p:nvSpPr>
        <p:spPr>
          <a:xfrm>
            <a:off x="342901" y="1450731"/>
            <a:ext cx="1354015" cy="1978269"/>
          </a:xfrm>
          <a:prstGeom prst="rect">
            <a:avLst/>
          </a:prstGeom>
          <a:solidFill>
            <a:srgbClr val="A5A5A5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‘k’ = 0.8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‘s’ = -0.05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87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-US" sz="3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Pairs Trading Backtest – Return Example (s.bio)</a:t>
            </a:r>
            <a:endParaRPr/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9099" y="1327638"/>
            <a:ext cx="8033826" cy="4967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82804" y="1899139"/>
            <a:ext cx="3105546" cy="41323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6" name="Shape 206"/>
          <p:cNvSpPr/>
          <p:nvPr/>
        </p:nvSpPr>
        <p:spPr>
          <a:xfrm>
            <a:off x="342901" y="1450731"/>
            <a:ext cx="1354015" cy="1978269"/>
          </a:xfrm>
          <a:prstGeom prst="rect">
            <a:avLst/>
          </a:prstGeom>
          <a:solidFill>
            <a:srgbClr val="A5A5A5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‘k’ = 0.8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‘s’ = -0.05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71350" y="1345225"/>
            <a:ext cx="8064600" cy="49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654257" y="452413"/>
            <a:ext cx="99882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-US" sz="3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Pairs Trading Backtest – Residuals Example (s.bio)</a:t>
            </a:r>
            <a:endParaRPr/>
          </a:p>
        </p:txBody>
      </p:sp>
      <p:pic>
        <p:nvPicPr>
          <p:cNvPr id="213" name="Shape 2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32967" y="1855177"/>
            <a:ext cx="3436370" cy="45639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/>
          <p:nvPr/>
        </p:nvSpPr>
        <p:spPr>
          <a:xfrm>
            <a:off x="342901" y="1450731"/>
            <a:ext cx="1354015" cy="1978269"/>
          </a:xfrm>
          <a:prstGeom prst="rect">
            <a:avLst/>
          </a:prstGeom>
          <a:solidFill>
            <a:srgbClr val="A5A5A5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‘k’ = 0.8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‘s’ = -0.05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</Words>
  <Application>Microsoft Office PowerPoint</Application>
  <PresentationFormat>Widescreen</PresentationFormat>
  <Paragraphs>81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Noto Sans Symbols</vt:lpstr>
      <vt:lpstr>Ion</vt:lpstr>
      <vt:lpstr>Time Series Modelling effects on Pairs Trading Profitability  -among US Sector SPDR ETFs</vt:lpstr>
      <vt:lpstr>Objective</vt:lpstr>
      <vt:lpstr>Data </vt:lpstr>
      <vt:lpstr>Methodology:</vt:lpstr>
      <vt:lpstr>Analyzing Prices and Returns to find Correlations</vt:lpstr>
      <vt:lpstr>Resulting Pairs (Top Correlation Only)</vt:lpstr>
      <vt:lpstr>Pairs Trading Backtest – Price Example (s.bio)</vt:lpstr>
      <vt:lpstr>Pairs Trading Backtest – Return Example (s.bio)</vt:lpstr>
      <vt:lpstr>Pairs Trading Backtest – Residuals Example (s.bio)</vt:lpstr>
      <vt:lpstr>Optimizing the Backtests</vt:lpstr>
      <vt:lpstr>Analyzing ARMA modelled Residuals for correlations</vt:lpstr>
      <vt:lpstr>Next Steps</vt:lpstr>
      <vt:lpstr>Time Series Modelling effects on Pairs Trading Profitability among US Sector SPDR ETFs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Modelling effects on Pairs Trading Profitability  -among US Sector SPDR ETFs</dc:title>
  <dc:creator>Wyatt</dc:creator>
  <cp:lastModifiedBy>Wyatt</cp:lastModifiedBy>
  <cp:revision>1</cp:revision>
  <dcterms:modified xsi:type="dcterms:W3CDTF">2018-04-21T05:40:11Z</dcterms:modified>
</cp:coreProperties>
</file>