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9" r:id="rId4"/>
    <p:sldId id="260" r:id="rId5"/>
    <p:sldId id="263" r:id="rId6"/>
    <p:sldId id="257" r:id="rId7"/>
    <p:sldId id="258" r:id="rId8"/>
    <p:sldId id="273" r:id="rId9"/>
    <p:sldId id="261" r:id="rId10"/>
    <p:sldId id="264" r:id="rId11"/>
    <p:sldId id="265" r:id="rId12"/>
    <p:sldId id="266" r:id="rId13"/>
    <p:sldId id="274" r:id="rId14"/>
    <p:sldId id="275" r:id="rId15"/>
    <p:sldId id="276" r:id="rId16"/>
    <p:sldId id="277" r:id="rId17"/>
    <p:sldId id="267" r:id="rId18"/>
    <p:sldId id="268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93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9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DC8DB-F442-4BC2-A0F7-79C475655DF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EE9E-E04D-4F30-94B6-A6CF17E6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49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7ED5-7C64-4538-AF3B-7D21EA994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1450731"/>
            <a:ext cx="9838267" cy="1705707"/>
          </a:xfrm>
        </p:spPr>
        <p:txBody>
          <a:bodyPr>
            <a:normAutofit/>
          </a:bodyPr>
          <a:lstStyle/>
          <a:p>
            <a:r>
              <a:rPr lang="en-US" sz="4400" dirty="0"/>
              <a:t>Using Influential Indicators to build a US SPDR Sector ETF trading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D72-2335-4E5D-903C-334A7405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01563"/>
            <a:ext cx="8825658" cy="1937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Preeti</a:t>
            </a:r>
            <a:r>
              <a:rPr lang="en-US" dirty="0"/>
              <a:t> </a:t>
            </a:r>
            <a:r>
              <a:rPr lang="en-US" dirty="0" err="1"/>
              <a:t>Bekal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Wyatt Marciniak</a:t>
            </a:r>
          </a:p>
          <a:p>
            <a:pPr marL="342900" indent="-342900">
              <a:buFontTx/>
              <a:buChar char="-"/>
            </a:pPr>
            <a:r>
              <a:rPr lang="en-US" dirty="0"/>
              <a:t>Neel Shah</a:t>
            </a:r>
          </a:p>
        </p:txBody>
      </p:sp>
    </p:spTree>
    <p:extLst>
      <p:ext uri="{BB962C8B-B14F-4D97-AF65-F5344CB8AC3E}">
        <p14:creationId xmlns:p14="http://schemas.microsoft.com/office/powerpoint/2010/main" val="270728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F39-3E11-4900-A6B0-B6462842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73C-EFA1-4515-9508-1A72BA24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884" y="1853248"/>
            <a:ext cx="4516923" cy="4105275"/>
          </a:xfrm>
        </p:spPr>
        <p:txBody>
          <a:bodyPr/>
          <a:lstStyle/>
          <a:p>
            <a:r>
              <a:rPr lang="en-US" dirty="0"/>
              <a:t>After Testing the possible Clusters, we have selected the best result to be 5 clusters.</a:t>
            </a:r>
          </a:p>
          <a:p>
            <a:r>
              <a:rPr lang="en-US" dirty="0"/>
              <a:t>This plot shows the indicator data clustered with 5 clusters and we can see reasonable groupings have been formed.</a:t>
            </a:r>
          </a:p>
          <a:p>
            <a:r>
              <a:rPr lang="en-US" dirty="0"/>
              <a:t>The next step was to extract the cluster assignment tags into a data frame to be used in the final sub-setting operation.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93CAC-00A8-442D-BFAF-9485BAAE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1" y="1853248"/>
            <a:ext cx="6629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59EB-2751-4A05-B854-BA7B0D6B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838" y="1853249"/>
            <a:ext cx="3560885" cy="4195479"/>
          </a:xfrm>
        </p:spPr>
        <p:txBody>
          <a:bodyPr/>
          <a:lstStyle/>
          <a:p>
            <a:r>
              <a:rPr lang="en-US" dirty="0"/>
              <a:t>For correlation clustering, we look at clustering the data based on distance correlation.</a:t>
            </a:r>
          </a:p>
          <a:p>
            <a:r>
              <a:rPr lang="en-US" dirty="0"/>
              <a:t>For </a:t>
            </a:r>
            <a:r>
              <a:rPr lang="en-US" dirty="0" err="1"/>
              <a:t>Kmeans</a:t>
            </a:r>
            <a:r>
              <a:rPr lang="en-US" dirty="0"/>
              <a:t>, we used a correlation matrix.</a:t>
            </a:r>
          </a:p>
          <a:p>
            <a:r>
              <a:rPr lang="en-US" dirty="0"/>
              <a:t>From the Scree plot, we extract our k’s to test</a:t>
            </a:r>
          </a:p>
          <a:p>
            <a:r>
              <a:rPr lang="en-US" dirty="0"/>
              <a:t>Here they are 4 - 8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546EF2-7E41-443E-889E-32F7E4E2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452718"/>
            <a:ext cx="9952893" cy="1400530"/>
          </a:xfrm>
        </p:spPr>
        <p:txBody>
          <a:bodyPr/>
          <a:lstStyle/>
          <a:p>
            <a:r>
              <a:rPr lang="en-US" sz="3200" dirty="0" err="1"/>
              <a:t>Kmeans</a:t>
            </a:r>
            <a:r>
              <a:rPr lang="en-US" sz="3200" dirty="0"/>
              <a:t> Clustering Analysis (correlation distance)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256B1-3676-4525-B365-C1714BF2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1853248"/>
            <a:ext cx="6793149" cy="41954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31697B-39BD-4364-91F0-8044175F532B}"/>
              </a:ext>
            </a:extLst>
          </p:cNvPr>
          <p:cNvSpPr/>
          <p:nvPr/>
        </p:nvSpPr>
        <p:spPr>
          <a:xfrm>
            <a:off x="2080601" y="4097215"/>
            <a:ext cx="1119799" cy="782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EAAB-4B98-4D7C-BAA4-500BA3F8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E5F2-46F8-4419-91E2-594BE71B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68" y="2052918"/>
            <a:ext cx="3789485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testing, we identified the best number of clusters to be 8</a:t>
            </a:r>
          </a:p>
          <a:p>
            <a:r>
              <a:rPr lang="en-US" dirty="0"/>
              <a:t>Here we can see the clusters assigned and again we can see reasonable assignments.</a:t>
            </a:r>
          </a:p>
          <a:p>
            <a:r>
              <a:rPr lang="en-US" dirty="0"/>
              <a:t>These results are based on the behavior of correlation these variables have with  one another.</a:t>
            </a:r>
          </a:p>
          <a:p>
            <a:r>
              <a:rPr lang="en-US" dirty="0"/>
              <a:t>We then save the cluster 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CD4DD-B2F7-4A18-945B-C8DBCE4D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7" y="2169458"/>
            <a:ext cx="6419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6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8EC5-6707-46F2-86BC-7C6D8DCA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452718"/>
            <a:ext cx="10304585" cy="1400530"/>
          </a:xfrm>
        </p:spPr>
        <p:txBody>
          <a:bodyPr/>
          <a:lstStyle/>
          <a:p>
            <a:r>
              <a:rPr lang="en-US" dirty="0"/>
              <a:t>Hierarchal Clustering (returns distance)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C8A5-52FD-4580-A550-BD1E029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416" y="2052917"/>
            <a:ext cx="4185138" cy="4195481"/>
          </a:xfrm>
        </p:spPr>
        <p:txBody>
          <a:bodyPr/>
          <a:lstStyle/>
          <a:p>
            <a:r>
              <a:rPr lang="en-US" dirty="0"/>
              <a:t>For Hierarchal Clustering, once we have selected out methodology for clustering, the plot is created.  </a:t>
            </a:r>
          </a:p>
          <a:p>
            <a:r>
              <a:rPr lang="en-US" dirty="0"/>
              <a:t>The crucial component here is again to select the ideal number of clusters (“pruning”) the tree.  </a:t>
            </a:r>
          </a:p>
          <a:p>
            <a:r>
              <a:rPr lang="en-US" dirty="0"/>
              <a:t>We use the Kelley-Gardner-Sutcliffe penalty function and look for minimum values</a:t>
            </a:r>
          </a:p>
          <a:p>
            <a:r>
              <a:rPr lang="en-US" dirty="0"/>
              <a:t>Here we test 4-8 clusters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DA19C-B920-4EF4-8A73-B9CFA9C2F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7" y="2169458"/>
            <a:ext cx="6362700" cy="3962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EA110E-A0CB-40F0-A2DF-34725BF02DFB}"/>
              </a:ext>
            </a:extLst>
          </p:cNvPr>
          <p:cNvSpPr/>
          <p:nvPr/>
        </p:nvSpPr>
        <p:spPr>
          <a:xfrm>
            <a:off x="1500309" y="4923691"/>
            <a:ext cx="1163760" cy="395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8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9FB-DB33-4367-BBAE-6DF80718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8C5F-80F8-4283-B006-C43E9D68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868" y="2052919"/>
            <a:ext cx="4220309" cy="4057650"/>
          </a:xfrm>
        </p:spPr>
        <p:txBody>
          <a:bodyPr/>
          <a:lstStyle/>
          <a:p>
            <a:r>
              <a:rPr lang="en-US" dirty="0"/>
              <a:t>After testing we have selected 7 clusters</a:t>
            </a:r>
          </a:p>
          <a:p>
            <a:r>
              <a:rPr lang="en-US" dirty="0"/>
              <a:t>We can see, based on the height (order level) in which the nodes were combined, and by the number of nodes in each subgroup that this cluster amounts appears to be a good fit</a:t>
            </a:r>
          </a:p>
          <a:p>
            <a:r>
              <a:rPr lang="en-US" dirty="0"/>
              <a:t>We store these tags for future analysis.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6AAEA-CDF8-4826-9D45-82074003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5" y="2052918"/>
            <a:ext cx="63150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2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F71F-7F87-4D1A-BA62-E8F707D8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9" y="2052918"/>
            <a:ext cx="4308231" cy="11738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we note that this distance calculation is generate by a dissimilarity matrix based off of the correlation matrix: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6755CE-1BFB-45FE-8EE5-F6059719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452718"/>
            <a:ext cx="10304585" cy="1400530"/>
          </a:xfrm>
        </p:spPr>
        <p:txBody>
          <a:bodyPr/>
          <a:lstStyle/>
          <a:p>
            <a:r>
              <a:rPr lang="en-US" dirty="0"/>
              <a:t>Hierarchal Clustering (correlation distance)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E1379-B44E-48B7-8CDA-7D9DFD28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30" y="3357386"/>
            <a:ext cx="2977983" cy="5476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07D418-C2E6-4A15-A435-850F43E6B01F}"/>
              </a:ext>
            </a:extLst>
          </p:cNvPr>
          <p:cNvSpPr txBox="1">
            <a:spLocks/>
          </p:cNvSpPr>
          <p:nvPr/>
        </p:nvSpPr>
        <p:spPr>
          <a:xfrm>
            <a:off x="7315199" y="4048405"/>
            <a:ext cx="4308231" cy="199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Once the tree is built, we then again check the KGS plot for potential optimal cluster values to test.</a:t>
            </a:r>
          </a:p>
          <a:p>
            <a:r>
              <a:rPr lang="en-US" dirty="0"/>
              <a:t>Here, we test 3 – 9 clusters.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D5C3F-E36E-4C66-A84C-9BF8C893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28" y="2052918"/>
            <a:ext cx="6419850" cy="4019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69EBE-AD7E-4ED1-8A6D-C9FCCAEDC8CA}"/>
              </a:ext>
            </a:extLst>
          </p:cNvPr>
          <p:cNvSpPr/>
          <p:nvPr/>
        </p:nvSpPr>
        <p:spPr>
          <a:xfrm>
            <a:off x="1477108" y="4765428"/>
            <a:ext cx="1635369" cy="395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3BB6-165A-4078-A53C-FE7B126A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8939-6243-44FC-90C0-AE9A3339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131" y="2037436"/>
            <a:ext cx="3886200" cy="4101707"/>
          </a:xfrm>
        </p:spPr>
        <p:txBody>
          <a:bodyPr/>
          <a:lstStyle/>
          <a:p>
            <a:r>
              <a:rPr lang="en-US" dirty="0"/>
              <a:t>After testing, we identified 9 clusters to be an ideal classification.  </a:t>
            </a:r>
          </a:p>
          <a:p>
            <a:r>
              <a:rPr lang="en-US" dirty="0"/>
              <a:t>We can see by the clusters and merging orders here that these clusters appear to be a good fit.</a:t>
            </a:r>
          </a:p>
          <a:p>
            <a:r>
              <a:rPr lang="en-US" dirty="0"/>
              <a:t>We have saved these tags for processing in the next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21449-1728-49B6-9BFB-9DB852213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2037436"/>
            <a:ext cx="6405929" cy="41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4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986-4A89-4911-AEC8-2607B287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428"/>
          </a:xfrm>
        </p:spPr>
        <p:txBody>
          <a:bodyPr>
            <a:normAutofit/>
          </a:bodyPr>
          <a:lstStyle/>
          <a:p>
            <a:r>
              <a:rPr lang="en-US" dirty="0"/>
              <a:t>Selecting key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CB03-9A76-4D67-89F0-7A0F26DE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1070"/>
            <a:ext cx="8946541" cy="4727330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getting the cluster selections from the 4 classification methods, we have built a function to create subset data sets for model testing and construction.</a:t>
            </a:r>
          </a:p>
          <a:p>
            <a:r>
              <a:rPr lang="en-US" dirty="0"/>
              <a:t>We are building 4 data sets (1 per method) for each target ETF to model.</a:t>
            </a:r>
          </a:p>
          <a:p>
            <a:r>
              <a:rPr lang="en-US" dirty="0"/>
              <a:t>We check the current list of parameters (abs(</a:t>
            </a:r>
            <a:r>
              <a:rPr lang="en-US" dirty="0" err="1"/>
              <a:t>cor</a:t>
            </a:r>
            <a:r>
              <a:rPr lang="en-US" dirty="0"/>
              <a:t>)&gt;= 0.30) and check for parameters in the same clusters.</a:t>
            </a:r>
          </a:p>
          <a:p>
            <a:pPr lvl="1"/>
            <a:r>
              <a:rPr lang="en-US" dirty="0"/>
              <a:t>If they are alone, keep</a:t>
            </a:r>
          </a:p>
          <a:p>
            <a:pPr lvl="1"/>
            <a:r>
              <a:rPr lang="en-US" dirty="0"/>
              <a:t>If they are not, take the highest correlated component to the ETF and then keep any other whose correlation to that selected parameters are &lt; 0.50</a:t>
            </a:r>
          </a:p>
          <a:p>
            <a:pPr lvl="1"/>
            <a:r>
              <a:rPr lang="en-US" dirty="0"/>
              <a:t>The goal here is to pre-emptively remove collinearity using clustering methodologies to group behaviors of the variables.</a:t>
            </a:r>
          </a:p>
          <a:p>
            <a:pPr lvl="1"/>
            <a:r>
              <a:rPr lang="en-US" dirty="0"/>
              <a:t>This function is almost complete and after his we can begin model testing.</a:t>
            </a:r>
          </a:p>
        </p:txBody>
      </p:sp>
    </p:spTree>
    <p:extLst>
      <p:ext uri="{BB962C8B-B14F-4D97-AF65-F5344CB8AC3E}">
        <p14:creationId xmlns:p14="http://schemas.microsoft.com/office/powerpoint/2010/main" val="325003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B10-1886-4A15-8EBE-070F416A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our project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987B-30B4-4217-9B36-B87063EB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only market indicators and rates as predictors, and not using other ETFs in an attempt utilize only market indicator information.</a:t>
            </a:r>
          </a:p>
          <a:p>
            <a:pPr lvl="1"/>
            <a:r>
              <a:rPr lang="en-US" dirty="0"/>
              <a:t>This methodology may change based on model testing accuracy</a:t>
            </a:r>
          </a:p>
          <a:p>
            <a:r>
              <a:rPr lang="en-US" dirty="0"/>
              <a:t>We see a higher number of clusters are appropriate for correlation testing than Euclidean distance testing for return data</a:t>
            </a:r>
          </a:p>
          <a:p>
            <a:pPr lvl="1"/>
            <a:r>
              <a:rPr lang="en-US" dirty="0"/>
              <a:t>We are building models for all 4 methods to test different classifications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2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9177-F5CF-4AE8-B6B4-156BEA5E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</a:t>
            </a:r>
            <a:r>
              <a:rPr lang="en-US" sz="3200" dirty="0"/>
              <a:t> Steps: Building and testing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AFAB-702B-49FC-8203-7C3835BB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28811" cy="4195481"/>
          </a:xfrm>
        </p:spPr>
        <p:txBody>
          <a:bodyPr/>
          <a:lstStyle/>
          <a:p>
            <a:r>
              <a:rPr lang="en-US" dirty="0"/>
              <a:t>The next steps:</a:t>
            </a:r>
          </a:p>
          <a:p>
            <a:pPr lvl="1"/>
            <a:r>
              <a:rPr lang="en-US" dirty="0"/>
              <a:t>Build Multi-variate regression models on the subset parameter lists</a:t>
            </a:r>
          </a:p>
          <a:p>
            <a:pPr lvl="2"/>
            <a:r>
              <a:rPr lang="en-US" dirty="0"/>
              <a:t>Compare them to step-wise regression models built on full data set</a:t>
            </a:r>
          </a:p>
          <a:p>
            <a:pPr lvl="1"/>
            <a:r>
              <a:rPr lang="en-US" dirty="0"/>
              <a:t>Build/Prune </a:t>
            </a:r>
            <a:r>
              <a:rPr lang="en-US" dirty="0" err="1"/>
              <a:t>Desicion</a:t>
            </a:r>
            <a:r>
              <a:rPr lang="en-US" dirty="0"/>
              <a:t> tree models on subset parameter lists</a:t>
            </a:r>
          </a:p>
          <a:p>
            <a:pPr lvl="2"/>
            <a:r>
              <a:rPr lang="en-US" dirty="0"/>
              <a:t>Compare them to full data-set tree training </a:t>
            </a:r>
          </a:p>
          <a:p>
            <a:pPr lvl="1"/>
            <a:r>
              <a:rPr lang="en-US" dirty="0"/>
              <a:t>Create a back testing function for trading based off these model predictions</a:t>
            </a:r>
          </a:p>
          <a:p>
            <a:pPr lvl="2"/>
            <a:r>
              <a:rPr lang="en-US" dirty="0"/>
              <a:t>Test holding the broad market (Sp500, DJIA)</a:t>
            </a:r>
          </a:p>
          <a:p>
            <a:pPr lvl="2"/>
            <a:r>
              <a:rPr lang="en-US" dirty="0"/>
              <a:t>Test holding the full basket of ETFS (Long only)</a:t>
            </a:r>
          </a:p>
          <a:p>
            <a:pPr lvl="2"/>
            <a:r>
              <a:rPr lang="en-US" dirty="0"/>
              <a:t>Test trading the ETFs monthly based on prediction model signals constructed </a:t>
            </a:r>
          </a:p>
          <a:p>
            <a:pPr lvl="1"/>
            <a:r>
              <a:rPr lang="en-US" dirty="0"/>
              <a:t>Compare results and make conclusions on viability of our strategy</a:t>
            </a:r>
          </a:p>
        </p:txBody>
      </p:sp>
    </p:spTree>
    <p:extLst>
      <p:ext uri="{BB962C8B-B14F-4D97-AF65-F5344CB8AC3E}">
        <p14:creationId xmlns:p14="http://schemas.microsoft.com/office/powerpoint/2010/main" val="98064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65F2-68C3-45DA-A89A-DCC76727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D8E2-1CB0-4927-92B7-2C76E9A8B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8810"/>
            <a:ext cx="8946541" cy="4195481"/>
          </a:xfrm>
        </p:spPr>
        <p:txBody>
          <a:bodyPr/>
          <a:lstStyle/>
          <a:p>
            <a:r>
              <a:rPr lang="en-US" dirty="0"/>
              <a:t>Using classification methodology and supervised machine learning techniques, we aim to identify:</a:t>
            </a:r>
          </a:p>
          <a:p>
            <a:pPr lvl="1"/>
            <a:r>
              <a:rPr lang="en-US" dirty="0"/>
              <a:t>Prediction Models </a:t>
            </a:r>
          </a:p>
          <a:p>
            <a:pPr lvl="1"/>
            <a:r>
              <a:rPr lang="en-US" dirty="0"/>
              <a:t>To Accurately predict the direction (not magnitude) of Sector ETF price movements </a:t>
            </a:r>
          </a:p>
          <a:p>
            <a:pPr lvl="1"/>
            <a:r>
              <a:rPr lang="en-US" dirty="0"/>
              <a:t>On a Monthly frequency</a:t>
            </a:r>
          </a:p>
          <a:p>
            <a:r>
              <a:rPr lang="en-US" dirty="0"/>
              <a:t>This project also aims to conclude if the methods we use here can be used as a base asset allocation model</a:t>
            </a:r>
          </a:p>
          <a:p>
            <a:pPr lvl="1"/>
            <a:r>
              <a:rPr lang="en-US" dirty="0"/>
              <a:t>Sector ETFs can be used as a proxy for the US sectors</a:t>
            </a:r>
          </a:p>
          <a:p>
            <a:pPr lvl="1"/>
            <a:r>
              <a:rPr lang="en-US" dirty="0"/>
              <a:t>Estimating Price movements could help indicate which sectors are more prone to higher yielding investments (Future Project Development)</a:t>
            </a:r>
          </a:p>
        </p:txBody>
      </p:sp>
    </p:spTree>
    <p:extLst>
      <p:ext uri="{BB962C8B-B14F-4D97-AF65-F5344CB8AC3E}">
        <p14:creationId xmlns:p14="http://schemas.microsoft.com/office/powerpoint/2010/main" val="349807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7ED5-7C64-4538-AF3B-7D21EA994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3" y="1450731"/>
            <a:ext cx="9838267" cy="1705707"/>
          </a:xfrm>
        </p:spPr>
        <p:txBody>
          <a:bodyPr>
            <a:normAutofit/>
          </a:bodyPr>
          <a:lstStyle/>
          <a:p>
            <a:r>
              <a:rPr lang="en-US" sz="4400" dirty="0"/>
              <a:t>Using Influential Indicators to build a US SPDR Sector ETF trading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D72-2335-4E5D-903C-334A7405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01563"/>
            <a:ext cx="8825658" cy="1937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Preeti</a:t>
            </a:r>
            <a:r>
              <a:rPr lang="en-US" dirty="0"/>
              <a:t> </a:t>
            </a:r>
            <a:r>
              <a:rPr lang="en-US" dirty="0" err="1"/>
              <a:t>Bekal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Wyatt Marciniak</a:t>
            </a:r>
          </a:p>
          <a:p>
            <a:pPr marL="342900" indent="-342900">
              <a:buFontTx/>
              <a:buChar char="-"/>
            </a:pPr>
            <a:r>
              <a:rPr lang="en-US" dirty="0"/>
              <a:t>Neel Shah</a:t>
            </a:r>
          </a:p>
        </p:txBody>
      </p:sp>
    </p:spTree>
    <p:extLst>
      <p:ext uri="{BB962C8B-B14F-4D97-AF65-F5344CB8AC3E}">
        <p14:creationId xmlns:p14="http://schemas.microsoft.com/office/powerpoint/2010/main" val="65943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67D-DB3F-4E72-98D8-12F8880E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BAF2-F162-4A12-93BD-88A96E54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540932"/>
            <a:ext cx="11294534" cy="4792135"/>
          </a:xfrm>
        </p:spPr>
        <p:txBody>
          <a:bodyPr>
            <a:normAutofit/>
          </a:bodyPr>
          <a:lstStyle/>
          <a:p>
            <a:r>
              <a:rPr lang="en-US" dirty="0"/>
              <a:t>10 Sector ETFs (SPDR) vehicles for the 10 major sectors of the US economy:</a:t>
            </a:r>
          </a:p>
          <a:p>
            <a:pPr lvl="1"/>
            <a:r>
              <a:rPr lang="en-US" dirty="0"/>
              <a:t>Biotech, Consumer Discretionary/Staples, Energy, Finance, HealthCare, Industrials, Materials, technology, Utilities</a:t>
            </a:r>
          </a:p>
          <a:p>
            <a:r>
              <a:rPr lang="en-US" dirty="0"/>
              <a:t>US Treasury Rates:</a:t>
            </a:r>
          </a:p>
          <a:p>
            <a:pPr lvl="1"/>
            <a:r>
              <a:rPr lang="en-US" dirty="0"/>
              <a:t>1,2,3,5,7,10,30 years</a:t>
            </a:r>
          </a:p>
          <a:p>
            <a:r>
              <a:rPr lang="en-US" dirty="0"/>
              <a:t>Exchange Rates (Top comparable economies by Trade with the US):</a:t>
            </a:r>
          </a:p>
          <a:p>
            <a:pPr lvl="1"/>
            <a:r>
              <a:rPr lang="en-US" dirty="0"/>
              <a:t>Brazil, Canada, China, Japan, Mexico, South Korea, Switzerland, Eurozone</a:t>
            </a:r>
          </a:p>
          <a:p>
            <a:r>
              <a:rPr lang="en-US" dirty="0"/>
              <a:t>Market Indicators:</a:t>
            </a:r>
          </a:p>
          <a:p>
            <a:pPr lvl="1"/>
            <a:r>
              <a:rPr lang="en-US" dirty="0"/>
              <a:t>Gold Price, Oil, USD, VIX, Federal Funds rate, UM Sentiment Index, Home Price Index, Unemployment, BAC HY Bond Index, Auto-Sales</a:t>
            </a:r>
          </a:p>
        </p:txBody>
      </p:sp>
    </p:spTree>
    <p:extLst>
      <p:ext uri="{BB962C8B-B14F-4D97-AF65-F5344CB8AC3E}">
        <p14:creationId xmlns:p14="http://schemas.microsoft.com/office/powerpoint/2010/main" val="13773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7FD8-8298-4503-8AB7-F553E413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452718"/>
            <a:ext cx="10067193" cy="14005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Mining and Cleaning the Data (Data 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5F45-5657-47A3-8C78-4376E232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940" y="1745187"/>
            <a:ext cx="8946541" cy="419548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err="1"/>
              <a:t>Quantmod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Utilize Yahoo Finance for Stock/ETF market data</a:t>
            </a:r>
          </a:p>
          <a:p>
            <a:pPr lvl="1"/>
            <a:r>
              <a:rPr lang="en-US" dirty="0"/>
              <a:t>Utilized FRED database for all economic and indicator data</a:t>
            </a:r>
          </a:p>
          <a:p>
            <a:pPr lvl="1"/>
            <a:r>
              <a:rPr lang="en-US" dirty="0"/>
              <a:t>Function Created: </a:t>
            </a:r>
            <a:r>
              <a:rPr lang="en-US" dirty="0" err="1"/>
              <a:t>data_pull</a:t>
            </a:r>
            <a:r>
              <a:rPr lang="en-US" dirty="0"/>
              <a:t>()</a:t>
            </a:r>
          </a:p>
          <a:p>
            <a:r>
              <a:rPr lang="en-US" dirty="0"/>
              <a:t>Format Data to be monthly returns</a:t>
            </a:r>
          </a:p>
          <a:p>
            <a:pPr lvl="1"/>
            <a:r>
              <a:rPr lang="en-US" dirty="0"/>
              <a:t>All data can be aligned by their monthly returns</a:t>
            </a:r>
          </a:p>
          <a:p>
            <a:pPr lvl="1"/>
            <a:r>
              <a:rPr lang="en-US" dirty="0"/>
              <a:t>Monthly returns is a more realistic trading period for ETFs and US sectors</a:t>
            </a:r>
          </a:p>
          <a:p>
            <a:pPr lvl="1"/>
            <a:r>
              <a:rPr lang="en-US" dirty="0"/>
              <a:t>Function Created: </a:t>
            </a:r>
            <a:r>
              <a:rPr lang="en-US" dirty="0" err="1"/>
              <a:t>comp.data</a:t>
            </a:r>
            <a:r>
              <a:rPr lang="en-US" dirty="0"/>
              <a:t>()</a:t>
            </a:r>
          </a:p>
          <a:p>
            <a:r>
              <a:rPr lang="en-US" dirty="0"/>
              <a:t>Output the data frames to be saved and accessed by our analysis scripts</a:t>
            </a:r>
          </a:p>
        </p:txBody>
      </p:sp>
    </p:spTree>
    <p:extLst>
      <p:ext uri="{BB962C8B-B14F-4D97-AF65-F5344CB8AC3E}">
        <p14:creationId xmlns:p14="http://schemas.microsoft.com/office/powerpoint/2010/main" val="26841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0A55-2A10-4C39-B1C5-550F71B7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1CF7-459F-4AFA-B34C-C66E7170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5130800"/>
          </a:xfrm>
        </p:spPr>
        <p:txBody>
          <a:bodyPr/>
          <a:lstStyle/>
          <a:p>
            <a:r>
              <a:rPr lang="en-US" dirty="0"/>
              <a:t>Correlation Ranking by absolute value of relationship </a:t>
            </a:r>
          </a:p>
          <a:p>
            <a:r>
              <a:rPr lang="en-US" dirty="0" err="1"/>
              <a:t>Kmeans</a:t>
            </a:r>
            <a:r>
              <a:rPr lang="en-US" dirty="0"/>
              <a:t> Clustering (relationship analysis tool):</a:t>
            </a:r>
          </a:p>
          <a:p>
            <a:pPr lvl="1"/>
            <a:r>
              <a:rPr lang="en-US" dirty="0"/>
              <a:t>Euclidean Distance (on returns)</a:t>
            </a:r>
          </a:p>
          <a:p>
            <a:pPr lvl="1"/>
            <a:r>
              <a:rPr lang="en-US" dirty="0"/>
              <a:t>Correlation Distance (based on returns)</a:t>
            </a:r>
          </a:p>
          <a:p>
            <a:r>
              <a:rPr lang="en-US" dirty="0"/>
              <a:t>Hierarchal Clustering (relationship analysis tool):</a:t>
            </a:r>
          </a:p>
          <a:p>
            <a:pPr lvl="1"/>
            <a:r>
              <a:rPr lang="en-US" dirty="0"/>
              <a:t>Euclidean Distance (on returns)</a:t>
            </a:r>
          </a:p>
          <a:p>
            <a:pPr lvl="1"/>
            <a:r>
              <a:rPr lang="en-US" dirty="0"/>
              <a:t>Correlation Distance (based on returns)</a:t>
            </a:r>
          </a:p>
          <a:p>
            <a:r>
              <a:rPr lang="en-US" dirty="0"/>
              <a:t>Multivariate Linear Regression Models (Prediction tool)</a:t>
            </a:r>
          </a:p>
          <a:p>
            <a:r>
              <a:rPr lang="en-US" dirty="0"/>
              <a:t>Decision Trees (Prediction tool)</a:t>
            </a:r>
          </a:p>
          <a:p>
            <a:r>
              <a:rPr lang="en-US" dirty="0"/>
              <a:t>Trading Strategy based on prediction signals (Back Testing results)</a:t>
            </a:r>
          </a:p>
        </p:txBody>
      </p:sp>
    </p:spTree>
    <p:extLst>
      <p:ext uri="{BB962C8B-B14F-4D97-AF65-F5344CB8AC3E}">
        <p14:creationId xmlns:p14="http://schemas.microsoft.com/office/powerpoint/2010/main" val="370597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542-08C3-4134-8987-DCFE74B5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010"/>
            <a:ext cx="10515600" cy="1325563"/>
          </a:xfrm>
        </p:spPr>
        <p:txBody>
          <a:bodyPr/>
          <a:lstStyle/>
          <a:p>
            <a:r>
              <a:rPr lang="en-US" dirty="0"/>
              <a:t>Current Packages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FD958-1E88-41D9-BB2B-133C846C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1503504"/>
            <a:ext cx="4411134" cy="4748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05E70D-227D-4923-A38B-D25A6D888C11}"/>
              </a:ext>
            </a:extLst>
          </p:cNvPr>
          <p:cNvSpPr/>
          <p:nvPr/>
        </p:nvSpPr>
        <p:spPr>
          <a:xfrm>
            <a:off x="905933" y="1503504"/>
            <a:ext cx="3547534" cy="1988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3B6F1-32B7-4F2B-9B04-D100B390EB23}"/>
              </a:ext>
            </a:extLst>
          </p:cNvPr>
          <p:cNvSpPr/>
          <p:nvPr/>
        </p:nvSpPr>
        <p:spPr>
          <a:xfrm>
            <a:off x="905933" y="5086226"/>
            <a:ext cx="3547532" cy="116573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77F65-051E-4E79-B1A6-3455AA0707A4}"/>
              </a:ext>
            </a:extLst>
          </p:cNvPr>
          <p:cNvSpPr/>
          <p:nvPr/>
        </p:nvSpPr>
        <p:spPr>
          <a:xfrm>
            <a:off x="905933" y="3492142"/>
            <a:ext cx="3547534" cy="38559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6905A3-4DEC-485F-A5C4-8537BE73F502}"/>
              </a:ext>
            </a:extLst>
          </p:cNvPr>
          <p:cNvSpPr/>
          <p:nvPr/>
        </p:nvSpPr>
        <p:spPr>
          <a:xfrm>
            <a:off x="905933" y="3877732"/>
            <a:ext cx="3547532" cy="120849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C81DF2-ADD6-45D1-B55B-10C3EE85ED1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53467" y="2006163"/>
            <a:ext cx="2794000" cy="491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41964-8EFB-4A3D-BC0A-AEB22BE2B70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53465" y="5092435"/>
            <a:ext cx="2794002" cy="5766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D888D5-2502-4FDF-AFF3-68519C6B43E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53467" y="3684937"/>
            <a:ext cx="2794000" cy="120401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1B7FF8-6571-4EC6-8B7B-711E269647B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53465" y="3684937"/>
            <a:ext cx="2794002" cy="79704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C9E9D8-4DFB-4EC8-8762-F010D9DE0C13}"/>
              </a:ext>
            </a:extLst>
          </p:cNvPr>
          <p:cNvSpPr txBox="1"/>
          <p:nvPr/>
        </p:nvSpPr>
        <p:spPr>
          <a:xfrm>
            <a:off x="7349067" y="165222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6FCCC0-2345-499B-BBAB-54345ECCB07C}"/>
              </a:ext>
            </a:extLst>
          </p:cNvPr>
          <p:cNvSpPr txBox="1"/>
          <p:nvPr/>
        </p:nvSpPr>
        <p:spPr>
          <a:xfrm>
            <a:off x="7349067" y="3351095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Decision Trees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FBD48-9E28-47DA-8E77-F6C9D693F806}"/>
              </a:ext>
            </a:extLst>
          </p:cNvPr>
          <p:cNvSpPr txBox="1"/>
          <p:nvPr/>
        </p:nvSpPr>
        <p:spPr>
          <a:xfrm>
            <a:off x="7349067" y="4699596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Linear Regression and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2374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3F64-0E13-4E38-ABED-30AE8968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83535-D2BA-4C67-A1EB-41E9AD31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93" y="1954224"/>
            <a:ext cx="9027413" cy="29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0FEA-AD36-42D4-8EB6-21E46627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Analyzing Correlations for initial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4E91BC-2939-4D93-B61C-BB34079A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33" y="1853248"/>
            <a:ext cx="6680654" cy="4123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69EAC-B41C-453A-A000-6C7D29BA8DD6}"/>
              </a:ext>
            </a:extLst>
          </p:cNvPr>
          <p:cNvSpPr txBox="1"/>
          <p:nvPr/>
        </p:nvSpPr>
        <p:spPr>
          <a:xfrm>
            <a:off x="7447085" y="1853248"/>
            <a:ext cx="40268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Correlations are ranked by their absolute value per the target ETF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plot shows the components, ranked and labeled with their name and actual correlation sign (positive or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serves as a visualize analysis of the variable relationships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 we can create our first data subset by some corr. Threshold (&gt;= 0.30)</a:t>
            </a:r>
          </a:p>
        </p:txBody>
      </p:sp>
    </p:spTree>
    <p:extLst>
      <p:ext uri="{BB962C8B-B14F-4D97-AF65-F5344CB8AC3E}">
        <p14:creationId xmlns:p14="http://schemas.microsoft.com/office/powerpoint/2010/main" val="28934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B418-0697-4D9F-AC70-40092D26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Kmeans</a:t>
            </a:r>
            <a:r>
              <a:rPr lang="en-US" sz="3200" dirty="0"/>
              <a:t> Clustering Analysis (returns distance)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F7E9-2875-4885-95A0-B8A3F0CD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608" y="1670538"/>
            <a:ext cx="3782281" cy="4307035"/>
          </a:xfrm>
        </p:spPr>
        <p:txBody>
          <a:bodyPr/>
          <a:lstStyle/>
          <a:p>
            <a:r>
              <a:rPr lang="en-US" dirty="0"/>
              <a:t>We first look at a Scree (“Elbow”) Plot to identify the ideal number of clusters.</a:t>
            </a:r>
          </a:p>
          <a:p>
            <a:r>
              <a:rPr lang="en-US" dirty="0"/>
              <a:t>The ideal number is where adding another clusters does very little to alter the amount of WSS</a:t>
            </a:r>
          </a:p>
          <a:p>
            <a:r>
              <a:rPr lang="en-US" dirty="0"/>
              <a:t>This point is referred to as the “elbow”</a:t>
            </a:r>
          </a:p>
          <a:p>
            <a:r>
              <a:rPr lang="en-US" dirty="0"/>
              <a:t>Here, we test k from 3 to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4C510-F134-4BB9-94DF-48DB15C1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0538"/>
            <a:ext cx="6972821" cy="43070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FE57D2-2E7D-4D42-9E53-6E3C9AEE5DDB}"/>
              </a:ext>
            </a:extLst>
          </p:cNvPr>
          <p:cNvSpPr/>
          <p:nvPr/>
        </p:nvSpPr>
        <p:spPr>
          <a:xfrm>
            <a:off x="2224454" y="3903785"/>
            <a:ext cx="1371600" cy="844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1225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Using Influential Indicators to build a US SPDR Sector ETF trading model</vt:lpstr>
      <vt:lpstr>The Objective</vt:lpstr>
      <vt:lpstr>The Data </vt:lpstr>
      <vt:lpstr>Mining and Cleaning the Data (Data Script)</vt:lpstr>
      <vt:lpstr>Analysis of Data </vt:lpstr>
      <vt:lpstr>Current Packages</vt:lpstr>
      <vt:lpstr>Current Functions</vt:lpstr>
      <vt:lpstr>Analyzing Correlations for initial assessment</vt:lpstr>
      <vt:lpstr>Kmeans Clustering Analysis (returns distance)</vt:lpstr>
      <vt:lpstr>Best K selection</vt:lpstr>
      <vt:lpstr>Kmeans Clustering Analysis (correlation distance)</vt:lpstr>
      <vt:lpstr>Best K selection </vt:lpstr>
      <vt:lpstr>Hierarchal Clustering (returns distance) </vt:lpstr>
      <vt:lpstr>Best K selection</vt:lpstr>
      <vt:lpstr>Hierarchal Clustering (correlation distance) </vt:lpstr>
      <vt:lpstr>Best K selection</vt:lpstr>
      <vt:lpstr>Selecting key indicators</vt:lpstr>
      <vt:lpstr>Notes on our project so far</vt:lpstr>
      <vt:lpstr>Next Steps: Building and testing the models</vt:lpstr>
      <vt:lpstr>Using Influential Indicators to build a US SPDR Sector ETF trading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Influential Indicators to build a Sector ETF Asset Allocation and Trading Strategy</dc:title>
  <dc:creator>Wyatt</dc:creator>
  <cp:lastModifiedBy>Wyatt</cp:lastModifiedBy>
  <cp:revision>17</cp:revision>
  <dcterms:created xsi:type="dcterms:W3CDTF">2018-04-17T18:01:32Z</dcterms:created>
  <dcterms:modified xsi:type="dcterms:W3CDTF">2018-04-17T21:14:46Z</dcterms:modified>
</cp:coreProperties>
</file>