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4020202020204" charset="0"/>
      <p:regular r:id="rId19"/>
    </p:embeddedFont>
    <p:embeddedFont>
      <p:font typeface="Oswald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041975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Cluster Methodologies to Create Better 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ETF Trading prediction models</a:t>
            </a:r>
            <a:endParaRPr sz="300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22275"/>
            <a:ext cx="78015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---Group5---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Preeti Bekal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Wyatt Marciniak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Neel Shah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- Based on Euclidean Distance</a:t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352225" y="856975"/>
            <a:ext cx="6305666" cy="3991775"/>
            <a:chOff x="975075" y="856975"/>
            <a:chExt cx="6305666" cy="3991775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3">
              <a:alphaModFix/>
            </a:blip>
            <a:srcRect b="13785"/>
            <a:stretch/>
          </p:blipFill>
          <p:spPr>
            <a:xfrm>
              <a:off x="1302350" y="856975"/>
              <a:ext cx="5651114" cy="3006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4" name="Shape 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5075" y="3863775"/>
              <a:ext cx="6305666" cy="98497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25" name="Shape 125"/>
          <p:cNvGrpSpPr/>
          <p:nvPr/>
        </p:nvGrpSpPr>
        <p:grpSpPr>
          <a:xfrm>
            <a:off x="5977376" y="746222"/>
            <a:ext cx="2855033" cy="1803409"/>
            <a:chOff x="6174175" y="781550"/>
            <a:chExt cx="2799876" cy="1727900"/>
          </a:xfrm>
        </p:grpSpPr>
        <p:pic>
          <p:nvPicPr>
            <p:cNvPr id="126" name="Shape 1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4175" y="781550"/>
              <a:ext cx="2799876" cy="1727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7" name="Shape 127"/>
            <p:cNvSpPr/>
            <p:nvPr/>
          </p:nvSpPr>
          <p:spPr>
            <a:xfrm>
              <a:off x="6670475" y="1826350"/>
              <a:ext cx="542400" cy="311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- Based on Correlation Distance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16763"/>
          <a:stretch/>
        </p:blipFill>
        <p:spPr>
          <a:xfrm>
            <a:off x="1862732" y="856975"/>
            <a:ext cx="5418543" cy="2783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299" y="3640474"/>
            <a:ext cx="6243424" cy="1187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7-8:  Build Linear Models and Decision Trees - BackTest/Prediction</a:t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63" y="918988"/>
            <a:ext cx="6600825" cy="1095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Shape 141"/>
          <p:cNvSpPr/>
          <p:nvPr/>
        </p:nvSpPr>
        <p:spPr>
          <a:xfrm>
            <a:off x="100450" y="2228875"/>
            <a:ext cx="2551800" cy="246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Procedures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models (per cluster type)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Linear Reg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(Rpart())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= “up”/”down”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575" y="2175000"/>
            <a:ext cx="5780225" cy="25719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170775" y="173775"/>
            <a:ext cx="880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Final Step: Analyze 36 month Backtesting results and assess actual viability of methodologies </a:t>
            </a:r>
            <a:endParaRPr sz="20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0" y="804731"/>
            <a:ext cx="4773350" cy="206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50" y="2976875"/>
            <a:ext cx="4773349" cy="19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938025" y="976575"/>
            <a:ext cx="2201100" cy="384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Holding The Market</a:t>
            </a:r>
            <a:endParaRPr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DJIA    = 24.76%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SP500 = 21.74%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ETFs   = 28.43%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 models performed much better against linear models than decision trees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Cumulative Model Strategies (with and without clustering) outperformed the markets and holding long all ETFs</a:t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2270375" y="1053688"/>
            <a:ext cx="2360700" cy="772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2270375" y="2094675"/>
            <a:ext cx="2360700" cy="772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984175" y="3266350"/>
            <a:ext cx="2154600" cy="723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984175" y="4207525"/>
            <a:ext cx="2154600" cy="723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0600" y="261475"/>
            <a:ext cx="1456500" cy="16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accuracy vs return %:</a:t>
            </a:r>
            <a:endParaRPr/>
          </a:p>
        </p:txBody>
      </p:sp>
      <p:grpSp>
        <p:nvGrpSpPr>
          <p:cNvPr id="160" name="Shape 160"/>
          <p:cNvGrpSpPr/>
          <p:nvPr/>
        </p:nvGrpSpPr>
        <p:grpSpPr>
          <a:xfrm>
            <a:off x="1729625" y="325200"/>
            <a:ext cx="2475710" cy="1929475"/>
            <a:chOff x="1548800" y="475900"/>
            <a:chExt cx="2475710" cy="1929475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48800" y="819700"/>
              <a:ext cx="2475710" cy="158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Shape 162"/>
            <p:cNvSpPr/>
            <p:nvPr/>
          </p:nvSpPr>
          <p:spPr>
            <a:xfrm>
              <a:off x="1627425" y="475900"/>
              <a:ext cx="2280300" cy="3438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Cumulative Accuracy %</a:t>
              </a:r>
              <a:endParaRPr b="1"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5434038" y="278228"/>
            <a:ext cx="2560874" cy="2023398"/>
            <a:chOff x="4335925" y="365875"/>
            <a:chExt cx="2550925" cy="1939050"/>
          </a:xfrm>
        </p:grpSpPr>
        <p:pic>
          <p:nvPicPr>
            <p:cNvPr id="164" name="Shape 1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35925" y="719242"/>
              <a:ext cx="2550925" cy="1585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/>
            <p:nvPr/>
          </p:nvSpPr>
          <p:spPr>
            <a:xfrm>
              <a:off x="4581638" y="365875"/>
              <a:ext cx="2059500" cy="3438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Cumulative Return % </a:t>
              </a:r>
              <a:endParaRPr b="1"/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5393153" y="2369700"/>
            <a:ext cx="2642647" cy="2517075"/>
            <a:chOff x="5307878" y="2399850"/>
            <a:chExt cx="2642647" cy="2517075"/>
          </a:xfrm>
        </p:grpSpPr>
        <p:pic>
          <p:nvPicPr>
            <p:cNvPr id="167" name="Shape 16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7878" y="2743650"/>
              <a:ext cx="2642647" cy="217327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8" name="Shape 168"/>
            <p:cNvSpPr/>
            <p:nvPr/>
          </p:nvSpPr>
          <p:spPr>
            <a:xfrm>
              <a:off x="5434825" y="2399850"/>
              <a:ext cx="2400900" cy="3438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dt.sub Confusion Matrix</a:t>
              </a:r>
              <a:endParaRPr b="1"/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1599413" y="2369688"/>
            <a:ext cx="2736125" cy="2517085"/>
            <a:chOff x="1141738" y="2464988"/>
            <a:chExt cx="2736125" cy="2517085"/>
          </a:xfrm>
        </p:grpSpPr>
        <p:pic>
          <p:nvPicPr>
            <p:cNvPr id="170" name="Shape 17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41738" y="2808800"/>
              <a:ext cx="2736125" cy="217327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1" name="Shape 171"/>
            <p:cNvSpPr/>
            <p:nvPr/>
          </p:nvSpPr>
          <p:spPr>
            <a:xfrm>
              <a:off x="1213950" y="2464988"/>
              <a:ext cx="2591700" cy="3438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lm.sub Confusion Matrix</a:t>
              </a:r>
              <a:endParaRPr b="1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8" y="908925"/>
            <a:ext cx="747712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934275" y="1384325"/>
            <a:ext cx="2652300" cy="182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Cluster Methodologies to Create Better 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ETF Trading prediction models</a:t>
            </a:r>
            <a:endParaRPr sz="3000"/>
          </a:p>
        </p:txBody>
      </p:sp>
      <p:sp>
        <p:nvSpPr>
          <p:cNvPr id="184" name="Shape 184"/>
          <p:cNvSpPr txBox="1">
            <a:spLocks noGrp="1"/>
          </p:cNvSpPr>
          <p:nvPr>
            <p:ph type="subTitle" idx="1"/>
          </p:nvPr>
        </p:nvSpPr>
        <p:spPr>
          <a:xfrm>
            <a:off x="671250" y="3122275"/>
            <a:ext cx="78015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---Group5---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Preeti Bekal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Wyatt Marciniak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Neel Shah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041975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Predict monthly Exchange Traded Funds (ETFs) price movements accurately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Development a market trading strategy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Create an Asset Allocation tool for portfolios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Focus on direction (not magnitude)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Compare multiple subsets of data and models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Backtest to see if we can beat the market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941500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10 Sector ETFs (SPDR) vehicles for the 10 major sectors of the US economy: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Biotech, Consumer Discretionary/Staples, Energy, Finance, HealthCare, Industrials, Materials, Technology, Utilities 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 Treasury Rates: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1,2,3,5,7,10,30 years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Exchange Rates (Top comparable economies by Trade with the US):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Brazil, Canada, China, Japan, Mexico, South Korea, Switzerland, Eurozone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Market Indicators: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Gold Price, Oil, USD, VIX, Federal Funds rate, UM Sentiment Index, Home Price Index, Unemployment, BACHY Bond Index, Auto-Sales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856975"/>
            <a:ext cx="8327700" cy="38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Mine and scrub data → Group all observation and explanatory variables in 1 Data Frame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Subset Data by Correlation and Simple Linear Regression Testing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Use Multiple Thresholds here	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Conduct Cluster Testing to identify similar  groups, behaviors and trends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Use Multiple Methods to cover a wider range of possibilities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Use these Cluster Tags to run a subsetting procedure to create new filtered data sets</a:t>
            </a:r>
            <a:endParaRPr>
              <a:solidFill>
                <a:srgbClr val="FFFFFF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Filtered by the clustering methods + 1 full data procedure 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Linear and Decision Tree Models</a:t>
            </a:r>
            <a:endParaRPr>
              <a:solidFill>
                <a:srgbClr val="FFFFFF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Predict and Conduct Backtests</a:t>
            </a:r>
            <a:endParaRPr>
              <a:solidFill>
                <a:srgbClr val="FFFFFF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Collect wide array of results and analysis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Mining, Cleaning and Organizing the Data: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041975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Custom R Script  using the Quantmod API</a:t>
            </a:r>
            <a:endParaRPr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Yahoo Finance (Equity and ETF Data)</a:t>
            </a:r>
            <a:endParaRPr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FRED Database(Interest/Exchange Rates and Market Indicator Data)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Time Frame: Monthly</a:t>
            </a:r>
            <a:endParaRPr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ETFs are “sector proxies” so large price swings at higher frequencies are less likely</a:t>
            </a:r>
            <a:endParaRPr>
              <a:solidFill>
                <a:schemeClr val="dk1"/>
              </a:solidFill>
            </a:endParaRPr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Monthly adjustments are very sound and reasonable asset allocation assumptions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Training Data: [08-06 : 14-06] → June 2006 to June 2014 = 73 months</a:t>
            </a:r>
            <a:endParaRPr>
              <a:solidFill>
                <a:schemeClr val="dk1"/>
              </a:solidFill>
            </a:endParaRPr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Testing Data:   [14-07 : 17-06] → July 2014 to June 2017 = 36 months</a:t>
            </a:r>
            <a:endParaRPr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 - Add factor data to all initial data sets →  “up” / “down”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3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2 - Analyze Correlations and Create Initial Subsets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062075"/>
            <a:ext cx="65805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Evaluate the data sets correlation to each of the 10 ETFs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Correlation with a simple regression fit (R^2)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looking at 2 subset criteria: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abs(Correlation) &gt;= 0.00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All starting data gives us a good base to compare with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abs(Correlation) &gt;= 0.30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Correlations around 30% are “weak” → Keep (potential)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ordered indicators are stored with their test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700" y="1049862"/>
            <a:ext cx="1848375" cy="3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3 - 6: Clustering the Data - K-means and </a:t>
            </a:r>
            <a:r>
              <a:rPr lang="en"/>
              <a:t>Hierarchical</a:t>
            </a:r>
            <a:r>
              <a:rPr lang="en" sz="2400"/>
              <a:t> Clustering</a:t>
            </a:r>
            <a:endParaRPr sz="240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991750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using clustering to attempt to identify redundant or highly correlated parameters before testing them in models. 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this way we attempted to: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Understand the behavioral similarities of market driving data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 the collinearity of the parameters for Linear Models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Remove redundant classifiers from the Decision Tree Models 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cluster the data based on distance methods : Euclidean and Correlation</a:t>
            </a:r>
            <a:endParaRPr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Selecting Best K : Use (1) PCA output (2) WSS plot (3) Multiple Plotted Ks</a:t>
            </a:r>
            <a:endParaRPr>
              <a:solidFill>
                <a:schemeClr val="dk1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Selecting Best H Cluster: (1) KSG Plot (2) Multiple Plotted Orderings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Based on Euclidean Distance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525" y="856974"/>
            <a:ext cx="5004774" cy="30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15975"/>
            <a:ext cx="69056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11700" y="906875"/>
            <a:ext cx="3335100" cy="22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Testing for explained variance:</a:t>
            </a:r>
            <a:endParaRPr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3-5 components </a:t>
            </a:r>
            <a:endParaRPr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 75% of the variability</a:t>
            </a:r>
            <a:endParaRPr/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Plot is relatively good</a:t>
            </a:r>
            <a:endParaRPr/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Content “Themes”</a:t>
            </a:r>
            <a:endParaRPr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USTs</a:t>
            </a:r>
            <a:endParaRPr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FX</a:t>
            </a:r>
            <a:endParaRPr/>
          </a:p>
          <a:p>
            <a: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Oil + AutoSale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041975"/>
            <a:ext cx="8327700" cy="3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- Based on Correlation Distance</a:t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6975"/>
            <a:ext cx="6007874" cy="3707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3" name="Shape 113"/>
          <p:cNvGrpSpPr/>
          <p:nvPr/>
        </p:nvGrpSpPr>
        <p:grpSpPr>
          <a:xfrm>
            <a:off x="5499326" y="736425"/>
            <a:ext cx="3140076" cy="1937889"/>
            <a:chOff x="5499326" y="856975"/>
            <a:chExt cx="3140076" cy="1937889"/>
          </a:xfrm>
        </p:grpSpPr>
        <p:pic>
          <p:nvPicPr>
            <p:cNvPr id="114" name="Shape 1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99326" y="856975"/>
              <a:ext cx="3140076" cy="193788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15" name="Shape 115"/>
            <p:cNvSpPr/>
            <p:nvPr/>
          </p:nvSpPr>
          <p:spPr>
            <a:xfrm>
              <a:off x="5957225" y="1725875"/>
              <a:ext cx="763500" cy="6231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975" y="3578075"/>
            <a:ext cx="4922425" cy="117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On-screen Show (16:9)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Oswald</vt:lpstr>
      <vt:lpstr>Average</vt:lpstr>
      <vt:lpstr>Slate</vt:lpstr>
      <vt:lpstr>Using Cluster Methodologies to Create Better  ETF Trading prediction models</vt:lpstr>
      <vt:lpstr>Objective: </vt:lpstr>
      <vt:lpstr>Data:</vt:lpstr>
      <vt:lpstr>Methodology:</vt:lpstr>
      <vt:lpstr>Step 1 - Mining, Cleaning and Organizing the Data:</vt:lpstr>
      <vt:lpstr>Step 2 - Analyze Correlations and Create Initial Subsets</vt:lpstr>
      <vt:lpstr>Step 3 - 6: Clustering the Data - K-means and Hierarchical Clustering</vt:lpstr>
      <vt:lpstr>K-means Clustering - Based on Euclidean Distance</vt:lpstr>
      <vt:lpstr>K-means Clustering - Based on Correlation Distance</vt:lpstr>
      <vt:lpstr>Hierarchical Clustering - Based on Euclidean Distance</vt:lpstr>
      <vt:lpstr>Hierarchical Clustering - Based on Correlation Distance</vt:lpstr>
      <vt:lpstr>Step 7-8:  Build Linear Models and Decision Trees - BackTest/Prediction</vt:lpstr>
      <vt:lpstr>Final Step: Analyze 36 month Backtesting results and assess actual viability of methodologies </vt:lpstr>
      <vt:lpstr>Looking at accuracy vs return %:</vt:lpstr>
      <vt:lpstr>Next Steps:</vt:lpstr>
      <vt:lpstr>Using Cluster Methodologies to Create Better  ETF Trading prediction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Cluster Methodologies to Create Better  ETF Trading prediction models</dc:title>
  <cp:lastModifiedBy>Wyatt Marciniak</cp:lastModifiedBy>
  <cp:revision>1</cp:revision>
  <dcterms:modified xsi:type="dcterms:W3CDTF">2021-08-21T21:16:57Z</dcterms:modified>
</cp:coreProperties>
</file>