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262" r:id="rId3"/>
    <p:sldId id="261" r:id="rId4"/>
    <p:sldId id="259" r:id="rId5"/>
    <p:sldId id="260" r:id="rId6"/>
    <p:sldId id="258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72" autoAdjust="0"/>
  </p:normalViewPr>
  <p:slideViewPr>
    <p:cSldViewPr>
      <p:cViewPr varScale="1">
        <p:scale>
          <a:sx n="57" d="100"/>
          <a:sy n="57" d="100"/>
        </p:scale>
        <p:origin x="145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F48D0-F540-468B-BB63-7A6E1F9164E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A5E4A28-B61D-47AB-A0D5-2F54C0EDA29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D3C973FF-4C5A-47DC-9BDB-96924C0B96FC}" type="parTrans" cxnId="{C983D4C7-A281-4018-839D-BA9F0EB099B9}">
      <dgm:prSet/>
      <dgm:spPr/>
      <dgm:t>
        <a:bodyPr/>
        <a:lstStyle/>
        <a:p>
          <a:endParaRPr lang="en-US"/>
        </a:p>
      </dgm:t>
    </dgm:pt>
    <dgm:pt modelId="{0EE97F6A-3D0F-4B75-B6D9-1231987D79E0}" type="sibTrans" cxnId="{C983D4C7-A281-4018-839D-BA9F0EB099B9}">
      <dgm:prSet/>
      <dgm:spPr/>
      <dgm:t>
        <a:bodyPr/>
        <a:lstStyle/>
        <a:p>
          <a:endParaRPr lang="en-US"/>
        </a:p>
      </dgm:t>
    </dgm:pt>
    <dgm:pt modelId="{148D1F0C-F032-46E5-830B-A67733AC16B2}">
      <dgm:prSet phldrT="[Text]"/>
      <dgm:spPr/>
      <dgm:t>
        <a:bodyPr/>
        <a:lstStyle/>
        <a:p>
          <a:r>
            <a:rPr lang="en-US" dirty="0"/>
            <a:t>observation + reward</a:t>
          </a:r>
        </a:p>
      </dgm:t>
    </dgm:pt>
    <dgm:pt modelId="{EAD94A54-6EE4-471C-9B72-F6BBEC7C88E6}" type="parTrans" cxnId="{483E9296-9A54-48C7-8BA2-4C040861AFB7}">
      <dgm:prSet/>
      <dgm:spPr/>
      <dgm:t>
        <a:bodyPr/>
        <a:lstStyle/>
        <a:p>
          <a:endParaRPr lang="en-US"/>
        </a:p>
      </dgm:t>
    </dgm:pt>
    <dgm:pt modelId="{A5CC73FB-2C09-4685-B72C-4F99ACD1F69B}" type="sibTrans" cxnId="{483E9296-9A54-48C7-8BA2-4C040861AFB7}">
      <dgm:prSet/>
      <dgm:spPr/>
      <dgm:t>
        <a:bodyPr/>
        <a:lstStyle/>
        <a:p>
          <a:endParaRPr lang="en-US"/>
        </a:p>
      </dgm:t>
    </dgm:pt>
    <dgm:pt modelId="{45EC9CCC-603A-4FE6-B931-699FE3DAB7EE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972858BC-EE29-4F66-BB61-A115F6B28D9D}" type="parTrans" cxnId="{41415C7D-28A5-4DE8-9C02-19B8247499FD}">
      <dgm:prSet/>
      <dgm:spPr/>
      <dgm:t>
        <a:bodyPr/>
        <a:lstStyle/>
        <a:p>
          <a:endParaRPr lang="en-US"/>
        </a:p>
      </dgm:t>
    </dgm:pt>
    <dgm:pt modelId="{33AAEF7B-F52F-416B-967E-E267954EBC1E}" type="sibTrans" cxnId="{41415C7D-28A5-4DE8-9C02-19B8247499FD}">
      <dgm:prSet/>
      <dgm:spPr/>
      <dgm:t>
        <a:bodyPr/>
        <a:lstStyle/>
        <a:p>
          <a:endParaRPr lang="en-US"/>
        </a:p>
      </dgm:t>
    </dgm:pt>
    <dgm:pt modelId="{42B58B6E-F6DC-430F-A0C2-608AE490DB3B}">
      <dgm:prSet phldrT="[Text]"/>
      <dgm:spPr/>
      <dgm:t>
        <a:bodyPr/>
        <a:lstStyle/>
        <a:p>
          <a:r>
            <a:rPr lang="en-US" dirty="0"/>
            <a:t>observation + reward</a:t>
          </a:r>
        </a:p>
      </dgm:t>
    </dgm:pt>
    <dgm:pt modelId="{94547E7F-A53C-4A63-91E8-2A6A4458EC96}" type="parTrans" cxnId="{E20AD0EC-BB34-4EE6-94CC-EE39B392C573}">
      <dgm:prSet/>
      <dgm:spPr/>
      <dgm:t>
        <a:bodyPr/>
        <a:lstStyle/>
        <a:p>
          <a:endParaRPr lang="en-US"/>
        </a:p>
      </dgm:t>
    </dgm:pt>
    <dgm:pt modelId="{8800E874-2E25-4666-8553-C1A4C80070EF}" type="sibTrans" cxnId="{E20AD0EC-BB34-4EE6-94CC-EE39B392C573}">
      <dgm:prSet/>
      <dgm:spPr/>
      <dgm:t>
        <a:bodyPr/>
        <a:lstStyle/>
        <a:p>
          <a:endParaRPr lang="en-US"/>
        </a:p>
      </dgm:t>
    </dgm:pt>
    <dgm:pt modelId="{0E0FF622-A284-4178-9AB5-EC5C705C3FC2}" type="pres">
      <dgm:prSet presAssocID="{868F48D0-F540-468B-BB63-7A6E1F9164E2}" presName="Name0" presStyleCnt="0">
        <dgm:presLayoutVars>
          <dgm:dir/>
          <dgm:animLvl val="lvl"/>
          <dgm:resizeHandles val="exact"/>
        </dgm:presLayoutVars>
      </dgm:prSet>
      <dgm:spPr/>
    </dgm:pt>
    <dgm:pt modelId="{E8D3BBCC-7EB3-4F7E-8DBE-6CD503C60EC2}" type="pres">
      <dgm:prSet presAssocID="{5A5E4A28-B61D-47AB-A0D5-2F54C0EDA29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B3FA87-3F9F-4FC6-BE0A-A3890FA99001}" type="pres">
      <dgm:prSet presAssocID="{0EE97F6A-3D0F-4B75-B6D9-1231987D79E0}" presName="parTxOnlySpace" presStyleCnt="0"/>
      <dgm:spPr/>
    </dgm:pt>
    <dgm:pt modelId="{2BA01ECF-653B-4C2A-896A-071D1B3820F5}" type="pres">
      <dgm:prSet presAssocID="{148D1F0C-F032-46E5-830B-A67733AC16B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7184233-38C9-4EC1-9BA0-B5CAA4738629}" type="pres">
      <dgm:prSet presAssocID="{A5CC73FB-2C09-4685-B72C-4F99ACD1F69B}" presName="parTxOnlySpace" presStyleCnt="0"/>
      <dgm:spPr/>
    </dgm:pt>
    <dgm:pt modelId="{C979DA7F-551C-4F98-8EBF-B25A937444A1}" type="pres">
      <dgm:prSet presAssocID="{45EC9CCC-603A-4FE6-B931-699FE3DAB7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FFCA0B-61AD-44D1-A98D-BEB09EFE3477}" type="pres">
      <dgm:prSet presAssocID="{33AAEF7B-F52F-416B-967E-E267954EBC1E}" presName="parTxOnlySpace" presStyleCnt="0"/>
      <dgm:spPr/>
    </dgm:pt>
    <dgm:pt modelId="{948B7FB0-546B-434A-9FA6-DEF53E40860C}" type="pres">
      <dgm:prSet presAssocID="{42B58B6E-F6DC-430F-A0C2-608AE490DB3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95EE20F-4477-4552-8702-5531FA448024}" type="presOf" srcId="{148D1F0C-F032-46E5-830B-A67733AC16B2}" destId="{2BA01ECF-653B-4C2A-896A-071D1B3820F5}" srcOrd="0" destOrd="0" presId="urn:microsoft.com/office/officeart/2005/8/layout/chevron1"/>
    <dgm:cxn modelId="{2A67C312-863F-4DD1-81CF-A242F792231A}" type="presOf" srcId="{45EC9CCC-603A-4FE6-B931-699FE3DAB7EE}" destId="{C979DA7F-551C-4F98-8EBF-B25A937444A1}" srcOrd="0" destOrd="0" presId="urn:microsoft.com/office/officeart/2005/8/layout/chevron1"/>
    <dgm:cxn modelId="{41415C7D-28A5-4DE8-9C02-19B8247499FD}" srcId="{868F48D0-F540-468B-BB63-7A6E1F9164E2}" destId="{45EC9CCC-603A-4FE6-B931-699FE3DAB7EE}" srcOrd="2" destOrd="0" parTransId="{972858BC-EE29-4F66-BB61-A115F6B28D9D}" sibTransId="{33AAEF7B-F52F-416B-967E-E267954EBC1E}"/>
    <dgm:cxn modelId="{483E9296-9A54-48C7-8BA2-4C040861AFB7}" srcId="{868F48D0-F540-468B-BB63-7A6E1F9164E2}" destId="{148D1F0C-F032-46E5-830B-A67733AC16B2}" srcOrd="1" destOrd="0" parTransId="{EAD94A54-6EE4-471C-9B72-F6BBEC7C88E6}" sibTransId="{A5CC73FB-2C09-4685-B72C-4F99ACD1F69B}"/>
    <dgm:cxn modelId="{8C25749E-375B-4787-B7E9-E811A350565B}" type="presOf" srcId="{42B58B6E-F6DC-430F-A0C2-608AE490DB3B}" destId="{948B7FB0-546B-434A-9FA6-DEF53E40860C}" srcOrd="0" destOrd="0" presId="urn:microsoft.com/office/officeart/2005/8/layout/chevron1"/>
    <dgm:cxn modelId="{55B1EFB4-3BEB-4BDE-923D-9226B1A4C609}" type="presOf" srcId="{5A5E4A28-B61D-47AB-A0D5-2F54C0EDA29D}" destId="{E8D3BBCC-7EB3-4F7E-8DBE-6CD503C60EC2}" srcOrd="0" destOrd="0" presId="urn:microsoft.com/office/officeart/2005/8/layout/chevron1"/>
    <dgm:cxn modelId="{2F9BC9B7-87E6-4E7B-AF73-79E1BABAE519}" type="presOf" srcId="{868F48D0-F540-468B-BB63-7A6E1F9164E2}" destId="{0E0FF622-A284-4178-9AB5-EC5C705C3FC2}" srcOrd="0" destOrd="0" presId="urn:microsoft.com/office/officeart/2005/8/layout/chevron1"/>
    <dgm:cxn modelId="{C983D4C7-A281-4018-839D-BA9F0EB099B9}" srcId="{868F48D0-F540-468B-BB63-7A6E1F9164E2}" destId="{5A5E4A28-B61D-47AB-A0D5-2F54C0EDA29D}" srcOrd="0" destOrd="0" parTransId="{D3C973FF-4C5A-47DC-9BDB-96924C0B96FC}" sibTransId="{0EE97F6A-3D0F-4B75-B6D9-1231987D79E0}"/>
    <dgm:cxn modelId="{E20AD0EC-BB34-4EE6-94CC-EE39B392C573}" srcId="{868F48D0-F540-468B-BB63-7A6E1F9164E2}" destId="{42B58B6E-F6DC-430F-A0C2-608AE490DB3B}" srcOrd="3" destOrd="0" parTransId="{94547E7F-A53C-4A63-91E8-2A6A4458EC96}" sibTransId="{8800E874-2E25-4666-8553-C1A4C80070EF}"/>
    <dgm:cxn modelId="{83A3F75C-42DC-4B2D-BBF1-3595995BD454}" type="presParOf" srcId="{0E0FF622-A284-4178-9AB5-EC5C705C3FC2}" destId="{E8D3BBCC-7EB3-4F7E-8DBE-6CD503C60EC2}" srcOrd="0" destOrd="0" presId="urn:microsoft.com/office/officeart/2005/8/layout/chevron1"/>
    <dgm:cxn modelId="{AC6EE904-2EC8-4DC2-9435-A5C97FC50831}" type="presParOf" srcId="{0E0FF622-A284-4178-9AB5-EC5C705C3FC2}" destId="{78B3FA87-3F9F-4FC6-BE0A-A3890FA99001}" srcOrd="1" destOrd="0" presId="urn:microsoft.com/office/officeart/2005/8/layout/chevron1"/>
    <dgm:cxn modelId="{64B943D8-DCE9-4251-B116-9E9B69B47261}" type="presParOf" srcId="{0E0FF622-A284-4178-9AB5-EC5C705C3FC2}" destId="{2BA01ECF-653B-4C2A-896A-071D1B3820F5}" srcOrd="2" destOrd="0" presId="urn:microsoft.com/office/officeart/2005/8/layout/chevron1"/>
    <dgm:cxn modelId="{E1FF1063-0218-4837-9C82-480371D900F5}" type="presParOf" srcId="{0E0FF622-A284-4178-9AB5-EC5C705C3FC2}" destId="{97184233-38C9-4EC1-9BA0-B5CAA4738629}" srcOrd="3" destOrd="0" presId="urn:microsoft.com/office/officeart/2005/8/layout/chevron1"/>
    <dgm:cxn modelId="{363E5C2A-A3F8-4DDB-87C1-913921FCD585}" type="presParOf" srcId="{0E0FF622-A284-4178-9AB5-EC5C705C3FC2}" destId="{C979DA7F-551C-4F98-8EBF-B25A937444A1}" srcOrd="4" destOrd="0" presId="urn:microsoft.com/office/officeart/2005/8/layout/chevron1"/>
    <dgm:cxn modelId="{48C367E2-33C1-44F9-984B-A18D3925FD97}" type="presParOf" srcId="{0E0FF622-A284-4178-9AB5-EC5C705C3FC2}" destId="{F2FFCA0B-61AD-44D1-A98D-BEB09EFE3477}" srcOrd="5" destOrd="0" presId="urn:microsoft.com/office/officeart/2005/8/layout/chevron1"/>
    <dgm:cxn modelId="{6B6773CC-A3C8-4519-89E7-06849B4AAC28}" type="presParOf" srcId="{0E0FF622-A284-4178-9AB5-EC5C705C3FC2}" destId="{948B7FB0-546B-434A-9FA6-DEF53E40860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3BBCC-7EB3-4F7E-8DBE-6CD503C60EC2}">
      <dsp:nvSpPr>
        <dsp:cNvPr id="0" name=""/>
        <dsp:cNvSpPr/>
      </dsp:nvSpPr>
      <dsp:spPr>
        <a:xfrm>
          <a:off x="2827" y="35792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action</a:t>
          </a:r>
        </a:p>
      </dsp:txBody>
      <dsp:txXfrm>
        <a:off x="332035" y="357922"/>
        <a:ext cx="987624" cy="658415"/>
      </dsp:txXfrm>
    </dsp:sp>
    <dsp:sp modelId="{2BA01ECF-653B-4C2A-896A-071D1B3820F5}">
      <dsp:nvSpPr>
        <dsp:cNvPr id="0" name=""/>
        <dsp:cNvSpPr/>
      </dsp:nvSpPr>
      <dsp:spPr>
        <a:xfrm>
          <a:off x="1484262" y="357922"/>
          <a:ext cx="1646039" cy="6584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+ reward</a:t>
          </a:r>
        </a:p>
      </dsp:txBody>
      <dsp:txXfrm>
        <a:off x="1813470" y="357922"/>
        <a:ext cx="987624" cy="658415"/>
      </dsp:txXfrm>
    </dsp:sp>
    <dsp:sp modelId="{C979DA7F-551C-4F98-8EBF-B25A937444A1}">
      <dsp:nvSpPr>
        <dsp:cNvPr id="0" name=""/>
        <dsp:cNvSpPr/>
      </dsp:nvSpPr>
      <dsp:spPr>
        <a:xfrm>
          <a:off x="2965698" y="357922"/>
          <a:ext cx="1646039" cy="6584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action</a:t>
          </a:r>
        </a:p>
      </dsp:txBody>
      <dsp:txXfrm>
        <a:off x="3294906" y="357922"/>
        <a:ext cx="987624" cy="658415"/>
      </dsp:txXfrm>
    </dsp:sp>
    <dsp:sp modelId="{948B7FB0-546B-434A-9FA6-DEF53E40860C}">
      <dsp:nvSpPr>
        <dsp:cNvPr id="0" name=""/>
        <dsp:cNvSpPr/>
      </dsp:nvSpPr>
      <dsp:spPr>
        <a:xfrm>
          <a:off x="4447133" y="357922"/>
          <a:ext cx="1646039" cy="65841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+ reward</a:t>
          </a:r>
        </a:p>
      </dsp:txBody>
      <dsp:txXfrm>
        <a:off x="4776341" y="35792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4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ylien.com/blog/leveraging-deep-learning-for-multilingu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20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F9ACC-C5BF-4597-B773-E1DBFDB3B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r="26091" b="909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20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300"/>
              <a:t>CS 5/7320 </a:t>
            </a:r>
            <a:br>
              <a:rPr lang="en-US" sz="3300"/>
            </a:br>
            <a:r>
              <a:rPr lang="en-US" sz="3300"/>
              <a:t>Artificial Intelligence</a:t>
            </a:r>
            <a:br>
              <a:rPr lang="en-US" sz="3300"/>
            </a:br>
            <a:br>
              <a:rPr lang="en-US" sz="3300"/>
            </a:br>
            <a:r>
              <a:rPr lang="en-US" sz="3300"/>
              <a:t>More Important AI Topics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1700"/>
              <a:t>Slides by Michael Hahsler</a:t>
            </a:r>
            <a:br>
              <a:rPr lang="en-US" sz="1700"/>
            </a:br>
            <a:endParaRPr lang="en-US" sz="1700"/>
          </a:p>
        </p:txBody>
      </p:sp>
      <p:sp>
        <p:nvSpPr>
          <p:cNvPr id="3080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1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DD0046E9-1953-4A65-8AFE-6A01CBC5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8578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B877-EDDD-49CF-96C5-57C1990E3D8A}"/>
              </a:ext>
            </a:extLst>
          </p:cNvPr>
          <p:cNvSpPr txBox="1"/>
          <p:nvPr/>
        </p:nvSpPr>
        <p:spPr>
          <a:xfrm>
            <a:off x="296569" y="6196601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 b="0" i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F8C7-5A28-4539-B786-30BE1C6F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Heuristics from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86EF2-F885-45E6-8801-7CC5D2666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 we do not know the environment so we cannot specify a heuristic by using a relaxation or a subproblem.</a:t>
                </a:r>
              </a:p>
              <a:p>
                <a:endParaRPr lang="en-US" dirty="0"/>
              </a:p>
              <a:p>
                <a:r>
                  <a:rPr lang="en-US" dirty="0"/>
                  <a:t>Assume we have observations of the form: </a:t>
                </a:r>
                <a:br>
                  <a:rPr lang="en-US" dirty="0"/>
                </a:br>
                <a:r>
                  <a:rPr lang="en-US" dirty="0"/>
                  <a:t>	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the path to the goal had a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	In state …</a:t>
                </a:r>
              </a:p>
              <a:p>
                <a:endParaRPr lang="en-US" dirty="0"/>
              </a:p>
              <a:p>
                <a:r>
                  <a:rPr lang="en-US" dirty="0"/>
                  <a:t>We can </a:t>
                </a:r>
                <a:r>
                  <a:rPr lang="en-US" b="1" dirty="0">
                    <a:solidFill>
                      <a:srgbClr val="FF0000"/>
                    </a:solidFill>
                  </a:rPr>
                  <a:t>learn</a:t>
                </a:r>
                <a:r>
                  <a:rPr lang="en-US" dirty="0"/>
                  <a:t> a from the data a function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has the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that we need to learn from data. The function can be represented as a neural net, a SVM, a decision tree,…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86EF2-F885-45E6-8801-7CC5D2666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101" r="-309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03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9A9E-10DE-4FE2-9BE8-DC313C7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6D14-FA0E-4B96-B308-7D8D0AAB0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33690"/>
                <a:ext cx="7886700" cy="379571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Sequential decision making</a:t>
                </a:r>
                <a:r>
                  <a:rPr lang="en-US" dirty="0"/>
                  <a:t>: Find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that maximizes the expected discounted sum of rewards over time.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Models for the environment and the reward are known </a:t>
                </a:r>
                <a:br>
                  <a:rPr lang="en-US" dirty="0"/>
                </a:br>
                <a:r>
                  <a:rPr lang="en-US" dirty="0"/>
                  <a:t>(and states evolve Markovian)</a:t>
                </a:r>
              </a:p>
              <a:p>
                <a:pPr lvl="1"/>
                <a:r>
                  <a:rPr lang="en-US" dirty="0"/>
                  <a:t>Markov Decision Model (MDP)</a:t>
                </a:r>
              </a:p>
              <a:p>
                <a:pPr lvl="1"/>
                <a:r>
                  <a:rPr lang="en-US" dirty="0"/>
                  <a:t>Partially Observable Markov Decision Model (POMDP)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Model-free approaches</a:t>
                </a:r>
              </a:p>
              <a:p>
                <a:pPr lvl="1"/>
                <a:r>
                  <a:rPr lang="en-US" dirty="0"/>
                  <a:t>Q-Learning (learns the value of actions in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Time differencing (TD learning)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6D14-FA0E-4B96-B308-7D8D0AAB0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33690"/>
                <a:ext cx="7886700" cy="3795710"/>
              </a:xfrm>
              <a:blipFill>
                <a:blip r:embed="rId2"/>
                <a:stretch>
                  <a:fillRect l="-696" t="-1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B2EC706-40A7-4EAF-AC28-5A9BAC435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113636"/>
              </p:ext>
            </p:extLst>
          </p:nvPr>
        </p:nvGraphicFramePr>
        <p:xfrm>
          <a:off x="1304926" y="1071283"/>
          <a:ext cx="6096000" cy="137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4041F4-540B-4D57-9290-9A962A7655B9}"/>
              </a:ext>
            </a:extLst>
          </p:cNvPr>
          <p:cNvSpPr txBox="1"/>
          <p:nvPr/>
        </p:nvSpPr>
        <p:spPr>
          <a:xfrm>
            <a:off x="7361664" y="1255114"/>
            <a:ext cx="516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0685775-AB1A-441B-8572-47F32B4C444B}"/>
              </a:ext>
            </a:extLst>
          </p:cNvPr>
          <p:cNvSpPr/>
          <p:nvPr/>
        </p:nvSpPr>
        <p:spPr>
          <a:xfrm rot="5400000">
            <a:off x="4372614" y="-1096014"/>
            <a:ext cx="160645" cy="67722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42B34-9A21-4027-8691-04917518C3B2}"/>
              </a:ext>
            </a:extLst>
          </p:cNvPr>
          <p:cNvSpPr txBox="1"/>
          <p:nvPr/>
        </p:nvSpPr>
        <p:spPr>
          <a:xfrm>
            <a:off x="3276600" y="2352468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Max. reward over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B043C-627B-4223-9FBB-9CFEBF008B94}"/>
                  </a:ext>
                </a:extLst>
              </p:cNvPr>
              <p:cNvSpPr txBox="1"/>
              <p:nvPr/>
            </p:nvSpPr>
            <p:spPr>
              <a:xfrm>
                <a:off x="6553200" y="4405312"/>
                <a:ext cx="2362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Dynamic Programming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Value iteration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Policy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B043C-627B-4223-9FBB-9CFEBF00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405312"/>
                <a:ext cx="2362200" cy="923330"/>
              </a:xfrm>
              <a:prstGeom prst="rect">
                <a:avLst/>
              </a:prstGeom>
              <a:blipFill>
                <a:blip r:embed="rId8"/>
                <a:stretch>
                  <a:fillRect l="-206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5FD2D485-81C6-4FCB-8331-D31C753D63D5}"/>
              </a:ext>
            </a:extLst>
          </p:cNvPr>
          <p:cNvSpPr/>
          <p:nvPr/>
        </p:nvSpPr>
        <p:spPr>
          <a:xfrm>
            <a:off x="6172200" y="4405312"/>
            <a:ext cx="304800" cy="928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9E05AC2-9D70-44DB-B55D-27C246E5DEC5}"/>
              </a:ext>
            </a:extLst>
          </p:cNvPr>
          <p:cNvSpPr/>
          <p:nvPr/>
        </p:nvSpPr>
        <p:spPr>
          <a:xfrm>
            <a:off x="6172200" y="5595999"/>
            <a:ext cx="304800" cy="928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3BE0A-0660-4AC4-A690-636A43E3A4DF}"/>
              </a:ext>
            </a:extLst>
          </p:cNvPr>
          <p:cNvSpPr txBox="1"/>
          <p:nvPr/>
        </p:nvSpPr>
        <p:spPr>
          <a:xfrm>
            <a:off x="6593623" y="58756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iteratively</a:t>
            </a:r>
          </a:p>
        </p:txBody>
      </p:sp>
    </p:spTree>
    <p:extLst>
      <p:ext uri="{BB962C8B-B14F-4D97-AF65-F5344CB8AC3E}">
        <p14:creationId xmlns:p14="http://schemas.microsoft.com/office/powerpoint/2010/main" val="6748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8B9A248-A1E1-4E83-B7E9-4ADB84DE7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 t="2720" r="979" b="690"/>
          <a:stretch/>
        </p:blipFill>
        <p:spPr bwMode="auto">
          <a:xfrm>
            <a:off x="1600199" y="1295400"/>
            <a:ext cx="723900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7E017B-9B31-43B4-BBD5-583A3993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775"/>
          </a:xfrm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FD09-860C-4C25-A377-0AF5C8AF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01" y="1156901"/>
            <a:ext cx="3221386" cy="1249363"/>
          </a:xfrm>
        </p:spPr>
        <p:txBody>
          <a:bodyPr>
            <a:normAutofit/>
          </a:bodyPr>
          <a:lstStyle/>
          <a:p>
            <a:r>
              <a:rPr lang="en-US" sz="1800" dirty="0"/>
              <a:t>Speech recognition</a:t>
            </a:r>
          </a:p>
          <a:p>
            <a:r>
              <a:rPr lang="en-US" sz="1800" dirty="0"/>
              <a:t>Language Models</a:t>
            </a:r>
          </a:p>
          <a:p>
            <a:r>
              <a:rPr lang="en-US" sz="1800" dirty="0"/>
              <a:t>Information Retrieval</a:t>
            </a:r>
          </a:p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FB36A-010C-4065-B3AD-0FD5B0D42430}"/>
              </a:ext>
            </a:extLst>
          </p:cNvPr>
          <p:cNvSpPr txBox="1"/>
          <p:nvPr/>
        </p:nvSpPr>
        <p:spPr>
          <a:xfrm>
            <a:off x="1981200" y="6567100"/>
            <a:ext cx="9829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Source:  </a:t>
            </a:r>
            <a:r>
              <a:rPr lang="en-US" sz="1200">
                <a:hlinkClick r:id="rId3"/>
              </a:rPr>
              <a:t>Leveraging Deep Learning for Multilingual Sentiment Analysis - AYLIEN News API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45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46F7-4C4E-4352-8D3E-1676FBBA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8" y="3752849"/>
            <a:ext cx="8554642" cy="2452687"/>
          </a:xfrm>
        </p:spPr>
        <p:txBody>
          <a:bodyPr anchor="ctr">
            <a:normAutofit/>
          </a:bodyPr>
          <a:lstStyle/>
          <a:p>
            <a:pPr algn="ctr"/>
            <a:r>
              <a:rPr lang="en-US" sz="3100" dirty="0"/>
              <a:t>Image Processing &amp; </a:t>
            </a:r>
            <a:r>
              <a:rPr lang="en-US" sz="3200" dirty="0"/>
              <a:t>Object Recognition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Uses Deep Convolutional Neural Networks </a:t>
            </a:r>
            <a:endParaRPr lang="en-US" sz="3100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AFD5689-018C-4837-857F-57A269716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8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3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E55B037-75F6-4EA9-AFD1-E9447A09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D7C84-B190-4132-AEAB-D61B1E6C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7924800" cy="854074"/>
          </a:xfrm>
          <a:solidFill>
            <a:srgbClr val="000000">
              <a:alpha val="58039"/>
            </a:srgb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DFC2-A097-4722-ACFA-ADD8C82A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14746"/>
            <a:ext cx="5486400" cy="28178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Hardware, sensors, control theory (feedback-based controllers)</a:t>
            </a:r>
          </a:p>
        </p:txBody>
      </p:sp>
    </p:spTree>
    <p:extLst>
      <p:ext uri="{BB962C8B-B14F-4D97-AF65-F5344CB8AC3E}">
        <p14:creationId xmlns:p14="http://schemas.microsoft.com/office/powerpoint/2010/main" val="418925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10266</TotalTime>
  <Words>298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More Important AI Topics</vt:lpstr>
      <vt:lpstr>Learn Heuristics from Data</vt:lpstr>
      <vt:lpstr>Reinforcement Learning</vt:lpstr>
      <vt:lpstr>Natural Language Processing</vt:lpstr>
      <vt:lpstr>Image Processing &amp; Object Recognition  Uses Deep Convolutional Neural Networks </vt:lpstr>
      <vt:lpstr>  Robotics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michael</dc:creator>
  <cp:lastModifiedBy>Michael Hahsler</cp:lastModifiedBy>
  <cp:revision>112</cp:revision>
  <dcterms:created xsi:type="dcterms:W3CDTF">2020-09-15T14:04:03Z</dcterms:created>
  <dcterms:modified xsi:type="dcterms:W3CDTF">2022-03-03T17:55:44Z</dcterms:modified>
</cp:coreProperties>
</file>