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301" r:id="rId6"/>
    <p:sldId id="302" r:id="rId7"/>
    <p:sldId id="303" r:id="rId8"/>
    <p:sldId id="305" r:id="rId9"/>
    <p:sldId id="328" r:id="rId10"/>
    <p:sldId id="266" r:id="rId11"/>
    <p:sldId id="267" r:id="rId12"/>
    <p:sldId id="268" r:id="rId13"/>
    <p:sldId id="273" r:id="rId14"/>
    <p:sldId id="269" r:id="rId15"/>
    <p:sldId id="307" r:id="rId16"/>
    <p:sldId id="317" r:id="rId17"/>
    <p:sldId id="322" r:id="rId18"/>
    <p:sldId id="329" r:id="rId19"/>
    <p:sldId id="326" r:id="rId20"/>
    <p:sldId id="327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 autoAdjust="0"/>
    <p:restoredTop sz="94072" autoAdjust="0"/>
  </p:normalViewPr>
  <p:slideViewPr>
    <p:cSldViewPr>
      <p:cViewPr varScale="1">
        <p:scale>
          <a:sx n="99" d="100"/>
          <a:sy n="99" d="100"/>
        </p:scale>
        <p:origin x="18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D21C7BEE-7BA7-4369-9E3D-FA3E2F4A54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4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BF1-A3B7-4F7F-B454-F373C1EB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40F5-FEC3-4563-9316-3CE9CA541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25A-12A0-4784-9457-B799757F80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F17-E59D-4883-8C56-FE15281EC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C371-10E7-42D5-933F-06F26D622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D86C-A68A-49A3-9AB7-F9E4EE2B30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428-2A76-4577-9844-73B5A5A7B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CBA5-59EA-4961-B9A6-B50BD7C5F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8C03-DCF9-4B87-BBF6-8F208837660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plib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6" name="Rectangle 110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17" name="Freeform: Shape 112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18" name="Freeform: Shape 114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6616" y="1124712"/>
            <a:ext cx="3017520" cy="3200400"/>
          </a:xfrm>
        </p:spPr>
        <p:txBody>
          <a:bodyPr>
            <a:normAutofit/>
          </a:bodyPr>
          <a:lstStyle/>
          <a:p>
            <a:pPr algn="l"/>
            <a:r>
              <a:rPr lang="en-US" sz="2900" b="1" dirty="0"/>
              <a:t>CS 5/7320 </a:t>
            </a:r>
            <a:br>
              <a:rPr lang="en-US" sz="2900" b="1" dirty="0"/>
            </a:br>
            <a:r>
              <a:rPr lang="en-US" sz="2400" b="1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r>
              <a:rPr lang="en-US" sz="2900" b="1" dirty="0"/>
              <a:t>Constraint Satisfaction Problems</a:t>
            </a:r>
            <a:br>
              <a:rPr lang="en-US" sz="2900" dirty="0"/>
            </a:br>
            <a:r>
              <a:rPr lang="en-US" sz="2900" dirty="0"/>
              <a:t>AIMA Chapter 6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D9414C1-3F50-4ECE-BD18-21F7EA6A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4873752"/>
            <a:ext cx="2948940" cy="1207008"/>
          </a:xfrm>
        </p:spPr>
        <p:txBody>
          <a:bodyPr>
            <a:normAutofit/>
          </a:bodyPr>
          <a:lstStyle/>
          <a:p>
            <a:pPr algn="l"/>
            <a:r>
              <a:rPr lang="en-US" sz="2100" dirty="0"/>
              <a:t>Slides by Michael Hahsler</a:t>
            </a:r>
            <a:br>
              <a:rPr lang="en-US" sz="21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  <a:p>
            <a:pPr algn="l"/>
            <a:endParaRPr lang="en-US" sz="2100" dirty="0"/>
          </a:p>
        </p:txBody>
      </p:sp>
      <p:sp>
        <p:nvSpPr>
          <p:cNvPr id="3119" name="Rectangle 116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160177" y="687464"/>
            <a:ext cx="4491994" cy="2818506"/>
          </a:xfrm>
          <a:prstGeom prst="rect">
            <a:avLst/>
          </a:prstGeom>
          <a:noFill/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A close up of text on a white surface&#10;&#10;Description automatically generated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162015" y="3911286"/>
            <a:ext cx="2153412" cy="2173791"/>
          </a:xfrm>
          <a:prstGeom prst="rect">
            <a:avLst/>
          </a:prstGeom>
          <a:noFill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498759" y="3921476"/>
            <a:ext cx="2153412" cy="2153412"/>
          </a:xfrm>
          <a:prstGeom prst="rect">
            <a:avLst/>
          </a:prstGeom>
          <a:noFill/>
        </p:spPr>
      </p:pic>
      <p:pic>
        <p:nvPicPr>
          <p:cNvPr id="12" name="Picture 4" descr="Creative Commons License">
            <a:extLst>
              <a:ext uri="{FF2B5EF4-FFF2-40B4-BE49-F238E27FC236}">
                <a16:creationId xmlns:a16="http://schemas.microsoft.com/office/drawing/2014/main" id="{B9A0D3EB-EE05-400A-A5D0-1007C82D0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8" y="627438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76C638-044E-4B61-86B2-381C4B1316F4}"/>
              </a:ext>
            </a:extLst>
          </p:cNvPr>
          <p:cNvSpPr txBox="1"/>
          <p:nvPr/>
        </p:nvSpPr>
        <p:spPr>
          <a:xfrm>
            <a:off x="1325879" y="6198513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CSPs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Assignment problems</a:t>
            </a:r>
          </a:p>
          <a:p>
            <a:pPr marL="342900" lvl="1" indent="0">
              <a:buNone/>
            </a:pPr>
            <a:r>
              <a:rPr lang="en-US" sz="2400" dirty="0"/>
              <a:t>e.g., who teaches what class for a fixed schedule. Teacher cannot be in two classes at the same time!</a:t>
            </a:r>
          </a:p>
          <a:p>
            <a:r>
              <a:rPr lang="en-US" sz="2800" dirty="0"/>
              <a:t>Timetable problems</a:t>
            </a:r>
          </a:p>
          <a:p>
            <a:pPr marL="342900" lvl="1" indent="0">
              <a:buNone/>
            </a:pPr>
            <a:r>
              <a:rPr lang="en-US" sz="2400" dirty="0"/>
              <a:t>e.g., which class is offered when and where? No two classes in the same room at the same problem.</a:t>
            </a:r>
          </a:p>
          <a:p>
            <a:r>
              <a:rPr lang="en-US" sz="2800" dirty="0"/>
              <a:t>Scheduling in transportation and production (e.g., order of production steps).</a:t>
            </a:r>
          </a:p>
          <a:p>
            <a:r>
              <a:rPr lang="en-US" sz="2800" dirty="0"/>
              <a:t>Many problems can naturally also be formulated as CSPs.</a:t>
            </a:r>
          </a:p>
          <a:p>
            <a:endParaRPr lang="en-US" sz="2800" dirty="0"/>
          </a:p>
          <a:p>
            <a:r>
              <a:rPr lang="en-US" sz="2800" dirty="0"/>
              <a:t>More examples of CSPs: </a:t>
            </a:r>
            <a:r>
              <a:rPr lang="en-US" sz="2800" dirty="0">
                <a:hlinkClick r:id="rId3"/>
              </a:rPr>
              <a:t>http://www.csplib.org/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CSP as a Standard Search Formulation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372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State</a:t>
            </a:r>
            <a:r>
              <a:rPr lang="en-US" sz="2400" dirty="0"/>
              <a:t>: </a:t>
            </a:r>
          </a:p>
          <a:p>
            <a:pPr marL="781050" lvl="1" indent="-381000"/>
            <a:r>
              <a:rPr lang="en-US" sz="2400" dirty="0"/>
              <a:t>Values assigned so far</a:t>
            </a:r>
          </a:p>
          <a:p>
            <a:pPr marL="0" indent="0">
              <a:buNone/>
            </a:pPr>
            <a:r>
              <a:rPr lang="en-US" sz="2400" b="1" dirty="0"/>
              <a:t>Initial state:</a:t>
            </a:r>
          </a:p>
          <a:p>
            <a:pPr marL="781050" lvl="1" indent="-381000"/>
            <a:r>
              <a:rPr lang="en-US" sz="2400" dirty="0"/>
              <a:t>The empty assignment { } </a:t>
            </a:r>
            <a:r>
              <a:rPr lang="en-US" sz="2400" dirty="0">
                <a:sym typeface="Wingdings" panose="05000000000000000000" pitchFamily="2" charset="2"/>
              </a:rPr>
              <a:t> (all variables are unassigned)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Successor function:</a:t>
            </a:r>
          </a:p>
          <a:p>
            <a:pPr marL="781050" lvl="1" indent="-381000"/>
            <a:r>
              <a:rPr lang="en-US" sz="2400" dirty="0"/>
              <a:t>Choose an unassigned variable and assign it a value that does not violate any constraints</a:t>
            </a:r>
          </a:p>
          <a:p>
            <a:pPr marL="781050" lvl="1" indent="-381000"/>
            <a:r>
              <a:rPr lang="en-US" sz="2400" dirty="0"/>
              <a:t>Fail if no legal assignment is found</a:t>
            </a:r>
          </a:p>
          <a:p>
            <a:pPr marL="0" indent="0">
              <a:buNone/>
            </a:pPr>
            <a:r>
              <a:rPr lang="en-US" sz="2400" b="1" dirty="0"/>
              <a:t>Goal state:</a:t>
            </a:r>
            <a:r>
              <a:rPr lang="en-US" sz="2400" dirty="0"/>
              <a:t> </a:t>
            </a:r>
          </a:p>
          <a:p>
            <a:pPr marL="781050" lvl="1" indent="-381000"/>
            <a:r>
              <a:rPr lang="en-US" sz="2400" dirty="0"/>
              <a:t>Any complete and consistent assignment.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CSP’s, variable assignments are </a:t>
            </a:r>
            <a:r>
              <a:rPr lang="en-US" sz="2400" b="1" dirty="0"/>
              <a:t>commutative</a:t>
            </a:r>
            <a:br>
              <a:rPr lang="en-US" sz="2400" b="1" dirty="0"/>
            </a:br>
            <a:r>
              <a:rPr lang="en-US" sz="2400" dirty="0"/>
              <a:t>For example, </a:t>
            </a:r>
            <a:br>
              <a:rPr lang="en-US" sz="2400" dirty="0"/>
            </a:br>
            <a:r>
              <a:rPr lang="en-US" sz="2400" i="1" dirty="0"/>
              <a:t>[WA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 then 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] </a:t>
            </a:r>
            <a:r>
              <a:rPr lang="en-US" sz="2400" dirty="0"/>
              <a:t>is the same as </a:t>
            </a:r>
            <a:br>
              <a:rPr lang="en-US" sz="2400" dirty="0"/>
            </a:br>
            <a:r>
              <a:rPr lang="en-US" sz="2400" i="1" dirty="0"/>
              <a:t>[NT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 then 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]. </a:t>
            </a:r>
            <a:r>
              <a:rPr lang="en-US" sz="2400" dirty="0">
                <a:sym typeface="Wingdings" panose="05000000000000000000" pitchFamily="2" charset="2"/>
              </a:rPr>
              <a:t> Order is not important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build  a search tree that assigns the value to one variable per level. </a:t>
            </a:r>
          </a:p>
          <a:p>
            <a:pPr lvl="1"/>
            <a:r>
              <a:rPr lang="en-US" sz="2100" dirty="0"/>
              <a:t>Tree depth </a:t>
            </a:r>
            <a:r>
              <a:rPr lang="en-US" sz="2000" b="1" i="1" dirty="0">
                <a:solidFill>
                  <a:srgbClr val="C00000"/>
                </a:solidFill>
              </a:rPr>
              <a:t>n </a:t>
            </a:r>
            <a:r>
              <a:rPr lang="en-US" sz="2000" dirty="0"/>
              <a:t>(number of variables)</a:t>
            </a:r>
            <a:endParaRPr lang="en-US" sz="2100" dirty="0"/>
          </a:p>
          <a:p>
            <a:pPr lvl="1"/>
            <a:r>
              <a:rPr lang="en-US" sz="2100" dirty="0"/>
              <a:t>Number of leaves: </a:t>
            </a:r>
            <a:r>
              <a:rPr lang="en-US" sz="2100" b="1" i="1" dirty="0" err="1">
                <a:solidFill>
                  <a:srgbClr val="C00000"/>
                </a:solidFill>
              </a:rPr>
              <a:t>d</a:t>
            </a:r>
            <a:r>
              <a:rPr lang="en-US" sz="2100" b="1" i="1" baseline="30000" dirty="0" err="1">
                <a:solidFill>
                  <a:srgbClr val="C00000"/>
                </a:solidFill>
              </a:rPr>
              <a:t>n</a:t>
            </a:r>
            <a:r>
              <a:rPr lang="en-US" sz="2100" i="1" baseline="30000" dirty="0"/>
              <a:t>  </a:t>
            </a:r>
            <a:r>
              <a:rPr lang="en-US" sz="2100" dirty="0"/>
              <a:t> (d is the number of values per variable)</a:t>
            </a:r>
          </a:p>
          <a:p>
            <a:endParaRPr lang="en-US" sz="2400" dirty="0"/>
          </a:p>
          <a:p>
            <a:r>
              <a:rPr lang="en-US" sz="2400" dirty="0"/>
              <a:t>Depth-first search for CSPs with single-variable assignments is called </a:t>
            </a:r>
            <a:r>
              <a:rPr lang="en-US" sz="2400" b="1" dirty="0"/>
              <a:t>backtracking search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Backtracking search (DFS)</a:t>
            </a:r>
          </a:p>
        </p:txBody>
      </p:sp>
      <p:pic>
        <p:nvPicPr>
          <p:cNvPr id="19460" name="Picture 4" descr="backtrack-progress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7696200" y="5486400"/>
            <a:ext cx="11895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4B956B-4F58-4A9C-BCC9-D9F2CD18A7D9}"/>
              </a:ext>
            </a:extLst>
          </p:cNvPr>
          <p:cNvSpPr/>
          <p:nvPr/>
        </p:nvSpPr>
        <p:spPr>
          <a:xfrm>
            <a:off x="2743200" y="4419600"/>
            <a:ext cx="581722" cy="114983"/>
          </a:xfrm>
          <a:custGeom>
            <a:avLst/>
            <a:gdLst>
              <a:gd name="connsiteX0" fmla="*/ 0 w 657922"/>
              <a:gd name="connsiteY0" fmla="*/ 245532 h 245532"/>
              <a:gd name="connsiteX1" fmla="*/ 312234 w 657922"/>
              <a:gd name="connsiteY1" fmla="*/ 205 h 245532"/>
              <a:gd name="connsiteX2" fmla="*/ 657922 w 657922"/>
              <a:gd name="connsiteY2" fmla="*/ 212078 h 245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922" h="245532">
                <a:moveTo>
                  <a:pt x="0" y="245532"/>
                </a:moveTo>
                <a:cubicBezTo>
                  <a:pt x="101290" y="125656"/>
                  <a:pt x="202580" y="5781"/>
                  <a:pt x="312234" y="205"/>
                </a:cubicBezTo>
                <a:cubicBezTo>
                  <a:pt x="421888" y="-5371"/>
                  <a:pt x="539905" y="103353"/>
                  <a:pt x="657922" y="212078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0D259-EC4A-412B-A362-5B67A9349213}"/>
              </a:ext>
            </a:extLst>
          </p:cNvPr>
          <p:cNvSpPr txBox="1"/>
          <p:nvPr/>
        </p:nvSpPr>
        <p:spPr>
          <a:xfrm rot="4181395">
            <a:off x="2470262" y="5054830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backtracking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825A59-1F00-40A8-846A-61DD7D843BB3}"/>
              </a:ext>
            </a:extLst>
          </p:cNvPr>
          <p:cNvCxnSpPr/>
          <p:nvPr/>
        </p:nvCxnSpPr>
        <p:spPr>
          <a:xfrm>
            <a:off x="4024899" y="5238750"/>
            <a:ext cx="381000" cy="668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FD884-FA71-4C21-87BB-5D6D39722903}"/>
              </a:ext>
            </a:extLst>
          </p:cNvPr>
          <p:cNvCxnSpPr>
            <a:cxnSpLocks/>
          </p:cNvCxnSpPr>
          <p:nvPr/>
        </p:nvCxnSpPr>
        <p:spPr>
          <a:xfrm flipH="1">
            <a:off x="3733800" y="5238750"/>
            <a:ext cx="164893" cy="668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2BD55B-F9E8-4DC4-B666-07F31EF2A344}"/>
              </a:ext>
            </a:extLst>
          </p:cNvPr>
          <p:cNvCxnSpPr/>
          <p:nvPr/>
        </p:nvCxnSpPr>
        <p:spPr>
          <a:xfrm flipH="1">
            <a:off x="1828800" y="51816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A426D3-F8E9-41F7-B10D-5CE5599B7C97}"/>
              </a:ext>
            </a:extLst>
          </p:cNvPr>
          <p:cNvSpPr txBox="1"/>
          <p:nvPr/>
        </p:nvSpPr>
        <p:spPr>
          <a:xfrm>
            <a:off x="1600200" y="5421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E76E12-AA64-429A-89C6-CDBCFBBF476F}"/>
              </a:ext>
            </a:extLst>
          </p:cNvPr>
          <p:cNvCxnSpPr/>
          <p:nvPr/>
        </p:nvCxnSpPr>
        <p:spPr>
          <a:xfrm flipH="1">
            <a:off x="1295400" y="58674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10FF1D-F72F-431F-BB67-BC893C0A3086}"/>
              </a:ext>
            </a:extLst>
          </p:cNvPr>
          <p:cNvSpPr txBox="1"/>
          <p:nvPr/>
        </p:nvSpPr>
        <p:spPr>
          <a:xfrm>
            <a:off x="914400" y="6183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D8B10A-D17B-493E-B754-32BDE5460BDE}"/>
              </a:ext>
            </a:extLst>
          </p:cNvPr>
          <p:cNvCxnSpPr>
            <a:cxnSpLocks/>
          </p:cNvCxnSpPr>
          <p:nvPr/>
        </p:nvCxnSpPr>
        <p:spPr>
          <a:xfrm flipV="1">
            <a:off x="1516546" y="4477091"/>
            <a:ext cx="1283718" cy="170677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Improving backtracking efficiency:</a:t>
            </a:r>
          </a:p>
          <a:p>
            <a:pPr lvl="1"/>
            <a:r>
              <a:rPr lang="en-US" dirty="0"/>
              <a:t>Which variable should be assigned next?</a:t>
            </a:r>
          </a:p>
          <a:p>
            <a:pPr lvl="1"/>
            <a:r>
              <a:rPr lang="en-US" dirty="0"/>
              <a:t>In what order should its values be tried?</a:t>
            </a:r>
          </a:p>
          <a:p>
            <a:pPr lvl="1"/>
            <a:r>
              <a:rPr lang="en-US" dirty="0"/>
              <a:t>Can we detect inevitable failure early?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8099869" cy="310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96679-8086-48E1-B7CD-37E09CEAA8F6}"/>
              </a:ext>
            </a:extLst>
          </p:cNvPr>
          <p:cNvSpPr txBox="1"/>
          <p:nvPr/>
        </p:nvSpPr>
        <p:spPr>
          <a:xfrm>
            <a:off x="685800" y="4648200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Recursive-Backtracking({},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51756-107A-4649-A6BC-DC61EAC441A3}"/>
              </a:ext>
            </a:extLst>
          </p:cNvPr>
          <p:cNvSpPr/>
          <p:nvPr/>
        </p:nvSpPr>
        <p:spPr>
          <a:xfrm>
            <a:off x="628650" y="1371600"/>
            <a:ext cx="8233219" cy="37221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variable should be assigned next?</a:t>
            </a:r>
            <a:br>
              <a:rPr lang="en-US" dirty="0"/>
            </a:br>
            <a:r>
              <a:rPr lang="en-US" dirty="0"/>
              <a:t>In which order should its values be tried?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constrained variable:</a:t>
            </a:r>
          </a:p>
          <a:p>
            <a:pPr lvl="1"/>
            <a:r>
              <a:rPr lang="en-US" dirty="0"/>
              <a:t>Keep track of remaining legal values for unassigned variables (using constraints)</a:t>
            </a:r>
          </a:p>
          <a:p>
            <a:pPr lvl="1"/>
            <a:r>
              <a:rPr lang="en-US" dirty="0"/>
              <a:t>Choose the variable with the fewest legal values left</a:t>
            </a:r>
          </a:p>
          <a:p>
            <a:pPr lvl="1"/>
            <a:r>
              <a:rPr lang="en-US" dirty="0"/>
              <a:t>A.k.a. </a:t>
            </a:r>
            <a:r>
              <a:rPr lang="en-US" b="1" dirty="0"/>
              <a:t>minimum remaining values </a:t>
            </a:r>
            <a:r>
              <a:rPr lang="en-US" dirty="0"/>
              <a:t>(MRV) heuristic</a:t>
            </a:r>
          </a:p>
          <a:p>
            <a:pPr lvl="1"/>
            <a:endParaRPr lang="en-US" dirty="0"/>
          </a:p>
          <a:p>
            <a:r>
              <a:rPr lang="en-US" dirty="0"/>
              <a:t>Choose the </a:t>
            </a:r>
            <a:r>
              <a:rPr lang="en-US" b="1" dirty="0"/>
              <a:t>least constraining value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value that rules out the fewest values in the remaining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forward-checking-progress3c">
            <a:extLst>
              <a:ext uri="{FF2B5EF4-FFF2-40B4-BE49-F238E27FC236}">
                <a16:creationId xmlns:a16="http://schemas.microsoft.com/office/drawing/2014/main" id="{880D3405-B441-46A8-916C-2A6F098D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5013" y="2953512"/>
            <a:ext cx="5133975" cy="1981200"/>
          </a:xfrm>
          <a:prstGeom prst="rect">
            <a:avLst/>
          </a:prstGeom>
          <a:noFill/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 – Forward checking</a:t>
            </a:r>
            <a:br>
              <a:rPr lang="en-US" dirty="0"/>
            </a:br>
            <a:r>
              <a:rPr lang="en-US" dirty="0"/>
              <a:t>Node consistency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13435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Keep track of remaining legal values for unassigned variables</a:t>
            </a:r>
          </a:p>
          <a:p>
            <a:r>
              <a:rPr lang="en-US" sz="2400" dirty="0"/>
              <a:t>Terminate search when any variable has no legal values (i.e., minimum remaining values = 0)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NT and SA cannot both be blue! This violates the constraint.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2505832" y="2895600"/>
            <a:ext cx="84968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65B6685-AA23-4638-ADAA-3E86481BC9A1}"/>
              </a:ext>
            </a:extLst>
          </p:cNvPr>
          <p:cNvSpPr/>
          <p:nvPr/>
        </p:nvSpPr>
        <p:spPr>
          <a:xfrm>
            <a:off x="3124200" y="4614746"/>
            <a:ext cx="399585" cy="4144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1E6233-FA7C-4D87-A67D-ABF60E4F9074}"/>
              </a:ext>
            </a:extLst>
          </p:cNvPr>
          <p:cNvSpPr/>
          <p:nvPr/>
        </p:nvSpPr>
        <p:spPr>
          <a:xfrm>
            <a:off x="6077415" y="4614746"/>
            <a:ext cx="399585" cy="4144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8AD79-F81F-4A7F-AD52-E4A1147662E1}"/>
              </a:ext>
            </a:extLst>
          </p:cNvPr>
          <p:cNvSpPr txBox="1"/>
          <p:nvPr/>
        </p:nvSpPr>
        <p:spPr>
          <a:xfrm>
            <a:off x="5705706" y="3135868"/>
            <a:ext cx="267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and backtrack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detection of failure – Forward checking</a:t>
            </a:r>
            <a:br>
              <a:rPr lang="en-US" dirty="0"/>
            </a:br>
            <a:r>
              <a:rPr lang="en-US" dirty="0"/>
              <a:t>Arc consistency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210550" cy="5486400"/>
          </a:xfrm>
        </p:spPr>
        <p:txBody>
          <a:bodyPr>
            <a:normAutofit/>
          </a:bodyPr>
          <a:lstStyle/>
          <a:p>
            <a:r>
              <a:rPr lang="en-US" sz="2300" i="1" dirty="0"/>
              <a:t>X </a:t>
            </a:r>
            <a:r>
              <a:rPr lang="en-US" sz="2300" dirty="0"/>
              <a:t>is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</a:t>
            </a:r>
            <a:r>
              <a:rPr lang="en-US" sz="2300" dirty="0" err="1"/>
              <a:t>iff</a:t>
            </a:r>
            <a:r>
              <a:rPr lang="en-US" sz="2300" dirty="0"/>
              <a:t> for </a:t>
            </a:r>
            <a:r>
              <a:rPr lang="en-US" sz="2300" dirty="0">
                <a:solidFill>
                  <a:srgbClr val="FF0000"/>
                </a:solidFill>
              </a:rPr>
              <a:t>every</a:t>
            </a:r>
            <a:r>
              <a:rPr lang="en-US" sz="2300" dirty="0"/>
              <a:t> value of </a:t>
            </a:r>
            <a:r>
              <a:rPr lang="en-US" sz="2300" i="1" dirty="0"/>
              <a:t>X </a:t>
            </a:r>
            <a:r>
              <a:rPr lang="en-US" sz="2300" dirty="0"/>
              <a:t>there is </a:t>
            </a:r>
            <a:r>
              <a:rPr lang="en-US" sz="2300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allowed value of </a:t>
            </a:r>
            <a:r>
              <a:rPr lang="en-US" sz="2300" i="1" dirty="0"/>
              <a:t>Y.</a:t>
            </a:r>
            <a:endParaRPr lang="en-US" sz="2300" dirty="0"/>
          </a:p>
          <a:p>
            <a:r>
              <a:rPr lang="en-US" sz="2300" dirty="0"/>
              <a:t>Make </a:t>
            </a:r>
            <a:r>
              <a:rPr lang="en-US" sz="2300" i="1" dirty="0"/>
              <a:t>X</a:t>
            </a:r>
            <a:r>
              <a:rPr lang="en-US" sz="2300" dirty="0"/>
              <a:t>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by throwing out any values of </a:t>
            </a:r>
            <a:r>
              <a:rPr lang="en-US" sz="2300" i="1" dirty="0"/>
              <a:t>X</a:t>
            </a:r>
            <a:r>
              <a:rPr lang="en-US" sz="2300" dirty="0"/>
              <a:t> for which there is no allowed value of </a:t>
            </a:r>
            <a:r>
              <a:rPr lang="en-US" sz="2300" i="1" dirty="0"/>
              <a:t>Y</a:t>
            </a:r>
            <a:r>
              <a:rPr lang="en-US" sz="2300" dirty="0"/>
              <a:t>.</a:t>
            </a:r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Arc consistency detects failure earlier than node consistency</a:t>
            </a:r>
          </a:p>
          <a:p>
            <a:r>
              <a:rPr lang="en-US" sz="2400" dirty="0"/>
              <a:t>There are more consistency checks (path consistency, K-consistency)</a:t>
            </a:r>
          </a:p>
        </p:txBody>
      </p:sp>
      <p:pic>
        <p:nvPicPr>
          <p:cNvPr id="49158" name="Picture 6" descr="ac-example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267075"/>
            <a:ext cx="5133975" cy="1762125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1256924" y="3200400"/>
            <a:ext cx="852863" cy="76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7ABC83-30CF-42FF-9525-CECD04520951}"/>
              </a:ext>
            </a:extLst>
          </p:cNvPr>
          <p:cNvSpPr txBox="1"/>
          <p:nvPr/>
        </p:nvSpPr>
        <p:spPr>
          <a:xfrm>
            <a:off x="6096000" y="2971800"/>
            <a:ext cx="287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NWS cannot be blue because SA has to be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 cannot be red because NSW has to be 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 cannot be blue because NT is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Fail and backtrack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 with inference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8099869" cy="310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96679-8086-48E1-B7CD-37E09CEAA8F6}"/>
              </a:ext>
            </a:extLst>
          </p:cNvPr>
          <p:cNvSpPr txBox="1"/>
          <p:nvPr/>
        </p:nvSpPr>
        <p:spPr>
          <a:xfrm>
            <a:off x="685800" y="4648200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Recursive-Backtracking({},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51756-107A-4649-A6BC-DC61EAC441A3}"/>
              </a:ext>
            </a:extLst>
          </p:cNvPr>
          <p:cNvSpPr/>
          <p:nvPr/>
        </p:nvSpPr>
        <p:spPr>
          <a:xfrm>
            <a:off x="628650" y="1371600"/>
            <a:ext cx="8233219" cy="37221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2A3913E-13D7-474A-85A3-11EDF68C215C}"/>
              </a:ext>
            </a:extLst>
          </p:cNvPr>
          <p:cNvSpPr/>
          <p:nvPr/>
        </p:nvSpPr>
        <p:spPr>
          <a:xfrm>
            <a:off x="1295400" y="3232666"/>
            <a:ext cx="745430" cy="2245794"/>
          </a:xfrm>
          <a:custGeom>
            <a:avLst/>
            <a:gdLst>
              <a:gd name="connsiteX0" fmla="*/ 42903 w 745430"/>
              <a:gd name="connsiteY0" fmla="*/ 3211551 h 3211551"/>
              <a:gd name="connsiteX1" fmla="*/ 76357 w 745430"/>
              <a:gd name="connsiteY1" fmla="*/ 669073 h 3211551"/>
              <a:gd name="connsiteX2" fmla="*/ 745430 w 745430"/>
              <a:gd name="connsiteY2" fmla="*/ 0 h 3211551"/>
              <a:gd name="connsiteX3" fmla="*/ 745430 w 745430"/>
              <a:gd name="connsiteY3" fmla="*/ 0 h 321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430" h="3211551">
                <a:moveTo>
                  <a:pt x="42903" y="3211551"/>
                </a:moveTo>
                <a:cubicBezTo>
                  <a:pt x="1086" y="2207941"/>
                  <a:pt x="-40731" y="1204331"/>
                  <a:pt x="76357" y="669073"/>
                </a:cubicBezTo>
                <a:cubicBezTo>
                  <a:pt x="193445" y="133815"/>
                  <a:pt x="745430" y="0"/>
                  <a:pt x="745430" y="0"/>
                </a:cubicBezTo>
                <a:lnTo>
                  <a:pt x="745430" y="0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7F0BE-8FA2-4B7C-BBA4-C6B915D2E2F7}"/>
              </a:ext>
            </a:extLst>
          </p:cNvPr>
          <p:cNvSpPr txBox="1"/>
          <p:nvPr/>
        </p:nvSpPr>
        <p:spPr>
          <a:xfrm>
            <a:off x="605980" y="5352871"/>
            <a:ext cx="8255889" cy="120032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(inference(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var, assignment) == failure)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failure</a:t>
            </a:r>
            <a:endParaRPr lang="en-US" dirty="0"/>
          </a:p>
          <a:p>
            <a:r>
              <a:rPr lang="en-US" dirty="0"/>
              <a:t># Check consistency here (called “inference”) and backtrack if we know that the branch will lead to failure. </a:t>
            </a:r>
          </a:p>
        </p:txBody>
      </p:sp>
    </p:spTree>
    <p:extLst>
      <p:ext uri="{BB962C8B-B14F-4D97-AF65-F5344CB8AC3E}">
        <p14:creationId xmlns:p14="http://schemas.microsoft.com/office/powerpoint/2010/main" val="317088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/>
              <a:t>Local search for CSPs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1211" y="1309036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CSP algorithms allow </a:t>
            </a:r>
            <a:r>
              <a:rPr lang="en-US" sz="2000" b="1" dirty="0"/>
              <a:t>incomplete states</a:t>
            </a:r>
            <a:r>
              <a:rPr lang="en-US" sz="2000" dirty="0"/>
              <a:t>, but only if </a:t>
            </a:r>
            <a:r>
              <a:rPr lang="en-US" sz="2000" b="1" dirty="0"/>
              <a:t>they satisfy all constraints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Local Search (e.g., Hill-climbing and simulated annealing) works only with </a:t>
            </a:r>
            <a:r>
              <a:rPr lang="en-US" sz="2000" b="1" dirty="0"/>
              <a:t>“complete” states</a:t>
            </a:r>
            <a:r>
              <a:rPr lang="en-US" sz="2000" dirty="0"/>
              <a:t>, i.e., all variables assigned, but we can </a:t>
            </a:r>
            <a:r>
              <a:rPr lang="en-US" sz="2000" b="1" dirty="0"/>
              <a:t>allow states with unsatisfied constraints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300" dirty="0"/>
              <a:t>Attempt to improve states by the </a:t>
            </a:r>
            <a:r>
              <a:rPr lang="en-US" sz="2300" b="1" dirty="0">
                <a:solidFill>
                  <a:srgbClr val="FF0000"/>
                </a:solidFill>
              </a:rPr>
              <a:t>min-conflicts</a:t>
            </a:r>
            <a:r>
              <a:rPr lang="en-US" sz="2300" dirty="0"/>
              <a:t> heuristic:</a:t>
            </a:r>
            <a:endParaRPr lang="en-US" sz="2300" dirty="0">
              <a:solidFill>
                <a:srgbClr val="FF0000"/>
              </a:solidFill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/>
              <a:t>Select a conflicted variable and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/>
              <a:t>Choose a new value that produces violates the fewest constraints (local improvement step)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/>
              <a:t>Repeat till all constraints are met. </a:t>
            </a:r>
          </a:p>
          <a:p>
            <a:pPr marL="1028700" lvl="2" indent="-342900">
              <a:buFont typeface="+mj-lt"/>
              <a:buAutoNum type="arabicPeriod"/>
            </a:pPr>
            <a:endParaRPr lang="en-US" sz="1800" dirty="0"/>
          </a:p>
          <a:p>
            <a:pPr marL="1028700" lvl="2" indent="-342900">
              <a:buFont typeface="+mj-lt"/>
              <a:buAutoNum type="arabicPeriod"/>
            </a:pPr>
            <a:endParaRPr lang="en-US" sz="1800" dirty="0"/>
          </a:p>
          <a:p>
            <a:pPr marL="1028700" lvl="2" indent="-342900">
              <a:buFont typeface="+mj-lt"/>
              <a:buAutoNum type="arabicPeriod"/>
            </a:pPr>
            <a:endParaRPr lang="en-US" sz="1800" dirty="0"/>
          </a:p>
          <a:p>
            <a:pPr marL="1028700" lvl="2" indent="-342900">
              <a:buFont typeface="+mj-lt"/>
              <a:buAutoNum type="arabicPeriod"/>
            </a:pPr>
            <a:endParaRPr lang="en-US" sz="1800" dirty="0"/>
          </a:p>
          <a:p>
            <a:pPr marL="1028700" lvl="2" indent="-342900">
              <a:buFont typeface="+mj-lt"/>
              <a:buAutoNum type="arabicPeriod"/>
            </a:pPr>
            <a:endParaRPr lang="en-US" sz="1800" dirty="0"/>
          </a:p>
          <a:p>
            <a:pPr marL="1028700" lvl="2" indent="-342900">
              <a:buFont typeface="+mj-lt"/>
              <a:buAutoNum type="arabicPeriod"/>
            </a:pPr>
            <a:endParaRPr lang="en-US" sz="1800" dirty="0"/>
          </a:p>
          <a:p>
            <a:pPr marL="1028700" lvl="2" indent="-342900">
              <a:buFont typeface="+mj-lt"/>
              <a:buAutoNum type="arabicPeriod"/>
            </a:pPr>
            <a:endParaRPr lang="en-US" sz="1800" dirty="0"/>
          </a:p>
          <a:p>
            <a:pPr marL="1028700" lvl="2" indent="-342900">
              <a:buFont typeface="+mj-lt"/>
              <a:buAutoNum type="arabicPeriod"/>
            </a:pPr>
            <a:endParaRPr lang="en-US" sz="1800" dirty="0"/>
          </a:p>
          <a:p>
            <a:pPr marL="342900" lvl="1" indent="0">
              <a:buNone/>
            </a:pPr>
            <a:r>
              <a:rPr lang="en-US" sz="2400" dirty="0"/>
              <a:t>Local search is often very effective for CSPs. </a:t>
            </a:r>
          </a:p>
          <a:p>
            <a:pPr marL="342900" lvl="1" indent="0">
              <a:buNone/>
            </a:pPr>
            <a:endParaRPr lang="en-US" sz="21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114800"/>
            <a:ext cx="5153449" cy="161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6755AC-BFDE-426A-9614-1D704B033549}"/>
              </a:ext>
            </a:extLst>
          </p:cNvPr>
          <p:cNvCxnSpPr/>
          <p:nvPr/>
        </p:nvCxnSpPr>
        <p:spPr>
          <a:xfrm flipV="1">
            <a:off x="4267200" y="4361379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300AD-733A-4AE4-9600-070D18002C5B}"/>
              </a:ext>
            </a:extLst>
          </p:cNvPr>
          <p:cNvCxnSpPr/>
          <p:nvPr/>
        </p:nvCxnSpPr>
        <p:spPr>
          <a:xfrm>
            <a:off x="6477000" y="4970979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Constraint satisfaction </a:t>
            </a:r>
            <a:br>
              <a:rPr lang="en-US" sz="3200" dirty="0"/>
            </a:br>
            <a:r>
              <a:rPr lang="en-US" sz="3200" dirty="0"/>
              <a:t>problems (CSPs)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2286000"/>
                <a:ext cx="8058150" cy="420687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State</a:t>
                </a:r>
                <a:r>
                  <a:rPr lang="en-US" sz="2000" dirty="0"/>
                  <a:t> is defined by a set of </a:t>
                </a:r>
                <a:r>
                  <a:rPr lang="en-US" sz="2000" b="1" dirty="0"/>
                  <a:t>variables</a:t>
                </a:r>
                <a:r>
                  <a:rPr lang="en-US" sz="2000" dirty="0"/>
                  <a:t> </a:t>
                </a:r>
                <a:r>
                  <a:rPr lang="en-US" sz="2000" i="1" dirty="0"/>
                  <a:t>X</a:t>
                </a:r>
                <a:r>
                  <a:rPr lang="en-US" sz="2000" i="1" baseline="-25000" dirty="0"/>
                  <a:t>i </a:t>
                </a:r>
                <a:r>
                  <a:rPr lang="en-US" sz="2000" dirty="0"/>
                  <a:t> (= factored state description)</a:t>
                </a:r>
              </a:p>
              <a:p>
                <a:pPr lvl="2"/>
                <a:r>
                  <a:rPr lang="en-US" sz="1700" dirty="0"/>
                  <a:t>Each variable can have a </a:t>
                </a:r>
                <a:r>
                  <a:rPr lang="en-US" sz="1700" b="1" dirty="0"/>
                  <a:t>value</a:t>
                </a:r>
                <a:r>
                  <a:rPr lang="en-US" sz="1700" dirty="0"/>
                  <a:t> from </a:t>
                </a:r>
                <a:r>
                  <a:rPr lang="en-US" sz="1700" b="1" dirty="0"/>
                  <a:t>domain</a:t>
                </a:r>
                <a:r>
                  <a:rPr lang="en-US" sz="1700" dirty="0"/>
                  <a:t> </a:t>
                </a:r>
                <a:r>
                  <a:rPr lang="en-US" sz="1700" i="1" dirty="0"/>
                  <a:t>D</a:t>
                </a:r>
                <a:r>
                  <a:rPr lang="en-US" sz="1700" i="1" baseline="-25000" dirty="0"/>
                  <a:t>i  </a:t>
                </a:r>
                <a:r>
                  <a:rPr lang="en-US" sz="1700" dirty="0"/>
                  <a:t>or be </a:t>
                </a:r>
                <a:r>
                  <a:rPr lang="en-US" sz="1800" b="1" dirty="0"/>
                  <a:t>unassigned</a:t>
                </a:r>
                <a:r>
                  <a:rPr lang="en-US" sz="1700" dirty="0"/>
                  <a:t> (partial solution).</a:t>
                </a:r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Constraints </a:t>
                </a:r>
                <a:r>
                  <a:rPr lang="en-US" sz="2000" dirty="0"/>
                  <a:t>are a set of rules specifying allowable combinations of values for subsets of variables (e.g.,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+ 3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Solution</a:t>
                </a:r>
                <a:r>
                  <a:rPr lang="en-US" sz="2000" dirty="0"/>
                  <a:t>: a state that is a</a:t>
                </a: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Consistent assignment</a:t>
                </a:r>
                <a:r>
                  <a:rPr lang="en-US" sz="1800" dirty="0"/>
                  <a:t>: satisfies all constraints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Complete assignment: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/>
                  <a:t>assigns value to each variable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makes the problem different from the “generic” tree search formulation where we have:</a:t>
                </a:r>
              </a:p>
              <a:p>
                <a:pPr lvl="1"/>
                <a:r>
                  <a:rPr lang="en-US" sz="1700" dirty="0"/>
                  <a:t>Atomic states</a:t>
                </a:r>
              </a:p>
              <a:p>
                <a:pPr lvl="1"/>
                <a:r>
                  <a:rPr lang="en-US" sz="1700" dirty="0"/>
                  <a:t>States are always compete assignments.</a:t>
                </a:r>
              </a:p>
              <a:p>
                <a:pPr lvl="1"/>
                <a:r>
                  <a:rPr lang="en-US" sz="1700" dirty="0"/>
                  <a:t>Constrains are implicit in the transition function.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dirty="0"/>
                  <a:t>General-purpose algorithms for CSP with more power than standard search algorithms exit.</a:t>
                </a:r>
              </a:p>
            </p:txBody>
          </p:sp>
        </mc:Choice>
        <mc:Fallback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86000"/>
                <a:ext cx="8058150" cy="4206874"/>
              </a:xfrm>
              <a:blipFill>
                <a:blip r:embed="rId3"/>
                <a:stretch>
                  <a:fillRect l="-378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7D56882-B39D-47D5-AACD-0ABF7ECE3E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163"/>
          <a:stretch/>
        </p:blipFill>
        <p:spPr>
          <a:xfrm>
            <a:off x="4572000" y="533400"/>
            <a:ext cx="2827817" cy="161264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59D927-EDFE-4724-B097-B4603043B15F}"/>
              </a:ext>
            </a:extLst>
          </p:cNvPr>
          <p:cNvSpPr/>
          <p:nvPr/>
        </p:nvSpPr>
        <p:spPr>
          <a:xfrm>
            <a:off x="5647217" y="533400"/>
            <a:ext cx="1752600" cy="15984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10843E1-985B-4A9F-A87D-3ABA26727E55}"/>
              </a:ext>
            </a:extLst>
          </p:cNvPr>
          <p:cNvSpPr/>
          <p:nvPr/>
        </p:nvSpPr>
        <p:spPr>
          <a:xfrm>
            <a:off x="7848600" y="685799"/>
            <a:ext cx="1219200" cy="1004889"/>
          </a:xfrm>
          <a:prstGeom prst="wedgeRoundRectCallout">
            <a:avLst>
              <a:gd name="adj1" fmla="val -123464"/>
              <a:gd name="adj2" fmla="val -615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+ variables can have no value!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CSPs are a special type of search problem:</a:t>
            </a:r>
          </a:p>
          <a:p>
            <a:pPr lvl="1"/>
            <a:r>
              <a:rPr lang="en-US" sz="2400" dirty="0"/>
              <a:t>States are </a:t>
            </a:r>
            <a:r>
              <a:rPr lang="en-US" sz="2400" b="1" dirty="0"/>
              <a:t>structured</a:t>
            </a:r>
            <a:r>
              <a:rPr lang="en-US" sz="2400" dirty="0"/>
              <a:t> and defined by a set of variables and values assignments</a:t>
            </a:r>
          </a:p>
          <a:p>
            <a:pPr lvl="1"/>
            <a:r>
              <a:rPr lang="en-US" sz="2400" dirty="0"/>
              <a:t>Variables can be unassigned</a:t>
            </a:r>
          </a:p>
          <a:p>
            <a:pPr lvl="1"/>
            <a:r>
              <a:rPr lang="en-US" sz="2400" dirty="0"/>
              <a:t>Goal test defined by </a:t>
            </a:r>
          </a:p>
          <a:p>
            <a:pPr lvl="2"/>
            <a:r>
              <a:rPr lang="en-US" sz="2100" b="1" dirty="0"/>
              <a:t>Consistency</a:t>
            </a:r>
            <a:r>
              <a:rPr lang="en-US" sz="2100" dirty="0"/>
              <a:t> with constraints</a:t>
            </a:r>
          </a:p>
          <a:p>
            <a:pPr lvl="2"/>
            <a:r>
              <a:rPr lang="en-US" sz="2100" b="1" dirty="0"/>
              <a:t>Completeness</a:t>
            </a:r>
            <a:r>
              <a:rPr lang="en-US" sz="2100" dirty="0"/>
              <a:t> of assignment </a:t>
            </a:r>
          </a:p>
          <a:p>
            <a:endParaRPr lang="en-US" sz="2400" b="1" dirty="0"/>
          </a:p>
          <a:p>
            <a:r>
              <a:rPr lang="en-US" sz="2400" b="1" dirty="0"/>
              <a:t>Backtracking search</a:t>
            </a:r>
            <a:r>
              <a:rPr lang="en-US" sz="2400" dirty="0"/>
              <a:t> = depth-first search where a successor state is generated by a consistent value assignment to a single unassigned variable</a:t>
            </a:r>
          </a:p>
          <a:p>
            <a:pPr lvl="1"/>
            <a:r>
              <a:rPr lang="en-US" sz="2000" dirty="0"/>
              <a:t>Starts with {} and only considers consistent assignments.</a:t>
            </a:r>
          </a:p>
          <a:p>
            <a:pPr lvl="1"/>
            <a:r>
              <a:rPr lang="en-US" sz="2000" b="1" dirty="0"/>
              <a:t>Variable ordering</a:t>
            </a:r>
            <a:r>
              <a:rPr lang="en-US" sz="2000" dirty="0"/>
              <a:t> and </a:t>
            </a:r>
            <a:r>
              <a:rPr lang="en-US" sz="2000" b="1" dirty="0"/>
              <a:t>value selection</a:t>
            </a:r>
            <a:r>
              <a:rPr lang="en-US" sz="2000" dirty="0"/>
              <a:t> heuristics can help significantly</a:t>
            </a:r>
          </a:p>
          <a:p>
            <a:pPr lvl="1"/>
            <a:r>
              <a:rPr lang="en-US" sz="2000" b="1" dirty="0"/>
              <a:t>Forward checking</a:t>
            </a:r>
            <a:r>
              <a:rPr lang="en-US" sz="2000" dirty="0"/>
              <a:t> prevents assignments that guarantee later failure</a:t>
            </a:r>
          </a:p>
          <a:p>
            <a:endParaRPr lang="en-US" sz="2400" dirty="0"/>
          </a:p>
          <a:p>
            <a:r>
              <a:rPr lang="en-US" sz="2400" dirty="0"/>
              <a:t>Local search can be used to search the space of all complete assignments for consistent assignments = </a:t>
            </a:r>
            <a:r>
              <a:rPr lang="en-US" sz="2400" b="1" dirty="0"/>
              <a:t>min-conflicts heuristic.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 (Graph coloring)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b="1" dirty="0"/>
                  <a:t>Variables representing state:</a:t>
                </a:r>
                <a:r>
                  <a:rPr lang="en-US" sz="2400" dirty="0"/>
                  <a:t> WA, NT, Q, NSW, V, SA, T </a:t>
                </a:r>
              </a:p>
              <a:p>
                <a:r>
                  <a:rPr lang="en-US" sz="2400" b="1" dirty="0"/>
                  <a:t>Variable Domains:</a:t>
                </a:r>
                <a:r>
                  <a:rPr lang="en-US" sz="2400" dirty="0"/>
                  <a:t> {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}</a:t>
                </a:r>
              </a:p>
              <a:p>
                <a:r>
                  <a:rPr lang="en-US" sz="2400" b="1" dirty="0"/>
                  <a:t>Constraints:</a:t>
                </a:r>
                <a:r>
                  <a:rPr lang="en-US" sz="2400" dirty="0"/>
                  <a:t> adjacent regions must have different colors</a:t>
                </a:r>
                <a:br>
                  <a:rPr lang="en-US" sz="2400" dirty="0"/>
                </a:br>
                <a:r>
                  <a:rPr lang="en-US" sz="2400" dirty="0"/>
                  <a:t>e.g., </a:t>
                </a:r>
                <a:br>
                  <a:rPr lang="en-US" sz="2400" dirty="0"/>
                </a:br>
                <a:r>
                  <a:rPr lang="en-US" sz="2400" dirty="0"/>
                  <a:t>            WA </a:t>
                </a:r>
                <a:r>
                  <a:rPr lang="en-US" sz="2400" dirty="0">
                    <a:cs typeface="Arial" charset="0"/>
                  </a:rPr>
                  <a:t>≠</a:t>
                </a:r>
                <a:r>
                  <a:rPr lang="en-US" sz="2400" dirty="0"/>
                  <a:t> 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 (WA, NT) in {(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)}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  <a:blipFill>
                <a:blip r:embed="rId3"/>
                <a:stretch>
                  <a:fillRect l="-696" t="-6844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9A3A109-502C-45C6-8CA0-458CEE8C4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7261"/>
            <a:ext cx="7013970" cy="2824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CC2822-DF43-40E5-A19C-479A912937C8}"/>
              </a:ext>
            </a:extLst>
          </p:cNvPr>
          <p:cNvSpPr txBox="1"/>
          <p:nvPr/>
        </p:nvSpPr>
        <p:spPr>
          <a:xfrm>
            <a:off x="5101830" y="1459468"/>
            <a:ext cx="23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Constraint graph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080C8D-C0F8-490D-9B4B-6B61C95A074F}"/>
              </a:ext>
            </a:extLst>
          </p:cNvPr>
          <p:cNvSpPr/>
          <p:nvPr/>
        </p:nvSpPr>
        <p:spPr>
          <a:xfrm>
            <a:off x="4135391" y="1502043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CB769-BFB3-4569-AED1-BE87B5811DA0}"/>
              </a:ext>
            </a:extLst>
          </p:cNvPr>
          <p:cNvSpPr txBox="1"/>
          <p:nvPr/>
        </p:nvSpPr>
        <p:spPr>
          <a:xfrm>
            <a:off x="2339580" y="1459468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4665662"/>
            <a:ext cx="7467600" cy="158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Solutions</a:t>
            </a:r>
            <a:r>
              <a:rPr lang="en-US" sz="2400" dirty="0"/>
              <a:t> are </a:t>
            </a:r>
            <a:r>
              <a:rPr lang="en-US" sz="2400" b="1" i="1" dirty="0">
                <a:solidFill>
                  <a:srgbClr val="FF0000"/>
                </a:solidFill>
              </a:rPr>
              <a:t>complete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consistent</a:t>
            </a:r>
            <a:r>
              <a:rPr lang="en-US" sz="2400" i="1" dirty="0"/>
              <a:t> </a:t>
            </a:r>
            <a:r>
              <a:rPr lang="en-US" sz="2400" dirty="0"/>
              <a:t>assignments, e.g., </a:t>
            </a:r>
          </a:p>
          <a:p>
            <a:pPr marL="342900" lvl="1" indent="0">
              <a:buNone/>
            </a:pPr>
            <a:br>
              <a:rPr lang="en-US" sz="2400" dirty="0"/>
            </a:br>
            <a:r>
              <a:rPr lang="en-US" sz="2400" dirty="0"/>
              <a:t>WA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Q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NSW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SA = </a:t>
            </a:r>
            <a:r>
              <a:rPr lang="en-US" sz="2400" dirty="0">
                <a:solidFill>
                  <a:srgbClr val="0000FF"/>
                </a:solidFill>
              </a:rPr>
              <a:t>blue</a:t>
            </a:r>
            <a:r>
              <a:rPr lang="en-US" sz="2400" dirty="0"/>
              <a:t>, 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endParaRPr lang="en-US" sz="2400" dirty="0"/>
          </a:p>
        </p:txBody>
      </p:sp>
      <p:pic>
        <p:nvPicPr>
          <p:cNvPr id="7172" name="Picture 4" descr="australia-solu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N-Queens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b="1" dirty="0"/>
                  <a:t>Variables: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i="1" baseline="-25000" dirty="0"/>
                  <a:t> 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 1} </m:t>
                    </m:r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Queen: no/yes</a:t>
                </a:r>
              </a:p>
              <a:p>
                <a:pPr>
                  <a:lnSpc>
                    <a:spcPct val="140000"/>
                  </a:lnSpc>
                </a:pPr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>
                    <a:sym typeface="Symbol"/>
                  </a:rPr>
                  <a:t></a:t>
                </a:r>
                <a:r>
                  <a:rPr lang="en-US" i="1" baseline="-25000" dirty="0" err="1"/>
                  <a:t>i,j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ij</a:t>
                </a:r>
                <a:r>
                  <a:rPr lang="en-US" i="1" dirty="0"/>
                  <a:t> = N</a:t>
                </a:r>
                <a:endParaRPr lang="en-US" dirty="0">
                  <a:sym typeface="Symbol"/>
                </a:endParaRP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col.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kj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row.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</a:t>
                </a:r>
                <a:r>
                  <a:rPr lang="en-US" i="1" baseline="-25000" dirty="0" err="1"/>
                  <a:t>j+k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j–k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838200"/>
            <a:ext cx="2638425" cy="266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0" y="1524000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srgbClr val="0000FF"/>
                </a:solidFill>
                <a:latin typeface="+mn-lt"/>
              </a:rPr>
              <a:t>X</a:t>
            </a:r>
            <a:r>
              <a:rPr lang="en-US" sz="3200" i="1" baseline="-25000" dirty="0">
                <a:solidFill>
                  <a:srgbClr val="0000FF"/>
                </a:solidFill>
                <a:latin typeface="+mn-lt"/>
              </a:rPr>
              <a:t>ij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9685BF-BB48-42DC-A7E4-C20FEB3D412C}"/>
              </a:ext>
            </a:extLst>
          </p:cNvPr>
          <p:cNvCxnSpPr/>
          <p:nvPr/>
        </p:nvCxnSpPr>
        <p:spPr>
          <a:xfrm>
            <a:off x="6019800" y="3581400"/>
            <a:ext cx="289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989238-3626-41EE-8462-C21BEE99E5A6}"/>
              </a:ext>
            </a:extLst>
          </p:cNvPr>
          <p:cNvCxnSpPr>
            <a:cxnSpLocks/>
          </p:cNvCxnSpPr>
          <p:nvPr/>
        </p:nvCxnSpPr>
        <p:spPr>
          <a:xfrm flipV="1">
            <a:off x="6019800" y="762000"/>
            <a:ext cx="0" cy="280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77BCFB-A7E0-4618-AD47-B26FD79290F3}"/>
              </a:ext>
            </a:extLst>
          </p:cNvPr>
          <p:cNvSpPr txBox="1"/>
          <p:nvPr/>
        </p:nvSpPr>
        <p:spPr>
          <a:xfrm>
            <a:off x="7239000" y="3733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7EF9A-AF6D-4F3F-824B-67378224851C}"/>
              </a:ext>
            </a:extLst>
          </p:cNvPr>
          <p:cNvSpPr txBox="1"/>
          <p:nvPr/>
        </p:nvSpPr>
        <p:spPr>
          <a:xfrm>
            <a:off x="5593743" y="197989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31DDE1D-B800-422E-BE8D-836463FE5447}"/>
              </a:ext>
            </a:extLst>
          </p:cNvPr>
          <p:cNvSpPr/>
          <p:nvPr/>
        </p:nvSpPr>
        <p:spPr>
          <a:xfrm>
            <a:off x="6172200" y="3962400"/>
            <a:ext cx="381000" cy="2057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/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  <a:blipFill>
                <a:blip r:embed="rId5"/>
                <a:stretch>
                  <a:fillRect l="-1458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N-Queens: Alternative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Variables: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baseline="-25000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 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row for each col.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20000"/>
                  </a:lnSpc>
                  <a:buNone/>
                </a:pPr>
                <a:r>
                  <a:rPr lang="en-US" dirty="0">
                    <a:sym typeface="Symbol"/>
                  </a:rPr>
                  <a:t></a:t>
                </a:r>
                <a:r>
                  <a:rPr lang="en-US" i="1" dirty="0">
                    <a:sym typeface="Symbol"/>
                  </a:rPr>
                  <a:t> </a:t>
                </a:r>
                <a:r>
                  <a:rPr lang="en-US" i="1" dirty="0" err="1">
                    <a:sym typeface="Symbol"/>
                  </a:rPr>
                  <a:t>i</a:t>
                </a:r>
                <a:r>
                  <a:rPr lang="en-US" dirty="0">
                    <a:sym typeface="Symbol"/>
                  </a:rPr>
                  <a:t>, </a:t>
                </a:r>
                <a:r>
                  <a:rPr lang="en-US" i="1" dirty="0">
                    <a:sym typeface="Symbol"/>
                  </a:rPr>
                  <a:t>j</a:t>
                </a:r>
                <a:r>
                  <a:rPr lang="en-US" dirty="0">
                    <a:sym typeface="Symbol"/>
                  </a:rPr>
                  <a:t> non-threatening (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j</a:t>
                </a:r>
                <a:r>
                  <a:rPr lang="en-US" dirty="0">
                    <a:sym typeface="Symbol"/>
                  </a:rPr>
                  <a:t>)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057400"/>
            <a:ext cx="2638425" cy="266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762532" y="150794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2</a:t>
            </a:r>
            <a:endParaRPr lang="en-US" sz="32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27898" y="1504397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1</a:t>
            </a:r>
            <a:endParaRPr lang="en-US" sz="32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1624" y="150561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3</a:t>
            </a:r>
            <a:endParaRPr lang="en-US" sz="32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0610" y="1504397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4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7CE22-3465-441B-AE57-00C8D7CF15EA}"/>
              </a:ext>
            </a:extLst>
          </p:cNvPr>
          <p:cNvSpPr txBox="1"/>
          <p:nvPr/>
        </p:nvSpPr>
        <p:spPr>
          <a:xfrm>
            <a:off x="5935479" y="4952569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/>
              <a:t>Q1 = 2, Q2 = 4, Q3 = 1, Q4 =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E564C-7BBD-40FE-A1EF-B99415331756}"/>
              </a:ext>
            </a:extLst>
          </p:cNvPr>
          <p:cNvSpPr/>
          <p:nvPr/>
        </p:nvSpPr>
        <p:spPr>
          <a:xfrm>
            <a:off x="5772388" y="1985902"/>
            <a:ext cx="393056" cy="26013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i="1" dirty="0"/>
              <a:t>4</a:t>
            </a:r>
          </a:p>
          <a:p>
            <a:pPr>
              <a:lnSpc>
                <a:spcPct val="130000"/>
              </a:lnSpc>
            </a:pPr>
            <a:r>
              <a:rPr lang="en-US" sz="3200" i="1" dirty="0">
                <a:latin typeface="+mn-lt"/>
              </a:rPr>
              <a:t>3</a:t>
            </a:r>
          </a:p>
          <a:p>
            <a:pPr>
              <a:lnSpc>
                <a:spcPct val="130000"/>
              </a:lnSpc>
            </a:pPr>
            <a:r>
              <a:rPr lang="en-US" sz="3200" i="1" dirty="0"/>
              <a:t>2</a:t>
            </a:r>
          </a:p>
          <a:p>
            <a:pPr>
              <a:lnSpc>
                <a:spcPct val="130000"/>
              </a:lnSpc>
            </a:pPr>
            <a:r>
              <a:rPr lang="en-US" sz="3200" i="1" dirty="0">
                <a:latin typeface="+mn-lt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Cryptarithmetic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/>
              <a:t>Variables:</a:t>
            </a:r>
            <a:r>
              <a:rPr lang="en-US" dirty="0"/>
              <a:t> T, W, O, F, U, R</a:t>
            </a:r>
          </a:p>
          <a:p>
            <a:pPr>
              <a:buNone/>
            </a:pPr>
            <a:r>
              <a:rPr lang="en-US" dirty="0"/>
              <a:t>			  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</a:p>
          <a:p>
            <a:r>
              <a:rPr lang="en-US" b="1" dirty="0"/>
              <a:t>Domains</a:t>
            </a:r>
            <a:r>
              <a:rPr lang="en-US" dirty="0"/>
              <a:t>: {0, 1, 2, …, 9}</a:t>
            </a:r>
          </a:p>
          <a:p>
            <a:r>
              <a:rPr lang="en-US" b="1" dirty="0"/>
              <a:t>Constraints: </a:t>
            </a:r>
          </a:p>
          <a:p>
            <a:pPr lvl="1">
              <a:buNone/>
            </a:pPr>
            <a:r>
              <a:rPr lang="en-US" dirty="0" err="1"/>
              <a:t>Alldiff</a:t>
            </a:r>
            <a:r>
              <a:rPr lang="en-US" dirty="0"/>
              <a:t>(T, W, O, F, U, R)</a:t>
            </a:r>
          </a:p>
          <a:p>
            <a:pPr lvl="1">
              <a:buNone/>
            </a:pPr>
            <a:r>
              <a:rPr lang="en-US" dirty="0"/>
              <a:t>O + O = R + 10 * X</a:t>
            </a:r>
            <a:r>
              <a:rPr lang="en-US" baseline="-25000" dirty="0"/>
              <a:t>1</a:t>
            </a:r>
          </a:p>
          <a:p>
            <a:pPr lvl="1">
              <a:buNone/>
            </a:pPr>
            <a:r>
              <a:rPr lang="en-US" dirty="0"/>
              <a:t>W + W + X</a:t>
            </a:r>
            <a:r>
              <a:rPr lang="en-US" baseline="-25000" dirty="0"/>
              <a:t>1</a:t>
            </a:r>
            <a:r>
              <a:rPr lang="en-US" dirty="0"/>
              <a:t> = U + 10 * X</a:t>
            </a:r>
            <a:r>
              <a:rPr lang="en-US" baseline="-25000" dirty="0"/>
              <a:t>2</a:t>
            </a:r>
            <a:endParaRPr lang="en-US" dirty="0"/>
          </a:p>
          <a:p>
            <a:pPr lvl="1">
              <a:buNone/>
            </a:pPr>
            <a:r>
              <a:rPr lang="en-US" dirty="0"/>
              <a:t>T + T + X</a:t>
            </a:r>
            <a:r>
              <a:rPr lang="en-US" baseline="-25000" dirty="0"/>
              <a:t>2</a:t>
            </a:r>
            <a:r>
              <a:rPr lang="en-US" dirty="0"/>
              <a:t> = O + 10 * F</a:t>
            </a:r>
          </a:p>
          <a:p>
            <a:pPr lvl="1">
              <a:buNone/>
            </a:pPr>
            <a:r>
              <a:rPr lang="en-US" dirty="0"/>
              <a:t>T 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 0, F 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 0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352800"/>
            <a:ext cx="234097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378840" y="2971800"/>
            <a:ext cx="982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sz="3200" baseline="-250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sz="3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 X</a:t>
            </a:r>
            <a:r>
              <a:rPr lang="en-US" sz="3200" baseline="-250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en-US" sz="3200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81E0890-8634-487D-A6C2-2006ED7E7932}"/>
              </a:ext>
            </a:extLst>
          </p:cNvPr>
          <p:cNvSpPr/>
          <p:nvPr/>
        </p:nvSpPr>
        <p:spPr>
          <a:xfrm>
            <a:off x="3200400" y="3429000"/>
            <a:ext cx="152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77262F-DE0C-4A9C-9006-65ADF8EC95D4}"/>
              </a:ext>
            </a:extLst>
          </p:cNvPr>
          <p:cNvCxnSpPr>
            <a:cxnSpLocks/>
          </p:cNvCxnSpPr>
          <p:nvPr/>
        </p:nvCxnSpPr>
        <p:spPr>
          <a:xfrm flipH="1">
            <a:off x="3581400" y="3886200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5E5259-0796-46AC-AE6F-BB295B10D559}"/>
              </a:ext>
            </a:extLst>
          </p:cNvPr>
          <p:cNvSpPr txBox="1"/>
          <p:nvPr/>
        </p:nvSpPr>
        <p:spPr>
          <a:xfrm>
            <a:off x="4343400" y="1497922"/>
            <a:ext cx="3636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Puzzle:</a:t>
            </a:r>
          </a:p>
          <a:p>
            <a:r>
              <a:rPr lang="en-US" sz="2400" dirty="0"/>
              <a:t>Find values for the letters. Each letter stands for a different digit.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39A99-CDBD-4A44-B150-12169C42E434}"/>
              </a:ext>
            </a:extLst>
          </p:cNvPr>
          <p:cNvSpPr/>
          <p:nvPr/>
        </p:nvSpPr>
        <p:spPr>
          <a:xfrm>
            <a:off x="4267200" y="1371600"/>
            <a:ext cx="3810000" cy="38862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EA7A63-E316-496A-A66B-4407786BF983}"/>
              </a:ext>
            </a:extLst>
          </p:cNvPr>
          <p:cNvCxnSpPr/>
          <p:nvPr/>
        </p:nvCxnSpPr>
        <p:spPr>
          <a:xfrm flipH="1">
            <a:off x="2971800" y="2895600"/>
            <a:ext cx="1371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Sudoku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Variables: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ij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b="1" dirty="0"/>
              <a:t>Domains:</a:t>
            </a:r>
            <a:r>
              <a:rPr lang="en-US" dirty="0"/>
              <a:t> {1, 2, …, 9}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Constraints: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unit)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row)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column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209800"/>
            <a:ext cx="30384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993534" y="3505200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FF"/>
                </a:solidFill>
                <a:latin typeface="+mn-lt"/>
              </a:rPr>
              <a:t>X</a:t>
            </a:r>
            <a:r>
              <a:rPr lang="en-US" sz="2000" i="1" baseline="-25000" dirty="0">
                <a:solidFill>
                  <a:srgbClr val="0000FF"/>
                </a:solidFill>
                <a:latin typeface="+mn-lt"/>
              </a:rPr>
              <a:t>ij</a:t>
            </a:r>
            <a:endParaRPr lang="en-US" sz="2000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BAFD-D740-4BBD-A52D-41EC588A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Types of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2658-0CBA-468F-B6EF-76D87E7C9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7627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Boolean Satisfiability Problem (SAT)</a:t>
            </a:r>
            <a:br>
              <a:rPr lang="en-US" dirty="0"/>
            </a:br>
            <a:r>
              <a:rPr lang="en-US" dirty="0"/>
              <a:t>Find variable assignments that makes a Boolean expression (often expressed in conjunctive normal form) evaluate as true.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Integer Programming</a:t>
            </a:r>
            <a:br>
              <a:rPr lang="en-US" dirty="0"/>
            </a:br>
            <a:r>
              <a:rPr lang="en-US" dirty="0"/>
              <a:t>Variables are restricted to integers. Find a feasible solution that satisfies all constraints. The traveling salesman problem can be expressed as an integer program.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Linear Programming</a:t>
            </a:r>
            <a:br>
              <a:rPr lang="en-US" dirty="0"/>
            </a:br>
            <a:r>
              <a:rPr lang="en-US" dirty="0"/>
              <a:t>Variables are continuous and constraints </a:t>
            </a:r>
            <a:br>
              <a:rPr lang="en-US" dirty="0"/>
            </a:br>
            <a:r>
              <a:rPr lang="en-US" dirty="0"/>
              <a:t>are linear (in)equalities. </a:t>
            </a:r>
            <a:br>
              <a:rPr lang="en-US" dirty="0"/>
            </a:br>
            <a:r>
              <a:rPr lang="en-US" dirty="0"/>
              <a:t>Find a feasible solution using, e.g., </a:t>
            </a:r>
            <a:br>
              <a:rPr lang="en-US" dirty="0"/>
            </a:br>
            <a:r>
              <a:rPr lang="en-US" dirty="0"/>
              <a:t>the simplex algorithm.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60BE-A16D-4141-949D-AE1AB20774B8}"/>
              </a:ext>
            </a:extLst>
          </p:cNvPr>
          <p:cNvSpPr/>
          <p:nvPr/>
        </p:nvSpPr>
        <p:spPr>
          <a:xfrm>
            <a:off x="2590800" y="2831068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Nimbus Roman No9 L"/>
              </a:rPr>
              <a:t>(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 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) ∧ (¬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3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) ∧ 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 </a:t>
            </a:r>
            <a:r>
              <a:rPr lang="en-US" dirty="0"/>
              <a:t>= True</a:t>
            </a:r>
          </a:p>
        </p:txBody>
      </p:sp>
      <p:pic>
        <p:nvPicPr>
          <p:cNvPr id="1026" name="Picture 2" descr="Linear programming - Simple English Wikipedia, the free encyclopedia">
            <a:extLst>
              <a:ext uri="{FF2B5EF4-FFF2-40B4-BE49-F238E27FC236}">
                <a16:creationId xmlns:a16="http://schemas.microsoft.com/office/drawing/2014/main" id="{6F866652-89FC-432C-A3C0-F89048A6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519" y="4409519"/>
            <a:ext cx="2296081" cy="22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6B4F95F-71FD-4E58-99F6-1BE4DDF3BDB9}"/>
              </a:ext>
            </a:extLst>
          </p:cNvPr>
          <p:cNvSpPr/>
          <p:nvPr/>
        </p:nvSpPr>
        <p:spPr>
          <a:xfrm>
            <a:off x="7391400" y="1825625"/>
            <a:ext cx="304800" cy="2583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96929-379C-4B9F-BE37-2F6C0043FCE0}"/>
              </a:ext>
            </a:extLst>
          </p:cNvPr>
          <p:cNvSpPr txBox="1"/>
          <p:nvPr/>
        </p:nvSpPr>
        <p:spPr>
          <a:xfrm rot="16200000">
            <a:off x="7119419" y="2787687"/>
            <a:ext cx="167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NP-complete </a:t>
            </a:r>
          </a:p>
        </p:txBody>
      </p:sp>
    </p:spTree>
    <p:extLst>
      <p:ext uri="{BB962C8B-B14F-4D97-AF65-F5344CB8AC3E}">
        <p14:creationId xmlns:p14="http://schemas.microsoft.com/office/powerpoint/2010/main" val="94776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12681</TotalTime>
  <Words>1638</Words>
  <Application>Microsoft Office PowerPoint</Application>
  <PresentationFormat>On-screen Show (4:3)</PresentationFormat>
  <Paragraphs>221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Nimbus Roman No9 L</vt:lpstr>
      <vt:lpstr>source sans pro</vt:lpstr>
      <vt:lpstr>Wingdings</vt:lpstr>
      <vt:lpstr>Office Theme</vt:lpstr>
      <vt:lpstr>CS 5/7320  Artificial Intelligence  Constraint Satisfaction Problems AIMA Chapter 6</vt:lpstr>
      <vt:lpstr>Constraint satisfaction  problems (CSPs)</vt:lpstr>
      <vt:lpstr>Example: Map Coloring (Graph coloring)</vt:lpstr>
      <vt:lpstr>Example: Map Coloring</vt:lpstr>
      <vt:lpstr>Example: N-Queens</vt:lpstr>
      <vt:lpstr>N-Queens: Alternative formulation</vt:lpstr>
      <vt:lpstr>Example: Cryptarithmetic Puzzle</vt:lpstr>
      <vt:lpstr>Example: Sudoku</vt:lpstr>
      <vt:lpstr>Some Popular Types of CSPs</vt:lpstr>
      <vt:lpstr>Real-world CSPs</vt:lpstr>
      <vt:lpstr>CSP as a Standard Search Formulation</vt:lpstr>
      <vt:lpstr>Backtracking search</vt:lpstr>
      <vt:lpstr>Example: Backtracking search (DFS)</vt:lpstr>
      <vt:lpstr>Backtracking search algorithm</vt:lpstr>
      <vt:lpstr>Which variable should be assigned next? In which order should its values be tried?</vt:lpstr>
      <vt:lpstr>Early detection of failure – Forward checking Node consistency</vt:lpstr>
      <vt:lpstr>Early detection of failure – Forward checking Arc consistency</vt:lpstr>
      <vt:lpstr>Backtracking search with inference</vt:lpstr>
      <vt:lpstr>Local search for CSPs</vt:lpstr>
      <vt:lpstr>Summary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dc:creator>Min-Yen Kan</dc:creator>
  <cp:lastModifiedBy>Michael Hahsler</cp:lastModifiedBy>
  <cp:revision>199</cp:revision>
  <dcterms:created xsi:type="dcterms:W3CDTF">2003-12-17T05:14:46Z</dcterms:created>
  <dcterms:modified xsi:type="dcterms:W3CDTF">2022-03-24T18:58:55Z</dcterms:modified>
</cp:coreProperties>
</file>