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6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9" r:id="rId3"/>
    <p:sldId id="262" r:id="rId4"/>
    <p:sldId id="261" r:id="rId5"/>
    <p:sldId id="353" r:id="rId6"/>
    <p:sldId id="287" r:id="rId7"/>
    <p:sldId id="285" r:id="rId8"/>
    <p:sldId id="286" r:id="rId9"/>
    <p:sldId id="359" r:id="rId10"/>
    <p:sldId id="264" r:id="rId11"/>
    <p:sldId id="289" r:id="rId12"/>
    <p:sldId id="308" r:id="rId13"/>
    <p:sldId id="291" r:id="rId14"/>
    <p:sldId id="352" r:id="rId15"/>
    <p:sldId id="267" r:id="rId16"/>
    <p:sldId id="294" r:id="rId17"/>
    <p:sldId id="296" r:id="rId18"/>
    <p:sldId id="297" r:id="rId19"/>
    <p:sldId id="299" r:id="rId20"/>
    <p:sldId id="317" r:id="rId21"/>
    <p:sldId id="319" r:id="rId22"/>
    <p:sldId id="318" r:id="rId23"/>
    <p:sldId id="320" r:id="rId24"/>
    <p:sldId id="360" r:id="rId25"/>
    <p:sldId id="300" r:id="rId26"/>
    <p:sldId id="355" r:id="rId27"/>
    <p:sldId id="354" r:id="rId28"/>
    <p:sldId id="356" r:id="rId29"/>
    <p:sldId id="346" r:id="rId30"/>
    <p:sldId id="324" r:id="rId31"/>
    <p:sldId id="344" r:id="rId32"/>
    <p:sldId id="358" r:id="rId33"/>
    <p:sldId id="303" r:id="rId34"/>
    <p:sldId id="348" r:id="rId35"/>
    <p:sldId id="302" r:id="rId36"/>
    <p:sldId id="306" r:id="rId37"/>
    <p:sldId id="338" r:id="rId38"/>
    <p:sldId id="342" r:id="rId39"/>
    <p:sldId id="357" r:id="rId40"/>
    <p:sldId id="314" r:id="rId41"/>
    <p:sldId id="349" r:id="rId42"/>
    <p:sldId id="343" r:id="rId43"/>
    <p:sldId id="327" r:id="rId4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27" autoAdjust="0"/>
  </p:normalViewPr>
  <p:slideViewPr>
    <p:cSldViewPr>
      <p:cViewPr varScale="1">
        <p:scale>
          <a:sx n="91" d="100"/>
          <a:sy n="91" d="100"/>
        </p:scale>
        <p:origin x="205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1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E6F00E-4E64-4D1F-9605-E5BE237E17CC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08E62C7-CB4C-4E30-AE1E-CACAE88BC137}">
      <dgm:prSet/>
      <dgm:spPr/>
      <dgm:t>
        <a:bodyPr/>
        <a:lstStyle/>
        <a:p>
          <a:r>
            <a:rPr lang="en-US"/>
            <a:t>Laziness</a:t>
          </a:r>
        </a:p>
      </dgm:t>
    </dgm:pt>
    <dgm:pt modelId="{F1DD4494-AD69-453D-84C5-38351C2F87E5}" type="parTrans" cxnId="{2CB3D275-3841-413D-BEB6-D4217A1267EF}">
      <dgm:prSet/>
      <dgm:spPr/>
      <dgm:t>
        <a:bodyPr/>
        <a:lstStyle/>
        <a:p>
          <a:endParaRPr lang="en-US"/>
        </a:p>
      </dgm:t>
    </dgm:pt>
    <dgm:pt modelId="{7229FAA9-CACC-466F-BE38-077CC879D807}" type="sibTrans" cxnId="{2CB3D275-3841-413D-BEB6-D4217A1267EF}">
      <dgm:prSet/>
      <dgm:spPr/>
      <dgm:t>
        <a:bodyPr/>
        <a:lstStyle/>
        <a:p>
          <a:endParaRPr lang="en-US"/>
        </a:p>
      </dgm:t>
    </dgm:pt>
    <dgm:pt modelId="{D00DF102-81F0-4D54-BE6C-3F9A67247BAD}">
      <dgm:prSet/>
      <dgm:spPr/>
      <dgm:t>
        <a:bodyPr/>
        <a:lstStyle/>
        <a:p>
          <a:r>
            <a:rPr lang="en-US"/>
            <a:t>failure to enumerate exceptions, qualifications, etc.</a:t>
          </a:r>
        </a:p>
      </dgm:t>
    </dgm:pt>
    <dgm:pt modelId="{C0D052C1-E92A-440F-BEA5-FD2085124625}" type="parTrans" cxnId="{D388E0D2-CBF3-4FC7-BBA8-20E5B09EAFFC}">
      <dgm:prSet/>
      <dgm:spPr/>
      <dgm:t>
        <a:bodyPr/>
        <a:lstStyle/>
        <a:p>
          <a:endParaRPr lang="en-US"/>
        </a:p>
      </dgm:t>
    </dgm:pt>
    <dgm:pt modelId="{3117B10A-24B6-48EC-8657-00920A1BA0BF}" type="sibTrans" cxnId="{D388E0D2-CBF3-4FC7-BBA8-20E5B09EAFFC}">
      <dgm:prSet/>
      <dgm:spPr/>
      <dgm:t>
        <a:bodyPr/>
        <a:lstStyle/>
        <a:p>
          <a:endParaRPr lang="en-US"/>
        </a:p>
      </dgm:t>
    </dgm:pt>
    <dgm:pt modelId="{2D6FF230-01AD-4806-8A1B-5235A5F9C5CF}">
      <dgm:prSet/>
      <dgm:spPr/>
      <dgm:t>
        <a:bodyPr/>
        <a:lstStyle/>
        <a:p>
          <a:r>
            <a:rPr lang="en-US" dirty="0"/>
            <a:t>Ignorance</a:t>
          </a:r>
        </a:p>
      </dgm:t>
    </dgm:pt>
    <dgm:pt modelId="{0926B62B-203C-487A-BB95-BAE7BABA3C8B}" type="parTrans" cxnId="{3F399084-F4CE-4981-8D02-3E88B1362FC1}">
      <dgm:prSet/>
      <dgm:spPr/>
      <dgm:t>
        <a:bodyPr/>
        <a:lstStyle/>
        <a:p>
          <a:endParaRPr lang="en-US"/>
        </a:p>
      </dgm:t>
    </dgm:pt>
    <dgm:pt modelId="{8FABE1C5-F694-45E1-8781-728F7E84EFF2}" type="sibTrans" cxnId="{3F399084-F4CE-4981-8D02-3E88B1362FC1}">
      <dgm:prSet/>
      <dgm:spPr/>
      <dgm:t>
        <a:bodyPr/>
        <a:lstStyle/>
        <a:p>
          <a:endParaRPr lang="en-US"/>
        </a:p>
      </dgm:t>
    </dgm:pt>
    <dgm:pt modelId="{EB941CD6-DAE3-45B1-8107-4DD2359FE18A}">
      <dgm:prSet/>
      <dgm:spPr/>
      <dgm:t>
        <a:bodyPr/>
        <a:lstStyle/>
        <a:p>
          <a:r>
            <a:rPr lang="en-US" dirty="0"/>
            <a:t>lack of explicit theories, relevant facts, observability, etc.</a:t>
          </a:r>
        </a:p>
      </dgm:t>
    </dgm:pt>
    <dgm:pt modelId="{3F53B2D6-35AE-4259-879C-F638D1629692}" type="parTrans" cxnId="{5A0EDDF2-3B97-4D6E-B4BD-D807F3F645CE}">
      <dgm:prSet/>
      <dgm:spPr/>
      <dgm:t>
        <a:bodyPr/>
        <a:lstStyle/>
        <a:p>
          <a:endParaRPr lang="en-US"/>
        </a:p>
      </dgm:t>
    </dgm:pt>
    <dgm:pt modelId="{C7EF7522-69C0-4E63-9374-8A3E57880B8C}" type="sibTrans" cxnId="{5A0EDDF2-3B97-4D6E-B4BD-D807F3F645CE}">
      <dgm:prSet/>
      <dgm:spPr/>
      <dgm:t>
        <a:bodyPr/>
        <a:lstStyle/>
        <a:p>
          <a:endParaRPr lang="en-US"/>
        </a:p>
      </dgm:t>
    </dgm:pt>
    <dgm:pt modelId="{059BCCC2-0AD4-4EF6-81F3-D374AB5CD123}">
      <dgm:prSet/>
      <dgm:spPr/>
      <dgm:t>
        <a:bodyPr/>
        <a:lstStyle/>
        <a:p>
          <a:r>
            <a:rPr lang="en-US"/>
            <a:t>Randomness</a:t>
          </a:r>
        </a:p>
      </dgm:t>
    </dgm:pt>
    <dgm:pt modelId="{25E4E061-6429-48A4-9C83-FDB772EB849A}" type="parTrans" cxnId="{AE516019-08D9-49E5-9F1B-D233DA075AEE}">
      <dgm:prSet/>
      <dgm:spPr/>
      <dgm:t>
        <a:bodyPr/>
        <a:lstStyle/>
        <a:p>
          <a:endParaRPr lang="en-US"/>
        </a:p>
      </dgm:t>
    </dgm:pt>
    <dgm:pt modelId="{F3ABFBB6-6E8F-4D42-A609-1D67C9E4BC74}" type="sibTrans" cxnId="{AE516019-08D9-49E5-9F1B-D233DA075AEE}">
      <dgm:prSet/>
      <dgm:spPr/>
      <dgm:t>
        <a:bodyPr/>
        <a:lstStyle/>
        <a:p>
          <a:endParaRPr lang="en-US"/>
        </a:p>
      </dgm:t>
    </dgm:pt>
    <dgm:pt modelId="{3A77C45B-DD74-4EAF-8ABA-9F97DB586EE6}">
      <dgm:prSet/>
      <dgm:spPr/>
      <dgm:t>
        <a:bodyPr/>
        <a:lstStyle/>
        <a:p>
          <a:r>
            <a:rPr lang="en-US"/>
            <a:t>Intrinsically random behavior</a:t>
          </a:r>
        </a:p>
      </dgm:t>
    </dgm:pt>
    <dgm:pt modelId="{0668199D-7652-48E0-98FD-C6680050E98B}" type="parTrans" cxnId="{11C930A8-84A6-4B2A-87BE-31EA34042366}">
      <dgm:prSet/>
      <dgm:spPr/>
      <dgm:t>
        <a:bodyPr/>
        <a:lstStyle/>
        <a:p>
          <a:endParaRPr lang="en-US"/>
        </a:p>
      </dgm:t>
    </dgm:pt>
    <dgm:pt modelId="{70029B0F-9D37-497C-84D2-8621C423C3C8}" type="sibTrans" cxnId="{11C930A8-84A6-4B2A-87BE-31EA34042366}">
      <dgm:prSet/>
      <dgm:spPr/>
      <dgm:t>
        <a:bodyPr/>
        <a:lstStyle/>
        <a:p>
          <a:endParaRPr lang="en-US"/>
        </a:p>
      </dgm:t>
    </dgm:pt>
    <dgm:pt modelId="{C5EC4C6D-FA0B-4114-9790-B04BAE0A79AE}" type="pres">
      <dgm:prSet presAssocID="{A3E6F00E-4E64-4D1F-9605-E5BE237E17CC}" presName="Name0" presStyleCnt="0">
        <dgm:presLayoutVars>
          <dgm:dir/>
          <dgm:animLvl val="lvl"/>
          <dgm:resizeHandles val="exact"/>
        </dgm:presLayoutVars>
      </dgm:prSet>
      <dgm:spPr/>
    </dgm:pt>
    <dgm:pt modelId="{EBB5B068-E4CE-4B7A-8A5E-8B2E91D964B3}" type="pres">
      <dgm:prSet presAssocID="{E08E62C7-CB4C-4E30-AE1E-CACAE88BC137}" presName="linNode" presStyleCnt="0"/>
      <dgm:spPr/>
    </dgm:pt>
    <dgm:pt modelId="{5A16C5D4-9303-4D3E-8D48-D3A80BD7C079}" type="pres">
      <dgm:prSet presAssocID="{E08E62C7-CB4C-4E30-AE1E-CACAE88BC13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9D004E5-2977-45C9-AE04-3410CE9927DC}" type="pres">
      <dgm:prSet presAssocID="{E08E62C7-CB4C-4E30-AE1E-CACAE88BC137}" presName="descendantText" presStyleLbl="alignAccFollowNode1" presStyleIdx="0" presStyleCnt="3">
        <dgm:presLayoutVars>
          <dgm:bulletEnabled val="1"/>
        </dgm:presLayoutVars>
      </dgm:prSet>
      <dgm:spPr/>
    </dgm:pt>
    <dgm:pt modelId="{EB3969F1-4228-4B00-AED6-4BD80AAAA24E}" type="pres">
      <dgm:prSet presAssocID="{7229FAA9-CACC-466F-BE38-077CC879D807}" presName="sp" presStyleCnt="0"/>
      <dgm:spPr/>
    </dgm:pt>
    <dgm:pt modelId="{D207B341-0371-4088-BFF0-0BE79E52ED27}" type="pres">
      <dgm:prSet presAssocID="{2D6FF230-01AD-4806-8A1B-5235A5F9C5CF}" presName="linNode" presStyleCnt="0"/>
      <dgm:spPr/>
    </dgm:pt>
    <dgm:pt modelId="{DB028241-58D8-4C0C-AE69-A71F0A012309}" type="pres">
      <dgm:prSet presAssocID="{2D6FF230-01AD-4806-8A1B-5235A5F9C5C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C55E959-93B2-4606-8CC8-F82E6453D1EC}" type="pres">
      <dgm:prSet presAssocID="{2D6FF230-01AD-4806-8A1B-5235A5F9C5CF}" presName="descendantText" presStyleLbl="alignAccFollowNode1" presStyleIdx="1" presStyleCnt="3">
        <dgm:presLayoutVars>
          <dgm:bulletEnabled val="1"/>
        </dgm:presLayoutVars>
      </dgm:prSet>
      <dgm:spPr/>
    </dgm:pt>
    <dgm:pt modelId="{9021D6E7-C205-4F04-A415-960F3DD57AAE}" type="pres">
      <dgm:prSet presAssocID="{8FABE1C5-F694-45E1-8781-728F7E84EFF2}" presName="sp" presStyleCnt="0"/>
      <dgm:spPr/>
    </dgm:pt>
    <dgm:pt modelId="{2DB5C9F0-AC6C-4201-84F1-41CF18DA004E}" type="pres">
      <dgm:prSet presAssocID="{059BCCC2-0AD4-4EF6-81F3-D374AB5CD123}" presName="linNode" presStyleCnt="0"/>
      <dgm:spPr/>
    </dgm:pt>
    <dgm:pt modelId="{F7481D34-FF92-4B85-8FA1-3627FCE00ADC}" type="pres">
      <dgm:prSet presAssocID="{059BCCC2-0AD4-4EF6-81F3-D374AB5CD12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AB2495F-632A-492E-9F4E-915896892755}" type="pres">
      <dgm:prSet presAssocID="{059BCCC2-0AD4-4EF6-81F3-D374AB5CD12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E516019-08D9-49E5-9F1B-D233DA075AEE}" srcId="{A3E6F00E-4E64-4D1F-9605-E5BE237E17CC}" destId="{059BCCC2-0AD4-4EF6-81F3-D374AB5CD123}" srcOrd="2" destOrd="0" parTransId="{25E4E061-6429-48A4-9C83-FDB772EB849A}" sibTransId="{F3ABFBB6-6E8F-4D42-A609-1D67C9E4BC74}"/>
    <dgm:cxn modelId="{FADFFA20-EB27-4B5F-8E4F-EC3CF824585E}" type="presOf" srcId="{E08E62C7-CB4C-4E30-AE1E-CACAE88BC137}" destId="{5A16C5D4-9303-4D3E-8D48-D3A80BD7C079}" srcOrd="0" destOrd="0" presId="urn:microsoft.com/office/officeart/2005/8/layout/vList5"/>
    <dgm:cxn modelId="{35A7A330-BBCA-427E-A353-BBCD341F7E11}" type="presOf" srcId="{A3E6F00E-4E64-4D1F-9605-E5BE237E17CC}" destId="{C5EC4C6D-FA0B-4114-9790-B04BAE0A79AE}" srcOrd="0" destOrd="0" presId="urn:microsoft.com/office/officeart/2005/8/layout/vList5"/>
    <dgm:cxn modelId="{16022437-DB34-40A7-80D2-9A0F74A1A435}" type="presOf" srcId="{3A77C45B-DD74-4EAF-8ABA-9F97DB586EE6}" destId="{DAB2495F-632A-492E-9F4E-915896892755}" srcOrd="0" destOrd="0" presId="urn:microsoft.com/office/officeart/2005/8/layout/vList5"/>
    <dgm:cxn modelId="{BA9FC96D-86ED-4242-AB84-C83E00050E5C}" type="presOf" srcId="{059BCCC2-0AD4-4EF6-81F3-D374AB5CD123}" destId="{F7481D34-FF92-4B85-8FA1-3627FCE00ADC}" srcOrd="0" destOrd="0" presId="urn:microsoft.com/office/officeart/2005/8/layout/vList5"/>
    <dgm:cxn modelId="{2CB3D275-3841-413D-BEB6-D4217A1267EF}" srcId="{A3E6F00E-4E64-4D1F-9605-E5BE237E17CC}" destId="{E08E62C7-CB4C-4E30-AE1E-CACAE88BC137}" srcOrd="0" destOrd="0" parTransId="{F1DD4494-AD69-453D-84C5-38351C2F87E5}" sibTransId="{7229FAA9-CACC-466F-BE38-077CC879D807}"/>
    <dgm:cxn modelId="{A0C47778-8EC8-4B18-9380-9A2A57B498DB}" type="presOf" srcId="{EB941CD6-DAE3-45B1-8107-4DD2359FE18A}" destId="{BC55E959-93B2-4606-8CC8-F82E6453D1EC}" srcOrd="0" destOrd="0" presId="urn:microsoft.com/office/officeart/2005/8/layout/vList5"/>
    <dgm:cxn modelId="{3F399084-F4CE-4981-8D02-3E88B1362FC1}" srcId="{A3E6F00E-4E64-4D1F-9605-E5BE237E17CC}" destId="{2D6FF230-01AD-4806-8A1B-5235A5F9C5CF}" srcOrd="1" destOrd="0" parTransId="{0926B62B-203C-487A-BB95-BAE7BABA3C8B}" sibTransId="{8FABE1C5-F694-45E1-8781-728F7E84EFF2}"/>
    <dgm:cxn modelId="{11C930A8-84A6-4B2A-87BE-31EA34042366}" srcId="{059BCCC2-0AD4-4EF6-81F3-D374AB5CD123}" destId="{3A77C45B-DD74-4EAF-8ABA-9F97DB586EE6}" srcOrd="0" destOrd="0" parTransId="{0668199D-7652-48E0-98FD-C6680050E98B}" sibTransId="{70029B0F-9D37-497C-84D2-8621C423C3C8}"/>
    <dgm:cxn modelId="{D388E0D2-CBF3-4FC7-BBA8-20E5B09EAFFC}" srcId="{E08E62C7-CB4C-4E30-AE1E-CACAE88BC137}" destId="{D00DF102-81F0-4D54-BE6C-3F9A67247BAD}" srcOrd="0" destOrd="0" parTransId="{C0D052C1-E92A-440F-BEA5-FD2085124625}" sibTransId="{3117B10A-24B6-48EC-8657-00920A1BA0BF}"/>
    <dgm:cxn modelId="{099B5DD4-8CD4-4C6D-8F31-7FD7E492D03E}" type="presOf" srcId="{D00DF102-81F0-4D54-BE6C-3F9A67247BAD}" destId="{B9D004E5-2977-45C9-AE04-3410CE9927DC}" srcOrd="0" destOrd="0" presId="urn:microsoft.com/office/officeart/2005/8/layout/vList5"/>
    <dgm:cxn modelId="{3FBD3DDB-2126-4112-B076-00EB2795FC54}" type="presOf" srcId="{2D6FF230-01AD-4806-8A1B-5235A5F9C5CF}" destId="{DB028241-58D8-4C0C-AE69-A71F0A012309}" srcOrd="0" destOrd="0" presId="urn:microsoft.com/office/officeart/2005/8/layout/vList5"/>
    <dgm:cxn modelId="{5A0EDDF2-3B97-4D6E-B4BD-D807F3F645CE}" srcId="{2D6FF230-01AD-4806-8A1B-5235A5F9C5CF}" destId="{EB941CD6-DAE3-45B1-8107-4DD2359FE18A}" srcOrd="0" destOrd="0" parTransId="{3F53B2D6-35AE-4259-879C-F638D1629692}" sibTransId="{C7EF7522-69C0-4E63-9374-8A3E57880B8C}"/>
    <dgm:cxn modelId="{C92CA97C-06A7-4FF6-B445-F07506A9018D}" type="presParOf" srcId="{C5EC4C6D-FA0B-4114-9790-B04BAE0A79AE}" destId="{EBB5B068-E4CE-4B7A-8A5E-8B2E91D964B3}" srcOrd="0" destOrd="0" presId="urn:microsoft.com/office/officeart/2005/8/layout/vList5"/>
    <dgm:cxn modelId="{8ACB98FF-B68F-4CDE-9A9D-2DDCBC87007A}" type="presParOf" srcId="{EBB5B068-E4CE-4B7A-8A5E-8B2E91D964B3}" destId="{5A16C5D4-9303-4D3E-8D48-D3A80BD7C079}" srcOrd="0" destOrd="0" presId="urn:microsoft.com/office/officeart/2005/8/layout/vList5"/>
    <dgm:cxn modelId="{4D096CA6-677D-4DCA-B0EF-BDB36CAE06B0}" type="presParOf" srcId="{EBB5B068-E4CE-4B7A-8A5E-8B2E91D964B3}" destId="{B9D004E5-2977-45C9-AE04-3410CE9927DC}" srcOrd="1" destOrd="0" presId="urn:microsoft.com/office/officeart/2005/8/layout/vList5"/>
    <dgm:cxn modelId="{58C76C00-3231-41EC-B0F1-4B4FAB24F904}" type="presParOf" srcId="{C5EC4C6D-FA0B-4114-9790-B04BAE0A79AE}" destId="{EB3969F1-4228-4B00-AED6-4BD80AAAA24E}" srcOrd="1" destOrd="0" presId="urn:microsoft.com/office/officeart/2005/8/layout/vList5"/>
    <dgm:cxn modelId="{675FCAA2-056F-41E2-A031-7586B949921D}" type="presParOf" srcId="{C5EC4C6D-FA0B-4114-9790-B04BAE0A79AE}" destId="{D207B341-0371-4088-BFF0-0BE79E52ED27}" srcOrd="2" destOrd="0" presId="urn:microsoft.com/office/officeart/2005/8/layout/vList5"/>
    <dgm:cxn modelId="{2C8422B1-F6FE-4DE4-A368-706579EA5010}" type="presParOf" srcId="{D207B341-0371-4088-BFF0-0BE79E52ED27}" destId="{DB028241-58D8-4C0C-AE69-A71F0A012309}" srcOrd="0" destOrd="0" presId="urn:microsoft.com/office/officeart/2005/8/layout/vList5"/>
    <dgm:cxn modelId="{41BDD6F8-6295-43D4-B124-F625E1343A11}" type="presParOf" srcId="{D207B341-0371-4088-BFF0-0BE79E52ED27}" destId="{BC55E959-93B2-4606-8CC8-F82E6453D1EC}" srcOrd="1" destOrd="0" presId="urn:microsoft.com/office/officeart/2005/8/layout/vList5"/>
    <dgm:cxn modelId="{28BF9A21-BC49-4C98-A3B7-895AECDC7740}" type="presParOf" srcId="{C5EC4C6D-FA0B-4114-9790-B04BAE0A79AE}" destId="{9021D6E7-C205-4F04-A415-960F3DD57AAE}" srcOrd="3" destOrd="0" presId="urn:microsoft.com/office/officeart/2005/8/layout/vList5"/>
    <dgm:cxn modelId="{73E60806-B3BF-41EC-AE95-1925B1F8EFBB}" type="presParOf" srcId="{C5EC4C6D-FA0B-4114-9790-B04BAE0A79AE}" destId="{2DB5C9F0-AC6C-4201-84F1-41CF18DA004E}" srcOrd="4" destOrd="0" presId="urn:microsoft.com/office/officeart/2005/8/layout/vList5"/>
    <dgm:cxn modelId="{CFEBDE07-FCCF-4708-8FED-D3908C0D5506}" type="presParOf" srcId="{2DB5C9F0-AC6C-4201-84F1-41CF18DA004E}" destId="{F7481D34-FF92-4B85-8FA1-3627FCE00ADC}" srcOrd="0" destOrd="0" presId="urn:microsoft.com/office/officeart/2005/8/layout/vList5"/>
    <dgm:cxn modelId="{0CB0E4E3-FB92-421C-A603-D74214B237E8}" type="presParOf" srcId="{2DB5C9F0-AC6C-4201-84F1-41CF18DA004E}" destId="{DAB2495F-632A-492E-9F4E-9158968927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(Empirical)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/>
      <dgm:t>
        <a:bodyPr/>
        <a:lstStyle/>
        <a:p>
          <a:pPr>
            <a:buNone/>
          </a:pPr>
          <a:r>
            <a:rPr lang="en-US" b="1" dirty="0">
              <a:solidFill>
                <a:srgbClr val="FF0000"/>
              </a:solidFill>
            </a:rPr>
            <a:t>Probabilities are relative frequencies determined by observation.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,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𝑃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h𝑒𝑎𝑑𝑠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) </m:t>
                  </m:r>
                </m:oMath>
              </a14:m>
              <a:r>
                <a:rPr lang="en-US" dirty="0"/>
                <a:t>is the proportion of the time the coin will come up heads</a:t>
              </a:r>
            </a:p>
          </dgm:t>
        </dgm:pt>
      </mc:Choice>
      <mc:Fallback xmlns="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:r>
                <a:rPr lang="en-US" i="0" dirty="0">
                  <a:latin typeface="Cambria Math" panose="02040503050406030204" pitchFamily="18" charset="0"/>
                </a:rPr>
                <a:t>, 𝑃(ℎ𝑒𝑎𝑑𝑠) </a:t>
              </a:r>
              <a:r>
                <a:rPr lang="en-US" dirty="0"/>
                <a:t>is the proportion of the time the coin will come up heads</a:t>
              </a:r>
            </a:p>
          </dgm:t>
        </dgm:pt>
      </mc:Fallback>
    </mc:AlternateConten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 dirty="0"/>
            <a:t>But what if we are dealing with events that only happen once? E.g., what is the probability that a Republican will win the presidency in 2024? How do we define comparable elections? </a:t>
          </a:r>
          <a:r>
            <a:rPr lang="en-US" b="1" dirty="0"/>
            <a:t>Reference class problem</a:t>
          </a:r>
          <a:r>
            <a:rPr lang="en-US" dirty="0"/>
            <a:t>. 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Subjectivism (Bayesian Statistics)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pPr>
            <a:buNone/>
          </a:pPr>
          <a:r>
            <a:rPr lang="en-US" b="1" dirty="0">
              <a:solidFill>
                <a:srgbClr val="FF0000"/>
              </a:solidFill>
            </a:rPr>
            <a:t>Probabilities are degrees of belief updated by evidence.</a:t>
          </a:r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How do we assign belief values to statements without evidence?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How do we update our degrees of belief?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98F34451-FD75-4C3B-AC33-BC64D8C66837}">
      <dgm:prSet/>
      <dgm:spPr/>
      <dgm:t>
        <a:bodyPr/>
        <a:lstStyle/>
        <a:p>
          <a:pPr>
            <a:buNone/>
          </a:pPr>
          <a:r>
            <a:rPr lang="en-US" dirty="0"/>
            <a:t>Provides tools to:</a:t>
          </a:r>
        </a:p>
      </dgm:t>
    </dgm:pt>
    <dgm:pt modelId="{B3BA50BA-3C28-4A97-BB53-C7CF63AA5373}" type="parTrans" cxnId="{564010B0-9A6F-40E8-91C2-457CDC610E59}">
      <dgm:prSet/>
      <dgm:spPr/>
      <dgm:t>
        <a:bodyPr/>
        <a:lstStyle/>
        <a:p>
          <a:endParaRPr lang="en-US"/>
        </a:p>
      </dgm:t>
    </dgm:pt>
    <dgm:pt modelId="{24458DFE-A380-4353-9C73-9542AC6D4EBE}" type="sibTrans" cxnId="{564010B0-9A6F-40E8-91C2-457CDC610E59}">
      <dgm:prSet/>
      <dgm:spPr/>
      <dgm:t>
        <a:bodyPr/>
        <a:lstStyle/>
        <a:p>
          <a:endParaRPr lang="en-US"/>
        </a:p>
      </dgm:t>
    </dgm:pt>
    <dgm:pt modelId="{DC7E5780-A7BA-4961-BAD2-52789A096635}" type="pres">
      <dgm:prSet presAssocID="{B091DBD5-FFF1-4F0F-875A-58B67866CB21}" presName="linear" presStyleCnt="0">
        <dgm:presLayoutVars>
          <dgm:animLvl val="lvl"/>
          <dgm:resizeHandles val="exact"/>
        </dgm:presLayoutVars>
      </dgm:prSet>
      <dgm:spPr/>
    </dgm:pt>
    <dgm:pt modelId="{025985E1-45E6-4BEA-9750-0C1817C31FC7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39D1585-2E67-4C1E-939D-5CFF85764D44}" type="pres">
      <dgm:prSet presAssocID="{2047FF94-0466-4204-8354-B638B39E92D9}" presName="childText" presStyleLbl="revTx" presStyleIdx="0" presStyleCnt="2">
        <dgm:presLayoutVars>
          <dgm:bulletEnabled val="1"/>
        </dgm:presLayoutVars>
      </dgm:prSet>
      <dgm:spPr/>
    </dgm:pt>
    <dgm:pt modelId="{AB558D38-78F4-48B3-A599-14FD9D1539C7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F89E9DB-56D6-4826-AAA5-65B763AE49E6}" type="pres">
      <dgm:prSet presAssocID="{604EC31A-36C3-40C2-8235-AF539926AF6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F3613C1E-35C1-4C2B-A814-84687F774A55}" type="presOf" srcId="{B091DBD5-FFF1-4F0F-875A-58B67866CB21}" destId="{DC7E5780-A7BA-4961-BAD2-52789A096635}" srcOrd="0" destOrd="0" presId="urn:microsoft.com/office/officeart/2005/8/layout/vList2"/>
    <dgm:cxn modelId="{40FAD52B-88F7-4EDE-A3BE-34A8A1D2ECFB}" srcId="{604EC31A-36C3-40C2-8235-AF539926AF6E}" destId="{01CC12D8-A2B4-49A6-B70D-FCA7A4B4437B}" srcOrd="3" destOrd="0" parTransId="{A4AB2D08-6736-4ECC-AA21-1B3FBD53ADA0}" sibTransId="{AACEEE12-3D9A-4B34-A227-46D5BC329BA8}"/>
    <dgm:cxn modelId="{AF4CCE2E-D0CA-4C5E-B361-32078F3F6767}" type="presOf" srcId="{F4F6E347-DCCA-468F-AA19-BA35C5536865}" destId="{7F89E9DB-56D6-4826-AAA5-65B763AE49E6}" srcOrd="0" destOrd="2" presId="urn:microsoft.com/office/officeart/2005/8/layout/vList2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5E611F5B-4E1C-4E3D-8FF2-BBF827B0B084}" type="presOf" srcId="{D9EBE873-E16C-43D6-979A-70C84025C6E8}" destId="{7F89E9DB-56D6-4826-AAA5-65B763AE49E6}" srcOrd="0" destOrd="0" presId="urn:microsoft.com/office/officeart/2005/8/layout/vList2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F720CF53-6876-49F8-BF18-8FD3120076BE}" srcId="{604EC31A-36C3-40C2-8235-AF539926AF6E}" destId="{F4F6E347-DCCA-468F-AA19-BA35C5536865}" srcOrd="2" destOrd="0" parTransId="{AA6E64A7-B5F1-4DB5-B651-B25205E0B156}" sibTransId="{301BA04F-D08F-41D8-9EE8-B28CAD80DE00}"/>
    <dgm:cxn modelId="{2A1A1986-4FA2-4B3E-91DE-F25EA3B345A6}" type="presOf" srcId="{98F34451-FD75-4C3B-AC33-BC64D8C66837}" destId="{7F89E9DB-56D6-4826-AAA5-65B763AE49E6}" srcOrd="0" destOrd="1" presId="urn:microsoft.com/office/officeart/2005/8/layout/vList2"/>
    <dgm:cxn modelId="{30EA1D88-3E60-406D-821B-FA61FBD4DF1A}" type="presOf" srcId="{E9431F6C-27EA-4482-9D30-3CDDA2A6C545}" destId="{D39D1585-2E67-4C1E-939D-5CFF85764D44}" srcOrd="0" destOrd="1" presId="urn:microsoft.com/office/officeart/2005/8/layout/vList2"/>
    <dgm:cxn modelId="{F6A3EA8B-57C5-4649-BECF-12CBE37BB526}" type="presOf" srcId="{604EC31A-36C3-40C2-8235-AF539926AF6E}" destId="{AB558D38-78F4-48B3-A599-14FD9D1539C7}" srcOrd="0" destOrd="0" presId="urn:microsoft.com/office/officeart/2005/8/layout/vList2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564010B0-9A6F-40E8-91C2-457CDC610E59}" srcId="{604EC31A-36C3-40C2-8235-AF539926AF6E}" destId="{98F34451-FD75-4C3B-AC33-BC64D8C66837}" srcOrd="1" destOrd="0" parTransId="{B3BA50BA-3C28-4A97-BB53-C7CF63AA5373}" sibTransId="{24458DFE-A380-4353-9C73-9542AC6D4EBE}"/>
    <dgm:cxn modelId="{8DDC75C3-3F59-424E-873A-C0E7821E41FB}" type="presOf" srcId="{2047FF94-0466-4204-8354-B638B39E92D9}" destId="{025985E1-45E6-4BEA-9750-0C1817C31FC7}" srcOrd="0" destOrd="0" presId="urn:microsoft.com/office/officeart/2005/8/layout/vList2"/>
    <dgm:cxn modelId="{D7118EC5-5761-48D3-B9F9-7599B492FE7C}" type="presOf" srcId="{484C3E64-604F-4527-9325-69E7008DC0DD}" destId="{D39D1585-2E67-4C1E-939D-5CFF85764D44}" srcOrd="0" destOrd="2" presId="urn:microsoft.com/office/officeart/2005/8/layout/vList2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10E5C8E7-4481-435C-82E0-A1F0DC0F7949}" type="presOf" srcId="{01CC12D8-A2B4-49A6-B70D-FCA7A4B4437B}" destId="{7F89E9DB-56D6-4826-AAA5-65B763AE49E6}" srcOrd="0" destOrd="3" presId="urn:microsoft.com/office/officeart/2005/8/layout/vList2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82E5AF5-F567-4724-A57E-355175484305}" type="presOf" srcId="{05C08579-DF62-420D-A2B2-F2246DF034A8}" destId="{D39D1585-2E67-4C1E-939D-5CFF85764D44}" srcOrd="0" destOrd="0" presId="urn:microsoft.com/office/officeart/2005/8/layout/vList2"/>
    <dgm:cxn modelId="{51BDE4AA-1B82-4094-8151-ED3A5BC23DFA}" type="presParOf" srcId="{DC7E5780-A7BA-4961-BAD2-52789A096635}" destId="{025985E1-45E6-4BEA-9750-0C1817C31FC7}" srcOrd="0" destOrd="0" presId="urn:microsoft.com/office/officeart/2005/8/layout/vList2"/>
    <dgm:cxn modelId="{63EB0D6D-478C-4B95-9A27-603580297595}" type="presParOf" srcId="{DC7E5780-A7BA-4961-BAD2-52789A096635}" destId="{D39D1585-2E67-4C1E-939D-5CFF85764D44}" srcOrd="1" destOrd="0" presId="urn:microsoft.com/office/officeart/2005/8/layout/vList2"/>
    <dgm:cxn modelId="{E410369A-5573-423C-BF5E-65C06D035C89}" type="presParOf" srcId="{DC7E5780-A7BA-4961-BAD2-52789A096635}" destId="{AB558D38-78F4-48B3-A599-14FD9D1539C7}" srcOrd="2" destOrd="0" presId="urn:microsoft.com/office/officeart/2005/8/layout/vList2"/>
    <dgm:cxn modelId="{D92B4722-C445-411B-B8E9-D4397B8C42EF}" type="presParOf" srcId="{DC7E5780-A7BA-4961-BAD2-52789A096635}" destId="{7F89E9DB-56D6-4826-AAA5-65B763AE49E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(Empirical)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>
        <a:blipFill>
          <a:blip xmlns:r="http://schemas.openxmlformats.org/officeDocument/2006/relationships" r:embed="rId1"/>
          <a:stretch>
            <a:fillRect t="-4437" b="-614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dgm:pt modelId="{E9431F6C-27EA-4482-9D30-3CDDA2A6C54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Subjectivism (Bayesian Statistics)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pPr>
            <a:buNone/>
          </a:pPr>
          <a:r>
            <a:rPr lang="en-US" b="1" dirty="0">
              <a:solidFill>
                <a:srgbClr val="FF0000"/>
              </a:solidFill>
            </a:rPr>
            <a:t>Probabilities are degrees of belief updated by evidence.</a:t>
          </a:r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How do we assign belief values to statements without evidence?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How do we update our degrees of belief?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98F34451-FD75-4C3B-AC33-BC64D8C66837}">
      <dgm:prSet/>
      <dgm:spPr/>
      <dgm:t>
        <a:bodyPr/>
        <a:lstStyle/>
        <a:p>
          <a:pPr>
            <a:buNone/>
          </a:pPr>
          <a:r>
            <a:rPr lang="en-US" dirty="0"/>
            <a:t>Provides tools to:</a:t>
          </a:r>
        </a:p>
      </dgm:t>
    </dgm:pt>
    <dgm:pt modelId="{B3BA50BA-3C28-4A97-BB53-C7CF63AA5373}" type="parTrans" cxnId="{564010B0-9A6F-40E8-91C2-457CDC610E59}">
      <dgm:prSet/>
      <dgm:spPr/>
      <dgm:t>
        <a:bodyPr/>
        <a:lstStyle/>
        <a:p>
          <a:endParaRPr lang="en-US"/>
        </a:p>
      </dgm:t>
    </dgm:pt>
    <dgm:pt modelId="{24458DFE-A380-4353-9C73-9542AC6D4EBE}" type="sibTrans" cxnId="{564010B0-9A6F-40E8-91C2-457CDC610E59}">
      <dgm:prSet/>
      <dgm:spPr/>
      <dgm:t>
        <a:bodyPr/>
        <a:lstStyle/>
        <a:p>
          <a:endParaRPr lang="en-US"/>
        </a:p>
      </dgm:t>
    </dgm:pt>
    <dgm:pt modelId="{DC7E5780-A7BA-4961-BAD2-52789A096635}" type="pres">
      <dgm:prSet presAssocID="{B091DBD5-FFF1-4F0F-875A-58B67866CB21}" presName="linear" presStyleCnt="0">
        <dgm:presLayoutVars>
          <dgm:animLvl val="lvl"/>
          <dgm:resizeHandles val="exact"/>
        </dgm:presLayoutVars>
      </dgm:prSet>
      <dgm:spPr/>
    </dgm:pt>
    <dgm:pt modelId="{025985E1-45E6-4BEA-9750-0C1817C31FC7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39D1585-2E67-4C1E-939D-5CFF85764D44}" type="pres">
      <dgm:prSet presAssocID="{2047FF94-0466-4204-8354-B638B39E92D9}" presName="childText" presStyleLbl="revTx" presStyleIdx="0" presStyleCnt="2">
        <dgm:presLayoutVars>
          <dgm:bulletEnabled val="1"/>
        </dgm:presLayoutVars>
      </dgm:prSet>
      <dgm:spPr/>
    </dgm:pt>
    <dgm:pt modelId="{AB558D38-78F4-48B3-A599-14FD9D1539C7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F89E9DB-56D6-4826-AAA5-65B763AE49E6}" type="pres">
      <dgm:prSet presAssocID="{604EC31A-36C3-40C2-8235-AF539926AF6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F3613C1E-35C1-4C2B-A814-84687F774A55}" type="presOf" srcId="{B091DBD5-FFF1-4F0F-875A-58B67866CB21}" destId="{DC7E5780-A7BA-4961-BAD2-52789A096635}" srcOrd="0" destOrd="0" presId="urn:microsoft.com/office/officeart/2005/8/layout/vList2"/>
    <dgm:cxn modelId="{40FAD52B-88F7-4EDE-A3BE-34A8A1D2ECFB}" srcId="{604EC31A-36C3-40C2-8235-AF539926AF6E}" destId="{01CC12D8-A2B4-49A6-B70D-FCA7A4B4437B}" srcOrd="3" destOrd="0" parTransId="{A4AB2D08-6736-4ECC-AA21-1B3FBD53ADA0}" sibTransId="{AACEEE12-3D9A-4B34-A227-46D5BC329BA8}"/>
    <dgm:cxn modelId="{AF4CCE2E-D0CA-4C5E-B361-32078F3F6767}" type="presOf" srcId="{F4F6E347-DCCA-468F-AA19-BA35C5536865}" destId="{7F89E9DB-56D6-4826-AAA5-65B763AE49E6}" srcOrd="0" destOrd="2" presId="urn:microsoft.com/office/officeart/2005/8/layout/vList2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5E611F5B-4E1C-4E3D-8FF2-BBF827B0B084}" type="presOf" srcId="{D9EBE873-E16C-43D6-979A-70C84025C6E8}" destId="{7F89E9DB-56D6-4826-AAA5-65B763AE49E6}" srcOrd="0" destOrd="0" presId="urn:microsoft.com/office/officeart/2005/8/layout/vList2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F720CF53-6876-49F8-BF18-8FD3120076BE}" srcId="{604EC31A-36C3-40C2-8235-AF539926AF6E}" destId="{F4F6E347-DCCA-468F-AA19-BA35C5536865}" srcOrd="2" destOrd="0" parTransId="{AA6E64A7-B5F1-4DB5-B651-B25205E0B156}" sibTransId="{301BA04F-D08F-41D8-9EE8-B28CAD80DE00}"/>
    <dgm:cxn modelId="{2A1A1986-4FA2-4B3E-91DE-F25EA3B345A6}" type="presOf" srcId="{98F34451-FD75-4C3B-AC33-BC64D8C66837}" destId="{7F89E9DB-56D6-4826-AAA5-65B763AE49E6}" srcOrd="0" destOrd="1" presId="urn:microsoft.com/office/officeart/2005/8/layout/vList2"/>
    <dgm:cxn modelId="{30EA1D88-3E60-406D-821B-FA61FBD4DF1A}" type="presOf" srcId="{E9431F6C-27EA-4482-9D30-3CDDA2A6C545}" destId="{D39D1585-2E67-4C1E-939D-5CFF85764D44}" srcOrd="0" destOrd="1" presId="urn:microsoft.com/office/officeart/2005/8/layout/vList2"/>
    <dgm:cxn modelId="{F6A3EA8B-57C5-4649-BECF-12CBE37BB526}" type="presOf" srcId="{604EC31A-36C3-40C2-8235-AF539926AF6E}" destId="{AB558D38-78F4-48B3-A599-14FD9D1539C7}" srcOrd="0" destOrd="0" presId="urn:microsoft.com/office/officeart/2005/8/layout/vList2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564010B0-9A6F-40E8-91C2-457CDC610E59}" srcId="{604EC31A-36C3-40C2-8235-AF539926AF6E}" destId="{98F34451-FD75-4C3B-AC33-BC64D8C66837}" srcOrd="1" destOrd="0" parTransId="{B3BA50BA-3C28-4A97-BB53-C7CF63AA5373}" sibTransId="{24458DFE-A380-4353-9C73-9542AC6D4EBE}"/>
    <dgm:cxn modelId="{8DDC75C3-3F59-424E-873A-C0E7821E41FB}" type="presOf" srcId="{2047FF94-0466-4204-8354-B638B39E92D9}" destId="{025985E1-45E6-4BEA-9750-0C1817C31FC7}" srcOrd="0" destOrd="0" presId="urn:microsoft.com/office/officeart/2005/8/layout/vList2"/>
    <dgm:cxn modelId="{D7118EC5-5761-48D3-B9F9-7599B492FE7C}" type="presOf" srcId="{484C3E64-604F-4527-9325-69E7008DC0DD}" destId="{D39D1585-2E67-4C1E-939D-5CFF85764D44}" srcOrd="0" destOrd="2" presId="urn:microsoft.com/office/officeart/2005/8/layout/vList2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10E5C8E7-4481-435C-82E0-A1F0DC0F7949}" type="presOf" srcId="{01CC12D8-A2B4-49A6-B70D-FCA7A4B4437B}" destId="{7F89E9DB-56D6-4826-AAA5-65B763AE49E6}" srcOrd="0" destOrd="3" presId="urn:microsoft.com/office/officeart/2005/8/layout/vList2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82E5AF5-F567-4724-A57E-355175484305}" type="presOf" srcId="{05C08579-DF62-420D-A2B2-F2246DF034A8}" destId="{D39D1585-2E67-4C1E-939D-5CFF85764D44}" srcOrd="0" destOrd="0" presId="urn:microsoft.com/office/officeart/2005/8/layout/vList2"/>
    <dgm:cxn modelId="{51BDE4AA-1B82-4094-8151-ED3A5BC23DFA}" type="presParOf" srcId="{DC7E5780-A7BA-4961-BAD2-52789A096635}" destId="{025985E1-45E6-4BEA-9750-0C1817C31FC7}" srcOrd="0" destOrd="0" presId="urn:microsoft.com/office/officeart/2005/8/layout/vList2"/>
    <dgm:cxn modelId="{63EB0D6D-478C-4B95-9A27-603580297595}" type="presParOf" srcId="{DC7E5780-A7BA-4961-BAD2-52789A096635}" destId="{D39D1585-2E67-4C1E-939D-5CFF85764D44}" srcOrd="1" destOrd="0" presId="urn:microsoft.com/office/officeart/2005/8/layout/vList2"/>
    <dgm:cxn modelId="{E410369A-5573-423C-BF5E-65C06D035C89}" type="presParOf" srcId="{DC7E5780-A7BA-4961-BAD2-52789A096635}" destId="{AB558D38-78F4-48B3-A599-14FD9D1539C7}" srcOrd="2" destOrd="0" presId="urn:microsoft.com/office/officeart/2005/8/layout/vList2"/>
    <dgm:cxn modelId="{D92B4722-C445-411B-B8E9-D4397B8C42EF}" type="presParOf" srcId="{DC7E5780-A7BA-4961-BAD2-52789A096635}" destId="{7F89E9DB-56D6-4826-AAA5-65B763AE49E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</a:t>
          </a:r>
          <a:endParaRPr lang="en-US" dirty="0"/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Denoted by capital letters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Just like variables in CSP’s, random variables take on values in a </a:t>
          </a:r>
          <a:r>
            <a:rPr lang="en-US" i="1" dirty="0"/>
            <a:t>domain D</a:t>
          </a:r>
          <a:endParaRPr lang="en-US" dirty="0"/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/>
      <dgm:t>
        <a:bodyPr/>
        <a:lstStyle/>
        <a:p>
          <a:r>
            <a:rPr lang="en-US"/>
            <a:t>Domain values must be mutually exclusive and exhaustive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 </m:t>
                  </m:r>
                </m:oMath>
              </a14:m>
              <a:r>
                <a:rPr lang="en-US" dirty="0"/>
                <a:t>{True, False}</a:t>
              </a:r>
            </a:p>
          </dgm:t>
        </dgm:pt>
      </mc:Choice>
      <mc:Fallback xmlns="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 </a:t>
              </a:r>
              <a:r>
                <a:rPr lang="en-US" dirty="0"/>
                <a:t>{True, False}</a:t>
              </a:r>
            </a:p>
          </dgm:t>
        </dgm:pt>
      </mc:Fallback>
    </mc:AlternateConten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{Sunny, Cloudy, Rainy, Snow}</a:t>
              </a:r>
            </a:p>
          </dgm:t>
        </dgm:pt>
      </mc:Choice>
      <mc:Fallback xmlns="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{Sunny, Cloudy, Rainy, Snow}</a:t>
              </a:r>
            </a:p>
          </dgm:t>
        </dgm:pt>
      </mc:Fallback>
    </mc:AlternateConten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{(1,1), (1,2), … (6,6)}</a:t>
              </a:r>
            </a:p>
          </dgm:t>
        </dgm:pt>
      </mc:Choice>
      <mc:Fallback xmlns="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{(1,1), (1,2), … (6,6)}</a:t>
              </a:r>
            </a:p>
          </dgm:t>
        </dgm:pt>
      </mc:Fallback>
    </mc:AlternateConten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[0, 200]</a:t>
              </a:r>
            </a:p>
          </dgm:t>
        </dgm:pt>
      </mc:Choice>
      <mc:Fallback xmlns="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[0, 200]</a:t>
              </a:r>
            </a:p>
          </dgm:t>
        </dgm:pt>
      </mc:Fallback>
    </mc:AlternateConten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43774BBD-4B9A-4645-9A01-BEC52F78772A}">
      <dgm:prSet/>
      <dgm:spPr/>
      <dgm:t>
        <a:bodyPr/>
        <a:lstStyle/>
        <a:p>
          <a:endParaRPr lang="en-US" dirty="0"/>
        </a:p>
      </dgm:t>
    </dgm:pt>
    <dgm:pt modelId="{5CF38A49-649A-440B-92C5-05EA938CD946}" type="parTrans" cxnId="{B2CB1731-A447-492A-BE1B-82A1C1E5B8F0}">
      <dgm:prSet/>
      <dgm:spPr/>
      <dgm:t>
        <a:bodyPr/>
        <a:lstStyle/>
        <a:p>
          <a:endParaRPr lang="en-US"/>
        </a:p>
      </dgm:t>
    </dgm:pt>
    <dgm:pt modelId="{AC9205FE-C909-40EA-A5EF-B4EA5C4B531C}" type="sibTrans" cxnId="{B2CB1731-A447-492A-BE1B-82A1C1E5B8F0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endParaRPr lang="en-US" dirty="0"/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7C37824B-55A2-4C54-98E6-D7E7EE6E60FC}">
      <dgm:prSet/>
      <dgm:spPr/>
      <dgm:t>
        <a:bodyPr/>
        <a:lstStyle/>
        <a:p>
          <a:endParaRPr lang="en-US" dirty="0"/>
        </a:p>
      </dgm:t>
    </dgm:pt>
    <dgm:pt modelId="{8269BF60-C082-41CD-BABE-01B80BB3574A}" type="parTrans" cxnId="{1E81D51E-BC7A-4C30-AA5F-C9521D2F9781}">
      <dgm:prSet/>
      <dgm:spPr/>
      <dgm:t>
        <a:bodyPr/>
        <a:lstStyle/>
        <a:p>
          <a:endParaRPr lang="en-US"/>
        </a:p>
      </dgm:t>
    </dgm:pt>
    <dgm:pt modelId="{A4B3473E-AF69-465A-95FF-C670D374BDAD}" type="sibTrans" cxnId="{1E81D51E-BC7A-4C30-AA5F-C9521D2F9781}">
      <dgm:prSet/>
      <dgm:spPr/>
      <dgm:t>
        <a:bodyPr/>
        <a:lstStyle/>
        <a:p>
          <a:endParaRPr lang="en-US"/>
        </a:p>
      </dgm:t>
    </dgm:pt>
    <dgm:pt modelId="{848FD4D1-7412-40F7-BB43-4560F1AF5DCF}" type="pres">
      <dgm:prSet presAssocID="{DB520E31-6384-4AC7-A962-4400A3A933BB}" presName="Name0" presStyleCnt="0">
        <dgm:presLayoutVars>
          <dgm:dir/>
          <dgm:animLvl val="lvl"/>
          <dgm:resizeHandles val="exact"/>
        </dgm:presLayoutVars>
      </dgm:prSet>
      <dgm:spPr/>
    </dgm:pt>
    <dgm:pt modelId="{035E40B5-0F9F-42EA-A558-A4359854798A}" type="pres">
      <dgm:prSet presAssocID="{E97E0CB9-7B78-49A9-A0CE-D98BEE57FB5C}" presName="composite" presStyleCnt="0"/>
      <dgm:spPr/>
    </dgm:pt>
    <dgm:pt modelId="{9E4594F4-9027-4A46-BA6D-D7D77A5D8A07}" type="pres">
      <dgm:prSet presAssocID="{E97E0CB9-7B78-49A9-A0CE-D98BEE57FB5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90E47C7-8CC5-43FF-B7BA-D976D8E798F5}" type="pres">
      <dgm:prSet presAssocID="{E97E0CB9-7B78-49A9-A0CE-D98BEE57FB5C}" presName="desTx" presStyleLbl="alignAccFollowNode1" presStyleIdx="0" presStyleCnt="2">
        <dgm:presLayoutVars>
          <dgm:bulletEnabled val="1"/>
        </dgm:presLayoutVars>
      </dgm:prSet>
      <dgm:spPr/>
    </dgm:pt>
    <dgm:pt modelId="{2EBAEF10-CDC7-4F75-8D90-E4CE4771C70F}" type="pres">
      <dgm:prSet presAssocID="{2D3973BC-1DC9-4F05-9149-3D1CBCAD631A}" presName="space" presStyleCnt="0"/>
      <dgm:spPr/>
    </dgm:pt>
    <dgm:pt modelId="{8A7EE2F8-75C6-48ED-8ECA-E74741B4B9DE}" type="pres">
      <dgm:prSet presAssocID="{EE4492FA-9148-4908-A2B3-A5171F07DFB6}" presName="composite" presStyleCnt="0"/>
      <dgm:spPr/>
    </dgm:pt>
    <dgm:pt modelId="{B0803F65-F3D1-4D6C-A9FC-6D0C5B1A995A}" type="pres">
      <dgm:prSet presAssocID="{EE4492FA-9148-4908-A2B3-A5171F07DFB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3C302D4-540D-48B9-BE1A-A5A43A3AD3C9}" type="pres">
      <dgm:prSet presAssocID="{EE4492FA-9148-4908-A2B3-A5171F07DFB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9C5C170F-CCDA-4C96-9F6E-F50789609F5F}" type="presOf" srcId="{EE4492FA-9148-4908-A2B3-A5171F07DFB6}" destId="{B0803F65-F3D1-4D6C-A9FC-6D0C5B1A995A}" srcOrd="0" destOrd="0" presId="urn:microsoft.com/office/officeart/2005/8/layout/hList1"/>
    <dgm:cxn modelId="{1E81D51E-BC7A-4C30-AA5F-C9521D2F9781}" srcId="{EE4492FA-9148-4908-A2B3-A5171F07DFB6}" destId="{7C37824B-55A2-4C54-98E6-D7E7EE6E60FC}" srcOrd="5" destOrd="0" parTransId="{8269BF60-C082-41CD-BABE-01B80BB3574A}" sibTransId="{A4B3473E-AF69-465A-95FF-C670D374BDAD}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F15C4D26-C875-4675-BAD9-ED0E98D65015}" type="presOf" srcId="{C32FE4B8-220D-4CB3-886F-1D9826495338}" destId="{290E47C7-8CC5-43FF-B7BA-D976D8E798F5}" srcOrd="0" destOrd="6" presId="urn:microsoft.com/office/officeart/2005/8/layout/hList1"/>
    <dgm:cxn modelId="{B2CB1731-A447-492A-BE1B-82A1C1E5B8F0}" srcId="{E97E0CB9-7B78-49A9-A0CE-D98BEE57FB5C}" destId="{43774BBD-4B9A-4645-9A01-BEC52F78772A}" srcOrd="1" destOrd="0" parTransId="{5CF38A49-649A-440B-92C5-05EA938CD946}" sibTransId="{AC9205FE-C909-40EA-A5EF-B4EA5C4B531C}"/>
    <dgm:cxn modelId="{9108E231-88F2-420A-AD01-A43404358D9A}" type="presOf" srcId="{E97E0CB9-7B78-49A9-A0CE-D98BEE57FB5C}" destId="{9E4594F4-9027-4A46-BA6D-D7D77A5D8A07}" srcOrd="0" destOrd="0" presId="urn:microsoft.com/office/officeart/2005/8/layout/hList1"/>
    <dgm:cxn modelId="{88E25E34-3A9B-46CB-893A-A6C7C340A567}" type="presOf" srcId="{76B2ED05-B949-4543-B6ED-B0C334FE8E04}" destId="{33C302D4-540D-48B9-BE1A-A5A43A3AD3C9}" srcOrd="0" destOrd="3" presId="urn:microsoft.com/office/officeart/2005/8/layout/hList1"/>
    <dgm:cxn modelId="{62701038-0DBC-4490-B012-ED81A0981E24}" type="presOf" srcId="{972101B3-BEFE-4F19-96BB-37FDBEF6D04A}" destId="{33C302D4-540D-48B9-BE1A-A5A43A3AD3C9}" srcOrd="0" destOrd="0" presId="urn:microsoft.com/office/officeart/2005/8/layout/hList1"/>
    <dgm:cxn modelId="{DB9DB65D-D5BA-4B54-8F0B-FD70759CA13A}" srcId="{E97E0CB9-7B78-49A9-A0CE-D98BEE57FB5C}" destId="{48DA6792-EB4E-4B9F-B72F-9F8C6B0ABADA}" srcOrd="0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5390ED42-F7D2-4150-87E9-82413C2962AE}" type="presOf" srcId="{DB520E31-6384-4AC7-A962-4400A3A933BB}" destId="{848FD4D1-7412-40F7-BB43-4560F1AF5DCF}" srcOrd="0" destOrd="0" presId="urn:microsoft.com/office/officeart/2005/8/layout/hList1"/>
    <dgm:cxn modelId="{F5FB0D44-C5ED-43F3-95E7-62F0FC187B5C}" srcId="{EE4492FA-9148-4908-A2B3-A5171F07DFB6}" destId="{2DA67270-815A-4891-A28B-0FBC47849215}" srcOrd="1" destOrd="0" parTransId="{A2D5AA0A-DE6E-4A7D-BD55-E3056D449236}" sibTransId="{B9C2CD3E-E31D-41DD-A683-FB003606CCD0}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2CF1316F-CBF5-4BA6-8681-7FF9DB034944}" type="presOf" srcId="{C253CF41-CBE2-4D4A-9259-3DC68F84E4B1}" destId="{290E47C7-8CC5-43FF-B7BA-D976D8E798F5}" srcOrd="0" destOrd="3" presId="urn:microsoft.com/office/officeart/2005/8/layout/hList1"/>
    <dgm:cxn modelId="{562B626F-FEFD-4528-BA84-47210CD1589A}" type="presOf" srcId="{39DEBE96-055E-43ED-AFA0-E2C95D060859}" destId="{33C302D4-540D-48B9-BE1A-A5A43A3AD3C9}" srcOrd="0" destOrd="2" presId="urn:microsoft.com/office/officeart/2005/8/layout/h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EE96707F-858E-40A8-9E7C-D0FF9E510DAF}" type="presOf" srcId="{43774BBD-4B9A-4645-9A01-BEC52F78772A}" destId="{290E47C7-8CC5-43FF-B7BA-D976D8E798F5}" srcOrd="0" destOrd="1" presId="urn:microsoft.com/office/officeart/2005/8/layout/h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2" destOrd="0" parTransId="{65D4D11B-E465-445F-BE8B-C9369E3494C8}" sibTransId="{EF049596-D511-4C77-9E22-B2CF11CFC19A}"/>
    <dgm:cxn modelId="{34E0679D-C8D7-42F4-91E2-10773640B56F}" type="presOf" srcId="{2675E6B5-795C-4F52-B8A3-D7CF544DFA01}" destId="{290E47C7-8CC5-43FF-B7BA-D976D8E798F5}" srcOrd="0" destOrd="2" presId="urn:microsoft.com/office/officeart/2005/8/layout/hList1"/>
    <dgm:cxn modelId="{755C09B7-2414-43E9-BC6B-693ABDC4C18F}" srcId="{EE4492FA-9148-4908-A2B3-A5171F07DFB6}" destId="{76B2ED05-B949-4543-B6ED-B0C334FE8E04}" srcOrd="3" destOrd="0" parTransId="{B9BA2E0C-524F-44BC-A8A2-7C6A5D02DE15}" sibTransId="{FFE687AF-1C9E-4DBC-8F81-2A35F0969E89}"/>
    <dgm:cxn modelId="{94E127C5-34AD-4569-A040-54D6475AE995}" srcId="{EE4492FA-9148-4908-A2B3-A5171F07DFB6}" destId="{02C00A6E-D0D4-41E1-9240-95372410834E}" srcOrd="4" destOrd="0" parTransId="{7D2DB8D0-B71D-4A29-8E41-359B2696EC4C}" sibTransId="{165ADB48-0804-494A-9752-4E44B0D62F06}"/>
    <dgm:cxn modelId="{08930CD4-AB4C-4688-8A42-AF5F7BCAC8AC}" type="presOf" srcId="{C1280133-69AE-4DE3-A32A-C9EA9280FC9E}" destId="{290E47C7-8CC5-43FF-B7BA-D976D8E798F5}" srcOrd="0" destOrd="4" presId="urn:microsoft.com/office/officeart/2005/8/layout/hList1"/>
    <dgm:cxn modelId="{716C92D5-5BB3-49A7-B371-614C5F0AD099}" srcId="{EE4492FA-9148-4908-A2B3-A5171F07DFB6}" destId="{972101B3-BEFE-4F19-96BB-37FDBEF6D04A}" srcOrd="0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188E07EA-7ECB-42F9-A9E7-C958829055A7}" type="presOf" srcId="{02C00A6E-D0D4-41E1-9240-95372410834E}" destId="{33C302D4-540D-48B9-BE1A-A5A43A3AD3C9}" srcOrd="0" destOrd="4" presId="urn:microsoft.com/office/officeart/2005/8/layout/hList1"/>
    <dgm:cxn modelId="{85C847EC-F579-4645-8A7D-374BC0F1D571}" type="presOf" srcId="{48DA6792-EB4E-4B9F-B72F-9F8C6B0ABADA}" destId="{290E47C7-8CC5-43FF-B7BA-D976D8E798F5}" srcOrd="0" destOrd="0" presId="urn:microsoft.com/office/officeart/2005/8/layout/hList1"/>
    <dgm:cxn modelId="{2F1FC1EE-F44C-4829-B2DB-31E7B9B9D5A7}" type="presOf" srcId="{7C37824B-55A2-4C54-98E6-D7E7EE6E60FC}" destId="{33C302D4-540D-48B9-BE1A-A5A43A3AD3C9}" srcOrd="0" destOrd="5" presId="urn:microsoft.com/office/officeart/2005/8/layout/hList1"/>
    <dgm:cxn modelId="{63DF11F9-4BC0-4BFA-98A8-2F72C3A651C4}" type="presOf" srcId="{7FD843E1-942B-4E50-B67D-27D6C7BAF84E}" destId="{290E47C7-8CC5-43FF-B7BA-D976D8E798F5}" srcOrd="0" destOrd="5" presId="urn:microsoft.com/office/officeart/2005/8/layout/hList1"/>
    <dgm:cxn modelId="{EFBEF3FA-3379-4E24-BCC4-BABF7D67DD56}" type="presOf" srcId="{4865971F-6D15-40B6-942D-84DDA1840069}" destId="{33C302D4-540D-48B9-BE1A-A5A43A3AD3C9}" srcOrd="0" destOrd="6" presId="urn:microsoft.com/office/officeart/2005/8/layout/hList1"/>
    <dgm:cxn modelId="{72924FFD-DBDC-479F-8962-B7176669F618}" type="presOf" srcId="{2DA67270-815A-4891-A28B-0FBC47849215}" destId="{33C302D4-540D-48B9-BE1A-A5A43A3AD3C9}" srcOrd="0" destOrd="1" presId="urn:microsoft.com/office/officeart/2005/8/layout/hList1"/>
    <dgm:cxn modelId="{E4D775BF-6A2E-4AB0-BDC5-FA3793CC3C32}" type="presParOf" srcId="{848FD4D1-7412-40F7-BB43-4560F1AF5DCF}" destId="{035E40B5-0F9F-42EA-A558-A4359854798A}" srcOrd="0" destOrd="0" presId="urn:microsoft.com/office/officeart/2005/8/layout/hList1"/>
    <dgm:cxn modelId="{F35B9E33-3E29-4CA5-BFEC-F6F2F798C0F4}" type="presParOf" srcId="{035E40B5-0F9F-42EA-A558-A4359854798A}" destId="{9E4594F4-9027-4A46-BA6D-D7D77A5D8A07}" srcOrd="0" destOrd="0" presId="urn:microsoft.com/office/officeart/2005/8/layout/hList1"/>
    <dgm:cxn modelId="{0FE239A2-23BB-4706-9BAF-FBFCC8824042}" type="presParOf" srcId="{035E40B5-0F9F-42EA-A558-A4359854798A}" destId="{290E47C7-8CC5-43FF-B7BA-D976D8E798F5}" srcOrd="1" destOrd="0" presId="urn:microsoft.com/office/officeart/2005/8/layout/hList1"/>
    <dgm:cxn modelId="{44C3466D-8335-4066-9EC3-CEC31DB1E1A8}" type="presParOf" srcId="{848FD4D1-7412-40F7-BB43-4560F1AF5DCF}" destId="{2EBAEF10-CDC7-4F75-8D90-E4CE4771C70F}" srcOrd="1" destOrd="0" presId="urn:microsoft.com/office/officeart/2005/8/layout/hList1"/>
    <dgm:cxn modelId="{F5686443-EA9D-4B80-935F-E42D3786B6C7}" type="presParOf" srcId="{848FD4D1-7412-40F7-BB43-4560F1AF5DCF}" destId="{8A7EE2F8-75C6-48ED-8ECA-E74741B4B9DE}" srcOrd="2" destOrd="0" presId="urn:microsoft.com/office/officeart/2005/8/layout/hList1"/>
    <dgm:cxn modelId="{921B2762-99DA-4BF5-A50A-5E98418D68A0}" type="presParOf" srcId="{8A7EE2F8-75C6-48ED-8ECA-E74741B4B9DE}" destId="{B0803F65-F3D1-4D6C-A9FC-6D0C5B1A995A}" srcOrd="0" destOrd="0" presId="urn:microsoft.com/office/officeart/2005/8/layout/hList1"/>
    <dgm:cxn modelId="{585BB43A-AA37-4902-A9D1-74975F9DAD0A}" type="presParOf" srcId="{8A7EE2F8-75C6-48ED-8ECA-E74741B4B9DE}" destId="{33C302D4-540D-48B9-BE1A-A5A43A3AD3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</a:t>
          </a:r>
          <a:endParaRPr lang="en-US" dirty="0"/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Denoted by capital letters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Just like variables in CSP’s, random variables take on values in a </a:t>
          </a:r>
          <a:r>
            <a:rPr lang="en-US" i="1" dirty="0"/>
            <a:t>domain D</a:t>
          </a:r>
          <a:endParaRPr lang="en-US" dirty="0"/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>
        <a:blipFill>
          <a:blip xmlns:r="http://schemas.openxmlformats.org/officeDocument/2006/relationships" r:embed="rId1"/>
          <a:stretch>
            <a:fillRect l="-1153" r="-16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dgm:pt modelId="{39DEBE96-055E-43ED-AFA0-E2C95D06085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dgm:pt modelId="{76B2ED05-B949-4543-B6ED-B0C334FE8E04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dgm:pt modelId="{02C00A6E-D0D4-41E1-9240-95372410834E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dgm:pt modelId="{4865971F-6D15-40B6-942D-84DDA184006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43774BBD-4B9A-4645-9A01-BEC52F78772A}">
      <dgm:prSet/>
      <dgm:spPr/>
      <dgm:t>
        <a:bodyPr/>
        <a:lstStyle/>
        <a:p>
          <a:endParaRPr lang="en-US" dirty="0"/>
        </a:p>
      </dgm:t>
    </dgm:pt>
    <dgm:pt modelId="{5CF38A49-649A-440B-92C5-05EA938CD946}" type="parTrans" cxnId="{B2CB1731-A447-492A-BE1B-82A1C1E5B8F0}">
      <dgm:prSet/>
      <dgm:spPr/>
      <dgm:t>
        <a:bodyPr/>
        <a:lstStyle/>
        <a:p>
          <a:endParaRPr lang="en-US"/>
        </a:p>
      </dgm:t>
    </dgm:pt>
    <dgm:pt modelId="{AC9205FE-C909-40EA-A5EF-B4EA5C4B531C}" type="sibTrans" cxnId="{B2CB1731-A447-492A-BE1B-82A1C1E5B8F0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7C37824B-55A2-4C54-98E6-D7E7EE6E60FC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8269BF60-C082-41CD-BABE-01B80BB3574A}" type="parTrans" cxnId="{1E81D51E-BC7A-4C30-AA5F-C9521D2F9781}">
      <dgm:prSet/>
      <dgm:spPr/>
      <dgm:t>
        <a:bodyPr/>
        <a:lstStyle/>
        <a:p>
          <a:endParaRPr lang="en-US"/>
        </a:p>
      </dgm:t>
    </dgm:pt>
    <dgm:pt modelId="{A4B3473E-AF69-465A-95FF-C670D374BDAD}" type="sibTrans" cxnId="{1E81D51E-BC7A-4C30-AA5F-C9521D2F9781}">
      <dgm:prSet/>
      <dgm:spPr/>
      <dgm:t>
        <a:bodyPr/>
        <a:lstStyle/>
        <a:p>
          <a:endParaRPr lang="en-US"/>
        </a:p>
      </dgm:t>
    </dgm:pt>
    <dgm:pt modelId="{848FD4D1-7412-40F7-BB43-4560F1AF5DCF}" type="pres">
      <dgm:prSet presAssocID="{DB520E31-6384-4AC7-A962-4400A3A933BB}" presName="Name0" presStyleCnt="0">
        <dgm:presLayoutVars>
          <dgm:dir/>
          <dgm:animLvl val="lvl"/>
          <dgm:resizeHandles val="exact"/>
        </dgm:presLayoutVars>
      </dgm:prSet>
      <dgm:spPr/>
    </dgm:pt>
    <dgm:pt modelId="{035E40B5-0F9F-42EA-A558-A4359854798A}" type="pres">
      <dgm:prSet presAssocID="{E97E0CB9-7B78-49A9-A0CE-D98BEE57FB5C}" presName="composite" presStyleCnt="0"/>
      <dgm:spPr/>
    </dgm:pt>
    <dgm:pt modelId="{9E4594F4-9027-4A46-BA6D-D7D77A5D8A07}" type="pres">
      <dgm:prSet presAssocID="{E97E0CB9-7B78-49A9-A0CE-D98BEE57FB5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90E47C7-8CC5-43FF-B7BA-D976D8E798F5}" type="pres">
      <dgm:prSet presAssocID="{E97E0CB9-7B78-49A9-A0CE-D98BEE57FB5C}" presName="desTx" presStyleLbl="alignAccFollowNode1" presStyleIdx="0" presStyleCnt="2">
        <dgm:presLayoutVars>
          <dgm:bulletEnabled val="1"/>
        </dgm:presLayoutVars>
      </dgm:prSet>
      <dgm:spPr/>
    </dgm:pt>
    <dgm:pt modelId="{2EBAEF10-CDC7-4F75-8D90-E4CE4771C70F}" type="pres">
      <dgm:prSet presAssocID="{2D3973BC-1DC9-4F05-9149-3D1CBCAD631A}" presName="space" presStyleCnt="0"/>
      <dgm:spPr/>
    </dgm:pt>
    <dgm:pt modelId="{8A7EE2F8-75C6-48ED-8ECA-E74741B4B9DE}" type="pres">
      <dgm:prSet presAssocID="{EE4492FA-9148-4908-A2B3-A5171F07DFB6}" presName="composite" presStyleCnt="0"/>
      <dgm:spPr/>
    </dgm:pt>
    <dgm:pt modelId="{B0803F65-F3D1-4D6C-A9FC-6D0C5B1A995A}" type="pres">
      <dgm:prSet presAssocID="{EE4492FA-9148-4908-A2B3-A5171F07DFB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3C302D4-540D-48B9-BE1A-A5A43A3AD3C9}" type="pres">
      <dgm:prSet presAssocID="{EE4492FA-9148-4908-A2B3-A5171F07DFB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9C5C170F-CCDA-4C96-9F6E-F50789609F5F}" type="presOf" srcId="{EE4492FA-9148-4908-A2B3-A5171F07DFB6}" destId="{B0803F65-F3D1-4D6C-A9FC-6D0C5B1A995A}" srcOrd="0" destOrd="0" presId="urn:microsoft.com/office/officeart/2005/8/layout/hList1"/>
    <dgm:cxn modelId="{1E81D51E-BC7A-4C30-AA5F-C9521D2F9781}" srcId="{EE4492FA-9148-4908-A2B3-A5171F07DFB6}" destId="{7C37824B-55A2-4C54-98E6-D7E7EE6E60FC}" srcOrd="5" destOrd="0" parTransId="{8269BF60-C082-41CD-BABE-01B80BB3574A}" sibTransId="{A4B3473E-AF69-465A-95FF-C670D374BDAD}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F15C4D26-C875-4675-BAD9-ED0E98D65015}" type="presOf" srcId="{C32FE4B8-220D-4CB3-886F-1D9826495338}" destId="{290E47C7-8CC5-43FF-B7BA-D976D8E798F5}" srcOrd="0" destOrd="6" presId="urn:microsoft.com/office/officeart/2005/8/layout/hList1"/>
    <dgm:cxn modelId="{B2CB1731-A447-492A-BE1B-82A1C1E5B8F0}" srcId="{E97E0CB9-7B78-49A9-A0CE-D98BEE57FB5C}" destId="{43774BBD-4B9A-4645-9A01-BEC52F78772A}" srcOrd="1" destOrd="0" parTransId="{5CF38A49-649A-440B-92C5-05EA938CD946}" sibTransId="{AC9205FE-C909-40EA-A5EF-B4EA5C4B531C}"/>
    <dgm:cxn modelId="{9108E231-88F2-420A-AD01-A43404358D9A}" type="presOf" srcId="{E97E0CB9-7B78-49A9-A0CE-D98BEE57FB5C}" destId="{9E4594F4-9027-4A46-BA6D-D7D77A5D8A07}" srcOrd="0" destOrd="0" presId="urn:microsoft.com/office/officeart/2005/8/layout/hList1"/>
    <dgm:cxn modelId="{88E25E34-3A9B-46CB-893A-A6C7C340A567}" type="presOf" srcId="{76B2ED05-B949-4543-B6ED-B0C334FE8E04}" destId="{33C302D4-540D-48B9-BE1A-A5A43A3AD3C9}" srcOrd="0" destOrd="3" presId="urn:microsoft.com/office/officeart/2005/8/layout/hList1"/>
    <dgm:cxn modelId="{62701038-0DBC-4490-B012-ED81A0981E24}" type="presOf" srcId="{972101B3-BEFE-4F19-96BB-37FDBEF6D04A}" destId="{33C302D4-540D-48B9-BE1A-A5A43A3AD3C9}" srcOrd="0" destOrd="0" presId="urn:microsoft.com/office/officeart/2005/8/layout/hList1"/>
    <dgm:cxn modelId="{DB9DB65D-D5BA-4B54-8F0B-FD70759CA13A}" srcId="{E97E0CB9-7B78-49A9-A0CE-D98BEE57FB5C}" destId="{48DA6792-EB4E-4B9F-B72F-9F8C6B0ABADA}" srcOrd="0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5390ED42-F7D2-4150-87E9-82413C2962AE}" type="presOf" srcId="{DB520E31-6384-4AC7-A962-4400A3A933BB}" destId="{848FD4D1-7412-40F7-BB43-4560F1AF5DCF}" srcOrd="0" destOrd="0" presId="urn:microsoft.com/office/officeart/2005/8/layout/hList1"/>
    <dgm:cxn modelId="{F5FB0D44-C5ED-43F3-95E7-62F0FC187B5C}" srcId="{EE4492FA-9148-4908-A2B3-A5171F07DFB6}" destId="{2DA67270-815A-4891-A28B-0FBC47849215}" srcOrd="1" destOrd="0" parTransId="{A2D5AA0A-DE6E-4A7D-BD55-E3056D449236}" sibTransId="{B9C2CD3E-E31D-41DD-A683-FB003606CCD0}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2CF1316F-CBF5-4BA6-8681-7FF9DB034944}" type="presOf" srcId="{C253CF41-CBE2-4D4A-9259-3DC68F84E4B1}" destId="{290E47C7-8CC5-43FF-B7BA-D976D8E798F5}" srcOrd="0" destOrd="3" presId="urn:microsoft.com/office/officeart/2005/8/layout/hList1"/>
    <dgm:cxn modelId="{562B626F-FEFD-4528-BA84-47210CD1589A}" type="presOf" srcId="{39DEBE96-055E-43ED-AFA0-E2C95D060859}" destId="{33C302D4-540D-48B9-BE1A-A5A43A3AD3C9}" srcOrd="0" destOrd="2" presId="urn:microsoft.com/office/officeart/2005/8/layout/h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EE96707F-858E-40A8-9E7C-D0FF9E510DAF}" type="presOf" srcId="{43774BBD-4B9A-4645-9A01-BEC52F78772A}" destId="{290E47C7-8CC5-43FF-B7BA-D976D8E798F5}" srcOrd="0" destOrd="1" presId="urn:microsoft.com/office/officeart/2005/8/layout/h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2" destOrd="0" parTransId="{65D4D11B-E465-445F-BE8B-C9369E3494C8}" sibTransId="{EF049596-D511-4C77-9E22-B2CF11CFC19A}"/>
    <dgm:cxn modelId="{34E0679D-C8D7-42F4-91E2-10773640B56F}" type="presOf" srcId="{2675E6B5-795C-4F52-B8A3-D7CF544DFA01}" destId="{290E47C7-8CC5-43FF-B7BA-D976D8E798F5}" srcOrd="0" destOrd="2" presId="urn:microsoft.com/office/officeart/2005/8/layout/hList1"/>
    <dgm:cxn modelId="{755C09B7-2414-43E9-BC6B-693ABDC4C18F}" srcId="{EE4492FA-9148-4908-A2B3-A5171F07DFB6}" destId="{76B2ED05-B949-4543-B6ED-B0C334FE8E04}" srcOrd="3" destOrd="0" parTransId="{B9BA2E0C-524F-44BC-A8A2-7C6A5D02DE15}" sibTransId="{FFE687AF-1C9E-4DBC-8F81-2A35F0969E89}"/>
    <dgm:cxn modelId="{94E127C5-34AD-4569-A040-54D6475AE995}" srcId="{EE4492FA-9148-4908-A2B3-A5171F07DFB6}" destId="{02C00A6E-D0D4-41E1-9240-95372410834E}" srcOrd="4" destOrd="0" parTransId="{7D2DB8D0-B71D-4A29-8E41-359B2696EC4C}" sibTransId="{165ADB48-0804-494A-9752-4E44B0D62F06}"/>
    <dgm:cxn modelId="{08930CD4-AB4C-4688-8A42-AF5F7BCAC8AC}" type="presOf" srcId="{C1280133-69AE-4DE3-A32A-C9EA9280FC9E}" destId="{290E47C7-8CC5-43FF-B7BA-D976D8E798F5}" srcOrd="0" destOrd="4" presId="urn:microsoft.com/office/officeart/2005/8/layout/hList1"/>
    <dgm:cxn modelId="{716C92D5-5BB3-49A7-B371-614C5F0AD099}" srcId="{EE4492FA-9148-4908-A2B3-A5171F07DFB6}" destId="{972101B3-BEFE-4F19-96BB-37FDBEF6D04A}" srcOrd="0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188E07EA-7ECB-42F9-A9E7-C958829055A7}" type="presOf" srcId="{02C00A6E-D0D4-41E1-9240-95372410834E}" destId="{33C302D4-540D-48B9-BE1A-A5A43A3AD3C9}" srcOrd="0" destOrd="4" presId="urn:microsoft.com/office/officeart/2005/8/layout/hList1"/>
    <dgm:cxn modelId="{85C847EC-F579-4645-8A7D-374BC0F1D571}" type="presOf" srcId="{48DA6792-EB4E-4B9F-B72F-9F8C6B0ABADA}" destId="{290E47C7-8CC5-43FF-B7BA-D976D8E798F5}" srcOrd="0" destOrd="0" presId="urn:microsoft.com/office/officeart/2005/8/layout/hList1"/>
    <dgm:cxn modelId="{2F1FC1EE-F44C-4829-B2DB-31E7B9B9D5A7}" type="presOf" srcId="{7C37824B-55A2-4C54-98E6-D7E7EE6E60FC}" destId="{33C302D4-540D-48B9-BE1A-A5A43A3AD3C9}" srcOrd="0" destOrd="5" presId="urn:microsoft.com/office/officeart/2005/8/layout/hList1"/>
    <dgm:cxn modelId="{63DF11F9-4BC0-4BFA-98A8-2F72C3A651C4}" type="presOf" srcId="{7FD843E1-942B-4E50-B67D-27D6C7BAF84E}" destId="{290E47C7-8CC5-43FF-B7BA-D976D8E798F5}" srcOrd="0" destOrd="5" presId="urn:microsoft.com/office/officeart/2005/8/layout/hList1"/>
    <dgm:cxn modelId="{EFBEF3FA-3379-4E24-BCC4-BABF7D67DD56}" type="presOf" srcId="{4865971F-6D15-40B6-942D-84DDA1840069}" destId="{33C302D4-540D-48B9-BE1A-A5A43A3AD3C9}" srcOrd="0" destOrd="6" presId="urn:microsoft.com/office/officeart/2005/8/layout/hList1"/>
    <dgm:cxn modelId="{72924FFD-DBDC-479F-8962-B7176669F618}" type="presOf" srcId="{2DA67270-815A-4891-A28B-0FBC47849215}" destId="{33C302D4-540D-48B9-BE1A-A5A43A3AD3C9}" srcOrd="0" destOrd="1" presId="urn:microsoft.com/office/officeart/2005/8/layout/hList1"/>
    <dgm:cxn modelId="{E4D775BF-6A2E-4AB0-BDC5-FA3793CC3C32}" type="presParOf" srcId="{848FD4D1-7412-40F7-BB43-4560F1AF5DCF}" destId="{035E40B5-0F9F-42EA-A558-A4359854798A}" srcOrd="0" destOrd="0" presId="urn:microsoft.com/office/officeart/2005/8/layout/hList1"/>
    <dgm:cxn modelId="{F35B9E33-3E29-4CA5-BFEC-F6F2F798C0F4}" type="presParOf" srcId="{035E40B5-0F9F-42EA-A558-A4359854798A}" destId="{9E4594F4-9027-4A46-BA6D-D7D77A5D8A07}" srcOrd="0" destOrd="0" presId="urn:microsoft.com/office/officeart/2005/8/layout/hList1"/>
    <dgm:cxn modelId="{0FE239A2-23BB-4706-9BAF-FBFCC8824042}" type="presParOf" srcId="{035E40B5-0F9F-42EA-A558-A4359854798A}" destId="{290E47C7-8CC5-43FF-B7BA-D976D8E798F5}" srcOrd="1" destOrd="0" presId="urn:microsoft.com/office/officeart/2005/8/layout/hList1"/>
    <dgm:cxn modelId="{44C3466D-8335-4066-9EC3-CEC31DB1E1A8}" type="presParOf" srcId="{848FD4D1-7412-40F7-BB43-4560F1AF5DCF}" destId="{2EBAEF10-CDC7-4F75-8D90-E4CE4771C70F}" srcOrd="1" destOrd="0" presId="urn:microsoft.com/office/officeart/2005/8/layout/hList1"/>
    <dgm:cxn modelId="{F5686443-EA9D-4B80-935F-E42D3786B6C7}" type="presParOf" srcId="{848FD4D1-7412-40F7-BB43-4560F1AF5DCF}" destId="{8A7EE2F8-75C6-48ED-8ECA-E74741B4B9DE}" srcOrd="2" destOrd="0" presId="urn:microsoft.com/office/officeart/2005/8/layout/hList1"/>
    <dgm:cxn modelId="{921B2762-99DA-4BF5-A50A-5E98418D68A0}" type="presParOf" srcId="{8A7EE2F8-75C6-48ED-8ECA-E74741B4B9DE}" destId="{B0803F65-F3D1-4D6C-A9FC-6D0C5B1A995A}" srcOrd="0" destOrd="0" presId="urn:microsoft.com/office/officeart/2005/8/layout/hList1"/>
    <dgm:cxn modelId="{585BB43A-AA37-4902-A9D1-74975F9DAD0A}" type="presParOf" srcId="{8A7EE2F8-75C6-48ED-8ECA-E74741B4B9DE}" destId="{33C302D4-540D-48B9-BE1A-A5A43A3AD3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0ED10F-CCE6-4175-8C28-5295A8C987E4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FB5DE7C2-BAE6-4FF9-8C0A-034B8310907D}">
      <dgm:prSet phldrT="[Text]"/>
      <dgm:spPr/>
      <dgm:t>
        <a:bodyPr/>
        <a:lstStyle/>
        <a:p>
          <a:r>
            <a:rPr lang="en-US" dirty="0"/>
            <a:t>Joint Probability</a:t>
          </a:r>
        </a:p>
      </dgm:t>
    </dgm:pt>
    <dgm:pt modelId="{A27B7B81-AD36-4C37-8EFA-F88E75F43FAA}" type="parTrans" cxnId="{93B8B6C6-BECB-4E6F-A5AF-F80FC787FEDD}">
      <dgm:prSet/>
      <dgm:spPr/>
      <dgm:t>
        <a:bodyPr/>
        <a:lstStyle/>
        <a:p>
          <a:endParaRPr lang="en-US"/>
        </a:p>
      </dgm:t>
    </dgm:pt>
    <dgm:pt modelId="{65D9FD35-4D4C-4180-A215-EC94B43AE499}" type="sibTrans" cxnId="{93B8B6C6-BECB-4E6F-A5AF-F80FC787FEDD}">
      <dgm:prSet/>
      <dgm:spPr/>
      <dgm:t>
        <a:bodyPr/>
        <a:lstStyle/>
        <a:p>
          <a:endParaRPr lang="en-US"/>
        </a:p>
      </dgm:t>
    </dgm:pt>
    <dgm:pt modelId="{10767C08-600B-4057-BB78-5A5CC483E927}">
      <dgm:prSet phldrT="[Text]"/>
      <dgm:spPr/>
      <dgm:t>
        <a:bodyPr/>
        <a:lstStyle/>
        <a:p>
          <a:r>
            <a:rPr lang="en-US" dirty="0"/>
            <a:t>Conditional Probability</a:t>
          </a:r>
        </a:p>
      </dgm:t>
    </dgm:pt>
    <dgm:pt modelId="{21DC7555-1DED-4FCF-BE62-13BB6D0C607C}" type="parTrans" cxnId="{B82E72AA-4B69-4104-8094-81FF9429A494}">
      <dgm:prSet/>
      <dgm:spPr/>
      <dgm:t>
        <a:bodyPr/>
        <a:lstStyle/>
        <a:p>
          <a:endParaRPr lang="en-US"/>
        </a:p>
      </dgm:t>
    </dgm:pt>
    <dgm:pt modelId="{294141BC-6A32-4D16-9885-C28A4416677A}" type="sibTrans" cxnId="{B82E72AA-4B69-4104-8094-81FF9429A494}">
      <dgm:prSet/>
      <dgm:spPr/>
      <dgm:t>
        <a:bodyPr/>
        <a:lstStyle/>
        <a:p>
          <a:endParaRPr lang="en-US"/>
        </a:p>
      </dgm:t>
    </dgm:pt>
    <dgm:pt modelId="{8E238971-4D0D-4EE3-835E-9F228411D431}">
      <dgm:prSet phldrT="[Text]"/>
      <dgm:spPr/>
      <dgm:t>
        <a:bodyPr/>
        <a:lstStyle/>
        <a:p>
          <a:r>
            <a:rPr lang="en-US" dirty="0"/>
            <a:t>Bayes’ Rule to update beliefs</a:t>
          </a:r>
        </a:p>
      </dgm:t>
    </dgm:pt>
    <dgm:pt modelId="{C5AA296E-299E-4566-AFB5-EDBACAA394B3}" type="parTrans" cxnId="{DBA79460-6514-4701-9381-F09B30523E93}">
      <dgm:prSet/>
      <dgm:spPr/>
      <dgm:t>
        <a:bodyPr/>
        <a:lstStyle/>
        <a:p>
          <a:endParaRPr lang="en-US"/>
        </a:p>
      </dgm:t>
    </dgm:pt>
    <dgm:pt modelId="{9FA61C55-71A6-4083-BD42-122A43C4F939}" type="sibTrans" cxnId="{DBA79460-6514-4701-9381-F09B30523E93}">
      <dgm:prSet/>
      <dgm:spPr/>
      <dgm:t>
        <a:bodyPr/>
        <a:lstStyle/>
        <a:p>
          <a:endParaRPr lang="en-US"/>
        </a:p>
      </dgm:t>
    </dgm:pt>
    <dgm:pt modelId="{DA107D9E-3955-4F24-AC9A-DCABD02DF620}">
      <dgm:prSet phldrT="[Text]"/>
      <dgm:spPr/>
      <dgm:t>
        <a:bodyPr/>
        <a:lstStyle/>
        <a:p>
          <a:r>
            <a:rPr lang="en-US" dirty="0"/>
            <a:t>Decide on Action</a:t>
          </a:r>
        </a:p>
      </dgm:t>
    </dgm:pt>
    <dgm:pt modelId="{E2D028C7-8FCF-4B0E-AF15-DBBD7AEF38D6}" type="parTrans" cxnId="{A13F3798-6AEF-4D6A-9612-0200748F661F}">
      <dgm:prSet/>
      <dgm:spPr/>
      <dgm:t>
        <a:bodyPr/>
        <a:lstStyle/>
        <a:p>
          <a:endParaRPr lang="en-US"/>
        </a:p>
      </dgm:t>
    </dgm:pt>
    <dgm:pt modelId="{E1B8748D-0F51-4D4B-BABB-6E8518D66808}" type="sibTrans" cxnId="{A13F3798-6AEF-4D6A-9612-0200748F661F}">
      <dgm:prSet/>
      <dgm:spPr/>
      <dgm:t>
        <a:bodyPr/>
        <a:lstStyle/>
        <a:p>
          <a:endParaRPr lang="en-US"/>
        </a:p>
      </dgm:t>
    </dgm:pt>
    <dgm:pt modelId="{C62FAFD0-125F-48D1-B679-BC6D027CEAFD}" type="pres">
      <dgm:prSet presAssocID="{8B0ED10F-CCE6-4175-8C28-5295A8C987E4}" presName="Name0" presStyleCnt="0">
        <dgm:presLayoutVars>
          <dgm:dir/>
          <dgm:animLvl val="lvl"/>
          <dgm:resizeHandles val="exact"/>
        </dgm:presLayoutVars>
      </dgm:prSet>
      <dgm:spPr/>
    </dgm:pt>
    <dgm:pt modelId="{248ADE29-0BEB-42E0-AA8D-45B163120F86}" type="pres">
      <dgm:prSet presAssocID="{FB5DE7C2-BAE6-4FF9-8C0A-034B8310907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F7EC099-00B0-4748-AEA2-63A8FA1351C0}" type="pres">
      <dgm:prSet presAssocID="{65D9FD35-4D4C-4180-A215-EC94B43AE499}" presName="parTxOnlySpace" presStyleCnt="0"/>
      <dgm:spPr/>
    </dgm:pt>
    <dgm:pt modelId="{ED50BBED-D389-4BF4-B3AE-70039425D437}" type="pres">
      <dgm:prSet presAssocID="{10767C08-600B-4057-BB78-5A5CC483E92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1486350-4092-4169-AB5D-F758DC364848}" type="pres">
      <dgm:prSet presAssocID="{294141BC-6A32-4D16-9885-C28A4416677A}" presName="parTxOnlySpace" presStyleCnt="0"/>
      <dgm:spPr/>
    </dgm:pt>
    <dgm:pt modelId="{104CE202-7431-417C-9B98-CA56EBC5DE99}" type="pres">
      <dgm:prSet presAssocID="{8E238971-4D0D-4EE3-835E-9F228411D43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943717E-DFBE-479D-A68C-DBEF5D3EDADD}" type="pres">
      <dgm:prSet presAssocID="{9FA61C55-71A6-4083-BD42-122A43C4F939}" presName="parTxOnlySpace" presStyleCnt="0"/>
      <dgm:spPr/>
    </dgm:pt>
    <dgm:pt modelId="{ACDC72BE-1F9B-416E-B33C-26F17CA6A98C}" type="pres">
      <dgm:prSet presAssocID="{DA107D9E-3955-4F24-AC9A-DCABD02DF62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967B624-8171-4DE2-A562-6D1CBE8BD63F}" type="presOf" srcId="{FB5DE7C2-BAE6-4FF9-8C0A-034B8310907D}" destId="{248ADE29-0BEB-42E0-AA8D-45B163120F86}" srcOrd="0" destOrd="0" presId="urn:microsoft.com/office/officeart/2005/8/layout/chevron1"/>
    <dgm:cxn modelId="{79A7D62C-6AEE-459F-B2F3-C129C4C0F675}" type="presOf" srcId="{DA107D9E-3955-4F24-AC9A-DCABD02DF620}" destId="{ACDC72BE-1F9B-416E-B33C-26F17CA6A98C}" srcOrd="0" destOrd="0" presId="urn:microsoft.com/office/officeart/2005/8/layout/chevron1"/>
    <dgm:cxn modelId="{4874965E-F87B-4183-B317-2F47202F483E}" type="presOf" srcId="{8B0ED10F-CCE6-4175-8C28-5295A8C987E4}" destId="{C62FAFD0-125F-48D1-B679-BC6D027CEAFD}" srcOrd="0" destOrd="0" presId="urn:microsoft.com/office/officeart/2005/8/layout/chevron1"/>
    <dgm:cxn modelId="{DBA79460-6514-4701-9381-F09B30523E93}" srcId="{8B0ED10F-CCE6-4175-8C28-5295A8C987E4}" destId="{8E238971-4D0D-4EE3-835E-9F228411D431}" srcOrd="2" destOrd="0" parTransId="{C5AA296E-299E-4566-AFB5-EDBACAA394B3}" sibTransId="{9FA61C55-71A6-4083-BD42-122A43C4F939}"/>
    <dgm:cxn modelId="{A13F3798-6AEF-4D6A-9612-0200748F661F}" srcId="{8B0ED10F-CCE6-4175-8C28-5295A8C987E4}" destId="{DA107D9E-3955-4F24-AC9A-DCABD02DF620}" srcOrd="3" destOrd="0" parTransId="{E2D028C7-8FCF-4B0E-AF15-DBBD7AEF38D6}" sibTransId="{E1B8748D-0F51-4D4B-BABB-6E8518D66808}"/>
    <dgm:cxn modelId="{B82E72AA-4B69-4104-8094-81FF9429A494}" srcId="{8B0ED10F-CCE6-4175-8C28-5295A8C987E4}" destId="{10767C08-600B-4057-BB78-5A5CC483E927}" srcOrd="1" destOrd="0" parTransId="{21DC7555-1DED-4FCF-BE62-13BB6D0C607C}" sibTransId="{294141BC-6A32-4D16-9885-C28A4416677A}"/>
    <dgm:cxn modelId="{93B8B6C6-BECB-4E6F-A5AF-F80FC787FEDD}" srcId="{8B0ED10F-CCE6-4175-8C28-5295A8C987E4}" destId="{FB5DE7C2-BAE6-4FF9-8C0A-034B8310907D}" srcOrd="0" destOrd="0" parTransId="{A27B7B81-AD36-4C37-8EFA-F88E75F43FAA}" sibTransId="{65D9FD35-4D4C-4180-A215-EC94B43AE499}"/>
    <dgm:cxn modelId="{E95A49CA-F5D9-4E6C-9F1B-CE52BF728441}" type="presOf" srcId="{10767C08-600B-4057-BB78-5A5CC483E927}" destId="{ED50BBED-D389-4BF4-B3AE-70039425D437}" srcOrd="0" destOrd="0" presId="urn:microsoft.com/office/officeart/2005/8/layout/chevron1"/>
    <dgm:cxn modelId="{F035CDCA-CEE3-491E-96E0-CA8D19D43CD6}" type="presOf" srcId="{8E238971-4D0D-4EE3-835E-9F228411D431}" destId="{104CE202-7431-417C-9B98-CA56EBC5DE99}" srcOrd="0" destOrd="0" presId="urn:microsoft.com/office/officeart/2005/8/layout/chevron1"/>
    <dgm:cxn modelId="{EA03F4D5-EFA1-4B2D-B34D-39994AE54735}" type="presParOf" srcId="{C62FAFD0-125F-48D1-B679-BC6D027CEAFD}" destId="{248ADE29-0BEB-42E0-AA8D-45B163120F86}" srcOrd="0" destOrd="0" presId="urn:microsoft.com/office/officeart/2005/8/layout/chevron1"/>
    <dgm:cxn modelId="{08C78920-0030-4AAC-9024-DB38E272A94B}" type="presParOf" srcId="{C62FAFD0-125F-48D1-B679-BC6D027CEAFD}" destId="{9F7EC099-00B0-4748-AEA2-63A8FA1351C0}" srcOrd="1" destOrd="0" presId="urn:microsoft.com/office/officeart/2005/8/layout/chevron1"/>
    <dgm:cxn modelId="{A69647E7-B258-4314-B4D0-C7C99F66D5C1}" type="presParOf" srcId="{C62FAFD0-125F-48D1-B679-BC6D027CEAFD}" destId="{ED50BBED-D389-4BF4-B3AE-70039425D437}" srcOrd="2" destOrd="0" presId="urn:microsoft.com/office/officeart/2005/8/layout/chevron1"/>
    <dgm:cxn modelId="{76175032-8E49-4852-BC55-131B8E1874A7}" type="presParOf" srcId="{C62FAFD0-125F-48D1-B679-BC6D027CEAFD}" destId="{51486350-4092-4169-AB5D-F758DC364848}" srcOrd="3" destOrd="0" presId="urn:microsoft.com/office/officeart/2005/8/layout/chevron1"/>
    <dgm:cxn modelId="{11B47932-E6C5-4E0F-A0A0-E45E0E3F3CC8}" type="presParOf" srcId="{C62FAFD0-125F-48D1-B679-BC6D027CEAFD}" destId="{104CE202-7431-417C-9B98-CA56EBC5DE99}" srcOrd="4" destOrd="0" presId="urn:microsoft.com/office/officeart/2005/8/layout/chevron1"/>
    <dgm:cxn modelId="{B4F705EC-8DA2-454B-A84C-59F8E2A2C043}" type="presParOf" srcId="{C62FAFD0-125F-48D1-B679-BC6D027CEAFD}" destId="{E943717E-DFBE-479D-A68C-DBEF5D3EDADD}" srcOrd="5" destOrd="0" presId="urn:microsoft.com/office/officeart/2005/8/layout/chevron1"/>
    <dgm:cxn modelId="{3D9B8A20-2A86-4FA4-B9B2-4966D552E456}" type="presParOf" srcId="{C62FAFD0-125F-48D1-B679-BC6D027CEAFD}" destId="{ACDC72BE-1F9B-416E-B33C-26F17CA6A98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004E5-2977-45C9-AE04-3410CE9927DC}">
      <dsp:nvSpPr>
        <dsp:cNvPr id="0" name=""/>
        <dsp:cNvSpPr/>
      </dsp:nvSpPr>
      <dsp:spPr>
        <a:xfrm rot="5400000">
          <a:off x="4890854" y="-1931828"/>
          <a:ext cx="944202" cy="504748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failure to enumerate exceptions, qualifications, etc.</a:t>
          </a:r>
        </a:p>
      </dsp:txBody>
      <dsp:txXfrm rot="-5400000">
        <a:off x="2839211" y="165907"/>
        <a:ext cx="5001396" cy="852018"/>
      </dsp:txXfrm>
    </dsp:sp>
    <dsp:sp modelId="{5A16C5D4-9303-4D3E-8D48-D3A80BD7C079}">
      <dsp:nvSpPr>
        <dsp:cNvPr id="0" name=""/>
        <dsp:cNvSpPr/>
      </dsp:nvSpPr>
      <dsp:spPr>
        <a:xfrm>
          <a:off x="0" y="1788"/>
          <a:ext cx="2839212" cy="11802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Laziness</a:t>
          </a:r>
        </a:p>
      </dsp:txBody>
      <dsp:txXfrm>
        <a:off x="57615" y="59403"/>
        <a:ext cx="2723982" cy="1065023"/>
      </dsp:txXfrm>
    </dsp:sp>
    <dsp:sp modelId="{BC55E959-93B2-4606-8CC8-F82E6453D1EC}">
      <dsp:nvSpPr>
        <dsp:cNvPr id="0" name=""/>
        <dsp:cNvSpPr/>
      </dsp:nvSpPr>
      <dsp:spPr>
        <a:xfrm rot="5400000">
          <a:off x="4890854" y="-692562"/>
          <a:ext cx="944202" cy="504748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lack of explicit theories, relevant facts, observability, etc.</a:t>
          </a:r>
        </a:p>
      </dsp:txBody>
      <dsp:txXfrm rot="-5400000">
        <a:off x="2839211" y="1405173"/>
        <a:ext cx="5001396" cy="852018"/>
      </dsp:txXfrm>
    </dsp:sp>
    <dsp:sp modelId="{DB028241-58D8-4C0C-AE69-A71F0A012309}">
      <dsp:nvSpPr>
        <dsp:cNvPr id="0" name=""/>
        <dsp:cNvSpPr/>
      </dsp:nvSpPr>
      <dsp:spPr>
        <a:xfrm>
          <a:off x="0" y="1241054"/>
          <a:ext cx="2839212" cy="118025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Ignorance</a:t>
          </a:r>
        </a:p>
      </dsp:txBody>
      <dsp:txXfrm>
        <a:off x="57615" y="1298669"/>
        <a:ext cx="2723982" cy="1065023"/>
      </dsp:txXfrm>
    </dsp:sp>
    <dsp:sp modelId="{DAB2495F-632A-492E-9F4E-915896892755}">
      <dsp:nvSpPr>
        <dsp:cNvPr id="0" name=""/>
        <dsp:cNvSpPr/>
      </dsp:nvSpPr>
      <dsp:spPr>
        <a:xfrm rot="5400000">
          <a:off x="4890854" y="546703"/>
          <a:ext cx="944202" cy="5047488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Intrinsically random behavior</a:t>
          </a:r>
        </a:p>
      </dsp:txBody>
      <dsp:txXfrm rot="-5400000">
        <a:off x="2839211" y="2644438"/>
        <a:ext cx="5001396" cy="852018"/>
      </dsp:txXfrm>
    </dsp:sp>
    <dsp:sp modelId="{F7481D34-FF92-4B85-8FA1-3627FCE00ADC}">
      <dsp:nvSpPr>
        <dsp:cNvPr id="0" name=""/>
        <dsp:cNvSpPr/>
      </dsp:nvSpPr>
      <dsp:spPr>
        <a:xfrm>
          <a:off x="0" y="2480321"/>
          <a:ext cx="2839212" cy="118025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Randomness</a:t>
          </a:r>
        </a:p>
      </dsp:txBody>
      <dsp:txXfrm>
        <a:off x="57615" y="2537936"/>
        <a:ext cx="2723982" cy="10650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985E1-45E6-4BEA-9750-0C1817C31FC7}">
      <dsp:nvSpPr>
        <dsp:cNvPr id="0" name=""/>
        <dsp:cNvSpPr/>
      </dsp:nvSpPr>
      <dsp:spPr>
        <a:xfrm>
          <a:off x="0" y="47528"/>
          <a:ext cx="78867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Frequentism (Empirical)</a:t>
          </a:r>
          <a:endParaRPr lang="en-US" sz="2400" kern="1200" dirty="0"/>
        </a:p>
      </dsp:txBody>
      <dsp:txXfrm>
        <a:off x="28100" y="75628"/>
        <a:ext cx="7830500" cy="519439"/>
      </dsp:txXfrm>
    </dsp:sp>
    <dsp:sp modelId="{D39D1585-2E67-4C1E-939D-5CFF85764D44}">
      <dsp:nvSpPr>
        <dsp:cNvPr id="0" name=""/>
        <dsp:cNvSpPr/>
      </dsp:nvSpPr>
      <dsp:spPr>
        <a:xfrm>
          <a:off x="0" y="623168"/>
          <a:ext cx="7886700" cy="178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900" b="1" kern="1200" dirty="0">
              <a:solidFill>
                <a:srgbClr val="FF0000"/>
              </a:solidFill>
            </a:rPr>
            <a:t>Probabilities are relative frequencies determined by observation.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For example, if we toss a coin </a:t>
          </a:r>
          <a:r>
            <a:rPr lang="en-US" sz="1900" b="1" kern="1200" dirty="0"/>
            <a:t>many times</a:t>
          </a:r>
          <a14:m xmlns:a14="http://schemas.microsoft.com/office/drawing/2010/main">
            <m:oMath xmlns:m="http://schemas.openxmlformats.org/officeDocument/2006/math">
              <m:r>
                <a:rPr lang="en-US" sz="1900" i="1" kern="1200" dirty="0" smtClean="0">
                  <a:latin typeface="Cambria Math" panose="02040503050406030204" pitchFamily="18" charset="0"/>
                </a:rPr>
                <m:t>, </m:t>
              </m:r>
              <m:r>
                <a:rPr lang="en-US" sz="1900" i="1" kern="1200" dirty="0" smtClean="0">
                  <a:latin typeface="Cambria Math" panose="02040503050406030204" pitchFamily="18" charset="0"/>
                </a:rPr>
                <m:t>𝑃</m:t>
              </m:r>
              <m:r>
                <a:rPr lang="en-US" sz="19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US" sz="1900" i="1" kern="1200" dirty="0" smtClean="0">
                  <a:latin typeface="Cambria Math" panose="02040503050406030204" pitchFamily="18" charset="0"/>
                </a:rPr>
                <m:t>h𝑒𝑎𝑑𝑠</m:t>
              </m:r>
              <m:r>
                <a:rPr lang="en-US" sz="1900" i="1" kern="1200" dirty="0" smtClean="0">
                  <a:latin typeface="Cambria Math" panose="02040503050406030204" pitchFamily="18" charset="0"/>
                </a:rPr>
                <m:t>) </m:t>
              </m:r>
            </m:oMath>
          </a14:m>
          <a:r>
            <a:rPr lang="en-US" sz="1900" kern="1200" dirty="0"/>
            <a:t>is the proportion of the time the coin will come up heads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But what if we are dealing with events that only happen once? E.g., what is the probability that a Republican will win the presidency in 2024? How do we define comparable elections? </a:t>
          </a:r>
          <a:r>
            <a:rPr lang="en-US" sz="1900" b="1" kern="1200" dirty="0"/>
            <a:t>Reference class problem</a:t>
          </a:r>
          <a:r>
            <a:rPr lang="en-US" sz="1900" kern="1200" dirty="0"/>
            <a:t>. </a:t>
          </a:r>
        </a:p>
      </dsp:txBody>
      <dsp:txXfrm>
        <a:off x="0" y="623168"/>
        <a:ext cx="7886700" cy="1788480"/>
      </dsp:txXfrm>
    </dsp:sp>
    <dsp:sp modelId="{AB558D38-78F4-48B3-A599-14FD9D1539C7}">
      <dsp:nvSpPr>
        <dsp:cNvPr id="0" name=""/>
        <dsp:cNvSpPr/>
      </dsp:nvSpPr>
      <dsp:spPr>
        <a:xfrm>
          <a:off x="0" y="2411649"/>
          <a:ext cx="78867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Subjectivism (Bayesian Statistics)</a:t>
          </a:r>
          <a:endParaRPr lang="en-US" sz="2400" kern="1200" dirty="0"/>
        </a:p>
      </dsp:txBody>
      <dsp:txXfrm>
        <a:off x="28100" y="2439749"/>
        <a:ext cx="7830500" cy="519439"/>
      </dsp:txXfrm>
    </dsp:sp>
    <dsp:sp modelId="{7F89E9DB-56D6-4826-AAA5-65B763AE49E6}">
      <dsp:nvSpPr>
        <dsp:cNvPr id="0" name=""/>
        <dsp:cNvSpPr/>
      </dsp:nvSpPr>
      <dsp:spPr>
        <a:xfrm>
          <a:off x="0" y="2987288"/>
          <a:ext cx="7886700" cy="131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900" b="1" kern="1200" dirty="0">
              <a:solidFill>
                <a:srgbClr val="FF0000"/>
              </a:solidFill>
            </a:rPr>
            <a:t>Probabilities are degrees of belief updated by evidence.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900" kern="1200" dirty="0"/>
            <a:t>Provides tools to: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How do we assign belief values to statements without evidence?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How do we update our degrees of belief?</a:t>
          </a:r>
        </a:p>
      </dsp:txBody>
      <dsp:txXfrm>
        <a:off x="0" y="2987288"/>
        <a:ext cx="7886700" cy="1316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594F4-9027-4A46-BA6D-D7D77A5D8A07}">
      <dsp:nvSpPr>
        <dsp:cNvPr id="0" name=""/>
        <dsp:cNvSpPr/>
      </dsp:nvSpPr>
      <dsp:spPr>
        <a:xfrm>
          <a:off x="38" y="44492"/>
          <a:ext cx="3685337" cy="952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 describe the (uncertain) state of the world using </a:t>
          </a:r>
          <a:r>
            <a:rPr lang="en-US" sz="1900" i="1" kern="1200" dirty="0"/>
            <a:t>random variables</a:t>
          </a:r>
          <a:endParaRPr lang="en-US" sz="1900" kern="1200" dirty="0"/>
        </a:p>
      </dsp:txBody>
      <dsp:txXfrm>
        <a:off x="38" y="44492"/>
        <a:ext cx="3685337" cy="952734"/>
      </dsp:txXfrm>
    </dsp:sp>
    <dsp:sp modelId="{290E47C7-8CC5-43FF-B7BA-D976D8E798F5}">
      <dsp:nvSpPr>
        <dsp:cNvPr id="0" name=""/>
        <dsp:cNvSpPr/>
      </dsp:nvSpPr>
      <dsp:spPr>
        <a:xfrm>
          <a:off x="38" y="997227"/>
          <a:ext cx="3685337" cy="2920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Denoted by capital letters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R</a:t>
          </a:r>
          <a:r>
            <a:rPr lang="en-US" sz="1900" kern="1200" dirty="0"/>
            <a:t>: </a:t>
          </a:r>
          <a:r>
            <a:rPr lang="en-US" sz="1900" i="1" kern="1200" dirty="0"/>
            <a:t>Is it raining?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/>
            <a:t>W</a:t>
          </a:r>
          <a:r>
            <a:rPr lang="en-US" sz="1900" kern="1200"/>
            <a:t>:</a:t>
          </a:r>
          <a:r>
            <a:rPr lang="en-US" sz="1900" i="1" kern="1200"/>
            <a:t> What’s the weather?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Die</a:t>
          </a:r>
          <a:r>
            <a:rPr lang="en-US" sz="1900" kern="1200" dirty="0"/>
            <a:t>: </a:t>
          </a:r>
          <a:r>
            <a:rPr lang="en-US" sz="1900" i="1" kern="1200" dirty="0"/>
            <a:t>What is the outcome of rolling two dice?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V</a:t>
          </a:r>
          <a:r>
            <a:rPr lang="en-US" sz="1900" kern="1200" dirty="0"/>
            <a:t>: </a:t>
          </a:r>
          <a:r>
            <a:rPr lang="en-US" sz="1900" i="1" kern="1200" dirty="0"/>
            <a:t>What is the speed of my car (in MPH)?</a:t>
          </a:r>
          <a:endParaRPr lang="en-US" sz="1900" kern="1200" dirty="0"/>
        </a:p>
      </dsp:txBody>
      <dsp:txXfrm>
        <a:off x="38" y="997227"/>
        <a:ext cx="3685337" cy="2920680"/>
      </dsp:txXfrm>
    </dsp:sp>
    <dsp:sp modelId="{B0803F65-F3D1-4D6C-A9FC-6D0C5B1A995A}">
      <dsp:nvSpPr>
        <dsp:cNvPr id="0" name=""/>
        <dsp:cNvSpPr/>
      </dsp:nvSpPr>
      <dsp:spPr>
        <a:xfrm>
          <a:off x="4201323" y="44492"/>
          <a:ext cx="3685337" cy="952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Just like variables in CSP’s, random variables take on values in a </a:t>
          </a:r>
          <a:r>
            <a:rPr lang="en-US" sz="1900" i="1" kern="1200" dirty="0"/>
            <a:t>domain D</a:t>
          </a:r>
          <a:endParaRPr lang="en-US" sz="1900" kern="1200" dirty="0"/>
        </a:p>
      </dsp:txBody>
      <dsp:txXfrm>
        <a:off x="4201323" y="44492"/>
        <a:ext cx="3685337" cy="952734"/>
      </dsp:txXfrm>
    </dsp:sp>
    <dsp:sp modelId="{33C302D4-540D-48B9-BE1A-A5A43A3AD3C9}">
      <dsp:nvSpPr>
        <dsp:cNvPr id="0" name=""/>
        <dsp:cNvSpPr/>
      </dsp:nvSpPr>
      <dsp:spPr>
        <a:xfrm>
          <a:off x="4201323" y="997227"/>
          <a:ext cx="3685337" cy="2920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Domain values must be mutually exclusive and exhaustive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R</a:t>
          </a:r>
          <a:r>
            <a:rPr lang="en-US" sz="19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900" b="0" i="1" kern="1200" smtClean="0">
                  <a:latin typeface="Cambria Math" panose="02040503050406030204" pitchFamily="18" charset="0"/>
                </a:rPr>
                <m:t>∈ </m:t>
              </m:r>
            </m:oMath>
          </a14:m>
          <a:r>
            <a:rPr lang="en-US" sz="1900" kern="1200" dirty="0"/>
            <a:t>{True, False}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W</a:t>
          </a:r>
          <a:r>
            <a:rPr lang="en-US" sz="19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9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900" kern="1200" dirty="0"/>
            <a:t> {Sunny, Cloudy, Rainy, Snow}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Die</a:t>
          </a:r>
          <a:r>
            <a:rPr lang="en-US" sz="19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9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900" kern="1200" dirty="0"/>
            <a:t> {(1,1), (1,2), … (6,6)}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V</a:t>
          </a:r>
          <a:r>
            <a:rPr lang="en-US" sz="19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9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900" kern="1200" dirty="0"/>
            <a:t> [0, 200]</a:t>
          </a:r>
        </a:p>
      </dsp:txBody>
      <dsp:txXfrm>
        <a:off x="4201323" y="997227"/>
        <a:ext cx="3685337" cy="29206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ADE29-0BEB-42E0-AA8D-45B163120F86}">
      <dsp:nvSpPr>
        <dsp:cNvPr id="0" name=""/>
        <dsp:cNvSpPr/>
      </dsp:nvSpPr>
      <dsp:spPr>
        <a:xfrm>
          <a:off x="2827" y="1702792"/>
          <a:ext cx="1646039" cy="65841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Joint Probability</a:t>
          </a:r>
        </a:p>
      </dsp:txBody>
      <dsp:txXfrm>
        <a:off x="332035" y="1702792"/>
        <a:ext cx="987624" cy="658415"/>
      </dsp:txXfrm>
    </dsp:sp>
    <dsp:sp modelId="{ED50BBED-D389-4BF4-B3AE-70039425D437}">
      <dsp:nvSpPr>
        <dsp:cNvPr id="0" name=""/>
        <dsp:cNvSpPr/>
      </dsp:nvSpPr>
      <dsp:spPr>
        <a:xfrm>
          <a:off x="1484262" y="1702792"/>
          <a:ext cx="1646039" cy="65841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Conditional Probability</a:t>
          </a:r>
        </a:p>
      </dsp:txBody>
      <dsp:txXfrm>
        <a:off x="1813470" y="1702792"/>
        <a:ext cx="987624" cy="658415"/>
      </dsp:txXfrm>
    </dsp:sp>
    <dsp:sp modelId="{104CE202-7431-417C-9B98-CA56EBC5DE99}">
      <dsp:nvSpPr>
        <dsp:cNvPr id="0" name=""/>
        <dsp:cNvSpPr/>
      </dsp:nvSpPr>
      <dsp:spPr>
        <a:xfrm>
          <a:off x="2965698" y="1702792"/>
          <a:ext cx="1646039" cy="65841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Bayes’ Rule to update beliefs</a:t>
          </a:r>
        </a:p>
      </dsp:txBody>
      <dsp:txXfrm>
        <a:off x="3294906" y="1702792"/>
        <a:ext cx="987624" cy="658415"/>
      </dsp:txXfrm>
    </dsp:sp>
    <dsp:sp modelId="{ACDC72BE-1F9B-416E-B33C-26F17CA6A98C}">
      <dsp:nvSpPr>
        <dsp:cNvPr id="0" name=""/>
        <dsp:cNvSpPr/>
      </dsp:nvSpPr>
      <dsp:spPr>
        <a:xfrm>
          <a:off x="4447133" y="1702792"/>
          <a:ext cx="1646039" cy="65841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Decide on Action</a:t>
          </a:r>
        </a:p>
      </dsp:txBody>
      <dsp:txXfrm>
        <a:off x="4776341" y="1702792"/>
        <a:ext cx="987624" cy="658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D6F2994-ACE5-4A1A-B35E-4EB264D0F2D5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C6DDC4A-28AC-4BB0-A17C-4732441B2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44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86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loss</a:t>
            </a:r>
            <a:r>
              <a:rPr lang="en-US" baseline="0" dirty="0"/>
              <a:t> of a decision: P(decision is correct) * 0 + P(decision is wrong) *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539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794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76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323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815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61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4425-E9B7-4BE9-BD1A-7F9534871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3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B87F-93BC-49DB-8DCE-4416FE4BF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3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7E52-E9C1-4455-BE6E-E66FDA049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1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EA5E-7F4F-4071-A575-0AECCE149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D89F-3064-4B17-A253-16017F0C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1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AA62-0BC2-4621-85C0-000B8A25F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5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C3B4-1715-4A85-A4DA-46A9E94DC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603D-A7E5-4EE4-9B62-DC032404B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A5E9-C32C-4443-A7A6-177122103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8ACC-0C6A-43F8-B586-F85587354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7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D852-2F60-4BC8-9DA9-89D322D8C2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0B6D-69B8-4617-BADB-234C48A59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flickr.com/photos/14529257@N03" TargetMode="External"/><Relationship Id="rId4" Type="http://schemas.openxmlformats.org/officeDocument/2006/relationships/hyperlink" Target="https://www.flickr.com/photos/14529257@N03/5649442743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ice">
            <a:extLst>
              <a:ext uri="{FF2B5EF4-FFF2-40B4-BE49-F238E27FC236}">
                <a16:creationId xmlns:a16="http://schemas.microsoft.com/office/drawing/2014/main" id="{DDDC5F6C-6430-4F09-8FE6-D98CDB860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8" r="28297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Uncertainty and Probabilities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/>
              <a:t>AIMA Chapter 12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0A389541-0EEE-414C-8699-07C40EFD4E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/>
              <a:t>Slides by Michael Hahsler </a:t>
            </a:r>
            <a:br>
              <a:rPr lang="en-US" sz="17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br>
              <a:rPr lang="en-US" sz="1400" dirty="0"/>
            </a:br>
            <a:r>
              <a:rPr lang="en-US" sz="1400" dirty="0"/>
              <a:t>with figures from the AIMA textbook	</a:t>
            </a:r>
            <a:endParaRPr lang="en-US" sz="17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676F0-DD16-4C8B-8F87-437EEFFB8C36}"/>
              </a:ext>
            </a:extLst>
          </p:cNvPr>
          <p:cNvSpPr txBox="1"/>
          <p:nvPr/>
        </p:nvSpPr>
        <p:spPr>
          <a:xfrm>
            <a:off x="7162800" y="6581001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"Dice"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by </a:t>
            </a:r>
            <a:r>
              <a:rPr lang="en-US" sz="1200" b="0" i="0" u="sng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Steve A Johnson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4" name="Picture 4" descr="Creative Commons License">
            <a:extLst>
              <a:ext uri="{FF2B5EF4-FFF2-40B4-BE49-F238E27FC236}">
                <a16:creationId xmlns:a16="http://schemas.microsoft.com/office/drawing/2014/main" id="{05BC3E25-3E06-4E87-A113-29A9BDF70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44AF6E-1D90-41A4-887D-B88AFE69D303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events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Atomic event:</a:t>
            </a:r>
            <a:r>
              <a:rPr lang="en-US" sz="2400" dirty="0"/>
              <a:t> a complete specification of the state of the world, or a complete assignment of domain values to all random variables</a:t>
            </a:r>
          </a:p>
          <a:p>
            <a:endParaRPr lang="en-US" sz="2400" dirty="0"/>
          </a:p>
          <a:p>
            <a:r>
              <a:rPr lang="en-US" sz="2300" dirty="0"/>
              <a:t>Atomic events are mutually exclusive and exhaustive</a:t>
            </a:r>
            <a:br>
              <a:rPr lang="en-US" sz="2300" dirty="0"/>
            </a:br>
            <a:endParaRPr lang="en-US" sz="2300" dirty="0"/>
          </a:p>
          <a:p>
            <a:r>
              <a:rPr lang="en-US" sz="2400" dirty="0"/>
              <a:t>E.g., if the world consists of only two Boolean variables </a:t>
            </a:r>
            <a:r>
              <a:rPr lang="en-US" sz="2400" i="1" dirty="0"/>
              <a:t>Cavity</a:t>
            </a:r>
            <a:r>
              <a:rPr lang="en-US" sz="2400" dirty="0"/>
              <a:t> and </a:t>
            </a:r>
            <a:r>
              <a:rPr lang="en-US" sz="2400" i="1" dirty="0"/>
              <a:t>Toothache</a:t>
            </a:r>
            <a:r>
              <a:rPr lang="en-US" sz="2400" dirty="0"/>
              <a:t>, then there are 4 distinct atomic events: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000" i="1" dirty="0">
                <a:solidFill>
                  <a:srgbClr val="0066FF"/>
                </a:solidFill>
              </a:rPr>
              <a:t>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400" i="1" dirty="0">
                <a:solidFill>
                  <a:srgbClr val="0066FF"/>
                </a:solidFill>
              </a:rPr>
            </a:br>
            <a:endParaRPr lang="en-US" sz="2400" i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joint distribution </a:t>
            </a:r>
            <a:r>
              <a:rPr lang="en-US" sz="2400" dirty="0"/>
              <a:t>is an assignment of probabilities to every possible atomic event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endParaRPr lang="en-US" sz="24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Notation:</a:t>
            </a:r>
          </a:p>
          <a:p>
            <a:pPr lvl="1"/>
            <a:r>
              <a:rPr lang="en-US" sz="2400" dirty="0">
                <a:solidFill>
                  <a:srgbClr val="0066FF"/>
                </a:solidFill>
              </a:rPr>
              <a:t>P(x), P(X=x) </a:t>
            </a:r>
            <a:r>
              <a:rPr lang="en-US" sz="2400" dirty="0"/>
              <a:t>is the </a:t>
            </a:r>
            <a:r>
              <a:rPr lang="en-US" sz="2400" b="1" dirty="0"/>
              <a:t>probability</a:t>
            </a:r>
            <a:r>
              <a:rPr lang="en-US" sz="2400" dirty="0"/>
              <a:t> that random variable X takes on value x</a:t>
            </a:r>
          </a:p>
          <a:p>
            <a:pPr lvl="1"/>
            <a:r>
              <a:rPr lang="en-US" sz="2400" b="1" dirty="0">
                <a:solidFill>
                  <a:srgbClr val="0066FF"/>
                </a:solidFill>
              </a:rPr>
              <a:t>P</a:t>
            </a:r>
            <a:r>
              <a:rPr lang="en-US" sz="2400" dirty="0">
                <a:solidFill>
                  <a:srgbClr val="0066FF"/>
                </a:solidFill>
              </a:rPr>
              <a:t>(X)</a:t>
            </a:r>
            <a:r>
              <a:rPr lang="en-US" sz="2400" dirty="0"/>
              <a:t> is the </a:t>
            </a:r>
            <a:r>
              <a:rPr lang="en-US" sz="2400" b="1" dirty="0"/>
              <a:t>distribution of probabilities </a:t>
            </a:r>
            <a:r>
              <a:rPr lang="en-US" sz="2400" dirty="0"/>
              <a:t>for all possible values of X. Often we are lazy or forget to make P bold.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185241"/>
              </p:ext>
            </p:extLst>
          </p:nvPr>
        </p:nvGraphicFramePr>
        <p:xfrm>
          <a:off x="1524000" y="25146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Atomic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62B9DE4-24F5-4019-A8E2-88DD10A3B9C3}"/>
              </a:ext>
            </a:extLst>
          </p:cNvPr>
          <p:cNvSpPr txBox="1"/>
          <p:nvPr/>
        </p:nvSpPr>
        <p:spPr>
          <a:xfrm>
            <a:off x="5410200" y="43688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Sum: 1.00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Sometimes we are only interested in one variable. This is called the </a:t>
            </a:r>
            <a:r>
              <a:rPr lang="en-US" sz="2800" i="1" dirty="0"/>
              <a:t>marginal distribution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(Y)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endParaRPr lang="en-US" sz="2800" baseline="-25000" dirty="0"/>
          </a:p>
          <a:p>
            <a:endParaRPr lang="en-US" sz="2800" baseline="-25000" dirty="0"/>
          </a:p>
          <a:p>
            <a:pPr>
              <a:buNone/>
            </a:pPr>
            <a:endParaRPr lang="en-US" sz="2800" baseline="-25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654499"/>
              </p:ext>
            </p:extLst>
          </p:nvPr>
        </p:nvGraphicFramePr>
        <p:xfrm>
          <a:off x="1524000" y="28956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552916"/>
              </p:ext>
            </p:extLst>
          </p:nvPr>
        </p:nvGraphicFramePr>
        <p:xfrm>
          <a:off x="1066800" y="521208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034776"/>
              </p:ext>
            </p:extLst>
          </p:nvPr>
        </p:nvGraphicFramePr>
        <p:xfrm>
          <a:off x="4648200" y="521208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BE8E35-AE58-4F9E-A611-A9BCC14936FD}"/>
              </a:ext>
            </a:extLst>
          </p:cNvPr>
          <p:cNvSpPr txBox="1"/>
          <p:nvPr/>
        </p:nvSpPr>
        <p:spPr>
          <a:xfrm rot="16200000">
            <a:off x="-114596" y="5445175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Suppose we have the joint distribution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(X,Y)</a:t>
            </a:r>
            <a:r>
              <a:rPr lang="en-US" sz="2800" dirty="0"/>
              <a:t> and we want to find the </a:t>
            </a:r>
            <a:r>
              <a:rPr lang="en-US" sz="2800" i="1" dirty="0"/>
              <a:t>marginal distribution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(Y)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endParaRPr lang="en-US" sz="2800" baseline="-25000" dirty="0"/>
          </a:p>
          <a:p>
            <a:endParaRPr lang="en-US" sz="2800" baseline="-25000" dirty="0"/>
          </a:p>
          <a:p>
            <a:pPr>
              <a:buNone/>
            </a:pPr>
            <a:endParaRPr lang="en-US" sz="2800" baseline="-25000" dirty="0"/>
          </a:p>
          <a:p>
            <a:endParaRPr lang="en-US" sz="2800" dirty="0"/>
          </a:p>
          <a:p>
            <a:endParaRPr lang="en-US" sz="2800" b="1" dirty="0"/>
          </a:p>
          <a:p>
            <a:r>
              <a:rPr lang="en-US" sz="2800" b="1" dirty="0"/>
              <a:t>General rule</a:t>
            </a:r>
            <a:r>
              <a:rPr lang="en-US" sz="2800" dirty="0"/>
              <a:t>: to find </a:t>
            </a:r>
            <a:r>
              <a:rPr lang="en-US" sz="2800" dirty="0">
                <a:solidFill>
                  <a:srgbClr val="0066FF"/>
                </a:solidFill>
              </a:rPr>
              <a:t>P(X = x)</a:t>
            </a:r>
            <a:r>
              <a:rPr lang="en-US" sz="2800" dirty="0"/>
              <a:t>, sum the probabilities of all atomic events where </a:t>
            </a:r>
            <a:r>
              <a:rPr lang="en-US" sz="2800" dirty="0">
                <a:solidFill>
                  <a:srgbClr val="0066FF"/>
                </a:solidFill>
              </a:rPr>
              <a:t>X = x</a:t>
            </a:r>
            <a:r>
              <a:rPr lang="en-US" sz="2800" dirty="0"/>
              <a:t>. This is called “summing out” or marginalization.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Suppose we have the joint distribution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(X,Y)</a:t>
            </a:r>
            <a:r>
              <a:rPr lang="en-US" sz="2800" dirty="0"/>
              <a:t> and we want to find the </a:t>
            </a:r>
            <a:r>
              <a:rPr lang="en-US" sz="2800" i="1" dirty="0"/>
              <a:t>marginal distribution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(Y)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endParaRPr lang="en-US" sz="2800" baseline="-25000" dirty="0"/>
          </a:p>
          <a:p>
            <a:endParaRPr lang="en-US" sz="2800" baseline="-25000" dirty="0"/>
          </a:p>
          <a:p>
            <a:pPr>
              <a:buNone/>
            </a:pPr>
            <a:endParaRPr lang="en-US" sz="2800" baseline="-25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11397"/>
              </p:ext>
            </p:extLst>
          </p:nvPr>
        </p:nvGraphicFramePr>
        <p:xfrm>
          <a:off x="1524000" y="29718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41883"/>
              </p:ext>
            </p:extLst>
          </p:nvPr>
        </p:nvGraphicFramePr>
        <p:xfrm>
          <a:off x="857250" y="5232400"/>
          <a:ext cx="3810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0.8+0.1 = 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0.05+0.05=0.1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25804"/>
              </p:ext>
            </p:extLst>
          </p:nvPr>
        </p:nvGraphicFramePr>
        <p:xfrm>
          <a:off x="4876800" y="5232400"/>
          <a:ext cx="39624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0.8+0.0.5= 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0.1+0.05= 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6CBDA17-ACE7-414C-81E6-9AC51D6979EE}"/>
              </a:ext>
            </a:extLst>
          </p:cNvPr>
          <p:cNvSpPr txBox="1"/>
          <p:nvPr/>
        </p:nvSpPr>
        <p:spPr>
          <a:xfrm rot="16200000">
            <a:off x="-167416" y="5462560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</p:spTree>
    <p:extLst>
      <p:ext uri="{BB962C8B-B14F-4D97-AF65-F5344CB8AC3E}">
        <p14:creationId xmlns:p14="http://schemas.microsoft.com/office/powerpoint/2010/main" val="2822655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1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</p:spPr>
            <p:txBody>
              <a:bodyPr/>
              <a:lstStyle/>
              <a:p>
                <a:r>
                  <a:rPr lang="en-US" sz="2400" dirty="0"/>
                  <a:t>Probability of cavity given toothache: </a:t>
                </a:r>
                <a:br>
                  <a:rPr lang="en-US" sz="2400" dirty="0"/>
                </a:br>
                <a:r>
                  <a:rPr lang="en-US" sz="2400" dirty="0"/>
                  <a:t>	</a:t>
                </a:r>
                <a:r>
                  <a:rPr lang="en-US" sz="2400" dirty="0">
                    <a:solidFill>
                      <a:srgbClr val="0066FF"/>
                    </a:solidFill>
                  </a:rPr>
                  <a:t>P(</a:t>
                </a:r>
                <a:r>
                  <a:rPr lang="en-US" sz="2400" i="1" dirty="0">
                    <a:solidFill>
                      <a:srgbClr val="0066FF"/>
                    </a:solidFill>
                  </a:rPr>
                  <a:t>Cavity = true</a:t>
                </a:r>
                <a:r>
                  <a:rPr lang="en-US" sz="2400" dirty="0">
                    <a:solidFill>
                      <a:srgbClr val="0066FF"/>
                    </a:solidFill>
                  </a:rPr>
                  <a:t> | </a:t>
                </a:r>
                <a:r>
                  <a:rPr lang="en-US" sz="2400" i="1" dirty="0">
                    <a:solidFill>
                      <a:srgbClr val="0066FF"/>
                    </a:solidFill>
                  </a:rPr>
                  <a:t>Toothache = true</a:t>
                </a:r>
                <a:r>
                  <a:rPr lang="en-US" sz="2400" dirty="0">
                    <a:solidFill>
                      <a:srgbClr val="0066FF"/>
                    </a:solidFill>
                  </a:rPr>
                  <a:t>)</a:t>
                </a:r>
              </a:p>
              <a:p>
                <a:r>
                  <a:rPr lang="en-US" sz="2400" dirty="0"/>
                  <a:t>For any two events a and b,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  <a:blipFill>
                <a:blip r:embed="rId3"/>
                <a:stretch>
                  <a:fillRect l="-1005" t="-5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2895600" y="4572000"/>
            <a:ext cx="1981200" cy="1981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62400" y="4572000"/>
            <a:ext cx="1981200" cy="19812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27317" y="4495800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P(A)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7400" y="4495800"/>
            <a:ext cx="69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P(B)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3733800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P(A </a:t>
            </a:r>
            <a:r>
              <a:rPr lang="en-US" sz="2400" dirty="0">
                <a:sym typeface="Symbol"/>
              </a:rPr>
              <a:t> B</a:t>
            </a:r>
            <a:r>
              <a:rPr lang="en-US" sz="2400" dirty="0"/>
              <a:t>)</a:t>
            </a:r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>
            <a:off x="4267206" y="4195465"/>
            <a:ext cx="217876" cy="14433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true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false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0.05 / 0.85 = 0.059</a:t>
            </a:r>
          </a:p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false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true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0.1 / 0.15 = 0.667</a:t>
            </a:r>
          </a:p>
          <a:p>
            <a:pPr lvl="1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583398"/>
              </p:ext>
            </p:extLst>
          </p:nvPr>
        </p:nvGraphicFramePr>
        <p:xfrm>
          <a:off x="1175266" y="12192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37081"/>
              </p:ext>
            </p:extLst>
          </p:nvPr>
        </p:nvGraphicFramePr>
        <p:xfrm>
          <a:off x="1179732" y="327660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74697"/>
              </p:ext>
            </p:extLst>
          </p:nvPr>
        </p:nvGraphicFramePr>
        <p:xfrm>
          <a:off x="4761132" y="327660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884B894-70C8-4CED-A635-B592CAC23D69}"/>
              </a:ext>
            </a:extLst>
          </p:cNvPr>
          <p:cNvSpPr txBox="1"/>
          <p:nvPr/>
        </p:nvSpPr>
        <p:spPr>
          <a:xfrm rot="16200000">
            <a:off x="-135115" y="1961633"/>
            <a:ext cx="170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Prob. Distr.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FD2F6-C2A1-4619-906B-F7E141635318}"/>
              </a:ext>
            </a:extLst>
          </p:cNvPr>
          <p:cNvSpPr txBox="1"/>
          <p:nvPr/>
        </p:nvSpPr>
        <p:spPr>
          <a:xfrm rot="16200000">
            <a:off x="37121" y="3581789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</a:extLst>
              </p:cNvPr>
              <p:cNvSpPr txBox="1"/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225181"/>
            <a:ext cx="8229600" cy="14017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conditional distribution is a distribution over the values of one variable given fixed values of other variables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651763"/>
              </p:ext>
            </p:extLst>
          </p:nvPr>
        </p:nvGraphicFramePr>
        <p:xfrm>
          <a:off x="838200" y="1155783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(Cavity,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5411"/>
              </p:ext>
            </p:extLst>
          </p:nvPr>
        </p:nvGraphicFramePr>
        <p:xfrm>
          <a:off x="3048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(Cavity | Toothache = true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0.667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446352"/>
              </p:ext>
            </p:extLst>
          </p:nvPr>
        </p:nvGraphicFramePr>
        <p:xfrm>
          <a:off x="47244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(Cavity | Toothache = false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98600"/>
              </p:ext>
            </p:extLst>
          </p:nvPr>
        </p:nvGraphicFramePr>
        <p:xfrm>
          <a:off x="3048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(Toothache | Cavity = true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907613"/>
              </p:ext>
            </p:extLst>
          </p:nvPr>
        </p:nvGraphicFramePr>
        <p:xfrm>
          <a:off x="47244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(Toothache | Cavity = false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A3185C0B-7ECE-4CBD-8242-7703B25AD336}"/>
                  </a:ext>
                </a:extLst>
              </p:cNvPr>
              <p:cNvSpPr txBox="1"/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A3185C0B-7ECE-4CBD-8242-7703B25AD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en-US" dirty="0"/>
              <a:t>Normalization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4525963"/>
          </a:xfrm>
        </p:spPr>
        <p:txBody>
          <a:bodyPr/>
          <a:lstStyle/>
          <a:p>
            <a:r>
              <a:rPr lang="en-US" sz="2400" dirty="0"/>
              <a:t>To get the whole conditional distribution </a:t>
            </a:r>
            <a:r>
              <a:rPr lang="en-US" sz="2400" b="1" dirty="0">
                <a:solidFill>
                  <a:srgbClr val="0066FF"/>
                </a:solidFill>
              </a:rPr>
              <a:t>P</a:t>
            </a:r>
            <a:r>
              <a:rPr lang="en-US" sz="2400" dirty="0">
                <a:solidFill>
                  <a:srgbClr val="0066FF"/>
                </a:solidFill>
              </a:rPr>
              <a:t>(X | Y = y)</a:t>
            </a:r>
            <a:r>
              <a:rPr lang="en-US" sz="2400" dirty="0"/>
              <a:t> at once, select all entries in the joint distribution matching </a:t>
            </a:r>
            <a:r>
              <a:rPr lang="en-US" sz="2400" dirty="0">
                <a:solidFill>
                  <a:srgbClr val="0066FF"/>
                </a:solidFill>
              </a:rPr>
              <a:t>Y = y</a:t>
            </a:r>
            <a:r>
              <a:rPr lang="en-US" sz="2400" dirty="0"/>
              <a:t> and renormalize them to sum to one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621603"/>
              </p:ext>
            </p:extLst>
          </p:nvPr>
        </p:nvGraphicFramePr>
        <p:xfrm>
          <a:off x="685800" y="2133600"/>
          <a:ext cx="6096000" cy="1676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(Cavity,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  <a:highlight>
                            <a:srgbClr val="FFFF00"/>
                          </a:highlight>
                        </a:rPr>
                        <a:t>Cavity = false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  <a:highlight>
                            <a:srgbClr val="FFFF00"/>
                          </a:highlight>
                        </a:rPr>
                        <a:t>Cavity = false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449000"/>
              </p:ext>
            </p:extLst>
          </p:nvPr>
        </p:nvGraphicFramePr>
        <p:xfrm>
          <a:off x="685800" y="4267200"/>
          <a:ext cx="4114800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Toothache, 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793292"/>
              </p:ext>
            </p:extLst>
          </p:nvPr>
        </p:nvGraphicFramePr>
        <p:xfrm>
          <a:off x="685800" y="5715000"/>
          <a:ext cx="4114800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(Toothache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|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Cavity = 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1295400" y="3874532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295400" y="53340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3897868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0" dirty="0">
                <a:solidFill>
                  <a:schemeClr val="tx1"/>
                </a:solidFill>
              </a:rPr>
              <a:t>Select P(X, Y = y)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57786" y="5334000"/>
                <a:ext cx="4398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aseline="0" dirty="0">
                    <a:solidFill>
                      <a:schemeClr val="tx1"/>
                    </a:solidFill>
                  </a:rPr>
                  <a:t>Renormalize sum</a:t>
                </a:r>
                <a:r>
                  <a:rPr lang="en-US" dirty="0">
                    <a:solidFill>
                      <a:schemeClr val="tx1"/>
                    </a:solidFill>
                  </a:rPr>
                  <a:t> to 1 (= divide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786" y="5334000"/>
                <a:ext cx="4398384" cy="369332"/>
              </a:xfrm>
              <a:prstGeom prst="rect">
                <a:avLst/>
              </a:prstGeom>
              <a:blipFill>
                <a:blip r:embed="rId3"/>
                <a:stretch>
                  <a:fillRect l="-1248" t="-8197" r="-27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/>
              <p:nvPr/>
            </p:nvSpPr>
            <p:spPr>
              <a:xfrm>
                <a:off x="5486400" y="5761664"/>
                <a:ext cx="3581400" cy="101566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Equivalent 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lang="en-US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l-GR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	with </a:t>
                </a:r>
                <a14:m>
                  <m:oMath xmlns:m="http://schemas.openxmlformats.org/officeDocument/2006/math">
                    <m:r>
                      <a:rPr lang="el-GR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761664"/>
                <a:ext cx="3581400" cy="1015663"/>
              </a:xfrm>
              <a:prstGeom prst="rect">
                <a:avLst/>
              </a:prstGeom>
              <a:blipFill>
                <a:blip r:embed="rId4"/>
                <a:stretch>
                  <a:fillRect l="-1523" t="-2353" b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E193A777-9AA9-412C-97BE-4C934E77F532}"/>
              </a:ext>
            </a:extLst>
          </p:cNvPr>
          <p:cNvSpPr/>
          <p:nvPr/>
        </p:nvSpPr>
        <p:spPr>
          <a:xfrm>
            <a:off x="4876800" y="4648200"/>
            <a:ext cx="228600" cy="5450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/>
              <p:nvPr/>
            </p:nvSpPr>
            <p:spPr>
              <a:xfrm>
                <a:off x="5181600" y="4724400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Sum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724400"/>
                <a:ext cx="2819400" cy="369332"/>
              </a:xfrm>
              <a:prstGeom prst="rect">
                <a:avLst/>
              </a:prstGeom>
              <a:blipFill>
                <a:blip r:embed="rId5"/>
                <a:stretch>
                  <a:fillRect l="-172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 cstate="print">
            <a:alphaModFix amt="20000"/>
          </a:blip>
          <a:srcRect/>
          <a:stretch>
            <a:fillRect/>
          </a:stretch>
        </p:blipFill>
        <p:spPr bwMode="auto">
          <a:xfrm>
            <a:off x="5088507" y="262724"/>
            <a:ext cx="3955302" cy="424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6305550" cy="466724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product rule</a:t>
            </a:r>
            <a:r>
              <a:rPr lang="en-US" sz="2400" dirty="0"/>
              <a:t> (definition of conditional distribution) gives us two ways to factor a joint distribution for events A and B:</a:t>
            </a:r>
          </a:p>
          <a:p>
            <a:endParaRPr lang="en-US" sz="2400" dirty="0"/>
          </a:p>
          <a:p>
            <a:pPr>
              <a:buNone/>
            </a:pPr>
            <a:br>
              <a:rPr lang="en-US" sz="2400" dirty="0"/>
            </a:br>
            <a:endParaRPr lang="en-US" sz="1400" dirty="0"/>
          </a:p>
          <a:p>
            <a:endParaRPr lang="en-US" sz="2400" dirty="0"/>
          </a:p>
          <a:p>
            <a:r>
              <a:rPr lang="en-US" sz="2400" dirty="0"/>
              <a:t>Therefore,</a:t>
            </a:r>
          </a:p>
          <a:p>
            <a:endParaRPr lang="en-US" sz="2400" dirty="0"/>
          </a:p>
          <a:p>
            <a:r>
              <a:rPr lang="en-US" sz="2400" dirty="0"/>
              <a:t>Why is this useful?</a:t>
            </a:r>
          </a:p>
          <a:p>
            <a:pPr lvl="1"/>
            <a:r>
              <a:rPr lang="en-US" sz="2000" dirty="0"/>
              <a:t>Can get </a:t>
            </a:r>
            <a:r>
              <a:rPr lang="en-US" sz="2000" i="1" dirty="0"/>
              <a:t>diagnostic probability </a:t>
            </a:r>
            <a:r>
              <a:rPr lang="en-US" sz="2000" dirty="0">
                <a:solidFill>
                  <a:srgbClr val="0066FF"/>
                </a:solidFill>
              </a:rPr>
              <a:t>P(Cavity | Toothache) </a:t>
            </a:r>
            <a:r>
              <a:rPr lang="en-US" sz="2000" dirty="0"/>
              <a:t>from </a:t>
            </a:r>
            <a:r>
              <a:rPr lang="en-US" sz="2000" i="1" dirty="0"/>
              <a:t>causal probability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6FF"/>
                </a:solidFill>
              </a:rPr>
              <a:t>P(Toothache | Cavity)</a:t>
            </a:r>
          </a:p>
          <a:p>
            <a:pPr lvl="1"/>
            <a:r>
              <a:rPr lang="en-US" sz="2000" dirty="0"/>
              <a:t>We can update our beliefs based on evidence.</a:t>
            </a:r>
          </a:p>
          <a:p>
            <a:pPr lvl="1"/>
            <a:r>
              <a:rPr lang="en-US" sz="2000" dirty="0"/>
              <a:t>Important tool for probabilistic inference 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866" name="Object 2"/>
              <p:cNvSpPr txBox="1"/>
              <p:nvPr/>
            </p:nvSpPr>
            <p:spPr bwMode="auto">
              <a:xfrm>
                <a:off x="1295400" y="2973462"/>
                <a:ext cx="5514975" cy="457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86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2973462"/>
                <a:ext cx="5514975" cy="457200"/>
              </a:xfrm>
              <a:prstGeom prst="rect">
                <a:avLst/>
              </a:prstGeom>
              <a:blipFill>
                <a:blip r:embed="rId4"/>
                <a:stretch>
                  <a:fillRect l="-332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4"/>
              <p:cNvSpPr txBox="1"/>
              <p:nvPr/>
            </p:nvSpPr>
            <p:spPr bwMode="auto">
              <a:xfrm>
                <a:off x="2514600" y="3718487"/>
                <a:ext cx="3563937" cy="97155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3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3718487"/>
                <a:ext cx="3563937" cy="971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543800" y="4572000"/>
            <a:ext cx="1361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Rev. Thomas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Bayes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(1702-1761)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C9D9E2F-17F2-4729-8FEC-3A4134F53AE7}"/>
              </a:ext>
            </a:extLst>
          </p:cNvPr>
          <p:cNvSpPr/>
          <p:nvPr/>
        </p:nvSpPr>
        <p:spPr>
          <a:xfrm>
            <a:off x="6078537" y="3464821"/>
            <a:ext cx="1256353" cy="313824"/>
          </a:xfrm>
          <a:prstGeom prst="wedgeRectCallout">
            <a:avLst>
              <a:gd name="adj1" fmla="val -89459"/>
              <a:gd name="adj2" fmla="val 4409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 Prob.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5917077-1DC0-499F-BABF-B9F257A49484}"/>
              </a:ext>
            </a:extLst>
          </p:cNvPr>
          <p:cNvSpPr/>
          <p:nvPr/>
        </p:nvSpPr>
        <p:spPr>
          <a:xfrm>
            <a:off x="1818470" y="3525732"/>
            <a:ext cx="1686730" cy="277979"/>
          </a:xfrm>
          <a:prstGeom prst="wedgeRectCallout">
            <a:avLst>
              <a:gd name="adj1" fmla="val 31262"/>
              <a:gd name="adj2" fmla="val 12665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Posterior Prob.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Uncertainty is Bad for Agents based on Logic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7886700" cy="4576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/>
              <a:t>Example: Catching a Flight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Let action </a:t>
            </a:r>
            <a:r>
              <a:rPr lang="en-US" sz="1600" i="1">
                <a:solidFill>
                  <a:srgbClr val="0066FF"/>
                </a:solidFill>
              </a:rPr>
              <a:t>A</a:t>
            </a:r>
            <a:r>
              <a:rPr lang="en-US" sz="1600" i="1" baseline="-25000">
                <a:solidFill>
                  <a:srgbClr val="0066FF"/>
                </a:solidFill>
              </a:rPr>
              <a:t>t</a:t>
            </a:r>
            <a:r>
              <a:rPr lang="en-US" sz="1600">
                <a:solidFill>
                  <a:srgbClr val="0066FF"/>
                </a:solidFill>
              </a:rPr>
              <a:t> = leave for airport </a:t>
            </a:r>
            <a:r>
              <a:rPr lang="en-US" sz="1600" i="1">
                <a:solidFill>
                  <a:srgbClr val="0066FF"/>
                </a:solidFill>
              </a:rPr>
              <a:t>t</a:t>
            </a:r>
            <a:r>
              <a:rPr lang="en-US" sz="1600">
                <a:solidFill>
                  <a:srgbClr val="0066FF"/>
                </a:solidFill>
              </a:rPr>
              <a:t> minutes before flight</a:t>
            </a:r>
          </a:p>
          <a:p>
            <a:pPr marL="0" indent="0">
              <a:buNone/>
            </a:pPr>
            <a:endParaRPr lang="en-US" sz="1600" b="1"/>
          </a:p>
          <a:p>
            <a:pPr marL="0" indent="0">
              <a:buNone/>
            </a:pPr>
            <a:r>
              <a:rPr lang="en-US" sz="1600" b="1"/>
              <a:t>Question</a:t>
            </a:r>
            <a:r>
              <a:rPr lang="en-US" sz="1600"/>
              <a:t>: Will </a:t>
            </a:r>
            <a:r>
              <a:rPr lang="en-US" sz="1600" i="1"/>
              <a:t>A</a:t>
            </a:r>
            <a:r>
              <a:rPr lang="en-US" sz="1600" i="1" baseline="-25000"/>
              <a:t>t</a:t>
            </a:r>
            <a:r>
              <a:rPr lang="en-US" sz="1600"/>
              <a:t> get me there on time?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 b="1"/>
              <a:t>Problems</a:t>
            </a:r>
            <a:r>
              <a:rPr lang="en-US" sz="1600"/>
              <a:t>:</a:t>
            </a:r>
          </a:p>
          <a:p>
            <a:pPr marL="746125" lvl="2" indent="-346075"/>
            <a:r>
              <a:rPr lang="en-US" sz="1400"/>
              <a:t>Partial observability (road state, other drivers' plans, etc.)</a:t>
            </a:r>
          </a:p>
          <a:p>
            <a:pPr marL="746125" lvl="2" indent="-346075"/>
            <a:r>
              <a:rPr lang="en-US" sz="1400"/>
              <a:t>Noisy sensors (traffic reports)</a:t>
            </a:r>
          </a:p>
          <a:p>
            <a:pPr marL="746125" lvl="2" indent="-346075"/>
            <a:r>
              <a:rPr lang="en-US" sz="1400"/>
              <a:t>Uncertainty in action outcomes (flat tire, etc.)</a:t>
            </a:r>
          </a:p>
          <a:p>
            <a:pPr marL="746125" lvl="2" indent="-346075"/>
            <a:r>
              <a:rPr lang="en-US" sz="1400"/>
              <a:t>Complexity of modeling and predicting traffic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A purely logical approach l</a:t>
            </a:r>
            <a:r>
              <a:rPr lang="en-US" sz="1400"/>
              <a:t>eads to conclusions that are too weak for effective decision making:</a:t>
            </a:r>
          </a:p>
          <a:p>
            <a:pPr marL="1146175" lvl="2" indent="-346075"/>
            <a:r>
              <a:rPr lang="en-US" sz="1400" i="1"/>
              <a:t>A</a:t>
            </a:r>
            <a:r>
              <a:rPr lang="en-US" sz="1400" i="1" baseline="-25000"/>
              <a:t>25</a:t>
            </a:r>
            <a:r>
              <a:rPr lang="en-US" sz="1400"/>
              <a:t> will get me there on time if there is no accident on the bridge and it doesn't rain and my tires remain intact, etc., etc.</a:t>
            </a:r>
          </a:p>
          <a:p>
            <a:pPr marL="1146175" lvl="2" indent="-346075"/>
            <a:r>
              <a:rPr lang="en-US" sz="1400" i="1"/>
              <a:t>A</a:t>
            </a:r>
            <a:r>
              <a:rPr lang="en-US" sz="1400" i="1" baseline="-25000"/>
              <a:t>Inf</a:t>
            </a:r>
            <a:r>
              <a:rPr lang="en-US" sz="1400"/>
              <a:t> guarantees to get there in time, but who lives forever?</a:t>
            </a:r>
            <a:endParaRPr lang="en-US" sz="1400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5536817-0976-4BD1-9A3F-5E9BF4C35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1" y="1447800"/>
            <a:ext cx="2681289" cy="26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0.014). Unfortunately, the weatherman has predicted rain for tomorrow. When it actually rains, the weatherman correctly forecasts rain 90% of the time. When it doesn't rain, he incorrectly forecasts rain 10% of the time. What is the probability that it will rain on Marie's wedding?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0.014). Unfortunately, the </a:t>
            </a:r>
            <a:r>
              <a:rPr lang="en-US" sz="2000" b="1" dirty="0"/>
              <a:t>weatherman has predicted rain </a:t>
            </a:r>
            <a:r>
              <a:rPr lang="en-US" sz="2000" dirty="0"/>
              <a:t>for tomorrow. When it actually rains, the weatherman correctly forecasts rain 90% of the time. When it doesn't rain, he incorrectly forecasts rain 10% of the time. What is the </a:t>
            </a:r>
            <a:r>
              <a:rPr lang="en-US" sz="2000" b="1" dirty="0"/>
              <a:t>probability that it will rain</a:t>
            </a:r>
            <a:r>
              <a:rPr lang="en-US" sz="2000" dirty="0"/>
              <a:t> on Marie's wedding?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838200" y="4105658"/>
                <a:ext cx="6654554" cy="2142742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Rain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Predict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0.9∗0.014+0.1∗0.986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=0.111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4105658"/>
                <a:ext cx="6654554" cy="2142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56BCD37-224C-47B4-8065-E8A1C50278CB}"/>
              </a:ext>
            </a:extLst>
          </p:cNvPr>
          <p:cNvSpPr txBox="1"/>
          <p:nvPr/>
        </p:nvSpPr>
        <p:spPr>
          <a:xfrm>
            <a:off x="5791200" y="5576798"/>
            <a:ext cx="312420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weather forecast updates our belief from 0.014 to 0.111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Breast Cancer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1% of women at age forty who participate in routine screening have breast cancer.  80% of women with breast cancer will get positive </a:t>
            </a:r>
            <a:r>
              <a:rPr lang="en-US" sz="2000" dirty="0" err="1"/>
              <a:t>mammographies</a:t>
            </a:r>
            <a:r>
              <a:rPr lang="en-US" sz="2000" dirty="0"/>
              <a:t>.  9.6% of women without breast cancer will also get positive </a:t>
            </a:r>
            <a:r>
              <a:rPr lang="en-US" sz="2000" dirty="0" err="1"/>
              <a:t>mammographies</a:t>
            </a:r>
            <a:r>
              <a:rPr lang="en-US" sz="2000" dirty="0"/>
              <a:t>.  A woman in this age group had a positive mammography in a routine screening.  What is the probability that she actually has breast cancer?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Breast Cancer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1% of women at age forty who participate in routine screening have breast cancer.  80% of women with breast cancer will get positive </a:t>
            </a:r>
            <a:r>
              <a:rPr lang="en-US" sz="2000" dirty="0" err="1"/>
              <a:t>mammographies</a:t>
            </a:r>
            <a:r>
              <a:rPr lang="en-US" sz="2000" dirty="0"/>
              <a:t>.  9.6% of women without breast cancer will also get positive </a:t>
            </a:r>
            <a:r>
              <a:rPr lang="en-US" sz="2000" dirty="0" err="1"/>
              <a:t>mammographies</a:t>
            </a:r>
            <a:r>
              <a:rPr lang="en-US" sz="2000" dirty="0"/>
              <a:t>.  A woman in this age group </a:t>
            </a:r>
            <a:r>
              <a:rPr lang="en-US" sz="2000" b="1" dirty="0"/>
              <a:t>had a positive mammography</a:t>
            </a:r>
            <a:r>
              <a:rPr lang="en-US" sz="2000" dirty="0"/>
              <a:t> in a routine screening.  What is </a:t>
            </a:r>
            <a:r>
              <a:rPr lang="en-US" sz="2000" b="1" dirty="0"/>
              <a:t>the probability that she actually has breast cancer</a:t>
            </a:r>
            <a:r>
              <a:rPr lang="en-US" sz="20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594" name="Object 2"/>
              <p:cNvSpPr txBox="1"/>
              <p:nvPr/>
            </p:nvSpPr>
            <p:spPr bwMode="auto">
              <a:xfrm>
                <a:off x="628650" y="3810000"/>
                <a:ext cx="7239000" cy="1947604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Cancer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Positive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0.8∗0.01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0.8∗0.01+0.096∗0.99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=0.0776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059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0" y="3810000"/>
                <a:ext cx="7239000" cy="1947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11C7FB9-4DC8-491D-82F6-FE460B103E4A}"/>
              </a:ext>
            </a:extLst>
          </p:cNvPr>
          <p:cNvSpPr txBox="1"/>
          <p:nvPr/>
        </p:nvSpPr>
        <p:spPr>
          <a:xfrm>
            <a:off x="5791200" y="5576798"/>
            <a:ext cx="312420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positive test updates our belief from 0.01 to 0.0776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C44E-FBDF-4D1A-AD17-78B67D35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325563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4191000"/>
                <a:ext cx="7886700" cy="198596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Problem: </a:t>
                </a:r>
                <a:r>
                  <a:rPr lang="en-US" b="1" dirty="0">
                    <a:solidFill>
                      <a:srgbClr val="FF0000"/>
                    </a:solidFill>
                  </a:rPr>
                  <a:t>Joint probability table is typically too large!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random variables with a domain size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we have a table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This is a problem for </a:t>
                </a:r>
              </a:p>
              <a:p>
                <a:pPr lvl="1"/>
                <a:r>
                  <a:rPr lang="en-US" dirty="0"/>
                  <a:t>storing the table and</a:t>
                </a:r>
              </a:p>
              <a:p>
                <a:pPr lvl="1"/>
                <a:r>
                  <a:rPr lang="en-US" dirty="0"/>
                  <a:t>estimating the probabilities from data (we need lots of data).</a:t>
                </a:r>
              </a:p>
              <a:p>
                <a:endParaRPr lang="en-US" b="1" dirty="0"/>
              </a:p>
              <a:p>
                <a:r>
                  <a:rPr lang="en-US" b="1" dirty="0"/>
                  <a:t>Solution</a:t>
                </a:r>
                <a:r>
                  <a:rPr lang="en-US" dirty="0"/>
                  <a:t>: Decomposition of joint probability distributions using </a:t>
                </a:r>
                <a:r>
                  <a:rPr lang="en-US" b="1" dirty="0">
                    <a:solidFill>
                      <a:srgbClr val="FF0000"/>
                    </a:solidFill>
                  </a:rPr>
                  <a:t>independence</a:t>
                </a:r>
                <a:r>
                  <a:rPr lang="en-US" dirty="0"/>
                  <a:t> and conditional independence between events.  A large table can be broken into several much smaller tables.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191000"/>
                <a:ext cx="7886700" cy="1985962"/>
              </a:xfrm>
              <a:blipFill>
                <a:blip r:embed="rId2"/>
                <a:stretch>
                  <a:fillRect l="-464" t="-523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0F95AF3-0DDC-4932-91E1-CC7491F37D81}"/>
              </a:ext>
            </a:extLst>
          </p:cNvPr>
          <p:cNvSpPr txBox="1"/>
          <p:nvPr/>
        </p:nvSpPr>
        <p:spPr>
          <a:xfrm>
            <a:off x="2133600" y="132080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Normalization Trick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1C490AD-3D97-476A-B756-9921AD4B4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7987824"/>
              </p:ext>
            </p:extLst>
          </p:nvPr>
        </p:nvGraphicFramePr>
        <p:xfrm>
          <a:off x="1524000" y="609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B4DE035C-03AA-488A-B611-FF091B65A83F}"/>
              </a:ext>
            </a:extLst>
          </p:cNvPr>
          <p:cNvSpPr/>
          <p:nvPr/>
        </p:nvSpPr>
        <p:spPr>
          <a:xfrm>
            <a:off x="2705100" y="1681403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5E8E474-18E1-48E2-80FB-5F683542751C}"/>
              </a:ext>
            </a:extLst>
          </p:cNvPr>
          <p:cNvSpPr/>
          <p:nvPr/>
        </p:nvSpPr>
        <p:spPr>
          <a:xfrm rot="5400000">
            <a:off x="3657600" y="1066800"/>
            <a:ext cx="228600" cy="4191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04A6265-5C98-4B55-86C5-0FBB3C472A80}"/>
              </a:ext>
            </a:extLst>
          </p:cNvPr>
          <p:cNvSpPr/>
          <p:nvPr/>
        </p:nvSpPr>
        <p:spPr>
          <a:xfrm rot="5400000">
            <a:off x="6601153" y="2495551"/>
            <a:ext cx="228600" cy="1333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F5EF1A-6749-4D1F-9BB6-FD18F584F31A}"/>
              </a:ext>
            </a:extLst>
          </p:cNvPr>
          <p:cNvSpPr txBox="1"/>
          <p:nvPr/>
        </p:nvSpPr>
        <p:spPr>
          <a:xfrm>
            <a:off x="2438400" y="3288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theory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CC559-3506-4D38-8229-BA063999609B}"/>
              </a:ext>
            </a:extLst>
          </p:cNvPr>
          <p:cNvSpPr txBox="1"/>
          <p:nvPr/>
        </p:nvSpPr>
        <p:spPr>
          <a:xfrm>
            <a:off x="5794484" y="3248857"/>
            <a:ext cx="182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Utility theory</a:t>
            </a:r>
          </a:p>
        </p:txBody>
      </p:sp>
    </p:spTree>
    <p:extLst>
      <p:ext uri="{BB962C8B-B14F-4D97-AF65-F5344CB8AC3E}">
        <p14:creationId xmlns:p14="http://schemas.microsoft.com/office/powerpoint/2010/main" val="3193735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between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2405105"/>
          </a:xfrm>
        </p:spPr>
        <p:txBody>
          <a:bodyPr>
            <a:normAutofit/>
          </a:bodyPr>
          <a:lstStyle/>
          <a:p>
            <a:r>
              <a:rPr lang="en-US" sz="2000" dirty="0"/>
              <a:t>Two events A and B are </a:t>
            </a:r>
            <a:r>
              <a:rPr lang="en-US" sz="2000" b="1" dirty="0"/>
              <a:t>independent</a:t>
            </a:r>
            <a:r>
              <a:rPr lang="en-US" sz="2000" dirty="0"/>
              <a:t> if and only if 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66FF"/>
                </a:solidFill>
              </a:rPr>
              <a:t>P(A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 B) = P(A) P(B)</a:t>
            </a:r>
          </a:p>
          <a:p>
            <a:endParaRPr lang="en-US" sz="2000" dirty="0">
              <a:sym typeface="Symbol"/>
            </a:endParaRPr>
          </a:p>
          <a:p>
            <a:r>
              <a:rPr lang="en-US" sz="2000" dirty="0">
                <a:sym typeface="Symbol"/>
              </a:rPr>
              <a:t>This is equivalent to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P(A | B) = P(A) </a:t>
            </a:r>
            <a:r>
              <a:rPr lang="en-US" sz="2000" dirty="0">
                <a:sym typeface="Symbol"/>
              </a:rPr>
              <a:t>and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P(B | A) = P(B)</a:t>
            </a:r>
          </a:p>
          <a:p>
            <a:r>
              <a:rPr lang="en-US" sz="2000" dirty="0">
                <a:sym typeface="Symbol"/>
              </a:rPr>
              <a:t>Independence is an important simplifying assumption for modeling, e.g., </a:t>
            </a:r>
            <a:r>
              <a:rPr lang="en-US" sz="2000" i="1" dirty="0">
                <a:sym typeface="Symbol"/>
              </a:rPr>
              <a:t>Cavity</a:t>
            </a:r>
            <a:r>
              <a:rPr lang="en-US" sz="2000" dirty="0">
                <a:sym typeface="Symbol"/>
              </a:rPr>
              <a:t> and </a:t>
            </a:r>
            <a:r>
              <a:rPr lang="en-US" sz="2000" i="1" dirty="0">
                <a:sym typeface="Symbol"/>
              </a:rPr>
              <a:t>Weather</a:t>
            </a:r>
            <a:r>
              <a:rPr lang="en-US" sz="2000" dirty="0">
                <a:sym typeface="Symbol"/>
              </a:rPr>
              <a:t> can be assumed to be independent</a:t>
            </a:r>
            <a:endParaRPr lang="en-US" sz="2000" dirty="0">
              <a:solidFill>
                <a:srgbClr val="0066FF"/>
              </a:solidFill>
              <a:sym typeface="Symbo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CB37F-22AF-4F04-950C-67FCE51FEA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40" r="47291"/>
          <a:stretch/>
        </p:blipFill>
        <p:spPr>
          <a:xfrm>
            <a:off x="2819400" y="3657600"/>
            <a:ext cx="3303652" cy="22107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815721-3D74-4113-A715-38247503DFEF}"/>
              </a:ext>
            </a:extLst>
          </p:cNvPr>
          <p:cNvSpPr/>
          <p:nvPr/>
        </p:nvSpPr>
        <p:spPr>
          <a:xfrm>
            <a:off x="3064049" y="6293363"/>
            <a:ext cx="3141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sym typeface="Symbol"/>
              </a:rPr>
              <a:t>P(Cavity | Weather) = P(Cavity)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E3BA8-674B-4643-938C-36745FAD1ECE}"/>
              </a:ext>
            </a:extLst>
          </p:cNvPr>
          <p:cNvSpPr/>
          <p:nvPr/>
        </p:nvSpPr>
        <p:spPr>
          <a:xfrm>
            <a:off x="3064049" y="6010042"/>
            <a:ext cx="4098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sym typeface="Symbol"/>
              </a:rPr>
              <a:t>P(Cavity, Weather) = P(Cavity)P(Weather)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8D0288-B622-46EF-A06A-3FE42FBACEEA}"/>
              </a:ext>
            </a:extLst>
          </p:cNvPr>
          <p:cNvSpPr txBox="1"/>
          <p:nvPr/>
        </p:nvSpPr>
        <p:spPr>
          <a:xfrm>
            <a:off x="1133147" y="6108697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Independence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ED7228F-8FA2-4F66-9741-5C06C71B60F8}"/>
              </a:ext>
            </a:extLst>
          </p:cNvPr>
          <p:cNvSpPr/>
          <p:nvPr/>
        </p:nvSpPr>
        <p:spPr>
          <a:xfrm>
            <a:off x="2667000" y="6085213"/>
            <a:ext cx="381000" cy="467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596B-0FF7-462D-95B2-0D158BB1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Independence: </a:t>
                </a:r>
                <a:r>
                  <a:rPr lang="en-US" dirty="0"/>
                  <a:t>The joint probability can be decomposed into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,…,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 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×…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𝑷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need for each coin one parameter (chance of getting H).</a:t>
                </a:r>
              </a:p>
              <a:p>
                <a:r>
                  <a:rPr lang="en-US" dirty="0"/>
                  <a:t>Independence reduces the numbers needed to specify the joint distribution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Note: If we have identical (</a:t>
                </a:r>
                <a:r>
                  <a:rPr lang="en-US" dirty="0" err="1"/>
                  <a:t>iid</a:t>
                </a:r>
                <a:r>
                  <a:rPr lang="en-US" dirty="0"/>
                  <a:t>) coins, then we even only need  2 numbers, probability of H and number of coins.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  <a:blipFill>
                <a:blip r:embed="rId2"/>
                <a:stretch>
                  <a:fillRect l="-838" t="-1401" r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E18FD22-6084-4316-8FEF-10C6712B0D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47" t="2192" b="-2192"/>
          <a:stretch/>
        </p:blipFill>
        <p:spPr>
          <a:xfrm>
            <a:off x="6172200" y="1694700"/>
            <a:ext cx="2477477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31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75175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ym typeface="Symbol"/>
              </a:rPr>
              <a:t>Conditional independence</a:t>
            </a:r>
            <a:r>
              <a:rPr lang="en-US" sz="2400" dirty="0">
                <a:sym typeface="Symbol"/>
              </a:rPr>
              <a:t>: A and B are </a:t>
            </a:r>
            <a:r>
              <a:rPr lang="en-US" sz="2400" i="1" dirty="0">
                <a:sym typeface="Symbol"/>
              </a:rPr>
              <a:t>conditionally independent</a:t>
            </a:r>
            <a:r>
              <a:rPr lang="en-US" sz="2400" dirty="0">
                <a:sym typeface="Symbol"/>
              </a:rPr>
              <a:t> given C (i.e., if we know c) </a:t>
            </a:r>
            <a:r>
              <a:rPr lang="en-US" sz="2400" dirty="0" err="1">
                <a:sym typeface="Symbol"/>
              </a:rPr>
              <a:t>iff</a:t>
            </a:r>
            <a:r>
              <a:rPr lang="en-US" sz="2400" dirty="0">
                <a:sym typeface="Symbol"/>
              </a:rPr>
              <a:t> 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66FF"/>
                </a:solidFill>
                <a:sym typeface="Symbol"/>
              </a:rPr>
              <a:t>P(A  B | C) = P(A | C) P(B | C)</a:t>
            </a:r>
          </a:p>
          <a:p>
            <a:pPr marL="0" indent="0" algn="ctr">
              <a:buNone/>
            </a:pPr>
            <a:endParaRPr lang="en-US" sz="2000" dirty="0">
              <a:solidFill>
                <a:srgbClr val="0066FF"/>
              </a:solidFill>
              <a:sym typeface="Symbol"/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0066FF"/>
              </a:solidFill>
              <a:sym typeface="Symbol"/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0066FF"/>
              </a:solidFill>
              <a:sym typeface="Symbol"/>
            </a:endParaRPr>
          </a:p>
          <a:p>
            <a:endParaRPr lang="en-US" sz="2000" dirty="0"/>
          </a:p>
          <a:p>
            <a:r>
              <a:rPr lang="en-US" sz="2000" dirty="0"/>
              <a:t>If the patient has a cavity, the probability that the probe catches in it does not depend on whether he/she has a toothache</a:t>
            </a:r>
          </a:p>
          <a:p>
            <a:pPr lvl="1">
              <a:buFontTx/>
              <a:buNone/>
            </a:pPr>
            <a:r>
              <a:rPr lang="en-US" sz="2000" dirty="0">
                <a:solidFill>
                  <a:srgbClr val="0066FF"/>
                </a:solidFill>
              </a:rPr>
              <a:t>P(</a:t>
            </a:r>
            <a:r>
              <a:rPr lang="en-US" sz="2000" i="1" dirty="0">
                <a:solidFill>
                  <a:srgbClr val="0066FF"/>
                </a:solidFill>
              </a:rPr>
              <a:t>Catch | Toothache, Cavity</a:t>
            </a:r>
            <a:r>
              <a:rPr lang="en-US" sz="2000" dirty="0">
                <a:solidFill>
                  <a:srgbClr val="0066FF"/>
                </a:solidFill>
              </a:rPr>
              <a:t>) = P(</a:t>
            </a:r>
            <a:r>
              <a:rPr lang="en-US" sz="2000" i="1" dirty="0">
                <a:solidFill>
                  <a:srgbClr val="0066FF"/>
                </a:solidFill>
              </a:rPr>
              <a:t>Catch | Cavity</a:t>
            </a:r>
            <a:r>
              <a:rPr lang="en-US" sz="2000" dirty="0">
                <a:solidFill>
                  <a:srgbClr val="0066FF"/>
                </a:solidFill>
              </a:rPr>
              <a:t>)</a:t>
            </a:r>
            <a:endParaRPr lang="en-US" sz="2000" dirty="0"/>
          </a:p>
          <a:p>
            <a:r>
              <a:rPr lang="en-US" sz="2000" dirty="0"/>
              <a:t>Therefore</a:t>
            </a:r>
            <a:r>
              <a:rPr lang="en-US" sz="2000" i="1" dirty="0"/>
              <a:t>, </a:t>
            </a:r>
            <a:r>
              <a:rPr lang="en-US" sz="2000" i="1" dirty="0">
                <a:solidFill>
                  <a:srgbClr val="0066FF"/>
                </a:solidFill>
              </a:rPr>
              <a:t>Catch</a:t>
            </a:r>
            <a:r>
              <a:rPr lang="en-US" sz="2000" i="1" dirty="0"/>
              <a:t>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FF0000"/>
                </a:solidFill>
              </a:rPr>
              <a:t>conditionally independent</a:t>
            </a:r>
            <a:r>
              <a:rPr lang="en-US" sz="2000" dirty="0"/>
              <a:t> of </a:t>
            </a:r>
            <a:r>
              <a:rPr lang="en-US" sz="2000" i="1" dirty="0">
                <a:solidFill>
                  <a:srgbClr val="0066FF"/>
                </a:solidFill>
              </a:rPr>
              <a:t>Toothache</a:t>
            </a:r>
            <a:r>
              <a:rPr lang="en-US" sz="2000" i="1" dirty="0"/>
              <a:t> </a:t>
            </a:r>
            <a:r>
              <a:rPr lang="en-US" sz="2000" dirty="0"/>
              <a:t>given </a:t>
            </a:r>
            <a:r>
              <a:rPr lang="en-US" sz="2000" i="1" dirty="0">
                <a:solidFill>
                  <a:srgbClr val="0066FF"/>
                </a:solidFill>
              </a:rPr>
              <a:t>Cavity</a:t>
            </a:r>
          </a:p>
          <a:p>
            <a:r>
              <a:rPr lang="en-US" sz="2000" dirty="0"/>
              <a:t>Likewise, </a:t>
            </a:r>
            <a:r>
              <a:rPr lang="en-US" sz="2000" i="1" dirty="0">
                <a:solidFill>
                  <a:srgbClr val="0066FF"/>
                </a:solidFill>
              </a:rPr>
              <a:t>Toothache</a:t>
            </a:r>
            <a:r>
              <a:rPr lang="en-US" sz="2000" i="1" dirty="0"/>
              <a:t> </a:t>
            </a:r>
            <a:r>
              <a:rPr lang="en-US" sz="2000" dirty="0"/>
              <a:t>is conditionally independent of </a:t>
            </a:r>
            <a:r>
              <a:rPr lang="en-US" sz="2000" i="1" dirty="0">
                <a:solidFill>
                  <a:srgbClr val="0066FF"/>
                </a:solidFill>
              </a:rPr>
              <a:t>Catch</a:t>
            </a:r>
            <a:r>
              <a:rPr lang="en-US" sz="2000" i="1" dirty="0"/>
              <a:t> </a:t>
            </a:r>
            <a:r>
              <a:rPr lang="en-US" sz="2000" dirty="0"/>
              <a:t>given </a:t>
            </a:r>
            <a:r>
              <a:rPr lang="en-US" sz="2000" i="1" dirty="0">
                <a:solidFill>
                  <a:srgbClr val="0066FF"/>
                </a:solidFill>
              </a:rPr>
              <a:t>Cavity</a:t>
            </a:r>
          </a:p>
          <a:p>
            <a:pPr>
              <a:buNone/>
            </a:pPr>
            <a:r>
              <a:rPr lang="en-US" sz="2000" i="1" dirty="0">
                <a:solidFill>
                  <a:srgbClr val="0066FF"/>
                </a:solidFill>
              </a:rPr>
              <a:t>	  </a:t>
            </a:r>
            <a:r>
              <a:rPr lang="en-US" sz="2000" dirty="0">
                <a:solidFill>
                  <a:srgbClr val="0066FF"/>
                </a:solidFill>
              </a:rPr>
              <a:t>P(</a:t>
            </a:r>
            <a:r>
              <a:rPr lang="en-US" sz="2000" i="1" dirty="0">
                <a:solidFill>
                  <a:srgbClr val="0066FF"/>
                </a:solidFill>
              </a:rPr>
              <a:t>Toothache | Catch, Cavity</a:t>
            </a:r>
            <a:r>
              <a:rPr lang="en-US" sz="2000" dirty="0">
                <a:solidFill>
                  <a:srgbClr val="0066FF"/>
                </a:solidFill>
              </a:rPr>
              <a:t>) = P(</a:t>
            </a:r>
            <a:r>
              <a:rPr lang="en-US" sz="2000" i="1" dirty="0">
                <a:solidFill>
                  <a:srgbClr val="0066FF"/>
                </a:solidFill>
              </a:rPr>
              <a:t>Toothache | Cavity</a:t>
            </a:r>
            <a:r>
              <a:rPr lang="en-US" sz="2000" dirty="0">
                <a:solidFill>
                  <a:srgbClr val="0066FF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359EF-7D30-4B8C-879F-84423C5154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036" r="68951" b="463"/>
          <a:stretch/>
        </p:blipFill>
        <p:spPr>
          <a:xfrm>
            <a:off x="1308775" y="3414336"/>
            <a:ext cx="1946108" cy="71312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9C650BD-ADE0-45F2-AA6B-87C5538D0D0C}"/>
              </a:ext>
            </a:extLst>
          </p:cNvPr>
          <p:cNvGrpSpPr/>
          <p:nvPr/>
        </p:nvGrpSpPr>
        <p:grpSpPr>
          <a:xfrm>
            <a:off x="5029200" y="3352800"/>
            <a:ext cx="3276600" cy="815392"/>
            <a:chOff x="5029200" y="3352800"/>
            <a:chExt cx="3276600" cy="8153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5BE76A-3E9A-4557-8BD9-F23C092B8B10}"/>
                </a:ext>
              </a:extLst>
            </p:cNvPr>
            <p:cNvSpPr/>
            <p:nvPr/>
          </p:nvSpPr>
          <p:spPr>
            <a:xfrm>
              <a:off x="5029200" y="3631532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Cavity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1326403-254B-47A6-AF3F-9B885500DE74}"/>
                </a:ext>
              </a:extLst>
            </p:cNvPr>
            <p:cNvSpPr/>
            <p:nvPr/>
          </p:nvSpPr>
          <p:spPr>
            <a:xfrm>
              <a:off x="6705600" y="3352800"/>
              <a:ext cx="1600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Toothache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BF4BC5-A939-4EDB-8C93-DCE74323EAC4}"/>
                </a:ext>
              </a:extLst>
            </p:cNvPr>
            <p:cNvSpPr/>
            <p:nvPr/>
          </p:nvSpPr>
          <p:spPr>
            <a:xfrm>
              <a:off x="6813222" y="3889460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Catch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C5D88FA-99FA-42C2-9226-DDC593BB68DE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 flipV="1">
              <a:off x="6248400" y="3492166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AA12603-8908-4F21-AA00-026721A772BE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248400" y="3770898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F019839-93C3-4C96-9667-E1214AC6AF50}"/>
              </a:ext>
            </a:extLst>
          </p:cNvPr>
          <p:cNvSpPr/>
          <p:nvPr/>
        </p:nvSpPr>
        <p:spPr>
          <a:xfrm>
            <a:off x="3962400" y="3570163"/>
            <a:ext cx="564822" cy="397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BCC6-CF66-457C-ABF8-C0E65135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85699"/>
                <a:ext cx="7600950" cy="36769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Conditional independence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using the chain rule:</a:t>
                </a:r>
              </a:p>
              <a:p>
                <a:pPr>
                  <a:buFontTx/>
                  <a:buNone/>
                </a:pPr>
                <a:r>
                  <a:rPr lang="en-US" dirty="0"/>
                  <a:t>	</a:t>
                </a:r>
              </a:p>
              <a:p>
                <a:pPr marL="342900" lvl="1" indent="0">
                  <a:buNone/>
                </a:pP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(Toothache,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P(Catch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P(Catch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Cavity)</a:t>
                </a:r>
              </a:p>
              <a:p>
                <a:endParaRPr lang="en-US" dirty="0"/>
              </a:p>
              <a:p>
                <a:r>
                  <a:rPr lang="en-US" dirty="0"/>
                  <a:t>The full joint probability distribution needs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−1=7</m:t>
                    </m:r>
                  </m:oMath>
                </a14:m>
                <a:r>
                  <a:rPr lang="en-US" dirty="0"/>
                  <a:t> independent numbers (-1 because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numbers have to sum up to 1).</a:t>
                </a:r>
              </a:p>
              <a:p>
                <a:r>
                  <a:rPr lang="en-US" dirty="0"/>
                  <a:t>Conditional independence reduces this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1+2+2=5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many practical applications, conditional independence reduces the space requirements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85699"/>
                <a:ext cx="7600950" cy="3676901"/>
              </a:xfrm>
              <a:blipFill>
                <a:blip r:embed="rId2"/>
                <a:stretch>
                  <a:fillRect l="-561" t="-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A4A5542-5976-4F98-A05F-28FF9D9CB56A}"/>
              </a:ext>
            </a:extLst>
          </p:cNvPr>
          <p:cNvGrpSpPr/>
          <p:nvPr/>
        </p:nvGrpSpPr>
        <p:grpSpPr>
          <a:xfrm>
            <a:off x="5257800" y="1546808"/>
            <a:ext cx="3276600" cy="815392"/>
            <a:chOff x="5638800" y="1546808"/>
            <a:chExt cx="3276600" cy="81539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8A255B-0EC3-4108-B28C-A40BC73D03B1}"/>
                </a:ext>
              </a:extLst>
            </p:cNvPr>
            <p:cNvSpPr/>
            <p:nvPr/>
          </p:nvSpPr>
          <p:spPr>
            <a:xfrm>
              <a:off x="5638800" y="1825540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Cavity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85CA885-C0D2-4624-8C60-97ADC2DE1650}"/>
                </a:ext>
              </a:extLst>
            </p:cNvPr>
            <p:cNvSpPr/>
            <p:nvPr/>
          </p:nvSpPr>
          <p:spPr>
            <a:xfrm>
              <a:off x="7315200" y="1546808"/>
              <a:ext cx="1600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Toothache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7E6A869-0635-464F-A566-B564708C6DD2}"/>
                </a:ext>
              </a:extLst>
            </p:cNvPr>
            <p:cNvSpPr/>
            <p:nvPr/>
          </p:nvSpPr>
          <p:spPr>
            <a:xfrm>
              <a:off x="7422822" y="2083468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Catch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E420DE4-F7C8-4C10-9B20-8B8C54193E2C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6858000" y="1686174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E4F0A4-3DA0-4BEF-B897-04DC0AF5F424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6858000" y="1964906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B7255E-7159-45FC-AA1E-E48A77B9A615}"/>
              </a:ext>
            </a:extLst>
          </p:cNvPr>
          <p:cNvCxnSpPr>
            <a:cxnSpLocks/>
          </p:cNvCxnSpPr>
          <p:nvPr/>
        </p:nvCxnSpPr>
        <p:spPr>
          <a:xfrm flipH="1">
            <a:off x="5867400" y="2362200"/>
            <a:ext cx="609600" cy="49580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A57D09-BB12-413C-A655-6D7C293A339E}"/>
              </a:ext>
            </a:extLst>
          </p:cNvPr>
          <p:cNvGrpSpPr/>
          <p:nvPr/>
        </p:nvGrpSpPr>
        <p:grpSpPr>
          <a:xfrm>
            <a:off x="5112078" y="3048000"/>
            <a:ext cx="533400" cy="152400"/>
            <a:chOff x="5105400" y="3505200"/>
            <a:chExt cx="533400" cy="304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26DE84-B2BA-4D0F-9054-E8E4C1E251D6}"/>
                </a:ext>
              </a:extLst>
            </p:cNvPr>
            <p:cNvCxnSpPr/>
            <p:nvPr/>
          </p:nvCxnSpPr>
          <p:spPr>
            <a:xfrm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3FEBBFC-2719-463F-BD0D-B36A17A10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7BE7DA9-C3C0-43E0-9C8A-D347B3E01B11}"/>
              </a:ext>
            </a:extLst>
          </p:cNvPr>
          <p:cNvSpPr txBox="1"/>
          <p:nvPr/>
        </p:nvSpPr>
        <p:spPr>
          <a:xfrm>
            <a:off x="671239" y="5496496"/>
            <a:ext cx="691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Chain rule:  Example for 4 variables.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BF39591-D675-4483-9B89-82488FFAE46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11584" y="5820527"/>
            <a:ext cx="6231694" cy="9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86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 descr="Uncertainty Reigns Supreme for Fixed-Income Investors in 2015 | CFA  Institute Enterprising Investor">
            <a:extLst>
              <a:ext uri="{FF2B5EF4-FFF2-40B4-BE49-F238E27FC236}">
                <a16:creationId xmlns:a16="http://schemas.microsoft.com/office/drawing/2014/main" id="{B9B2A075-F2D3-44D8-81EC-37A25B427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553" y="-533400"/>
            <a:ext cx="9334500" cy="933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D24DE5E-4E5F-49A4-B0FD-A1DB2632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867400"/>
            <a:ext cx="7886700" cy="871537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Bayesian Decision Making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2700" b="1" dirty="0" err="1">
                <a:solidFill>
                  <a:schemeClr val="bg1"/>
                </a:solidFill>
              </a:rPr>
              <a:t>Making</a:t>
            </a:r>
            <a:r>
              <a:rPr lang="en-US" sz="2700" b="1" dirty="0">
                <a:solidFill>
                  <a:schemeClr val="bg1"/>
                </a:solidFill>
              </a:rPr>
              <a:t> Decisions under Uncertainty based on Evidence</a:t>
            </a:r>
          </a:p>
        </p:txBody>
      </p:sp>
    </p:spTree>
    <p:extLst>
      <p:ext uri="{BB962C8B-B14F-4D97-AF65-F5344CB8AC3E}">
        <p14:creationId xmlns:p14="http://schemas.microsoft.com/office/powerpoint/2010/main" val="374080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Decisions under Uncertainty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Probabilities</a:t>
                </a:r>
                <a:r>
                  <a:rPr lang="en-US" dirty="0"/>
                  <a:t>: Suppose the agent believes the following:</a:t>
                </a:r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𝑔𝑒𝑡𝑠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𝑡h𝑒𝑟𝑒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0.04 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0.80 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1440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0.9999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action should the agent choose?</a:t>
                </a:r>
              </a:p>
              <a:p>
                <a:pPr lvl="1"/>
                <a:r>
                  <a:rPr lang="en-US" dirty="0"/>
                  <a:t>Depends on </a:t>
                </a:r>
                <a:r>
                  <a:rPr lang="en-US" b="1" dirty="0">
                    <a:solidFill>
                      <a:srgbClr val="FF0000"/>
                    </a:solidFill>
                  </a:rPr>
                  <a:t>preferences</a:t>
                </a:r>
                <a:r>
                  <a:rPr lang="en-US" dirty="0"/>
                  <a:t> for missing flight vs. time spent waiting</a:t>
                </a:r>
              </a:p>
              <a:p>
                <a:pPr lvl="1"/>
                <a:r>
                  <a:rPr lang="en-US" dirty="0"/>
                  <a:t>Encapsulated by a utility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agent should choose the action that maximizes the </a:t>
                </a:r>
                <a:r>
                  <a:rPr lang="en-US" b="1" dirty="0">
                    <a:solidFill>
                      <a:srgbClr val="FF0000"/>
                    </a:solidFill>
                  </a:rPr>
                  <a:t>expected utility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buNone/>
                </a:pPr>
                <a:r>
                  <a:rPr lang="en-US" sz="1900" dirty="0"/>
                  <a:t>		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190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 dirty="0" err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900" i="1" dirty="0" err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[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𝑠𝑢𝑐𝑐𝑒𝑒𝑑𝑠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𝑠𝑢𝑐𝑐𝑒𝑒𝑑𝑠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)+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𝑓𝑎𝑖𝑙𝑠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9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𝑓𝑎𝑖𝑙𝑠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) ]</m:t>
                    </m:r>
                  </m:oMath>
                </a14:m>
                <a:endParaRPr lang="en-US" sz="1900" dirty="0"/>
              </a:p>
              <a:p>
                <a:endParaRPr lang="en-US" dirty="0"/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Utility theory </a:t>
                </a:r>
                <a:r>
                  <a:rPr lang="en-US" dirty="0"/>
                  <a:t>is used to represent and infer preferences.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Decision theory = probability theory + utility theory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E110CFA9-A60C-4CF9-AA46-896F9F08E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1" y="1447800"/>
            <a:ext cx="2681289" cy="26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9676" y="1524000"/>
                <a:ext cx="7886700" cy="21193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Suppose the agent has to guess the value of an unobserved </a:t>
                </a:r>
                <a:r>
                  <a:rPr lang="en-US" sz="2400" i="1" dirty="0"/>
                  <a:t>query variable </a:t>
                </a:r>
                <a:r>
                  <a:rPr lang="en-US" sz="2400" dirty="0">
                    <a:solidFill>
                      <a:srgbClr val="0066FF"/>
                    </a:solidFill>
                  </a:rPr>
                  <a:t>X</a:t>
                </a:r>
                <a:r>
                  <a:rPr lang="en-US" sz="2400" dirty="0"/>
                  <a:t> given some observed </a:t>
                </a:r>
                <a:r>
                  <a:rPr lang="en-US" sz="2400" i="1" dirty="0"/>
                  <a:t>evidence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66FF"/>
                    </a:solidFill>
                  </a:rPr>
                  <a:t>E = e </a:t>
                </a:r>
                <a:r>
                  <a:rPr lang="en-US" sz="2400" dirty="0"/>
                  <a:t>and we assume X probabilistically causes E.</a:t>
                </a:r>
              </a:p>
              <a:p>
                <a:pPr lvl="1"/>
                <a:r>
                  <a:rPr lang="en-US" sz="2400" dirty="0"/>
                  <a:t>Examples: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{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zebra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giraffe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hippo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e = image features </a:t>
                </a:r>
                <a:br>
                  <a:rPr lang="en-US" sz="2400" dirty="0">
                    <a:solidFill>
                      <a:srgbClr val="7030A0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spam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not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spam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e = email message</a:t>
                </a:r>
              </a:p>
              <a:p>
                <a:pPr lvl="1"/>
                <a:endParaRPr lang="en-US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676" y="1524000"/>
                <a:ext cx="7886700" cy="2119311"/>
              </a:xfrm>
              <a:blipFill>
                <a:blip r:embed="rId3"/>
                <a:stretch>
                  <a:fillRect l="-1236" t="-4023" b="-6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06CB987-9737-43D5-8854-23A13D235987}"/>
              </a:ext>
            </a:extLst>
          </p:cNvPr>
          <p:cNvSpPr txBox="1"/>
          <p:nvPr/>
        </p:nvSpPr>
        <p:spPr>
          <a:xfrm>
            <a:off x="533400" y="3933826"/>
            <a:ext cx="8229600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Bayes’ decision theory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agent has a </a:t>
            </a:r>
            <a:r>
              <a:rPr lang="en-US" sz="2000" b="1" i="1" dirty="0">
                <a:solidFill>
                  <a:srgbClr val="FF0000"/>
                </a:solidFill>
              </a:rPr>
              <a:t>loss function</a:t>
            </a:r>
            <a:r>
              <a:rPr lang="en-US" sz="2000" dirty="0"/>
              <a:t>, which is 0 if the value of X is guessed correctly and 1 otherwise.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value for X that minimizes the </a:t>
            </a:r>
            <a:r>
              <a:rPr lang="en-US" sz="2000" b="1" i="1" dirty="0">
                <a:solidFill>
                  <a:srgbClr val="FF0000"/>
                </a:solidFill>
              </a:rPr>
              <a:t>expected loss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is the one that has the greatest posterior probability </a:t>
            </a:r>
            <a:br>
              <a:rPr lang="en-US" sz="2000" dirty="0"/>
            </a:br>
            <a:r>
              <a:rPr lang="en-US" sz="2000" dirty="0"/>
              <a:t>			</a:t>
            </a:r>
            <a:r>
              <a:rPr lang="en-US" sz="2000" dirty="0">
                <a:solidFill>
                  <a:srgbClr val="0066FF"/>
                </a:solidFill>
              </a:rPr>
              <a:t>P(X = x | E = e)   </a:t>
            </a:r>
            <a:r>
              <a:rPr lang="en-US" sz="2000" dirty="0">
                <a:solidFill>
                  <a:schemeClr val="bg1"/>
                </a:solidFill>
              </a:rPr>
              <a:t>often written </a:t>
            </a:r>
            <a:r>
              <a:rPr lang="en-US" sz="2000" dirty="0">
                <a:solidFill>
                  <a:srgbClr val="0066FF"/>
                </a:solidFill>
              </a:rPr>
              <a:t>P(x | e).</a:t>
            </a:r>
            <a:br>
              <a:rPr lang="en-US" sz="2000" dirty="0">
                <a:solidFill>
                  <a:srgbClr val="0066FF"/>
                </a:solidFill>
              </a:rPr>
            </a:br>
            <a:r>
              <a:rPr lang="en-US" sz="2000" dirty="0"/>
              <a:t>This is called the </a:t>
            </a:r>
            <a:r>
              <a:rPr lang="en-US" sz="2000" b="1" dirty="0">
                <a:solidFill>
                  <a:srgbClr val="FF0000"/>
                </a:solidFill>
              </a:rPr>
              <a:t>MAP</a:t>
            </a:r>
            <a:r>
              <a:rPr lang="en-US" sz="2000" dirty="0"/>
              <a:t> (maximum a posteriori) decision.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Maximum A Posteriori Decision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Use the value of  x that has the highest (maximum) posterior probability given the evidence e</a:t>
            </a:r>
            <a:br>
              <a:rPr lang="en-US" sz="2800" dirty="0"/>
            </a:br>
            <a:br>
              <a:rPr lang="en-US" sz="2800" dirty="0"/>
            </a:br>
            <a:endParaRPr lang="en-US" sz="1000" dirty="0"/>
          </a:p>
          <a:p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02" name="Object 2"/>
              <p:cNvSpPr txBox="1"/>
              <p:nvPr/>
            </p:nvSpPr>
            <p:spPr bwMode="auto">
              <a:xfrm>
                <a:off x="762000" y="3236627"/>
                <a:ext cx="6553200" cy="15589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360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3236627"/>
                <a:ext cx="6553200" cy="1558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623ABAC1-8523-4AC7-83B4-557F0AF0724C}"/>
              </a:ext>
            </a:extLst>
          </p:cNvPr>
          <p:cNvSpPr/>
          <p:nvPr/>
        </p:nvSpPr>
        <p:spPr>
          <a:xfrm rot="5400000">
            <a:off x="7039300" y="5445605"/>
            <a:ext cx="228602" cy="9748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16C4A35-AEA5-4CA2-A1F5-570076182D64}"/>
              </a:ext>
            </a:extLst>
          </p:cNvPr>
          <p:cNvSpPr/>
          <p:nvPr/>
        </p:nvSpPr>
        <p:spPr>
          <a:xfrm rot="5400000" flipH="1">
            <a:off x="6308178" y="2863277"/>
            <a:ext cx="217550" cy="6065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F6D16-48D6-49A8-8E20-473182579280}"/>
              </a:ext>
            </a:extLst>
          </p:cNvPr>
          <p:cNvSpPr txBox="1"/>
          <p:nvPr/>
        </p:nvSpPr>
        <p:spPr>
          <a:xfrm>
            <a:off x="6489700" y="6042864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likelihood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2BC84-A96B-4B2F-B320-4C152D9BBA20}"/>
              </a:ext>
            </a:extLst>
          </p:cNvPr>
          <p:cNvSpPr txBox="1"/>
          <p:nvPr/>
        </p:nvSpPr>
        <p:spPr>
          <a:xfrm>
            <a:off x="5656232" y="2622681"/>
            <a:ext cx="1521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 Prob.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CFBA34E-A898-4B8E-BC31-207786DD81F2}"/>
              </a:ext>
            </a:extLst>
          </p:cNvPr>
          <p:cNvSpPr/>
          <p:nvPr/>
        </p:nvSpPr>
        <p:spPr>
          <a:xfrm rot="16200000" flipV="1">
            <a:off x="3000955" y="2912527"/>
            <a:ext cx="297620" cy="86327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C323A-2B5B-4A80-B64B-20685B18B124}"/>
              </a:ext>
            </a:extLst>
          </p:cNvPr>
          <p:cNvSpPr txBox="1"/>
          <p:nvPr/>
        </p:nvSpPr>
        <p:spPr>
          <a:xfrm>
            <a:off x="2126214" y="2743200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Posterior Prob.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41410FA-E26A-450C-824A-46A5A7E68285}"/>
                  </a:ext>
                </a:extLst>
              </p:cNvPr>
              <p:cNvSpPr txBox="1"/>
              <p:nvPr/>
            </p:nvSpPr>
            <p:spPr bwMode="auto">
              <a:xfrm>
                <a:off x="4724400" y="5410200"/>
                <a:ext cx="3237178" cy="63712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41410FA-E26A-450C-824A-46A5A7E68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5410200"/>
                <a:ext cx="3237178" cy="6371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EEE147-DAF6-485C-8FE2-3E8FC35B0C25}"/>
                  </a:ext>
                </a:extLst>
              </p:cNvPr>
              <p:cNvSpPr/>
              <p:nvPr/>
            </p:nvSpPr>
            <p:spPr>
              <a:xfrm>
                <a:off x="628650" y="5334000"/>
                <a:ext cx="409575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sz="2000" dirty="0"/>
                  <a:t>For comparison: the maximum likelihood decision ignores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EEE147-DAF6-485C-8FE2-3E8FC35B0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334000"/>
                <a:ext cx="4095750" cy="707886"/>
              </a:xfrm>
              <a:prstGeom prst="rect">
                <a:avLst/>
              </a:prstGeom>
              <a:blipFill>
                <a:blip r:embed="rId5"/>
                <a:stretch>
                  <a:fillRect l="-1488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86D493-C781-4620-B42D-483688A632DC}"/>
              </a:ext>
            </a:extLst>
          </p:cNvPr>
          <p:cNvCxnSpPr/>
          <p:nvPr/>
        </p:nvCxnSpPr>
        <p:spPr>
          <a:xfrm>
            <a:off x="400050" y="5181600"/>
            <a:ext cx="8286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D26D435-B2EE-48E4-B7D1-F128A89AFEEA}"/>
                  </a:ext>
                </a:extLst>
              </p:cNvPr>
              <p:cNvSpPr/>
              <p:nvPr/>
            </p:nvSpPr>
            <p:spPr>
              <a:xfrm>
                <a:off x="7210532" y="3096194"/>
                <a:ext cx="1752994" cy="902172"/>
              </a:xfrm>
              <a:prstGeom prst="wedgeRectCallout">
                <a:avLst>
                  <a:gd name="adj1" fmla="val -96039"/>
                  <a:gd name="adj2" fmla="val 42495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is fixed for a given example.</a:t>
                </a:r>
              </a:p>
            </p:txBody>
          </p:sp>
        </mc:Choice>
        <mc:Fallback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D26D435-B2EE-48E4-B7D1-F128A89AF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532" y="3096194"/>
                <a:ext cx="1752994" cy="902172"/>
              </a:xfrm>
              <a:prstGeom prst="wedgeRectCallout">
                <a:avLst>
                  <a:gd name="adj1" fmla="val -96039"/>
                  <a:gd name="adj2" fmla="val 42495"/>
                </a:avLst>
              </a:prstGeom>
              <a:blipFill>
                <a:blip r:embed="rId6"/>
                <a:stretch>
                  <a:fillRect r="-1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59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Value of  x that has the highest (maximum) posterior probability given the evidence e.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 {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zebra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dog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cat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e = stripes</a:t>
                </a:r>
                <a:endParaRPr lang="en-US" sz="2400" dirty="0"/>
              </a:p>
              <a:p>
                <a:pPr marL="0" indent="0">
                  <a:buNone/>
                </a:pPr>
                <a:br>
                  <a:rPr lang="en-US" sz="2400" dirty="0"/>
                </a:br>
                <a:br>
                  <a:rPr lang="en-US" sz="2400" dirty="0"/>
                </a:br>
                <a:endParaRPr lang="en-US" sz="9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3"/>
                <a:stretch>
                  <a:fillRect l="-1159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73AB74-CD3D-4B3A-B475-D1F1FD346FF9}"/>
                  </a:ext>
                </a:extLst>
              </p:cNvPr>
              <p:cNvSpPr txBox="1"/>
              <p:nvPr/>
            </p:nvSpPr>
            <p:spPr>
              <a:xfrm>
                <a:off x="525631" y="5456366"/>
                <a:ext cx="79844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The likelihood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i="0" dirty="0" err="1" smtClean="0">
                        <a:latin typeface="Cambria Math" panose="02040503050406030204" pitchFamily="18" charset="0"/>
                      </a:rPr>
                      <m:t>stripes</m:t>
                    </m:r>
                    <m:r>
                      <m:rPr>
                        <m:nor/>
                      </m:rPr>
                      <a:rPr lang="en-US" sz="2000" i="0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sz="2000" i="0" dirty="0" err="1" smtClean="0">
                        <a:latin typeface="Cambria Math" panose="02040503050406030204" pitchFamily="18" charset="0"/>
                      </a:rPr>
                      <m:t>zebra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obviously the highest, but it also depends on the prior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i="0" dirty="0" smtClean="0">
                            <a:latin typeface="Cambria Math" panose="02040503050406030204" pitchFamily="18" charset="0"/>
                          </a:rPr>
                          <m:t>zebra</m:t>
                        </m:r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the chance that we see a zebra (which would be higher in a zoo than in downtown Dallas).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73AB74-CD3D-4B3A-B475-D1F1FD346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31" y="5456366"/>
                <a:ext cx="7984464" cy="1015663"/>
              </a:xfrm>
              <a:prstGeom prst="rect">
                <a:avLst/>
              </a:prstGeom>
              <a:blipFill>
                <a:blip r:embed="rId4"/>
                <a:stretch>
                  <a:fillRect l="-763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456317F6-66C6-4697-B430-7414DFA06837}"/>
                  </a:ext>
                </a:extLst>
              </p:cNvPr>
              <p:cNvSpPr txBox="1"/>
              <p:nvPr/>
            </p:nvSpPr>
            <p:spPr bwMode="auto">
              <a:xfrm>
                <a:off x="1143000" y="3465227"/>
                <a:ext cx="6553200" cy="15589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stripes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𝑠𝑡𝑟𝑖𝑝𝑒𝑠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stripes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456317F6-66C6-4697-B430-7414DFA06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3465227"/>
                <a:ext cx="6553200" cy="15589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A9A41499-03F7-4E86-822F-191DC881F469}"/>
              </a:ext>
            </a:extLst>
          </p:cNvPr>
          <p:cNvSpPr/>
          <p:nvPr/>
        </p:nvSpPr>
        <p:spPr>
          <a:xfrm rot="5400000">
            <a:off x="7035861" y="4409482"/>
            <a:ext cx="356136" cy="55945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27124F-E976-47A6-A8BA-8A987054D4ED}"/>
              </a:ext>
            </a:extLst>
          </p:cNvPr>
          <p:cNvSpPr txBox="1"/>
          <p:nvPr/>
        </p:nvSpPr>
        <p:spPr>
          <a:xfrm>
            <a:off x="5486400" y="4659077"/>
            <a:ext cx="1518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likelihoods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BB7A957-E244-4973-8948-BF4448834459}"/>
              </a:ext>
            </a:extLst>
          </p:cNvPr>
          <p:cNvSpPr/>
          <p:nvPr/>
        </p:nvSpPr>
        <p:spPr>
          <a:xfrm rot="16200000" flipV="1">
            <a:off x="3254625" y="3141127"/>
            <a:ext cx="297620" cy="86327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DDDB7-EC02-48C9-BA06-67476E7B34C3}"/>
              </a:ext>
            </a:extLst>
          </p:cNvPr>
          <p:cNvSpPr txBox="1"/>
          <p:nvPr/>
        </p:nvSpPr>
        <p:spPr>
          <a:xfrm>
            <a:off x="2507214" y="2971800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Posterior Prob.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4D7558-B4B4-4665-A713-2A71C971CFFB}"/>
              </a:ext>
            </a:extLst>
          </p:cNvPr>
          <p:cNvCxnSpPr/>
          <p:nvPr/>
        </p:nvCxnSpPr>
        <p:spPr>
          <a:xfrm>
            <a:off x="5512459" y="4587342"/>
            <a:ext cx="14217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AF6B8-9F70-465A-8264-5BB742A8946E}"/>
              </a:ext>
            </a:extLst>
          </p:cNvPr>
          <p:cNvSpPr txBox="1"/>
          <p:nvPr/>
        </p:nvSpPr>
        <p:spPr>
          <a:xfrm>
            <a:off x="6858000" y="4963877"/>
            <a:ext cx="1521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 Prob.</a:t>
            </a:r>
          </a:p>
        </p:txBody>
      </p:sp>
    </p:spTree>
    <p:extLst>
      <p:ext uri="{BB962C8B-B14F-4D97-AF65-F5344CB8AC3E}">
        <p14:creationId xmlns:p14="http://schemas.microsoft.com/office/powerpoint/2010/main" val="415156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sym typeface="Symbol"/>
                  </a:rPr>
                  <a:t>Suppose we have many different types of observations (evidence, symptoms, features)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F</a:t>
                </a:r>
                <a:r>
                  <a:rPr lang="en-US" sz="2400" baseline="-25000" dirty="0">
                    <a:solidFill>
                      <a:srgbClr val="0066FF"/>
                    </a:solidFill>
                    <a:sym typeface="Symbol"/>
                  </a:rPr>
                  <a:t>1</a:t>
                </a:r>
                <a:r>
                  <a:rPr lang="en-US" sz="2400" dirty="0">
                    <a:solidFill>
                      <a:srgbClr val="0066FF"/>
                    </a:solidFill>
                    <a:sym typeface="Symbol"/>
                  </a:rPr>
                  <a:t>, …,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F</a:t>
                </a:r>
                <a:r>
                  <a:rPr lang="en-US" sz="2400" baseline="-25000" dirty="0">
                    <a:solidFill>
                      <a:srgbClr val="0066FF"/>
                    </a:solidFill>
                    <a:sym typeface="Symbol"/>
                  </a:rPr>
                  <a:t>n</a:t>
                </a:r>
                <a:r>
                  <a:rPr lang="en-US" sz="2400" dirty="0">
                    <a:sym typeface="Symbol"/>
                  </a:rPr>
                  <a:t> that we want to use to obtain evidence about an underlying hypothesis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H</a:t>
                </a:r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MAP decision involves estimating</a:t>
                </a:r>
                <a:br>
                  <a:rPr lang="en-US" sz="2400" dirty="0">
                    <a:sym typeface="Symbol"/>
                  </a:rPr>
                </a:br>
                <a:endParaRPr lang="en-US" sz="2400" dirty="0">
                  <a:sym typeface="Symbo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If each feature can take on k values, how many entries are in the joint probability table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,…, 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>
            <a:extLst>
              <a:ext uri="{FF2B5EF4-FFF2-40B4-BE49-F238E27FC236}">
                <a16:creationId xmlns:a16="http://schemas.microsoft.com/office/drawing/2014/main" id="{6157FA4E-59A8-49E9-90C5-A081D7645169}"/>
              </a:ext>
            </a:extLst>
          </p:cNvPr>
          <p:cNvSpPr txBox="1"/>
          <p:nvPr/>
        </p:nvSpPr>
        <p:spPr bwMode="auto">
          <a:xfrm>
            <a:off x="1746250" y="3517900"/>
            <a:ext cx="5649913" cy="511175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66724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>
                    <a:sym typeface="Symbol"/>
                  </a:rPr>
                  <a:t>Suppose we have many different types of observations (evidence, symptoms, features)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F</a:t>
                </a:r>
                <a:r>
                  <a:rPr lang="en-US" sz="2400" baseline="-25000" dirty="0">
                    <a:solidFill>
                      <a:srgbClr val="0066FF"/>
                    </a:solidFill>
                    <a:sym typeface="Symbol"/>
                  </a:rPr>
                  <a:t>1</a:t>
                </a:r>
                <a:r>
                  <a:rPr lang="en-US" sz="2400" dirty="0">
                    <a:solidFill>
                      <a:srgbClr val="0066FF"/>
                    </a:solidFill>
                    <a:sym typeface="Symbol"/>
                  </a:rPr>
                  <a:t>, …,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F</a:t>
                </a:r>
                <a:r>
                  <a:rPr lang="en-US" sz="2400" baseline="-25000" dirty="0">
                    <a:solidFill>
                      <a:srgbClr val="0066FF"/>
                    </a:solidFill>
                    <a:sym typeface="Symbol"/>
                  </a:rPr>
                  <a:t>n</a:t>
                </a:r>
                <a:r>
                  <a:rPr lang="en-US" sz="2400" dirty="0">
                    <a:sym typeface="Symbol"/>
                  </a:rPr>
                  <a:t> that we want to use to obtain evidence about an underlying hypothesis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H</a:t>
                </a:r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MAP decision involves estimating</a:t>
                </a:r>
              </a:p>
              <a:p>
                <a:endParaRPr lang="en-US" sz="2400" dirty="0">
                  <a:sym typeface="Symbo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2400" dirty="0">
                    <a:sym typeface="Symbol"/>
                  </a:rPr>
                </a:br>
                <a:endParaRPr lang="en-US" sz="2400" dirty="0">
                  <a:sym typeface="Symbol"/>
                </a:endParaRPr>
              </a:p>
              <a:p>
                <a:r>
                  <a:rPr lang="en-US" sz="2400" b="1" dirty="0">
                    <a:sym typeface="Symbol"/>
                  </a:rPr>
                  <a:t>Issue</a:t>
                </a:r>
                <a:r>
                  <a:rPr lang="en-US" sz="2400" dirty="0">
                    <a:sym typeface="Symbol"/>
                  </a:rPr>
                  <a:t>: The likelihood table size grows exponentially with the number of features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𝑛</m:t>
                    </m:r>
                  </m:oMath>
                </a14:m>
                <a:r>
                  <a:rPr lang="en-US" sz="2400" dirty="0">
                    <a:sym typeface="Symbol"/>
                  </a:rPr>
                  <a:t>.</a:t>
                </a: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We can make the </a:t>
                </a:r>
                <a:r>
                  <a:rPr lang="en-US" sz="2400" b="1" dirty="0">
                    <a:solidFill>
                      <a:srgbClr val="FF0000"/>
                    </a:solidFill>
                    <a:sym typeface="Symbol"/>
                  </a:rPr>
                  <a:t>simplifying assumption </a:t>
                </a:r>
                <a:r>
                  <a:rPr lang="en-US" sz="2400" dirty="0">
                    <a:sym typeface="Symbol"/>
                  </a:rPr>
                  <a:t>that the different </a:t>
                </a:r>
                <a:r>
                  <a:rPr lang="en-US" sz="2400" b="1" dirty="0">
                    <a:sym typeface="Symbol"/>
                  </a:rPr>
                  <a:t>features are conditionally independent </a:t>
                </a:r>
                <a:r>
                  <a:rPr lang="en-US" sz="2400" b="1" i="1" dirty="0">
                    <a:sym typeface="Symbol"/>
                  </a:rPr>
                  <a:t>given the hypothesis</a:t>
                </a:r>
                <a:r>
                  <a:rPr lang="en-US" sz="2400" dirty="0">
                    <a:sym typeface="Symbol"/>
                  </a:rPr>
                  <a:t> reduces the joint probability distribution table to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𝑛</m:t>
                    </m:r>
                  </m:oMath>
                </a14:m>
                <a:r>
                  <a:rPr lang="en-US" sz="2400" dirty="0">
                    <a:sym typeface="Symbol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>
                  <a:sym typeface="Symbol"/>
                </a:endParaRPr>
              </a:p>
              <a:p>
                <a:endParaRPr lang="en-US" sz="2700" dirty="0">
                  <a:sym typeface="Symbol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667249"/>
              </a:xfrm>
              <a:blipFill>
                <a:blip r:embed="rId3"/>
                <a:stretch>
                  <a:fillRect l="-850" t="-2611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3">
            <a:extLst>
              <a:ext uri="{FF2B5EF4-FFF2-40B4-BE49-F238E27FC236}">
                <a16:creationId xmlns:a16="http://schemas.microsoft.com/office/drawing/2014/main" id="{D9BB3E28-8053-4F94-AD91-F08F04BFBE86}"/>
              </a:ext>
            </a:extLst>
          </p:cNvPr>
          <p:cNvSpPr txBox="1"/>
          <p:nvPr/>
        </p:nvSpPr>
        <p:spPr bwMode="auto">
          <a:xfrm>
            <a:off x="2286000" y="5410200"/>
            <a:ext cx="4572000" cy="1123949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6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Spam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The hypothesis can be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sz="2400" i="0" dirty="0">
                        <a:latin typeface="Cambria Math" panose="02040503050406030204" pitchFamily="18" charset="0"/>
                      </a:rPr>
                      <m:t>spam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the evidence is the message.</a:t>
                </a:r>
              </a:p>
              <a:p>
                <a:r>
                  <a:rPr lang="en-US" sz="2400" b="1" dirty="0"/>
                  <a:t>MAP decision: </a:t>
                </a:r>
                <a:r>
                  <a:rPr lang="en-US" sz="2400" dirty="0"/>
                  <a:t>to minimize the probability of error, we should classify a message as spam if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spam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message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&gt;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¬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spam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message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:endParaRPr lang="en-US" sz="2000" dirty="0">
                  <a:cs typeface="Times New Roman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  <a:blipFill>
                <a:blip r:embed="rId3"/>
                <a:stretch>
                  <a:fillRect l="-850" t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387" y="3657600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1187" y="4191000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5DC530-410C-4587-ABF6-04D8C9AA006C}"/>
              </a:ext>
            </a:extLst>
          </p:cNvPr>
          <p:cNvSpPr txBox="1"/>
          <p:nvPr/>
        </p:nvSpPr>
        <p:spPr>
          <a:xfrm>
            <a:off x="5945187" y="601730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How do we represent the messages?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Processing: Bag of 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Represent a document features as binary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Each element represents the event that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present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= 1) or not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= 0) .</a:t>
                </a:r>
              </a:p>
              <a:p>
                <a:pPr marL="0" indent="0">
                  <a:buNone/>
                </a:pPr>
                <a:r>
                  <a:rPr lang="en-US" sz="2000" dirty="0"/>
                  <a:t>Simplifications:</a:t>
                </a:r>
              </a:p>
              <a:p>
                <a:pPr lvl="1"/>
                <a:r>
                  <a:rPr lang="en-US" sz="1700" dirty="0"/>
                  <a:t>The order of the words in the message is ignored.</a:t>
                </a:r>
              </a:p>
              <a:p>
                <a:pPr lvl="1"/>
                <a:r>
                  <a:rPr lang="en-US" sz="1700" dirty="0"/>
                  <a:t>How often a word is repeated is ignored.</a:t>
                </a:r>
                <a:br>
                  <a:rPr lang="en-US" sz="2000" dirty="0"/>
                </a:b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4351338"/>
              </a:xfrm>
              <a:blipFill>
                <a:blip r:embed="rId3"/>
                <a:stretch>
                  <a:fillRect l="-773" t="-1543" r="-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6">
            <a:extLst>
              <a:ext uri="{FF2B5EF4-FFF2-40B4-BE49-F238E27FC236}">
                <a16:creationId xmlns:a16="http://schemas.microsoft.com/office/drawing/2014/main" id="{12ECA72A-86F7-4B32-90EB-525F4CE28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387" y="3657600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319CECE0-5739-4069-99AC-B1A32C011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1187" y="4191000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Spam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we assume that each word is conditionally independent of the others given message class (spam or not spam), then we can use a naïve Bayes classifier.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39" name="Object 3"/>
              <p:cNvSpPr txBox="1"/>
              <p:nvPr/>
            </p:nvSpPr>
            <p:spPr bwMode="auto">
              <a:xfrm>
                <a:off x="500063" y="3089274"/>
                <a:ext cx="8339137" cy="129686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message</m:t>
                      </m:r>
                      <m:r>
                        <m:rPr>
                          <m:nor/>
                        </m:rP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93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063" y="3089274"/>
                <a:ext cx="8339137" cy="12968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52CF8CEE-EF4F-4621-9FA2-FDB92FBEA9D4}"/>
                  </a:ext>
                </a:extLst>
              </p:cNvPr>
              <p:cNvSpPr txBox="1"/>
              <p:nvPr/>
            </p:nvSpPr>
            <p:spPr bwMode="auto">
              <a:xfrm>
                <a:off x="460375" y="4386263"/>
                <a:ext cx="8221663" cy="12192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3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52CF8CEE-EF4F-4621-9FA2-FDB92FBEA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375" y="4386263"/>
                <a:ext cx="8221663" cy="1219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741A433A-A2CE-4FE9-B82A-36EE25315537}"/>
              </a:ext>
            </a:extLst>
          </p:cNvPr>
          <p:cNvSpPr/>
          <p:nvPr/>
        </p:nvSpPr>
        <p:spPr>
          <a:xfrm rot="5400000">
            <a:off x="3258476" y="5090316"/>
            <a:ext cx="228471" cy="80182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04DB3-EDDF-410D-B9FD-383A29FC312F}"/>
              </a:ext>
            </a:extLst>
          </p:cNvPr>
          <p:cNvSpPr txBox="1"/>
          <p:nvPr/>
        </p:nvSpPr>
        <p:spPr>
          <a:xfrm>
            <a:off x="3008835" y="5650514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F821044-8182-47BB-9180-22B1E098F60A}"/>
              </a:ext>
            </a:extLst>
          </p:cNvPr>
          <p:cNvSpPr/>
          <p:nvPr/>
        </p:nvSpPr>
        <p:spPr>
          <a:xfrm rot="5400000">
            <a:off x="1570648" y="4390048"/>
            <a:ext cx="190072" cy="215503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08E2D3-BAD7-4085-AF80-A8E2AF09CE25}"/>
              </a:ext>
            </a:extLst>
          </p:cNvPr>
          <p:cNvSpPr txBox="1"/>
          <p:nvPr/>
        </p:nvSpPr>
        <p:spPr>
          <a:xfrm>
            <a:off x="988015" y="560757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posterior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4AB5F63-A30D-42DD-8902-C2C02FFDE265}"/>
              </a:ext>
            </a:extLst>
          </p:cNvPr>
          <p:cNvSpPr/>
          <p:nvPr/>
        </p:nvSpPr>
        <p:spPr>
          <a:xfrm rot="5400000">
            <a:off x="4744312" y="4784726"/>
            <a:ext cx="228600" cy="18097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91701-80E9-4B12-B0C0-F85539E994A7}"/>
              </a:ext>
            </a:extLst>
          </p:cNvPr>
          <p:cNvSpPr txBox="1"/>
          <p:nvPr/>
        </p:nvSpPr>
        <p:spPr>
          <a:xfrm>
            <a:off x="3200400" y="5814536"/>
            <a:ext cx="331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Evidence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(presents and absence of words)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1325563"/>
          </a:xfrm>
        </p:spPr>
        <p:txBody>
          <a:bodyPr/>
          <a:lstStyle/>
          <a:p>
            <a:r>
              <a:rPr lang="en-US" dirty="0"/>
              <a:t>Parameter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17863"/>
            <a:ext cx="7753350" cy="1806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order to classify a message, we need to know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prior </a:t>
            </a:r>
            <a:r>
              <a:rPr lang="en-US" sz="2400" dirty="0">
                <a:solidFill>
                  <a:srgbClr val="0066FF"/>
                </a:solidFill>
              </a:rPr>
              <a:t>P(H)</a:t>
            </a:r>
            <a:r>
              <a:rPr lang="en-US" sz="2400" dirty="0"/>
              <a:t> and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likelihoods </a:t>
            </a:r>
            <a:r>
              <a:rPr lang="en-US" sz="2400" dirty="0">
                <a:solidFill>
                  <a:srgbClr val="0066FF"/>
                </a:solidFill>
              </a:rPr>
              <a:t>P(word = 1 | H), P(word = 0 | spam)</a:t>
            </a:r>
            <a:endParaRPr lang="en-US" sz="2400" dirty="0">
              <a:solidFill>
                <a:srgbClr val="0066FF"/>
              </a:solidFill>
              <a:cs typeface="Times New Roman"/>
            </a:endParaRPr>
          </a:p>
          <a:p>
            <a:pPr marL="0" indent="0">
              <a:buNone/>
            </a:pPr>
            <a:r>
              <a:rPr lang="en-US" sz="2300" dirty="0">
                <a:cs typeface="Times New Roman"/>
              </a:rPr>
              <a:t>These are the </a:t>
            </a:r>
            <a:r>
              <a:rPr lang="en-US" sz="2300" i="1" dirty="0">
                <a:cs typeface="Times New Roman"/>
              </a:rPr>
              <a:t>parameters</a:t>
            </a:r>
            <a:r>
              <a:rPr lang="en-US" sz="2300" dirty="0">
                <a:cs typeface="Times New Roman"/>
              </a:rPr>
              <a:t> of the probabilistic model:</a:t>
            </a:r>
          </a:p>
        </p:txBody>
      </p: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3" cstate="print"/>
          <a:srcRect l="23456"/>
          <a:stretch>
            <a:fillRect/>
          </a:stretch>
        </p:blipFill>
        <p:spPr bwMode="auto">
          <a:xfrm>
            <a:off x="2929172" y="3429000"/>
            <a:ext cx="5452828" cy="26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62000" y="3581400"/>
            <a:ext cx="1976823" cy="757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spam:  0.33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¬spam:  0.67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82194" y="3124200"/>
            <a:ext cx="2465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P(word = 1 | H =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¬spam)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124200"/>
            <a:ext cx="2244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P(word = 1| H=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spam)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487269" y="31242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prior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ADE80-5F7E-44C1-A395-5D1D10778848}"/>
              </a:ext>
            </a:extLst>
          </p:cNvPr>
          <p:cNvSpPr txBox="1"/>
          <p:nvPr/>
        </p:nvSpPr>
        <p:spPr>
          <a:xfrm>
            <a:off x="2929172" y="6096000"/>
            <a:ext cx="55290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P(word = 0| H =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spam) = 1 - </a:t>
            </a:r>
            <a:r>
              <a:rPr lang="en-US" dirty="0">
                <a:solidFill>
                  <a:srgbClr val="0066FF"/>
                </a:solidFill>
              </a:rPr>
              <a:t>P(word = 1| H =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spam)</a:t>
            </a:r>
          </a:p>
          <a:p>
            <a:r>
              <a:rPr lang="en-US" dirty="0">
                <a:solidFill>
                  <a:srgbClr val="0066FF"/>
                </a:solidFill>
              </a:rPr>
              <a:t>P(word = 0| H =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¬spam) = 1 - </a:t>
            </a:r>
            <a:r>
              <a:rPr lang="en-US" dirty="0">
                <a:solidFill>
                  <a:srgbClr val="0066FF"/>
                </a:solidFill>
              </a:rPr>
              <a:t>P(word = 1| H =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¬spam) </a:t>
            </a:r>
            <a:endParaRPr lang="en-US" dirty="0"/>
          </a:p>
          <a:p>
            <a:r>
              <a:rPr lang="en-US" dirty="0">
                <a:solidFill>
                  <a:srgbClr val="0066FF"/>
                </a:solidFill>
                <a:cs typeface="Times New Roman"/>
              </a:rPr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5831E-6D76-498E-ABDE-F4BEC633FAD9}"/>
              </a:ext>
            </a:extLst>
          </p:cNvPr>
          <p:cNvSpPr txBox="1"/>
          <p:nvPr/>
        </p:nvSpPr>
        <p:spPr>
          <a:xfrm>
            <a:off x="228600" y="6089763"/>
            <a:ext cx="262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 likelihoods for the absence of words: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estimation: Prior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How do we obtain the prior </a:t>
            </a:r>
            <a:r>
              <a:rPr lang="en-US" sz="2000" dirty="0">
                <a:solidFill>
                  <a:srgbClr val="0066FF"/>
                </a:solidFill>
              </a:rPr>
              <a:t>P(H)</a:t>
            </a:r>
            <a:r>
              <a:rPr lang="en-US" sz="2000" dirty="0">
                <a:cs typeface="Times New Roman"/>
              </a:rPr>
              <a:t>?</a:t>
            </a:r>
            <a:endParaRPr lang="en-US" sz="1800" dirty="0">
              <a:cs typeface="Times New Roman"/>
            </a:endParaRPr>
          </a:p>
          <a:p>
            <a:pPr lvl="1"/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r>
              <a:rPr lang="en-US" sz="2000" dirty="0">
                <a:cs typeface="Times New Roman"/>
              </a:rPr>
              <a:t>Empirically: use training data</a:t>
            </a: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br>
              <a:rPr lang="en-US" sz="2000" dirty="0">
                <a:solidFill>
                  <a:srgbClr val="0066FF"/>
                </a:solidFill>
              </a:rPr>
            </a:br>
            <a:r>
              <a:rPr lang="en-US" sz="2000" dirty="0">
                <a:solidFill>
                  <a:srgbClr val="0066FF"/>
                </a:solidFill>
              </a:rPr>
              <a:t>P(H = </a:t>
            </a:r>
            <a:r>
              <a:rPr lang="en-US" sz="2000" dirty="0">
                <a:solidFill>
                  <a:srgbClr val="0066FF"/>
                </a:solidFill>
                <a:cs typeface="Times New Roman"/>
              </a:rPr>
              <a:t>¬spam) = 1 - </a:t>
            </a:r>
            <a:r>
              <a:rPr lang="en-US" sz="2000" dirty="0">
                <a:solidFill>
                  <a:srgbClr val="0066FF"/>
                </a:solidFill>
              </a:rPr>
              <a:t>P(H = </a:t>
            </a:r>
            <a:r>
              <a:rPr lang="en-US" sz="2000" dirty="0">
                <a:solidFill>
                  <a:srgbClr val="0066FF"/>
                </a:solidFill>
                <a:cs typeface="Times New Roman"/>
              </a:rPr>
              <a:t>spam) </a:t>
            </a:r>
            <a:endParaRPr lang="en-US" sz="2000" dirty="0"/>
          </a:p>
          <a:p>
            <a:pPr marL="342900" lvl="1" indent="0">
              <a:buNone/>
            </a:pPr>
            <a:endParaRPr lang="en-US" sz="2400" dirty="0"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1077" y="3562290"/>
            <a:ext cx="1688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 P(H = spam) =</a:t>
            </a:r>
            <a:endParaRPr lang="en-US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4343400" y="3333690"/>
            <a:ext cx="22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# of spam messages</a:t>
            </a:r>
            <a:endParaRPr lang="en-US" sz="2000" i="1" dirty="0"/>
          </a:p>
        </p:txBody>
      </p:sp>
      <p:sp>
        <p:nvSpPr>
          <p:cNvPr id="7" name="Rectangle 6"/>
          <p:cNvSpPr/>
          <p:nvPr/>
        </p:nvSpPr>
        <p:spPr>
          <a:xfrm>
            <a:off x="4362920" y="3790890"/>
            <a:ext cx="21902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total # of messages</a:t>
            </a:r>
            <a:endParaRPr lang="en-US" sz="2000" i="1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4174252" y="3790890"/>
            <a:ext cx="2607548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37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Uncertainty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2D95E5-F9D8-488B-B143-738E40769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365819"/>
              </p:ext>
            </p:extLst>
          </p:nvPr>
        </p:nvGraphicFramePr>
        <p:xfrm>
          <a:off x="628650" y="2133600"/>
          <a:ext cx="78867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9BD9722-CC31-47C7-ABC6-79DC691774B4}"/>
              </a:ext>
            </a:extLst>
          </p:cNvPr>
          <p:cNvSpPr/>
          <p:nvPr/>
        </p:nvSpPr>
        <p:spPr>
          <a:xfrm>
            <a:off x="685800" y="1548646"/>
            <a:ext cx="663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800" dirty="0"/>
              <a:t>Probabilistic assertions summarize effects of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C7DCE-712A-4FA3-B0BD-C53D039B247B}"/>
              </a:ext>
            </a:extLst>
          </p:cNvPr>
          <p:cNvSpPr txBox="1"/>
          <p:nvPr/>
        </p:nvSpPr>
        <p:spPr>
          <a:xfrm>
            <a:off x="1676400" y="603923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Example</a:t>
            </a:r>
            <a:r>
              <a:rPr lang="en-US" sz="2400" dirty="0"/>
              <a:t>: What about a coin toss?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estimation: Likelihoods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How do we obtain the likelihoods </a:t>
            </a:r>
            <a:r>
              <a:rPr lang="en-US" sz="2400" dirty="0">
                <a:solidFill>
                  <a:srgbClr val="0066FF"/>
                </a:solidFill>
              </a:rPr>
              <a:t>P(word = 1 | H = spam) </a:t>
            </a:r>
            <a:r>
              <a:rPr lang="en-US" sz="2400" dirty="0"/>
              <a:t>and </a:t>
            </a:r>
            <a:br>
              <a:rPr lang="en-US" sz="2400" dirty="0"/>
            </a:br>
            <a:r>
              <a:rPr lang="en-US" sz="2400" dirty="0">
                <a:solidFill>
                  <a:srgbClr val="0066FF"/>
                </a:solidFill>
              </a:rPr>
              <a:t>P(word = 1 | H = </a:t>
            </a:r>
            <a:r>
              <a:rPr lang="en-US" sz="2400" dirty="0">
                <a:solidFill>
                  <a:srgbClr val="0066FF"/>
                </a:solidFill>
                <a:cs typeface="Times New Roman"/>
              </a:rPr>
              <a:t>¬spam)</a:t>
            </a:r>
            <a:r>
              <a:rPr lang="en-US" sz="2400" dirty="0">
                <a:cs typeface="Times New Roman"/>
              </a:rPr>
              <a:t>?</a:t>
            </a: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r>
              <a:rPr lang="en-US" sz="2400" dirty="0">
                <a:cs typeface="Times New Roman"/>
              </a:rPr>
              <a:t>Empirically: use training data</a:t>
            </a:r>
          </a:p>
          <a:p>
            <a:pPr lvl="1"/>
            <a:endParaRPr lang="en-US" sz="2400" dirty="0">
              <a:cs typeface="Times New Roman"/>
            </a:endParaRPr>
          </a:p>
          <a:p>
            <a:pPr lvl="1">
              <a:buNone/>
            </a:pPr>
            <a:endParaRPr lang="en-US" sz="2400" dirty="0">
              <a:cs typeface="Times New Roman"/>
            </a:endParaRPr>
          </a:p>
          <a:p>
            <a:pPr lvl="1">
              <a:buNone/>
            </a:pPr>
            <a:br>
              <a:rPr lang="en-US" sz="2400" dirty="0">
                <a:cs typeface="Times New Roman"/>
              </a:rPr>
            </a:br>
            <a:endParaRPr lang="en-US" sz="1000" dirty="0">
              <a:cs typeface="Times New Roman"/>
            </a:endParaRPr>
          </a:p>
          <a:p>
            <a:pPr marL="0" indent="0">
              <a:buNone/>
            </a:pPr>
            <a:endParaRPr lang="en-US" sz="2300" dirty="0">
              <a:cs typeface="Times New Roman"/>
            </a:endParaRPr>
          </a:p>
          <a:p>
            <a:pPr marL="0" indent="0">
              <a:buNone/>
            </a:pPr>
            <a:br>
              <a:rPr lang="en-US" sz="2300" dirty="0">
                <a:cs typeface="Times New Roman"/>
              </a:rPr>
            </a:br>
            <a:br>
              <a:rPr lang="en-US" sz="2300" dirty="0">
                <a:cs typeface="Times New Roman"/>
              </a:rPr>
            </a:br>
            <a:endParaRPr lang="en-US" sz="2300" dirty="0"/>
          </a:p>
        </p:txBody>
      </p:sp>
      <p:sp>
        <p:nvSpPr>
          <p:cNvPr id="5" name="Rectangle 4"/>
          <p:cNvSpPr/>
          <p:nvPr/>
        </p:nvSpPr>
        <p:spPr>
          <a:xfrm>
            <a:off x="506989" y="3484532"/>
            <a:ext cx="27719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 P(word = 1| H = spam) =</a:t>
            </a:r>
            <a:endParaRPr lang="en-US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3429000" y="3257519"/>
            <a:ext cx="45893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# of spam messages that contain the word</a:t>
            </a:r>
            <a:endParaRPr lang="en-US" sz="2000" i="1" dirty="0"/>
          </a:p>
        </p:txBody>
      </p:sp>
      <p:sp>
        <p:nvSpPr>
          <p:cNvPr id="7" name="Rectangle 6"/>
          <p:cNvSpPr/>
          <p:nvPr/>
        </p:nvSpPr>
        <p:spPr>
          <a:xfrm>
            <a:off x="4406429" y="3714690"/>
            <a:ext cx="2812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total # of spam messages</a:t>
            </a:r>
            <a:endParaRPr lang="en-US" sz="2000" i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259852" y="3714719"/>
            <a:ext cx="5105400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estimation: 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5108576"/>
          </a:xfrm>
        </p:spPr>
        <p:txBody>
          <a:bodyPr>
            <a:normAutofit/>
          </a:bodyPr>
          <a:lstStyle/>
          <a:p>
            <a:pPr lvl="1"/>
            <a:r>
              <a:rPr lang="en-US" sz="2400" b="1" dirty="0">
                <a:cs typeface="Times New Roman"/>
              </a:rPr>
              <a:t>Problem: </a:t>
            </a:r>
            <a:r>
              <a:rPr lang="en-US" sz="2400" dirty="0">
                <a:cs typeface="Times New Roman"/>
              </a:rPr>
              <a:t>What happens with words that we have never seen or seen only a few times?</a:t>
            </a:r>
          </a:p>
          <a:p>
            <a:pPr lvl="1"/>
            <a:endParaRPr lang="en-US" sz="2400" b="1" dirty="0">
              <a:cs typeface="Times New Roman"/>
            </a:endParaRPr>
          </a:p>
          <a:p>
            <a:pPr lvl="1"/>
            <a:r>
              <a:rPr lang="en-US" sz="2400" b="1" dirty="0">
                <a:cs typeface="Times New Roman"/>
              </a:rPr>
              <a:t>Laplacian smoothing: </a:t>
            </a:r>
            <a:r>
              <a:rPr lang="en-US" sz="2400" dirty="0">
                <a:cs typeface="Times New Roman"/>
              </a:rPr>
              <a:t>add one to each count</a:t>
            </a:r>
          </a:p>
          <a:p>
            <a:pPr lvl="1"/>
            <a:endParaRPr lang="en-US" sz="2400" dirty="0">
              <a:cs typeface="Times New Roman"/>
            </a:endParaRPr>
          </a:p>
          <a:p>
            <a:pPr lvl="1"/>
            <a:endParaRPr lang="en-US" sz="2400" dirty="0">
              <a:cs typeface="Times New Roman"/>
            </a:endParaRPr>
          </a:p>
          <a:p>
            <a:pPr marL="342900" lvl="1" indent="0">
              <a:buNone/>
            </a:pPr>
            <a:endParaRPr lang="en-US" sz="2400" dirty="0">
              <a:cs typeface="Times New Roman"/>
            </a:endParaRPr>
          </a:p>
          <a:p>
            <a:pPr lvl="1"/>
            <a:endParaRPr lang="en-US" sz="2400" dirty="0">
              <a:cs typeface="Times New Roman"/>
            </a:endParaRPr>
          </a:p>
          <a:p>
            <a:pPr marL="342900" lvl="1" indent="0">
              <a:buNone/>
            </a:pPr>
            <a:r>
              <a:rPr lang="en-US" sz="2400" dirty="0">
                <a:cs typeface="Times New Roman"/>
              </a:rPr>
              <a:t>Note: This is  actually a Bayesian estimate with +1 and # of classes (2 for spam/not spam) representing an uniformed  prior probability.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99767" y="3714690"/>
            <a:ext cx="2829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 P(word = 1 | H = spam) =</a:t>
            </a:r>
            <a:endParaRPr lang="en-US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3571567" y="3429000"/>
            <a:ext cx="4962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# of spam messages that contain the word </a:t>
            </a:r>
            <a:r>
              <a:rPr lang="en-US" sz="2000" b="1" i="1" dirty="0">
                <a:solidFill>
                  <a:srgbClr val="FF0000"/>
                </a:solidFill>
              </a:rPr>
              <a:t>+ 1</a:t>
            </a:r>
          </a:p>
        </p:txBody>
      </p:sp>
      <p:sp>
        <p:nvSpPr>
          <p:cNvPr id="7" name="Rectangle 6"/>
          <p:cNvSpPr/>
          <p:nvPr/>
        </p:nvSpPr>
        <p:spPr>
          <a:xfrm>
            <a:off x="3800167" y="3886200"/>
            <a:ext cx="434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total # of spam messages</a:t>
            </a:r>
            <a:r>
              <a:rPr lang="en-US" sz="2000" i="1" dirty="0"/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+ # of classes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402419" y="3886200"/>
            <a:ext cx="5105400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1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model and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34869"/>
                <a:ext cx="7886700" cy="537073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b="1" dirty="0"/>
                  <a:t>Naïve Bayes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 ¬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=¬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=¬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b="1" dirty="0"/>
              </a:p>
              <a:p>
                <a:r>
                  <a:rPr lang="en-US" b="1" dirty="0"/>
                  <a:t>Model parameters: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+ likelihood of words not in spam (or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¬spam</a:t>
                </a:r>
                <a:r>
                  <a:rPr lang="en-US" dirty="0"/>
                  <a:t>) can be calculated as </a:t>
                </a:r>
                <a:br>
                  <a:rPr lang="en-US" dirty="0"/>
                </a:br>
                <a:r>
                  <a:rPr lang="en-US" dirty="0"/>
                  <a:t>  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0 | H=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spam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 = 1-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1 | H=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spam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 </a:t>
                </a:r>
              </a:p>
              <a:p>
                <a:endParaRPr lang="en-US" b="1" dirty="0"/>
              </a:p>
              <a:p>
                <a:r>
                  <a:rPr lang="en-US" b="1" dirty="0"/>
                  <a:t>Decision: </a:t>
                </a:r>
                <a:r>
                  <a:rPr lang="en-US" dirty="0"/>
                  <a:t>Spam if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  &gt;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/>
                  <a:t>equivalent to 	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𝑎𝑚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34869"/>
                <a:ext cx="7886700" cy="5370731"/>
              </a:xfrm>
              <a:blipFill>
                <a:blip r:embed="rId3"/>
                <a:stretch>
                  <a:fillRect l="-232" t="-1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676400" y="3810000"/>
            <a:ext cx="1371600" cy="649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 = 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 = 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5200" y="3465730"/>
            <a:ext cx="1600200" cy="1295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00" y="3465730"/>
            <a:ext cx="1752600" cy="1295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5200" y="2895600"/>
            <a:ext cx="1452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Likelihood of words in spam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0669" y="3465731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00" y="2920425"/>
            <a:ext cx="168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Likelihood of words in ¬spam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BEFE5-7876-4B6B-B2BC-F39E70B8EB0E}"/>
              </a:ext>
            </a:extLst>
          </p:cNvPr>
          <p:cNvSpPr txBox="1"/>
          <p:nvPr/>
        </p:nvSpPr>
        <p:spPr>
          <a:xfrm>
            <a:off x="7086600" y="3810000"/>
            <a:ext cx="142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+ Laplacian Smoothing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decision making: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Suppose the agent has </a:t>
            </a:r>
            <a:r>
              <a:rPr lang="en-US" sz="2800"/>
              <a:t>to guess the </a:t>
            </a:r>
            <a:r>
              <a:rPr lang="en-US" sz="2800" dirty="0"/>
              <a:t>value of an unobserved </a:t>
            </a:r>
            <a:r>
              <a:rPr lang="en-US" sz="2800" i="1" dirty="0"/>
              <a:t>query variable </a:t>
            </a:r>
            <a:r>
              <a:rPr lang="en-US" sz="2800" dirty="0">
                <a:solidFill>
                  <a:srgbClr val="0066FF"/>
                </a:solidFill>
              </a:rPr>
              <a:t>X</a:t>
            </a:r>
            <a:r>
              <a:rPr lang="en-US" sz="2800" dirty="0"/>
              <a:t> based on the values of an observed </a:t>
            </a:r>
            <a:r>
              <a:rPr lang="en-US" sz="2800" i="1" dirty="0"/>
              <a:t>evidence variable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66FF"/>
                </a:solidFill>
              </a:rPr>
              <a:t>E </a:t>
            </a:r>
            <a:endParaRPr lang="en-US" sz="2800" dirty="0"/>
          </a:p>
          <a:p>
            <a:endParaRPr lang="en-US" sz="2800" b="1" dirty="0"/>
          </a:p>
          <a:p>
            <a:r>
              <a:rPr lang="en-US" sz="2800" b="1" dirty="0"/>
              <a:t>Inference problem: </a:t>
            </a:r>
            <a:r>
              <a:rPr lang="en-US" sz="2800" dirty="0"/>
              <a:t>given some evidence </a:t>
            </a:r>
            <a:r>
              <a:rPr lang="en-US" sz="2800" dirty="0">
                <a:solidFill>
                  <a:srgbClr val="0066FF"/>
                </a:solidFill>
              </a:rPr>
              <a:t>E = e</a:t>
            </a:r>
            <a:r>
              <a:rPr lang="en-US" sz="2800" dirty="0"/>
              <a:t>, what is the posterior probability </a:t>
            </a:r>
            <a:r>
              <a:rPr lang="en-US" sz="2800" dirty="0">
                <a:solidFill>
                  <a:srgbClr val="0066FF"/>
                </a:solidFill>
              </a:rPr>
              <a:t>P(X | E = e)</a:t>
            </a:r>
            <a:r>
              <a:rPr lang="en-US" sz="2800" dirty="0"/>
              <a:t>?</a:t>
            </a:r>
          </a:p>
          <a:p>
            <a:endParaRPr lang="en-US" sz="2800" b="1" dirty="0"/>
          </a:p>
          <a:p>
            <a:r>
              <a:rPr lang="en-US" sz="2800" b="1" dirty="0"/>
              <a:t>Learning problem: </a:t>
            </a:r>
            <a:r>
              <a:rPr lang="en-US" sz="2800" dirty="0"/>
              <a:t>estimate the parameters of the probabilistic model represented by the probability distributions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(X | E)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0066FF"/>
                </a:solidFill>
              </a:rPr>
              <a:t>P</a:t>
            </a:r>
            <a:r>
              <a:rPr lang="en-US" sz="2800" dirty="0">
                <a:solidFill>
                  <a:srgbClr val="0066FF"/>
                </a:solidFill>
              </a:rPr>
              <a:t>(X) </a:t>
            </a:r>
            <a:r>
              <a:rPr lang="en-US" sz="2800" dirty="0"/>
              <a:t>given a set of </a:t>
            </a:r>
            <a:r>
              <a:rPr lang="en-US" sz="2800" i="1" dirty="0"/>
              <a:t>training samples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66FF"/>
                </a:solidFill>
              </a:rPr>
              <a:t>{(x</a:t>
            </a:r>
            <a:r>
              <a:rPr lang="en-US" sz="2800" baseline="-25000" dirty="0">
                <a:solidFill>
                  <a:srgbClr val="0066FF"/>
                </a:solidFill>
              </a:rPr>
              <a:t>1</a:t>
            </a:r>
            <a:r>
              <a:rPr lang="en-US" sz="2800" dirty="0">
                <a:solidFill>
                  <a:srgbClr val="0066FF"/>
                </a:solidFill>
              </a:rPr>
              <a:t>,e</a:t>
            </a:r>
            <a:r>
              <a:rPr lang="en-US" sz="2800" baseline="-25000" dirty="0">
                <a:solidFill>
                  <a:srgbClr val="0066FF"/>
                </a:solidFill>
              </a:rPr>
              <a:t>1</a:t>
            </a:r>
            <a:r>
              <a:rPr lang="en-US" sz="2800" dirty="0">
                <a:solidFill>
                  <a:srgbClr val="0066FF"/>
                </a:solidFill>
              </a:rPr>
              <a:t>), …, (</a:t>
            </a:r>
            <a:r>
              <a:rPr lang="en-US" sz="2800" dirty="0" err="1">
                <a:solidFill>
                  <a:srgbClr val="0066FF"/>
                </a:solidFill>
              </a:rPr>
              <a:t>x</a:t>
            </a:r>
            <a:r>
              <a:rPr lang="en-US" sz="2800" baseline="-25000" dirty="0" err="1">
                <a:solidFill>
                  <a:srgbClr val="0066FF"/>
                </a:solidFill>
              </a:rPr>
              <a:t>n</a:t>
            </a:r>
            <a:r>
              <a:rPr lang="en-US" sz="2800" dirty="0" err="1">
                <a:solidFill>
                  <a:srgbClr val="0066FF"/>
                </a:solidFill>
              </a:rPr>
              <a:t>,e</a:t>
            </a:r>
            <a:r>
              <a:rPr lang="en-US" sz="2800" baseline="-25000" dirty="0" err="1">
                <a:solidFill>
                  <a:srgbClr val="0066FF"/>
                </a:solidFill>
              </a:rPr>
              <a:t>n</a:t>
            </a:r>
            <a:r>
              <a:rPr lang="en-US" sz="2800" dirty="0">
                <a:solidFill>
                  <a:srgbClr val="0066FF"/>
                </a:solidFill>
              </a:rPr>
              <a:t>)}</a:t>
            </a:r>
          </a:p>
          <a:p>
            <a:endParaRPr lang="en-US" sz="2800" dirty="0">
              <a:solidFill>
                <a:srgbClr val="0066FF"/>
              </a:solidFill>
            </a:endParaRPr>
          </a:p>
          <a:p>
            <a:r>
              <a:rPr lang="en-US" sz="2800" dirty="0"/>
              <a:t>A general framework for learning from data is the goal of </a:t>
            </a:r>
            <a:r>
              <a:rPr lang="en-US" sz="2800" b="1" dirty="0">
                <a:solidFill>
                  <a:srgbClr val="FF0000"/>
                </a:solidFill>
              </a:rPr>
              <a:t>Machine Learning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A6887-F379-4B59-972B-1411DE86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803705"/>
            <a:ext cx="3156492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Quick Review of Probability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79AE2-886E-43FC-9F1E-0A79D11A4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190" y="4013164"/>
            <a:ext cx="3153009" cy="254003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What are Probabilities?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Random variables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Events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Joint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Marginal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Conditional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Bayes’ Rule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Conditional independence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009" y="3928939"/>
            <a:ext cx="294894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>
            <a:extLst>
              <a:ext uri="{FF2B5EF4-FFF2-40B4-BE49-F238E27FC236}">
                <a16:creationId xmlns:a16="http://schemas.microsoft.com/office/drawing/2014/main" id="{2FA39A30-6C30-4503-929B-E9A9C60F3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13553" r="13326" b="1"/>
          <a:stretch/>
        </p:blipFill>
        <p:spPr bwMode="auto">
          <a:xfrm>
            <a:off x="4572000" y="1427594"/>
            <a:ext cx="4094602" cy="400378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427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Probabilities?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10449221"/>
                  </p:ext>
                </p:extLst>
              </p:nvPr>
            </p:nvGraphicFramePr>
            <p:xfrm>
              <a:off x="628650" y="1825625"/>
              <a:ext cx="78867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10449221"/>
                  </p:ext>
                </p:extLst>
              </p:nvPr>
            </p:nvGraphicFramePr>
            <p:xfrm>
              <a:off x="628650" y="1825625"/>
              <a:ext cx="78867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61116516"/>
                  </p:ext>
                </p:extLst>
              </p:nvPr>
            </p:nvGraphicFramePr>
            <p:xfrm>
              <a:off x="628650" y="1295400"/>
              <a:ext cx="7886700" cy="3962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61116516"/>
                  </p:ext>
                </p:extLst>
              </p:nvPr>
            </p:nvGraphicFramePr>
            <p:xfrm>
              <a:off x="628650" y="1295400"/>
              <a:ext cx="7886700" cy="3962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4305268"/>
            <a:ext cx="7886700" cy="21876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Notation</a:t>
            </a:r>
            <a:r>
              <a:rPr lang="en-US" sz="2400" dirty="0"/>
              <a:t>:</a:t>
            </a:r>
          </a:p>
          <a:p>
            <a:r>
              <a:rPr lang="en-US" sz="2400" dirty="0"/>
              <a:t>For events: </a:t>
            </a:r>
            <a:r>
              <a:rPr lang="en-US" sz="2400" dirty="0">
                <a:solidFill>
                  <a:srgbClr val="0066FF"/>
                </a:solidFill>
              </a:rPr>
              <a:t>P(A)</a:t>
            </a:r>
            <a:r>
              <a:rPr lang="en-US" sz="2400" dirty="0"/>
              <a:t> is the probability that event A happens.</a:t>
            </a:r>
          </a:p>
          <a:p>
            <a:r>
              <a:rPr lang="en-US" sz="2400" dirty="0"/>
              <a:t>For propositions: </a:t>
            </a:r>
            <a:r>
              <a:rPr lang="en-US" sz="2400" dirty="0">
                <a:solidFill>
                  <a:srgbClr val="0066FF"/>
                </a:solidFill>
              </a:rPr>
              <a:t>P(A = true), P(a)</a:t>
            </a:r>
            <a:r>
              <a:rPr lang="en-US" sz="2400" dirty="0"/>
              <a:t> is the probability of the set of possible worlds in which proposition </a:t>
            </a:r>
            <a:r>
              <a:rPr lang="en-US" sz="2400" dirty="0">
                <a:cs typeface="Times New Roman" pitchFamily="18" charset="0"/>
                <a:sym typeface="Symbol"/>
              </a:rPr>
              <a:t>A</a:t>
            </a:r>
            <a:r>
              <a:rPr lang="en-US" sz="2400" dirty="0"/>
              <a:t> holds. </a:t>
            </a:r>
          </a:p>
          <a:p>
            <a:r>
              <a:rPr lang="en-US" sz="2400" dirty="0"/>
              <a:t>For random variables: </a:t>
            </a:r>
            <a:r>
              <a:rPr lang="en-US" sz="2400" dirty="0">
                <a:solidFill>
                  <a:srgbClr val="0066FF"/>
                </a:solidFill>
              </a:rPr>
              <a:t>P(X = x)</a:t>
            </a:r>
            <a:r>
              <a:rPr lang="en-US" sz="2400" dirty="0"/>
              <a:t>, or </a:t>
            </a:r>
            <a:r>
              <a:rPr lang="en-US" sz="2400" dirty="0">
                <a:solidFill>
                  <a:srgbClr val="0066FF"/>
                </a:solidFill>
              </a:rPr>
              <a:t>P(x) </a:t>
            </a:r>
            <a:r>
              <a:rPr lang="en-US" sz="2400" dirty="0"/>
              <a:t>for short, is the probability of the event that random variable X has taken on the value x.</a:t>
            </a:r>
            <a:endParaRPr lang="en-US" sz="2400" dirty="0">
              <a:solidFill>
                <a:srgbClr val="0066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F0E5AB-70A7-4650-A11C-058E2385AD06}"/>
              </a:ext>
            </a:extLst>
          </p:cNvPr>
          <p:cNvSpPr/>
          <p:nvPr/>
        </p:nvSpPr>
        <p:spPr>
          <a:xfrm>
            <a:off x="5334000" y="1484055"/>
            <a:ext cx="304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Events are described using </a:t>
            </a:r>
            <a:r>
              <a:rPr lang="en-US" sz="2000" b="1" dirty="0">
                <a:solidFill>
                  <a:srgbClr val="FF0000"/>
                </a:solidFill>
              </a:rPr>
              <a:t>propositions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R = 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W = “Cloudy”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 W = “Snowy”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D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 {(5,6), (6,5)}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  <a:sym typeface="Symbol"/>
              </a:rPr>
              <a:t>30  S  50</a:t>
            </a: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58216-1A3D-406A-8445-3BE3E5D3832A}"/>
              </a:ext>
            </a:extLst>
          </p:cNvPr>
          <p:cNvSpPr/>
          <p:nvPr/>
        </p:nvSpPr>
        <p:spPr>
          <a:xfrm>
            <a:off x="628650" y="1484055"/>
            <a:ext cx="457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Probabilistic statements are defined over </a:t>
            </a:r>
            <a:r>
              <a:rPr lang="en-US" sz="2000" b="1" dirty="0">
                <a:solidFill>
                  <a:srgbClr val="FF0000"/>
                </a:solidFill>
              </a:rPr>
              <a:t>events</a:t>
            </a:r>
            <a:r>
              <a:rPr lang="en-US" sz="2000" dirty="0"/>
              <a:t>, world states or sets of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“It is raining”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weather is either cloudy or 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sum of the two dice rolls is 11”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“My car is going between 30 and 50 miles per hour”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E558AD9-89C1-4336-A973-FDB96C93AE50}"/>
              </a:ext>
            </a:extLst>
          </p:cNvPr>
          <p:cNvSpPr/>
          <p:nvPr/>
        </p:nvSpPr>
        <p:spPr>
          <a:xfrm>
            <a:off x="4876800" y="2398455"/>
            <a:ext cx="381000" cy="888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Kolmogorov’s 3 Axioms of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Three axioms are sufficient to define probability theory: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Probabilities are non-negative real numbers.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that at least one atomic event happens is 1.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of mutually exclusive events is additive.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This leads to important properties (A and B are sets of events):</a:t>
                </a:r>
              </a:p>
              <a:p>
                <a:pPr lvl="1"/>
                <a:r>
                  <a:rPr lang="en-US" sz="2100" dirty="0"/>
                  <a:t>Numeric bound: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Monotonicity: if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100" dirty="0"/>
                  <a:t> then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1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100" dirty="0"/>
                  <a:t>Addition law: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Probability of the empty set: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Complement rule: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br>
                  <a:rPr lang="en-US" dirty="0"/>
                </a:br>
                <a:endParaRPr lang="en-US" sz="2100" dirty="0">
                  <a:cs typeface="Times New Roman"/>
                </a:endParaRPr>
              </a:p>
              <a:p>
                <a:r>
                  <a:rPr lang="en-US" sz="2400" dirty="0">
                    <a:cs typeface="Times New Roman"/>
                  </a:rPr>
                  <a:t>Continuous variables need in addition the definition of density functions.</a:t>
                </a:r>
              </a:p>
            </p:txBody>
          </p:sp>
        </mc:Choice>
        <mc:Fallback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  <a:blipFill>
                <a:blip r:embed="rId3"/>
                <a:stretch>
                  <a:fillRect l="-983" t="-224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95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4342</Words>
  <Application>Microsoft Office PowerPoint</Application>
  <PresentationFormat>On-screen Show (4:3)</PresentationFormat>
  <Paragraphs>552</Paragraphs>
  <Slides>43</Slides>
  <Notes>38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Courier New</vt:lpstr>
      <vt:lpstr>Source Sans Pro</vt:lpstr>
      <vt:lpstr>Source Sans Pro</vt:lpstr>
      <vt:lpstr>Symbol</vt:lpstr>
      <vt:lpstr>Times New Roman</vt:lpstr>
      <vt:lpstr>Office Theme</vt:lpstr>
      <vt:lpstr>CS 5/7320  Artificial Intelligence   Uncertainty and Probabilities AIMA Chapter 12</vt:lpstr>
      <vt:lpstr>Uncertainty is Bad for Agents based on Logic</vt:lpstr>
      <vt:lpstr>Making Decisions under Uncertainty</vt:lpstr>
      <vt:lpstr>Sources of Uncertainty</vt:lpstr>
      <vt:lpstr>A Quick Review of Probability Theory</vt:lpstr>
      <vt:lpstr>What are Probabilities?</vt:lpstr>
      <vt:lpstr>Random variables</vt:lpstr>
      <vt:lpstr>Events and Propositions</vt:lpstr>
      <vt:lpstr>Kolmogorov’s 3 Axioms of Probability</vt:lpstr>
      <vt:lpstr>Atomic events</vt:lpstr>
      <vt:lpstr>Joint probability distributions</vt:lpstr>
      <vt:lpstr>Marginal probability distributions</vt:lpstr>
      <vt:lpstr>Marginal probability distributions</vt:lpstr>
      <vt:lpstr>Marginal probability distributions</vt:lpstr>
      <vt:lpstr>Conditional probability</vt:lpstr>
      <vt:lpstr>Conditional probability</vt:lpstr>
      <vt:lpstr>Conditional distributions</vt:lpstr>
      <vt:lpstr>Normalization trick</vt:lpstr>
      <vt:lpstr>Bayes’ Rule</vt:lpstr>
      <vt:lpstr>Example: Getting Married in the Desert</vt:lpstr>
      <vt:lpstr>Example: Getting Married in the Desert</vt:lpstr>
      <vt:lpstr>Example: Breast Cancer Screening</vt:lpstr>
      <vt:lpstr>Example: Breast Cancer Screening</vt:lpstr>
      <vt:lpstr>Approach</vt:lpstr>
      <vt:lpstr>Independence between Events</vt:lpstr>
      <vt:lpstr>Decomposition of the Joint Probability Distribution</vt:lpstr>
      <vt:lpstr>Conditional Independence</vt:lpstr>
      <vt:lpstr>Decomposition of the Joint Probability Distribution</vt:lpstr>
      <vt:lpstr>Bayesian Decision Making Making Decisions under Uncertainty based on Evidence</vt:lpstr>
      <vt:lpstr>Probabilistic inference</vt:lpstr>
      <vt:lpstr>MAP: Maximum A Posteriori Decision</vt:lpstr>
      <vt:lpstr>MAP: Example</vt:lpstr>
      <vt:lpstr>Bayes Classifier</vt:lpstr>
      <vt:lpstr>Naïve Bayes model</vt:lpstr>
      <vt:lpstr>Example: Naïve Bayes Spam Filter</vt:lpstr>
      <vt:lpstr>Natural Language Processing: Bag of Words</vt:lpstr>
      <vt:lpstr>Naïve Bayes Spam Filter</vt:lpstr>
      <vt:lpstr>Parameter estimation</vt:lpstr>
      <vt:lpstr>Parameter estimation: Prior</vt:lpstr>
      <vt:lpstr>Parameter estimation: Likelihoods</vt:lpstr>
      <vt:lpstr>Parameter estimation: Smoothing</vt:lpstr>
      <vt:lpstr>Summary of model and parameters</vt:lpstr>
      <vt:lpstr>Bayesian decision making: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Uncertainty</dc:title>
  <dc:creator>michael</dc:creator>
  <cp:lastModifiedBy>Michael Hahsler</cp:lastModifiedBy>
  <cp:revision>29</cp:revision>
  <dcterms:created xsi:type="dcterms:W3CDTF">2020-12-02T20:47:32Z</dcterms:created>
  <dcterms:modified xsi:type="dcterms:W3CDTF">2022-03-29T15:31:08Z</dcterms:modified>
</cp:coreProperties>
</file>