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36"/>
  </p:notesMasterIdLst>
  <p:handoutMasterIdLst>
    <p:handoutMasterId r:id="rId37"/>
  </p:handoutMasterIdLst>
  <p:sldIdLst>
    <p:sldId id="257" r:id="rId2"/>
    <p:sldId id="259" r:id="rId3"/>
    <p:sldId id="258" r:id="rId4"/>
    <p:sldId id="29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9" r:id="rId32"/>
    <p:sldId id="286" r:id="rId33"/>
    <p:sldId id="287" r:id="rId34"/>
    <p:sldId id="288" r:id="rId35"/>
  </p:sldIdLst>
  <p:sldSz cx="9144000" cy="5715000" type="screen16x10"/>
  <p:notesSz cx="7315200" cy="9601200"/>
  <p:defaultTextStyle>
    <a:defPPr>
      <a:defRPr lang="en-US"/>
    </a:defPPr>
    <a:lvl1pPr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355600" indent="101600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712788" indent="2016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068388" indent="303213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425575" indent="403225" algn="l" defTabSz="712788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1621"/>
    <a:srgbClr val="33CC33"/>
    <a:srgbClr val="212B2F"/>
    <a:srgbClr val="21272F"/>
    <a:srgbClr val="6E418F"/>
    <a:srgbClr val="B8B8B8"/>
    <a:srgbClr val="000000"/>
    <a:srgbClr val="1A667A"/>
    <a:srgbClr val="118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71100" autoAdjust="0"/>
  </p:normalViewPr>
  <p:slideViewPr>
    <p:cSldViewPr snapToGrid="0">
      <p:cViewPr varScale="1">
        <p:scale>
          <a:sx n="99" d="100"/>
          <a:sy n="99" d="100"/>
        </p:scale>
        <p:origin x="2016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-7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804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72CC3DD-1061-444F-A922-60D720A708A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568628F-1EA3-4D2B-ABAE-BB70F83F85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9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404CED31-2C6E-49CB-8939-5CB1C820A419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5213" y="1200150"/>
            <a:ext cx="51847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defTabSz="753927" fontAlgn="auto">
              <a:spcBef>
                <a:spcPts val="0"/>
              </a:spcBef>
              <a:spcAft>
                <a:spcPts val="0"/>
              </a:spcAft>
              <a:defRPr sz="1300" dirty="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F9F5467A-33E4-43D8-B5CA-5C9AFC7586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78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1pPr>
    <a:lvl2pPr marL="355600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2pPr>
    <a:lvl3pPr marL="7127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3pPr>
    <a:lvl4pPr marL="1068388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4pPr>
    <a:lvl5pPr marL="1425575" algn="l" defTabSz="712788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panose="020B0604020202020204" pitchFamily="34" charset="0"/>
        <a:ea typeface="MS PGothic" pitchFamily="34" charset="-128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Grew up in Vermont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Traveled</a:t>
            </a:r>
            <a:r>
              <a:rPr lang="en-US" baseline="0" dirty="0" smtClean="0"/>
              <a:t> in a UWP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Landed in WI at Carroll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 </a:t>
            </a:r>
            <a:r>
              <a:rPr lang="en-US" dirty="0" smtClean="0"/>
              <a:t>Arrow</a:t>
            </a:r>
            <a:r>
              <a:rPr lang="en-US" baseline="0" dirty="0" smtClean="0"/>
              <a:t> is a Business to Business/ Business to Consumer Custom Software Shop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History of the last 6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Purchase by </a:t>
            </a:r>
            <a:r>
              <a:rPr lang="en-US" baseline="0" dirty="0" err="1" smtClean="0"/>
              <a:t>Dohmen</a:t>
            </a:r>
            <a:r>
              <a:rPr lang="en-US" baseline="0" dirty="0" smtClean="0"/>
              <a:t> January 2014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Where we go from </a:t>
            </a:r>
            <a:r>
              <a:rPr lang="en-US" baseline="0" dirty="0" smtClean="0"/>
              <a:t>here, Creating an efficient, effective, and easy to use health experience.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45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Guids</a:t>
            </a:r>
            <a:r>
              <a:rPr lang="en-US" baseline="0" dirty="0" smtClean="0"/>
              <a:t> vs Strings</a:t>
            </a:r>
          </a:p>
          <a:p>
            <a:r>
              <a:rPr lang="en-US" baseline="0" dirty="0" smtClean="0"/>
              <a:t>Enumerations</a:t>
            </a:r>
          </a:p>
          <a:p>
            <a:r>
              <a:rPr lang="en-US" dirty="0" smtClean="0"/>
              <a:t>Build</a:t>
            </a:r>
            <a:r>
              <a:rPr lang="en-US" baseline="0" dirty="0" smtClean="0"/>
              <a:t> vs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SQL Column Lengths</a:t>
            </a:r>
          </a:p>
          <a:p>
            <a:r>
              <a:rPr lang="en-US" baseline="0" dirty="0" smtClean="0"/>
              <a:t>Registering dependencies</a:t>
            </a:r>
          </a:p>
          <a:p>
            <a:r>
              <a:rPr lang="en-US" baseline="0" dirty="0" smtClean="0"/>
              <a:t>Shiny new hammer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68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3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0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image</a:t>
            </a:r>
            <a:r>
              <a:rPr lang="en-US" baseline="0" dirty="0" smtClean="0"/>
              <a:t> diffs</a:t>
            </a:r>
          </a:p>
          <a:p>
            <a:r>
              <a:rPr lang="en-US" baseline="0" dirty="0" smtClean="0"/>
              <a:t>Audio Diffs</a:t>
            </a:r>
          </a:p>
          <a:p>
            <a:r>
              <a:rPr lang="en-US" baseline="0" dirty="0" smtClean="0"/>
              <a:t>Also configuration at the method/class/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/ machine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override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55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227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6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5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tests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719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Buchershop</a:t>
            </a:r>
            <a:r>
              <a:rPr lang="en-US" baseline="0" dirty="0" smtClean="0"/>
              <a:t> controller tests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335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6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Validation Input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511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8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many people write c# unit tests</a:t>
            </a:r>
          </a:p>
          <a:p>
            <a:r>
              <a:rPr lang="en-US" baseline="0" dirty="0" smtClean="0"/>
              <a:t>How many people hate writing tests that end up being more code then what you are testing?</a:t>
            </a:r>
          </a:p>
          <a:p>
            <a:r>
              <a:rPr lang="en-US" baseline="0" dirty="0" smtClean="0"/>
              <a:t>How many people have had to write unit tests for a legacy code base?</a:t>
            </a:r>
          </a:p>
          <a:p>
            <a:r>
              <a:rPr lang="en-US" baseline="0" dirty="0" smtClean="0"/>
              <a:t>How many people most often develop using TDD?</a:t>
            </a:r>
          </a:p>
          <a:p>
            <a:r>
              <a:rPr lang="en-US" baseline="0" dirty="0" smtClean="0"/>
              <a:t>Who has heard of Approval Tests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or the concept?</a:t>
            </a:r>
          </a:p>
          <a:p>
            <a:r>
              <a:rPr lang="en-US" baseline="0" dirty="0" smtClean="0"/>
              <a:t>Who has used them?</a:t>
            </a:r>
          </a:p>
          <a:p>
            <a:r>
              <a:rPr lang="en-US" baseline="0" dirty="0" smtClean="0"/>
              <a:t>Who has heard of </a:t>
            </a:r>
            <a:r>
              <a:rPr lang="en-US" baseline="0" dirty="0" err="1" smtClean="0"/>
              <a:t>AutoFixture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AutoMoq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Who has used them?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5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ORM’s and data mapping</a:t>
            </a:r>
          </a:p>
          <a:p>
            <a:r>
              <a:rPr lang="en-US" dirty="0" smtClean="0"/>
              <a:t>Why not</a:t>
            </a:r>
            <a:r>
              <a:rPr lang="en-US" baseline="0" dirty="0" smtClean="0"/>
              <a:t> to expose the persistence models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Mapping code is really gross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Auto maps are not refactor friendly without unit tests.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automapper</a:t>
            </a:r>
            <a:r>
              <a:rPr lang="en-US" baseline="0" dirty="0" smtClean="0"/>
              <a:t> in some cases it will silently fail when you refactor, forcing you to author unit tests that defeat the purpose.</a:t>
            </a:r>
          </a:p>
          <a:p>
            <a:r>
              <a:rPr lang="en-US" baseline="0" dirty="0" smtClean="0"/>
              <a:t>Junior developers don’t pay attention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5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3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6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knowledge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required human intelligence for them to work as code is created/refactored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They can replace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lines of manual unit test assertions.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They could be used for automated tests to visually inspect results of inputs and outputs.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Makes development faster and more efficient.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5213" y="1200150"/>
            <a:ext cx="51847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5467A-33E4-43D8-B5CA-5C9AFC75866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9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12542"/>
            <a:ext cx="6858000" cy="293912"/>
          </a:xfrm>
        </p:spPr>
        <p:txBody>
          <a:bodyPr anchor="b"/>
          <a:lstStyle>
            <a:lvl1pPr algn="ctr">
              <a:defRPr sz="135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2101880"/>
            <a:ext cx="3086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ement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118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D0C6BF-7211-413F-BDDE-78E1AAEF1CB3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0B7B9-64D0-4FF8-B2E0-29B76ABF8F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02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419" y="1400969"/>
            <a:ext cx="4230763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419" y="2087563"/>
            <a:ext cx="4230763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4230178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4230178" cy="307049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91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chemeClr val="accent6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847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469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8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731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2819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68725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3066" y="1207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731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2819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68725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853066" y="1913467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-731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2819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68725" y="3815601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853066" y="3817982"/>
            <a:ext cx="2286000" cy="1901952"/>
          </a:xfrm>
          <a:ln w="9525"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3BF8450-67C0-484D-BA70-4A28D9F71C17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91BD5-0C10-48ED-A9D1-CA3CE0EED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E97CC21-BAAC-4376-8B83-2FFC681C4924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A9E50B-AB67-47D3-8B3F-E92F233E3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659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82C23B-8E04-428A-81C6-224925F61071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53BE6DD-8E6E-42BE-BC42-70C39665FE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06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AE22F04-C588-4C61-A540-1A1218F6DA22}" type="datetimeFigureOut">
              <a:rPr lang="en-US" altLang="en-US"/>
              <a:pPr/>
              <a:t>1/12/2016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7488"/>
            <a:ext cx="2057400" cy="3032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A4CB6A4-84DD-4540-92CB-AAFAF34131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6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clea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273050" y="569737"/>
            <a:ext cx="48006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0" y="1044550"/>
            <a:ext cx="48006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12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908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673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3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43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98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rgbClr val="6E418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74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ho We A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733800" y="1360488"/>
            <a:ext cx="5410200" cy="2935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359931"/>
            <a:ext cx="3733800" cy="29351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38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4016375"/>
          </a:xfrm>
        </p:spPr>
        <p:txBody>
          <a:bodyPr anchor="ctr"/>
          <a:lstStyle>
            <a:lvl1pPr algn="ctr">
              <a:defRPr sz="12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7945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ing bullets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8531525" cy="42114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0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ound Same Side Corner Rectangle 7"/>
          <p:cNvSpPr/>
          <p:nvPr userDrawn="1"/>
        </p:nvSpPr>
        <p:spPr>
          <a:xfrm rot="16200000">
            <a:off x="3390107" y="-324644"/>
            <a:ext cx="5143500" cy="6364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itle 8"/>
          <p:cNvSpPr>
            <a:spLocks noGrp="1"/>
          </p:cNvSpPr>
          <p:nvPr>
            <p:ph type="title"/>
          </p:nvPr>
        </p:nvSpPr>
        <p:spPr>
          <a:xfrm>
            <a:off x="4488874" y="2253070"/>
            <a:ext cx="3733800" cy="843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Roboto Condensed" panose="02000000000000000000" pitchFamily="2" charset="0"/>
                <a:cs typeface="Arial"/>
              </a:defRPr>
            </a:lvl1pPr>
          </a:lstStyle>
          <a:p>
            <a:pPr lvl="0" defTabSz="914400" fontAlgn="auto">
              <a:spcAft>
                <a:spcPts val="0"/>
              </a:spcAf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4488874" y="3095013"/>
            <a:ext cx="3733800" cy="27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marL="0" indent="0">
              <a:lnSpc>
                <a:spcPct val="150000"/>
              </a:lnSpc>
              <a:buNone/>
              <a:defRPr lang="en-US" sz="900" dirty="0" smtClean="0">
                <a:solidFill>
                  <a:srgbClr val="BFBFBF"/>
                </a:solidFill>
                <a:latin typeface="Arial" pitchFamily="34" charset="0"/>
              </a:defRPr>
            </a:lvl1pPr>
          </a:lstStyle>
          <a:p>
            <a:pPr lvl="0" defTabSz="712788">
              <a:lnSpc>
                <a:spcPct val="130000"/>
              </a:lnSpc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4"/>
            <a:ext cx="6217920" cy="3175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03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77640" y="0"/>
            <a:ext cx="516636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59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1"/>
            <a:ext cx="9144000" cy="401379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08632" y="1660270"/>
            <a:ext cx="1129658" cy="221565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592821" y="1763450"/>
            <a:ext cx="1050157" cy="205972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73051" y="1044550"/>
            <a:ext cx="6489700" cy="3175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3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86833"/>
            <a:ext cx="7810500" cy="4572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99224"/>
            <a:ext cx="7810500" cy="2983208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spcAft>
                <a:spcPts val="600"/>
              </a:spcAft>
              <a:defRPr>
                <a:latin typeface="Calibri" panose="020F0502020204030204" pitchFamily="34" charset="0"/>
              </a:defRPr>
            </a:lvl2pPr>
            <a:lvl3pPr>
              <a:spcAft>
                <a:spcPts val="600"/>
              </a:spcAft>
              <a:defRPr>
                <a:latin typeface="Calibri" panose="020F0502020204030204" pitchFamily="34" charset="0"/>
              </a:defRPr>
            </a:lvl3pPr>
            <a:lvl4pPr>
              <a:spcAft>
                <a:spcPts val="600"/>
              </a:spcAft>
              <a:defRPr>
                <a:latin typeface="Calibri" panose="020F0502020204030204" pitchFamily="34" charset="0"/>
              </a:defRPr>
            </a:lvl4pPr>
            <a:lvl5pPr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5237602"/>
            <a:ext cx="1664086" cy="2286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79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41148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4708478" y="1268083"/>
            <a:ext cx="4117075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14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l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389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13203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053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73051" y="569737"/>
            <a:ext cx="6489700" cy="58208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0303" y="466608"/>
            <a:ext cx="6489700" cy="2585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0" y="3898901"/>
            <a:ext cx="9144000" cy="18161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27"/>
          </p:nvPr>
        </p:nvSpPr>
        <p:spPr>
          <a:xfrm>
            <a:off x="3218533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28"/>
          </p:nvPr>
        </p:nvSpPr>
        <p:spPr>
          <a:xfrm>
            <a:off x="6143769" y="1268083"/>
            <a:ext cx="2743200" cy="239814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7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3276600" cy="5715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13203" fontAlgn="auto">
              <a:spcBef>
                <a:spcPts val="0"/>
              </a:spcBef>
              <a:spcAft>
                <a:spcPts val="0"/>
              </a:spcAft>
            </a:pPr>
            <a:endParaRPr lang="en-US" sz="1053">
              <a:solidFill>
                <a:prstClr val="white"/>
              </a:solidFill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  <a:prstGeom prst="rect">
            <a:avLst/>
          </a:prstGeom>
        </p:spPr>
        <p:txBody>
          <a:bodyPr anchor="t" anchorCtr="0"/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  <a:prstGeom prst="rect">
            <a:avLst/>
          </a:prstGeom>
        </p:spPr>
        <p:txBody>
          <a:bodyPr lIns="91422" tIns="45711" rIns="91422" bIns="45711" anchor="ctr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en-US" sz="1200" smtClean="0">
                <a:solidFill>
                  <a:srgbClr val="F61621"/>
                </a:solidFill>
                <a:ea typeface="+mn-ea"/>
                <a:cs typeface="Calibri" panose="020F0502020204030204" pitchFamily="34" charset="0"/>
              </a:defRPr>
            </a:lvl1pPr>
          </a:lstStyle>
          <a:p>
            <a:pPr lvl="0" defTabSz="713203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93298" y="1630375"/>
            <a:ext cx="2725948" cy="3812893"/>
          </a:xfrm>
        </p:spPr>
        <p:txBody>
          <a:bodyPr/>
          <a:lstStyle>
            <a:lvl1pPr marL="285750" indent="-285750">
              <a:buSzPct val="125000"/>
              <a:buFontTx/>
              <a:buBlip>
                <a:blip r:embed="rId2"/>
              </a:buBlip>
              <a:defRPr>
                <a:solidFill>
                  <a:srgbClr val="F61621"/>
                </a:solidFill>
              </a:defRPr>
            </a:lvl1pPr>
            <a:lvl2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2pPr>
            <a:lvl3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3pPr>
            <a:lvl4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4pPr>
            <a:lvl5pPr marL="287338" indent="0">
              <a:tabLst/>
              <a:defRPr>
                <a:solidFill>
                  <a:schemeClr val="bg2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6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63040" y="3065873"/>
            <a:ext cx="6217920" cy="496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aseline="0">
                <a:solidFill>
                  <a:srgbClr val="FFFFFF">
                    <a:alpha val="7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77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32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63040" y="2552625"/>
            <a:ext cx="6217920" cy="582083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536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66357" y="422708"/>
            <a:ext cx="8567091" cy="71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97" y="1388853"/>
            <a:ext cx="8531525" cy="375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52" r:id="rId3"/>
    <p:sldLayoutId id="2147483950" r:id="rId4"/>
    <p:sldLayoutId id="2147483951" r:id="rId5"/>
    <p:sldLayoutId id="2147483948" r:id="rId6"/>
    <p:sldLayoutId id="2147483874" r:id="rId7"/>
    <p:sldLayoutId id="2147483939" r:id="rId8"/>
    <p:sldLayoutId id="2147483940" r:id="rId9"/>
    <p:sldLayoutId id="2147483944" r:id="rId10"/>
    <p:sldLayoutId id="2147483875" r:id="rId11"/>
    <p:sldLayoutId id="2147483876" r:id="rId12"/>
    <p:sldLayoutId id="2147483877" r:id="rId13"/>
    <p:sldLayoutId id="2147483941" r:id="rId14"/>
    <p:sldLayoutId id="2147483878" r:id="rId15"/>
    <p:sldLayoutId id="2147483946" r:id="rId16"/>
    <p:sldLayoutId id="2147483879" r:id="rId17"/>
    <p:sldLayoutId id="2147483880" r:id="rId18"/>
    <p:sldLayoutId id="2147483881" r:id="rId19"/>
    <p:sldLayoutId id="2147483882" r:id="rId20"/>
    <p:sldLayoutId id="2147483885" r:id="rId21"/>
    <p:sldLayoutId id="2147483888" r:id="rId22"/>
    <p:sldLayoutId id="2147483933" r:id="rId23"/>
    <p:sldLayoutId id="2147483934" r:id="rId24"/>
    <p:sldLayoutId id="2147483935" r:id="rId25"/>
    <p:sldLayoutId id="2147483936" r:id="rId26"/>
    <p:sldLayoutId id="2147483937" r:id="rId27"/>
    <p:sldLayoutId id="2147483938" r:id="rId28"/>
    <p:sldLayoutId id="2147483895" r:id="rId29"/>
    <p:sldLayoutId id="2147483932" r:id="rId30"/>
    <p:sldLayoutId id="2147483931" r:id="rId31"/>
    <p:sldLayoutId id="2147483930" r:id="rId32"/>
    <p:sldLayoutId id="2147483943" r:id="rId33"/>
    <p:sldLayoutId id="2147483949" r:id="rId34"/>
  </p:sldLayoutIdLst>
  <p:timing>
    <p:tnLst>
      <p:par>
        <p:cTn id="1" dur="indefinite" restart="never" nodeType="tmRoot"/>
      </p:par>
    </p:tnLst>
  </p:timing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n-lt"/>
          <a:ea typeface="Roboto Condensed" pitchFamily="2" charset="0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MS PGothic" pitchFamily="34" charset="-128"/>
        </a:defRPr>
      </a:lvl9pPr>
    </p:titleStyle>
    <p:bodyStyle>
      <a:lvl1pPr marL="0" indent="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None/>
        <a:defRPr sz="16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1pPr>
      <a:lvl2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2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2pPr>
      <a:lvl3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10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3pPr>
      <a:lvl4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4pPr>
      <a:lvl5pPr marL="0" indent="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Tx/>
        <a:buNone/>
        <a:defRPr sz="1050" kern="1200">
          <a:solidFill>
            <a:schemeClr val="bg1">
              <a:lumMod val="50000"/>
            </a:schemeClr>
          </a:solidFill>
          <a:latin typeface="Calibri" panose="020F0502020204030204" pitchFamily="34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374534"/>
            <a:ext cx="6858000" cy="957241"/>
          </a:xfrm>
        </p:spPr>
        <p:txBody>
          <a:bodyPr anchor="t" anchorCtr="0"/>
          <a:lstStyle/>
          <a:p>
            <a:pPr>
              <a:lnSpc>
                <a:spcPct val="100000"/>
              </a:lnSpc>
              <a:spcBef>
                <a:spcPts val="3000"/>
              </a:spcBef>
              <a:spcAft>
                <a:spcPts val="1800"/>
              </a:spcAft>
            </a:pPr>
            <a:r>
              <a:rPr lang="en-US" sz="2800" dirty="0" smtClean="0"/>
              <a:t>Approval Tests/ </a:t>
            </a:r>
            <a:r>
              <a:rPr lang="en-US" sz="2800" dirty="0" err="1" smtClean="0"/>
              <a:t>AutoFixture</a:t>
            </a:r>
            <a:r>
              <a:rPr lang="en-US" sz="2800" dirty="0" smtClean="0"/>
              <a:t>/ </a:t>
            </a:r>
            <a:r>
              <a:rPr lang="en-US" sz="2800" dirty="0" err="1" smtClean="0"/>
              <a:t>AutoMoq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Oh </a:t>
            </a:r>
            <a:r>
              <a:rPr lang="en-US" sz="2800" dirty="0" smtClean="0"/>
              <a:t>MY!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Wyatt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Webb, Red Arrow Labs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650569"/>
            <a:ext cx="2725948" cy="3792700"/>
          </a:xfrm>
        </p:spPr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xUnit.net</a:t>
            </a:r>
          </a:p>
          <a:p>
            <a:r>
              <a:rPr lang="en-US" dirty="0" err="1" smtClean="0"/>
              <a:t>MSTest</a:t>
            </a:r>
            <a:endParaRPr lang="en-US" dirty="0" smtClean="0"/>
          </a:p>
          <a:p>
            <a:r>
              <a:rPr lang="en-US" dirty="0" err="1" smtClean="0"/>
              <a:t>MBunit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188" y="46712"/>
            <a:ext cx="5860811" cy="2761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89" y="2807936"/>
            <a:ext cx="5860811" cy="2907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265" y="681896"/>
            <a:ext cx="5775644" cy="4166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93295" y="1100303"/>
            <a:ext cx="2690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via </a:t>
            </a:r>
            <a:r>
              <a:rPr lang="en-US" sz="18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nuGet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315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://pluralsight-assets.s3.amazonaws.com/newsletter/images/4-15_autofixtu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0"/>
          <a:stretch/>
        </p:blipFill>
        <p:spPr bwMode="auto">
          <a:xfrm>
            <a:off x="3665938" y="1154624"/>
            <a:ext cx="5143500" cy="36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487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488" r="2488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6157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1" y="1715150"/>
            <a:ext cx="5841520" cy="1576506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55175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79" y="1170403"/>
            <a:ext cx="5711341" cy="2487197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 smtClean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2127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840" y="1416883"/>
            <a:ext cx="5723744" cy="2166191"/>
          </a:xfrm>
          <a:prstGeom prst="rect">
            <a:avLst/>
          </a:prstGeom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Customize</a:t>
            </a:r>
          </a:p>
          <a:p>
            <a:r>
              <a:rPr lang="en-US" dirty="0"/>
              <a:t>Gotchas</a:t>
            </a:r>
          </a:p>
          <a:p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42131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dirty="0" smtClean="0"/>
              <a:t>AutoFixture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2952427"/>
            <a:ext cx="2725948" cy="2490841"/>
          </a:xfrm>
        </p:spPr>
        <p:txBody>
          <a:bodyPr/>
          <a:lstStyle/>
          <a:p>
            <a:r>
              <a:rPr lang="en-US" dirty="0" smtClean="0"/>
              <a:t>Traditional Arrange</a:t>
            </a:r>
          </a:p>
          <a:p>
            <a:r>
              <a:rPr lang="en-US" dirty="0" smtClean="0"/>
              <a:t>AutoFixture Arrange</a:t>
            </a:r>
          </a:p>
          <a:p>
            <a:r>
              <a:rPr lang="en-US" dirty="0" smtClean="0"/>
              <a:t>Customize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Gotchas</a:t>
            </a:r>
          </a:p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93295" y="1100303"/>
            <a:ext cx="26901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AutoFixture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is an open source library for .NET designed to minimize the 'Arrange' phase of your unit tests in order to maximize maintainability.</a:t>
            </a:r>
          </a:p>
        </p:txBody>
      </p:sp>
      <p:pic>
        <p:nvPicPr>
          <p:cNvPr id="1026" name="Picture 2" descr="https://s3.amazonaws.com/uploads.hipchat.com/26082/155898/8AItJTnpcp7zN8y/picard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5" r="211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19" y="-12927"/>
            <a:ext cx="5126805" cy="573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714" y="681896"/>
            <a:ext cx="2792905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</a:rPr>
              <a:t>DiffReporter</a:t>
            </a:r>
            <a:endParaRPr lang="en-US" dirty="0" smtClean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/>
              <a:t>FileLauncherReporter</a:t>
            </a:r>
            <a:endParaRPr lang="en-US" dirty="0" smtClean="0"/>
          </a:p>
          <a:p>
            <a:pPr marL="285750" lvl="1"/>
            <a:r>
              <a:rPr lang="en-US" dirty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335907"/>
            <a:ext cx="5762240" cy="2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Wyatt Webb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143363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Vermont =&gt; Milwaukee</a:t>
            </a:r>
          </a:p>
          <a:p>
            <a:r>
              <a:rPr lang="en-US" sz="1800" dirty="0" smtClean="0">
                <a:solidFill>
                  <a:schemeClr val="accent1">
                    <a:lumMod val="50000"/>
                    <a:lumOff val="50000"/>
                  </a:schemeClr>
                </a:solidFill>
              </a:rPr>
              <a:t>15 years of professional development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7532" b="17532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273051" y="3017129"/>
            <a:ext cx="29016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Red Arrow Labs develops technology solutions for companies who are transforming health.</a:t>
            </a:r>
          </a:p>
        </p:txBody>
      </p:sp>
    </p:spTree>
    <p:extLst>
      <p:ext uri="{BB962C8B-B14F-4D97-AF65-F5344CB8AC3E}">
        <p14:creationId xmlns:p14="http://schemas.microsoft.com/office/powerpoint/2010/main" val="241350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807428" cy="582083"/>
          </a:xfrm>
        </p:spPr>
        <p:txBody>
          <a:bodyPr/>
          <a:lstStyle/>
          <a:p>
            <a:r>
              <a:rPr lang="en-US" dirty="0" smtClean="0"/>
              <a:t>Reporters/Approvers</a:t>
            </a:r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sp>
        <p:nvSpPr>
          <p:cNvPr id="15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Approval Tests</a:t>
            </a:r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293298" y="1335907"/>
            <a:ext cx="2725948" cy="3812893"/>
          </a:xfrm>
        </p:spPr>
        <p:txBody>
          <a:bodyPr/>
          <a:lstStyle/>
          <a:p>
            <a:r>
              <a:rPr lang="en-US" dirty="0" err="1"/>
              <a:t>DiffReporter</a:t>
            </a:r>
            <a:endParaRPr lang="en-US" dirty="0"/>
          </a:p>
          <a:p>
            <a:pPr lvl="1"/>
            <a:r>
              <a:rPr lang="en-US" dirty="0">
                <a:solidFill>
                  <a:schemeClr val="tx2"/>
                </a:solidFill>
              </a:rPr>
              <a:t>Using JSON Serialization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FileLauncherReporter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Html verification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1990725"/>
            <a:ext cx="5698316" cy="129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8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Manual Assert</a:t>
            </a:r>
          </a:p>
          <a:p>
            <a:r>
              <a:rPr lang="en-US" dirty="0" smtClean="0"/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599" y="3128734"/>
            <a:ext cx="5794929" cy="25075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80" y="148463"/>
            <a:ext cx="5769429" cy="24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947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Tests</a:t>
            </a:r>
          </a:p>
          <a:p>
            <a:r>
              <a:rPr lang="en-US" dirty="0" smtClean="0"/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1" y="728663"/>
            <a:ext cx="5867400" cy="41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2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Manual Assert</a:t>
            </a:r>
          </a:p>
          <a:p>
            <a:r>
              <a:rPr lang="en-US" dirty="0"/>
              <a:t>Approval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/>
              <a:t>Tests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Multiple Input Scenarios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276600" y="0"/>
            <a:ext cx="5867400" cy="5715000"/>
          </a:xfrm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531" y="475194"/>
            <a:ext cx="5770401" cy="4134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43817"/>
            <a:ext cx="5836113" cy="25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Web API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Approval Tests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90" y="241580"/>
            <a:ext cx="5751348" cy="1462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698" y="1844329"/>
            <a:ext cx="3311967" cy="36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48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2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Razor Views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r>
              <a:rPr lang="en-US" dirty="0" smtClean="0"/>
              <a:t>Razor Generator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659" y="976709"/>
            <a:ext cx="5837341" cy="4015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69" y="1192770"/>
            <a:ext cx="5841520" cy="3581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480" y="1679123"/>
            <a:ext cx="4495800" cy="2047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76" y="1975986"/>
            <a:ext cx="4913711" cy="1294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0" y="1159682"/>
            <a:ext cx="5614297" cy="36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49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9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Approval </a:t>
            </a:r>
            <a:r>
              <a:rPr lang="en-US" dirty="0" smtClean="0"/>
              <a:t>Test </a:t>
            </a:r>
            <a:r>
              <a:rPr lang="en-US" dirty="0" smtClean="0"/>
              <a:t>/ </a:t>
            </a:r>
            <a:r>
              <a:rPr lang="en-US" dirty="0" err="1" smtClean="0"/>
              <a:t>AutoFixture</a:t>
            </a:r>
            <a:r>
              <a:rPr lang="en-US" dirty="0" smtClean="0"/>
              <a:t>/ </a:t>
            </a:r>
            <a:r>
              <a:rPr lang="en-US" dirty="0" err="1" smtClean="0"/>
              <a:t>AutoMoq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r>
              <a:rPr lang="en-US" dirty="0" smtClean="0"/>
              <a:t>/</a:t>
            </a:r>
            <a:r>
              <a:rPr lang="en-US" dirty="0" err="1" smtClean="0"/>
              <a:t>AutoMoq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79"/>
            <a:ext cx="4155573" cy="4211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Questions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@</a:t>
            </a:r>
            <a:r>
              <a:rPr lang="en-US" dirty="0" err="1" smtClean="0"/>
              <a:t>wyattwebb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https://</a:t>
            </a:r>
            <a:r>
              <a:rPr lang="en-US" dirty="0" smtClean="0"/>
              <a:t>github.com/wyattwebb/ApprovalTestsTalk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http://wyattwebb.com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114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coverage improvement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Logger</a:t>
            </a:r>
          </a:p>
          <a:p>
            <a:endParaRPr lang="en-US" dirty="0" smtClean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480" y="0"/>
            <a:ext cx="5508306" cy="57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445" y="1344073"/>
            <a:ext cx="31527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7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93297" y="1268083"/>
            <a:ext cx="2759869" cy="421149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</a:t>
            </a:r>
            <a:r>
              <a:rPr lang="en-US" dirty="0" err="1" smtClean="0"/>
              <a:t>Tests.Net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/>
              <a:t>Pluralsight</a:t>
            </a:r>
            <a:endParaRPr lang="en-US" dirty="0" smtClean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Auto Mapper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Approval Tests.com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Razor Generator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4294967295"/>
          </p:nvPr>
        </p:nvSpPr>
        <p:spPr>
          <a:xfrm>
            <a:off x="3456122" y="1268413"/>
            <a:ext cx="4936210" cy="239712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https://github.com/approvals/ApprovalTests.Net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http://www.pluralsight.com/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https://github.com/AutoMapper/AutoMapper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</a:t>
            </a:r>
            <a:r>
              <a:rPr lang="en-US" dirty="0" smtClean="0">
                <a:solidFill>
                  <a:srgbClr val="F61621"/>
                </a:solidFill>
              </a:rPr>
              <a:t>approvaltests.com</a:t>
            </a:r>
          </a:p>
          <a:p>
            <a:pPr marL="285750" indent="-285750">
              <a:lnSpc>
                <a:spcPct val="100000"/>
              </a:lnSpc>
              <a:spcAft>
                <a:spcPts val="1200"/>
              </a:spcAft>
              <a:buSzPct val="125000"/>
              <a:buFontTx/>
              <a:buBlip>
                <a:blip r:embed="rId3"/>
              </a:buBlip>
            </a:pPr>
            <a:r>
              <a:rPr lang="en-US" dirty="0">
                <a:solidFill>
                  <a:srgbClr val="F61621"/>
                </a:solidFill>
              </a:rPr>
              <a:t>http://razorgenerator.codeplex.com/</a:t>
            </a:r>
          </a:p>
        </p:txBody>
      </p:sp>
    </p:spTree>
    <p:extLst>
      <p:ext uri="{BB962C8B-B14F-4D97-AF65-F5344CB8AC3E}">
        <p14:creationId xmlns:p14="http://schemas.microsoft.com/office/powerpoint/2010/main" val="303156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91059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Hiking Down the Approval Test Trail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7" y="1492980"/>
            <a:ext cx="8531525" cy="42114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Introduction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Persistence / View Model Mapping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auto projection (mapping)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Asserts vs. Approval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are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How are they used? Why they are useful?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to install them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Introduction to </a:t>
            </a:r>
            <a:r>
              <a:rPr lang="en-US" dirty="0" err="1" smtClean="0"/>
              <a:t>AutoFixture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Reporters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JSON Reporter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HTML Reporter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45876" y="1492980"/>
            <a:ext cx="4155573" cy="41353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3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Unit testing validation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Manual Assert vs. Approval Tests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multiple inputs in one test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.NET Web API Testing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Testing with Approval Tests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Unit testing Razor views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Razor Generator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Testing coverage improvement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Approval Utilities Logger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Questions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Contact Info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@</a:t>
            </a:r>
            <a:r>
              <a:rPr lang="en-US" dirty="0" err="1"/>
              <a:t>wyattwebb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http://</a:t>
            </a:r>
            <a:r>
              <a:rPr lang="en-US" dirty="0" smtClean="0"/>
              <a:t>github.com/wyattwebb/ApprovalTestsTalk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http://wyattwebb.com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283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/ View Model Mapping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527324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319843"/>
            <a:ext cx="2725948" cy="4123426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Model Separation</a:t>
            </a:r>
          </a:p>
          <a:p>
            <a:r>
              <a:rPr lang="en-US" dirty="0" smtClean="0"/>
              <a:t>Woes of Mapping</a:t>
            </a:r>
          </a:p>
          <a:p>
            <a:r>
              <a:rPr lang="en-US" dirty="0" smtClean="0"/>
              <a:t>To Auto Map or Not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832" r="832"/>
          <a:stretch>
            <a:fillRect/>
          </a:stretch>
        </p:blipFill>
        <p:spPr>
          <a:xfrm>
            <a:off x="3276599" y="1319843"/>
            <a:ext cx="2942898" cy="2847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97" y="1319842"/>
            <a:ext cx="2667508" cy="28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97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2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Traditional Asserts</a:t>
            </a:r>
          </a:p>
          <a:p>
            <a:r>
              <a:rPr lang="en-US" dirty="0" smtClean="0"/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37" y="475194"/>
            <a:ext cx="5868363" cy="4845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</p:spTree>
    <p:extLst>
      <p:ext uri="{BB962C8B-B14F-4D97-AF65-F5344CB8AC3E}">
        <p14:creationId xmlns:p14="http://schemas.microsoft.com/office/powerpoint/2010/main" val="923416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727" y="925640"/>
            <a:ext cx="5838273" cy="387496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273051" y="681896"/>
            <a:ext cx="2737568" cy="582083"/>
          </a:xfrm>
        </p:spPr>
        <p:txBody>
          <a:bodyPr/>
          <a:lstStyle/>
          <a:p>
            <a:r>
              <a:rPr lang="en-US" smtClean="0"/>
              <a:t>Persistence / View Model Mapping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5"/>
          </p:nvPr>
        </p:nvSpPr>
        <p:spPr>
          <a:xfrm>
            <a:off x="298929" y="475194"/>
            <a:ext cx="2694437" cy="258532"/>
          </a:xfrm>
        </p:spPr>
        <p:txBody>
          <a:bodyPr/>
          <a:lstStyle/>
          <a:p>
            <a:r>
              <a:rPr lang="en-US" smtClean="0"/>
              <a:t>Unit Testing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293298" y="1938521"/>
            <a:ext cx="2725948" cy="3451736"/>
          </a:xfrm>
        </p:spPr>
        <p:txBody>
          <a:bodyPr/>
          <a:lstStyle/>
          <a:p>
            <a:r>
              <a:rPr lang="en-US" dirty="0" smtClean="0"/>
              <a:t>Traditional Asserts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Approval Test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73051" y="1549829"/>
            <a:ext cx="212326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indent="0">
              <a:spcAft>
                <a:spcPts val="1200"/>
              </a:spcAft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Unit Testing Maps</a:t>
            </a:r>
          </a:p>
        </p:txBody>
      </p:sp>
    </p:spTree>
    <p:extLst>
      <p:ext uri="{BB962C8B-B14F-4D97-AF65-F5344CB8AC3E}">
        <p14:creationId xmlns:p14="http://schemas.microsoft.com/office/powerpoint/2010/main" val="260759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Approval Tests?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Approval Tests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8871" y="2636723"/>
            <a:ext cx="2757331" cy="482319"/>
          </a:xfrm>
        </p:spPr>
        <p:txBody>
          <a:bodyPr/>
          <a:lstStyle/>
          <a:p>
            <a:r>
              <a:rPr lang="en-US" sz="2000" dirty="0" smtClean="0"/>
              <a:t>Why are they useful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93295" y="1100303"/>
            <a:ext cx="8470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Approval tests simplify unit testing by taking a snapshot of the results, and confirming that they have not changed.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2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11" b="34111"/>
          <a:stretch>
            <a:fillRect/>
          </a:stretch>
        </p:blipFill>
        <p:spPr/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88871" y="2250954"/>
            <a:ext cx="2624571" cy="54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How are they used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88871" y="1884158"/>
            <a:ext cx="3129246" cy="49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SzPct val="125000"/>
              <a:buFontTx/>
              <a:buBlip>
                <a:blip r:embed="rId4"/>
              </a:buBlip>
              <a:defRPr sz="1600" kern="1200">
                <a:solidFill>
                  <a:srgbClr val="F61621"/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1pPr>
            <a:lvl2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2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2pPr>
            <a:lvl3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10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3pPr>
            <a:lvl4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4pPr>
            <a:lvl5pPr marL="287338" indent="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Tx/>
              <a:buNone/>
              <a:tabLst/>
              <a:defRPr sz="1050" kern="120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ea typeface="Roboto Condensed" pitchFamily="2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Human knowledge</a:t>
            </a:r>
            <a:endParaRPr lang="en-US" dirty="0" smtClean="0"/>
          </a:p>
        </p:txBody>
      </p:sp>
      <p:pic>
        <p:nvPicPr>
          <p:cNvPr id="2050" name="Picture 2" descr="https://marketingavatar.files.wordpress.com/2010/02/hamm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82" y="1400174"/>
            <a:ext cx="3857625" cy="431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23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6212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Red Arrow Internal">
      <a:dk1>
        <a:srgbClr val="000000"/>
      </a:dk1>
      <a:lt1>
        <a:srgbClr val="FFFFFF"/>
      </a:lt1>
      <a:dk2>
        <a:srgbClr val="5C5C5C"/>
      </a:dk2>
      <a:lt2>
        <a:srgbClr val="FFFFFF"/>
      </a:lt2>
      <a:accent1>
        <a:srgbClr val="232222"/>
      </a:accent1>
      <a:accent2>
        <a:srgbClr val="45B0DC"/>
      </a:accent2>
      <a:accent3>
        <a:srgbClr val="18AA9D"/>
      </a:accent3>
      <a:accent4>
        <a:srgbClr val="F8DD8C"/>
      </a:accent4>
      <a:accent5>
        <a:srgbClr val="F68E2F"/>
      </a:accent5>
      <a:accent6>
        <a:srgbClr val="C62127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22208</TotalTime>
  <Words>925</Words>
  <Application>Microsoft Office PowerPoint</Application>
  <PresentationFormat>On-screen Show (16:10)</PresentationFormat>
  <Paragraphs>269</Paragraphs>
  <Slides>34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MS PGothic</vt:lpstr>
      <vt:lpstr>Roboto Condensed</vt:lpstr>
      <vt:lpstr>Office Theme</vt:lpstr>
      <vt:lpstr>Approval Tests/ AutoFixture/ AutoMoq  Oh MY!  Wyatt Webb, Red Arrow Labs </vt:lpstr>
      <vt:lpstr>Wyatt Webb</vt:lpstr>
      <vt:lpstr>Approval Test / AutoFixture/ AutoMoq</vt:lpstr>
      <vt:lpstr>Participation</vt:lpstr>
      <vt:lpstr>Persistence / View Model Mapping</vt:lpstr>
      <vt:lpstr>Code</vt:lpstr>
      <vt:lpstr>Persistence / View Model Mapping</vt:lpstr>
      <vt:lpstr>Persistence / View Model Mapping</vt:lpstr>
      <vt:lpstr>What Are Approval Tests?</vt:lpstr>
      <vt:lpstr>Installation</vt:lpstr>
      <vt:lpstr>Code</vt:lpstr>
      <vt:lpstr>Introduction</vt:lpstr>
      <vt:lpstr>Introduction</vt:lpstr>
      <vt:lpstr>Introduction</vt:lpstr>
      <vt:lpstr>Introduction</vt:lpstr>
      <vt:lpstr>Introduction</vt:lpstr>
      <vt:lpstr>Introduction</vt:lpstr>
      <vt:lpstr>Code</vt:lpstr>
      <vt:lpstr>Reporters/Approvers</vt:lpstr>
      <vt:lpstr>Reporters/Approvers</vt:lpstr>
      <vt:lpstr>Code</vt:lpstr>
      <vt:lpstr>Validation</vt:lpstr>
      <vt:lpstr>Validation</vt:lpstr>
      <vt:lpstr>Validation</vt:lpstr>
      <vt:lpstr>Code</vt:lpstr>
      <vt:lpstr>.NET Web API</vt:lpstr>
      <vt:lpstr>Code</vt:lpstr>
      <vt:lpstr>Testing Razor Views</vt:lpstr>
      <vt:lpstr>Code</vt:lpstr>
      <vt:lpstr>Testing coverage improvement</vt:lpstr>
      <vt:lpstr>Code</vt:lpstr>
      <vt:lpstr>References</vt:lpstr>
      <vt:lpstr>Hiking Down the Approval Test Trail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</dc:creator>
  <cp:lastModifiedBy>Wyatt Webb</cp:lastModifiedBy>
  <cp:revision>1209</cp:revision>
  <cp:lastPrinted>2015-05-26T16:47:01Z</cp:lastPrinted>
  <dcterms:created xsi:type="dcterms:W3CDTF">2015-03-03T16:33:47Z</dcterms:created>
  <dcterms:modified xsi:type="dcterms:W3CDTF">2016-01-12T15:41:49Z</dcterms:modified>
</cp:coreProperties>
</file>