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7" r:id="rId11"/>
    <p:sldId id="268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5Em1qkW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3929"/>
          </a:xfrm>
        </p:spPr>
        <p:txBody>
          <a:bodyPr>
            <a:normAutofit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r>
              <a:rPr lang="da-DK" sz="1100" dirty="0"/>
              <a:t>Loosely based on </a:t>
            </a:r>
            <a:r>
              <a:rPr lang="da-DK" sz="1100" dirty="0">
                <a:hlinkClick r:id="rId2"/>
              </a:rPr>
              <a:t>https://www.youtube.com/watch?v=VU5Em1qkWDU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996-EB1F-43E8-9671-EC09170B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standard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4F2-5C84-49DD-A216-AFDAB90D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207E-D7B9-426E-A27A-CF554468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65F7-02D1-423C-B0D1-28CA60E1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D39C-A4BE-4EB5-82F1-EC6A907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BB335-F70D-4012-A048-C2BDDFD2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95487"/>
            <a:ext cx="7581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09A-B305-4222-B508-124DB54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867-34EE-4A85-9BA0-C554C96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DevOps on steriods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big difference is MLOps requires domain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8240-C852-45D2-895A-DB229BFF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780B-0B02-4D2C-88E7-4B39FC62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69F7-2CDC-4FCE-9CB8-CDBED78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95D0A-861F-4FA0-893B-FC7C5BB1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492"/>
            <a:ext cx="7791450" cy="3771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EBAD4-482A-40AB-8864-41A74910FD4F}"/>
              </a:ext>
            </a:extLst>
          </p:cNvPr>
          <p:cNvSpPr/>
          <p:nvPr/>
        </p:nvSpPr>
        <p:spPr>
          <a:xfrm>
            <a:off x="1987420" y="4208106"/>
            <a:ext cx="2519266" cy="1231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90F36-3E73-403F-B59B-995205F36A58}"/>
              </a:ext>
            </a:extLst>
          </p:cNvPr>
          <p:cNvSpPr txBox="1"/>
          <p:nvPr/>
        </p:nvSpPr>
        <p:spPr>
          <a:xfrm>
            <a:off x="91508" y="4500760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what I expect you can do</a:t>
            </a:r>
          </a:p>
        </p:txBody>
      </p:sp>
    </p:spTree>
    <p:extLst>
      <p:ext uri="{BB962C8B-B14F-4D97-AF65-F5344CB8AC3E}">
        <p14:creationId xmlns:p14="http://schemas.microsoft.com/office/powerpoint/2010/main" val="26537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2A3-B698-492C-A2CB-061CD72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MLOps at a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525-70A3-4250-A9B6-F40FD342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Optimizing workflows</a:t>
            </a:r>
          </a:p>
          <a:p>
            <a:pPr lvl="1"/>
            <a:r>
              <a:rPr lang="en-US" dirty="0"/>
              <a:t>Getting organized cost time initially but will save you time down the line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Versioning</a:t>
            </a:r>
          </a:p>
          <a:p>
            <a:pPr lvl="1"/>
            <a:r>
              <a:rPr lang="en-US" dirty="0"/>
              <a:t>Keep track of code changes, trained models etc. so everything can be backtracked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Automatization and Continuous X</a:t>
            </a:r>
          </a:p>
          <a:p>
            <a:pPr lvl="1"/>
            <a:r>
              <a:rPr lang="en-US" dirty="0"/>
              <a:t>Make sure that new changes automatically gets tested</a:t>
            </a:r>
            <a:r>
              <a:rPr lang="en-US"/>
              <a:t>, deployed etc.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Reusability</a:t>
            </a:r>
          </a:p>
          <a:p>
            <a:pPr lvl="1"/>
            <a:r>
              <a:rPr lang="en-US" dirty="0"/>
              <a:t>Why rewrite the same code for a new project if you can reuse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Reproducibility</a:t>
            </a:r>
          </a:p>
          <a:p>
            <a:pPr lvl="1"/>
            <a:r>
              <a:rPr lang="en-US" dirty="0"/>
              <a:t>Make sure that your results can be redon by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0FA-89FE-4349-A73D-ACD6702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F9A-B501-456A-95EC-ECEDBD6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D3F-E991-4A52-B2D8-1BC7F6C6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FC-4FE8-431A-AD09-C811B088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first step of MLOps: Getting organised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D8-5F09-415D-B1E8-1C32064A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Todays exercises is all about organising your workflow.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 that</a:t>
            </a:r>
          </a:p>
          <a:p>
            <a:r>
              <a:rPr lang="da-DK" dirty="0"/>
              <a:t>While organization is maybe not that big of a deal on personal projects, it is a essential factor when working on large scale projects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9028-2551-448C-B7F4-20EF525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B068-B404-4A2D-B2FB-D318C5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5310-A02D-47C6-AE42-9A4DF0E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6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1485-4BA9-4D5A-9A96-A13D3C86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E65B93A1-D37E-4F9F-AC83-3D33B1869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0" y="1396083"/>
            <a:ext cx="7064779" cy="45262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5477-9F10-40FD-B088-2E24148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149A-7219-4A21-82EE-554B365E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3873-FFBE-4DA6-A2AB-517ECF8E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60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A-26DC-46D6-9760-19EEB5C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machine learning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56E-515E-48EC-B956-7229AC70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771122" cy="4833355"/>
          </a:xfrm>
        </p:spPr>
        <p:txBody>
          <a:bodyPr/>
          <a:lstStyle/>
          <a:p>
            <a:pPr marL="0" indent="0">
              <a:buNone/>
            </a:pPr>
            <a:r>
              <a:rPr lang="da-DK" i="1" dirty="0"/>
              <a:t>Is a set of </a:t>
            </a:r>
            <a:r>
              <a:rPr lang="da-DK" i="1" u="sng" dirty="0"/>
              <a:t>tools</a:t>
            </a:r>
            <a:r>
              <a:rPr lang="da-DK" i="1" dirty="0"/>
              <a:t>, </a:t>
            </a:r>
            <a:r>
              <a:rPr lang="da-DK" i="1" u="sng" dirty="0"/>
              <a:t>processes</a:t>
            </a:r>
            <a:r>
              <a:rPr lang="da-DK" i="1" dirty="0"/>
              <a:t>, and </a:t>
            </a:r>
            <a:r>
              <a:rPr lang="da-DK" i="1" u="sng" dirty="0"/>
              <a:t>mindset</a:t>
            </a:r>
            <a:r>
              <a:rPr lang="da-DK" i="1" dirty="0"/>
              <a:t> that aim to make ML Lifecycle </a:t>
            </a:r>
            <a:r>
              <a:rPr lang="da-DK" b="1" i="1" dirty="0"/>
              <a:t>reproducible</a:t>
            </a:r>
            <a:r>
              <a:rPr lang="da-DK" i="1" dirty="0"/>
              <a:t>, </a:t>
            </a:r>
            <a:r>
              <a:rPr lang="da-DK" b="1" i="1" dirty="0"/>
              <a:t>trackable</a:t>
            </a:r>
            <a:r>
              <a:rPr lang="da-DK" i="1" dirty="0"/>
              <a:t>, </a:t>
            </a:r>
            <a:r>
              <a:rPr lang="da-DK" b="1" i="1" dirty="0"/>
              <a:t>testable</a:t>
            </a:r>
            <a:r>
              <a:rPr lang="da-DK" i="1" dirty="0"/>
              <a:t> and </a:t>
            </a:r>
            <a:r>
              <a:rPr lang="da-DK" b="1" i="1" dirty="0"/>
              <a:t>maintainable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Notice: ITS A CYCLE!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A3A-A6FE-4F62-A7B1-DFBA80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F211-A4C7-4EB4-93C2-82A25D6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D9A5-0294-4843-B034-D649508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DB2BF-BD95-44F0-BEEF-734346C5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1" y="944139"/>
            <a:ext cx="7100157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EBA-8888-49C2-965D-24D27A2E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63D8-F76A-4B45-BBF6-BD94BF3C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Teeny tiny part is actual ML code, the rest is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426-5EBD-43AE-8CF4-73DAFDE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7B70-F171-4656-B48B-8D74238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9BB4-9215-4C9F-9333-AA65DD7F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BC5B12-B353-426F-9E0D-69DF87A2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85"/>
            <a:ext cx="12192000" cy="33918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15D7E36-064D-4E8C-BBD8-AE960F42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24914"/>
            <a:ext cx="101865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D. Sculley, Gary Holt, Daniel Golovin, Eugene Davydov, Todd Phillips, Dietmar Ebner, Vinay Chaudhary, Michael Young, Jean-Francois Crespo, and Dan Dennison. 2015.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 technical debt in Machine learning systems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In 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Proceedings of the 28th International Conference on Neural Information Processing Systems - Volume 2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NIPS'15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 MIT Press, Cambridge, MA, USA, 2503–2511.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ML automatization is going to increase over the years</a:t>
            </a:r>
          </a:p>
          <a:p>
            <a:r>
              <a:rPr lang="da-DK" dirty="0"/>
              <a:t>Examples:</a:t>
            </a:r>
          </a:p>
          <a:p>
            <a:pPr lvl="1"/>
            <a:r>
              <a:rPr lang="da-DK" dirty="0"/>
              <a:t>Which stocks to buy or sell?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Where is the tumor in the picture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What should be the price of a banana today?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Having automated model deployed with errors can cost ALOT of money:</a:t>
            </a:r>
          </a:p>
          <a:p>
            <a:pPr marL="457200" lvl="1" indent="0">
              <a:buNone/>
            </a:pPr>
            <a:r>
              <a:rPr lang="da-DK" i="1" dirty="0"/>
              <a:t>”A famous example of the dangers here was Knight Capital´s system losing $465 millons in 45 minutes, apparently because of unexpected behavior from obsolete experimental codepaths” </a:t>
            </a:r>
            <a:r>
              <a:rPr lang="da-DK" dirty="0"/>
              <a:t>– Hidden Technical depth in Machine Learning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C5F7-A0C3-4C37-8BB2-FF5E933E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is MLOps harder than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F168-9DB7-4D76-94BF-D6A9A4A2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involves a freaking lot of testing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24D6-58F9-4C4D-8AC3-0BDFE98B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9EF9-4AC8-4F91-A5F3-9F28372C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9990-23E3-4865-B502-38BCA69C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96830-4069-4C88-A123-EF0BF3DD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0" b="1943"/>
          <a:stretch/>
        </p:blipFill>
        <p:spPr>
          <a:xfrm>
            <a:off x="838200" y="1971412"/>
            <a:ext cx="10730686" cy="32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0E10-FDA9-4B7D-A493-FBF6E7E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1BF-D821-42C8-A483-4366CA0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is the main part we train you at DTU</a:t>
            </a:r>
          </a:p>
          <a:p>
            <a:pPr lvl="1"/>
            <a:r>
              <a:rPr lang="da-DK" dirty="0"/>
              <a:t>Analyze a problem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Look in litterature for references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Check if you have access to data for investigating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E5C-46B0-46AC-B851-786890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4890-689F-4F9B-81AD-F1E230E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A8-A308-4056-9659-FCF8E46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9FE9E9-DED2-47B7-8A31-3C8CE164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2" r="65948"/>
          <a:stretch/>
        </p:blipFill>
        <p:spPr>
          <a:xfrm>
            <a:off x="8936061" y="1417738"/>
            <a:ext cx="2417739" cy="40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38-17E9-466E-8D37-1AF3A904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E1C-837E-4355-B886-2C58832A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8070908" cy="4833355"/>
          </a:xfrm>
        </p:spPr>
        <p:txBody>
          <a:bodyPr>
            <a:normAutofit/>
          </a:bodyPr>
          <a:lstStyle/>
          <a:p>
            <a:r>
              <a:rPr lang="da-DK" dirty="0"/>
              <a:t>This is somewhat covered in other courses</a:t>
            </a:r>
          </a:p>
          <a:p>
            <a:pPr lvl="1"/>
            <a:r>
              <a:rPr lang="da-DK" dirty="0"/>
              <a:t>Going from ideas to practical implementation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data be formatted to guide the development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model be validated and tested</a:t>
            </a:r>
          </a:p>
          <a:p>
            <a:pPr lvl="1"/>
            <a:endParaRPr lang="da-DK" dirty="0"/>
          </a:p>
          <a:p>
            <a:r>
              <a:rPr lang="da-DK" dirty="0"/>
              <a:t>This course will introduce tools to be more organised in this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502-1954-4AB2-AFFB-58E60E4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F25-F913-431C-B814-BF8908CA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0A9D-0158-407E-8333-AD3B78E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360648-1A16-49B3-BB5C-AF07C6D9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20113" r="34803"/>
          <a:stretch/>
        </p:blipFill>
        <p:spPr>
          <a:xfrm>
            <a:off x="9279822" y="1535185"/>
            <a:ext cx="2220686" cy="42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4C7-8BE4-483E-86C9-B3C70E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Operations (The new kid)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82A-077A-43DD-B61C-658B97A6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my knowledge, is not teached at DTU</a:t>
            </a:r>
          </a:p>
          <a:p>
            <a:endParaRPr lang="da-DK" dirty="0"/>
          </a:p>
          <a:p>
            <a:r>
              <a:rPr lang="da-DK" dirty="0"/>
              <a:t>Operations = How to make sure models do not break</a:t>
            </a:r>
          </a:p>
          <a:p>
            <a:pPr lvl="1"/>
            <a:r>
              <a:rPr lang="da-DK" dirty="0"/>
              <a:t>My hope is that you will get at feeling of this topic</a:t>
            </a:r>
          </a:p>
          <a:p>
            <a:pPr lvl="1"/>
            <a:r>
              <a:rPr lang="da-DK" dirty="0"/>
              <a:t>Specifically we will touch apon deployment and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3554-3CD5-4529-97FE-C646A77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52A9-01A8-46F8-A265-7B1AED6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744-AD8A-4F21-AE94-69FC7B4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428130-763B-4789-A91E-224C07FC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9175410" y="1551963"/>
            <a:ext cx="2480394" cy="42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593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Machine Learning Operations</vt:lpstr>
      <vt:lpstr>What is machine learning operations</vt:lpstr>
      <vt:lpstr>Why should you care?</vt:lpstr>
      <vt:lpstr>Why does companies care</vt:lpstr>
      <vt:lpstr>Why does companies care</vt:lpstr>
      <vt:lpstr>Why is MLOps harder than DevOps</vt:lpstr>
      <vt:lpstr>Design</vt:lpstr>
      <vt:lpstr>Development</vt:lpstr>
      <vt:lpstr>Operations (The new kid)</vt:lpstr>
      <vt:lpstr>The workflow of standard DevOps</vt:lpstr>
      <vt:lpstr>The workflow of MLOps</vt:lpstr>
      <vt:lpstr>MLOps at a high level</vt:lpstr>
      <vt:lpstr>The first step of MLOps: Getting organised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dc:creator>Nicki Skafte Detlefsen</dc:creator>
  <cp:lastModifiedBy>Nicki Skafte Detlefsen</cp:lastModifiedBy>
  <cp:revision>21</cp:revision>
  <dcterms:created xsi:type="dcterms:W3CDTF">2021-04-07T10:04:14Z</dcterms:created>
  <dcterms:modified xsi:type="dcterms:W3CDTF">2021-06-03T11:04:59Z</dcterms:modified>
</cp:coreProperties>
</file>