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57" r:id="rId4"/>
    <p:sldId id="261" r:id="rId5"/>
    <p:sldId id="262" r:id="rId6"/>
    <p:sldId id="258" r:id="rId7"/>
    <p:sldId id="270" r:id="rId8"/>
    <p:sldId id="266" r:id="rId9"/>
    <p:sldId id="259" r:id="rId10"/>
    <p:sldId id="267" r:id="rId11"/>
    <p:sldId id="264" r:id="rId12"/>
    <p:sldId id="263" r:id="rId13"/>
    <p:sldId id="265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25" autoAdjust="0"/>
  </p:normalViewPr>
  <p:slideViewPr>
    <p:cSldViewPr>
      <p:cViewPr varScale="1">
        <p:scale>
          <a:sx n="72" d="100"/>
          <a:sy n="72" d="100"/>
        </p:scale>
        <p:origin x="-21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wang6\Desktop\New%20Microsoft%20Excel%20Worksheet%20(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wang6\Desktop\New%20Microsoft%20Excel%20Worksheet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val>
            <c:numRef>
              <c:f>Sheet1!$A$1:$A$21</c:f>
              <c:numCache>
                <c:formatCode>General</c:formatCode>
                <c:ptCount val="21"/>
                <c:pt idx="0">
                  <c:v>737</c:v>
                </c:pt>
                <c:pt idx="1">
                  <c:v>704</c:v>
                </c:pt>
                <c:pt idx="2">
                  <c:v>771</c:v>
                </c:pt>
                <c:pt idx="3">
                  <c:v>757</c:v>
                </c:pt>
                <c:pt idx="4">
                  <c:v>717</c:v>
                </c:pt>
                <c:pt idx="5">
                  <c:v>722</c:v>
                </c:pt>
                <c:pt idx="6">
                  <c:v>763</c:v>
                </c:pt>
                <c:pt idx="7">
                  <c:v>748</c:v>
                </c:pt>
                <c:pt idx="8">
                  <c:v>714</c:v>
                </c:pt>
                <c:pt idx="9">
                  <c:v>727</c:v>
                </c:pt>
                <c:pt idx="10">
                  <c:v>683</c:v>
                </c:pt>
                <c:pt idx="11">
                  <c:v>703</c:v>
                </c:pt>
                <c:pt idx="12">
                  <c:v>815</c:v>
                </c:pt>
                <c:pt idx="13">
                  <c:v>836</c:v>
                </c:pt>
                <c:pt idx="14">
                  <c:v>821</c:v>
                </c:pt>
                <c:pt idx="15">
                  <c:v>775</c:v>
                </c:pt>
                <c:pt idx="16">
                  <c:v>693</c:v>
                </c:pt>
                <c:pt idx="17">
                  <c:v>771</c:v>
                </c:pt>
                <c:pt idx="18">
                  <c:v>819</c:v>
                </c:pt>
                <c:pt idx="19">
                  <c:v>785</c:v>
                </c:pt>
                <c:pt idx="20">
                  <c:v>765</c:v>
                </c:pt>
              </c:numCache>
            </c:numRef>
          </c:val>
          <c:smooth val="0"/>
        </c:ser>
        <c:ser>
          <c:idx val="1"/>
          <c:order val="1"/>
          <c:val>
            <c:numRef>
              <c:f>Sheet1!$B$1:$B$21</c:f>
              <c:numCache>
                <c:formatCode>General</c:formatCode>
                <c:ptCount val="21"/>
                <c:pt idx="0">
                  <c:v>9084</c:v>
                </c:pt>
                <c:pt idx="1">
                  <c:v>10729</c:v>
                </c:pt>
                <c:pt idx="2">
                  <c:v>13181</c:v>
                </c:pt>
                <c:pt idx="3">
                  <c:v>16986</c:v>
                </c:pt>
                <c:pt idx="4">
                  <c:v>13516</c:v>
                </c:pt>
                <c:pt idx="5">
                  <c:v>10159</c:v>
                </c:pt>
                <c:pt idx="6">
                  <c:v>9019</c:v>
                </c:pt>
                <c:pt idx="7">
                  <c:v>8891</c:v>
                </c:pt>
                <c:pt idx="8">
                  <c:v>12371</c:v>
                </c:pt>
                <c:pt idx="9">
                  <c:v>12357</c:v>
                </c:pt>
                <c:pt idx="10">
                  <c:v>9294</c:v>
                </c:pt>
                <c:pt idx="11">
                  <c:v>8626</c:v>
                </c:pt>
                <c:pt idx="12">
                  <c:v>8495</c:v>
                </c:pt>
                <c:pt idx="13">
                  <c:v>11435</c:v>
                </c:pt>
                <c:pt idx="14">
                  <c:v>11919</c:v>
                </c:pt>
                <c:pt idx="15">
                  <c:v>9298</c:v>
                </c:pt>
                <c:pt idx="16">
                  <c:v>8588</c:v>
                </c:pt>
                <c:pt idx="17">
                  <c:v>8373</c:v>
                </c:pt>
                <c:pt idx="18">
                  <c:v>10857</c:v>
                </c:pt>
                <c:pt idx="19">
                  <c:v>12349</c:v>
                </c:pt>
                <c:pt idx="20">
                  <c:v>9475</c:v>
                </c:pt>
              </c:numCache>
            </c:numRef>
          </c:val>
          <c:smooth val="0"/>
        </c:ser>
        <c:ser>
          <c:idx val="2"/>
          <c:order val="2"/>
          <c:val>
            <c:numRef>
              <c:f>Sheet1!$C$1:$C$21</c:f>
              <c:numCache>
                <c:formatCode>General</c:formatCode>
                <c:ptCount val="21"/>
                <c:pt idx="0">
                  <c:v>2553</c:v>
                </c:pt>
                <c:pt idx="1">
                  <c:v>2471</c:v>
                </c:pt>
                <c:pt idx="2">
                  <c:v>2418</c:v>
                </c:pt>
                <c:pt idx="3">
                  <c:v>2449</c:v>
                </c:pt>
                <c:pt idx="4">
                  <c:v>2607</c:v>
                </c:pt>
                <c:pt idx="5">
                  <c:v>2577</c:v>
                </c:pt>
                <c:pt idx="6">
                  <c:v>2917</c:v>
                </c:pt>
                <c:pt idx="7">
                  <c:v>2565</c:v>
                </c:pt>
                <c:pt idx="8">
                  <c:v>2537</c:v>
                </c:pt>
                <c:pt idx="9">
                  <c:v>2599</c:v>
                </c:pt>
                <c:pt idx="10">
                  <c:v>2632</c:v>
                </c:pt>
                <c:pt idx="11">
                  <c:v>2458</c:v>
                </c:pt>
                <c:pt idx="12">
                  <c:v>2684</c:v>
                </c:pt>
                <c:pt idx="13">
                  <c:v>2819</c:v>
                </c:pt>
                <c:pt idx="14">
                  <c:v>2527</c:v>
                </c:pt>
                <c:pt idx="15">
                  <c:v>2482</c:v>
                </c:pt>
                <c:pt idx="16">
                  <c:v>2851</c:v>
                </c:pt>
                <c:pt idx="17">
                  <c:v>2532</c:v>
                </c:pt>
                <c:pt idx="18">
                  <c:v>2677</c:v>
                </c:pt>
                <c:pt idx="19">
                  <c:v>2455</c:v>
                </c:pt>
                <c:pt idx="20">
                  <c:v>2500</c:v>
                </c:pt>
              </c:numCache>
            </c:numRef>
          </c:val>
          <c:smooth val="0"/>
        </c:ser>
        <c:ser>
          <c:idx val="3"/>
          <c:order val="3"/>
          <c:val>
            <c:numRef>
              <c:f>Sheet1!$D$1:$D$21</c:f>
              <c:numCache>
                <c:formatCode>General</c:formatCode>
                <c:ptCount val="21"/>
                <c:pt idx="0">
                  <c:v>589</c:v>
                </c:pt>
                <c:pt idx="1">
                  <c:v>535</c:v>
                </c:pt>
                <c:pt idx="2">
                  <c:v>558</c:v>
                </c:pt>
                <c:pt idx="3">
                  <c:v>519</c:v>
                </c:pt>
                <c:pt idx="4">
                  <c:v>596</c:v>
                </c:pt>
                <c:pt idx="5">
                  <c:v>581</c:v>
                </c:pt>
                <c:pt idx="6">
                  <c:v>534</c:v>
                </c:pt>
                <c:pt idx="7">
                  <c:v>529</c:v>
                </c:pt>
                <c:pt idx="8">
                  <c:v>592</c:v>
                </c:pt>
                <c:pt idx="9">
                  <c:v>554</c:v>
                </c:pt>
                <c:pt idx="10">
                  <c:v>517</c:v>
                </c:pt>
                <c:pt idx="11">
                  <c:v>530</c:v>
                </c:pt>
                <c:pt idx="12">
                  <c:v>468</c:v>
                </c:pt>
                <c:pt idx="13">
                  <c:v>503</c:v>
                </c:pt>
                <c:pt idx="14">
                  <c:v>620</c:v>
                </c:pt>
                <c:pt idx="15">
                  <c:v>641</c:v>
                </c:pt>
                <c:pt idx="16">
                  <c:v>623</c:v>
                </c:pt>
                <c:pt idx="17">
                  <c:v>575</c:v>
                </c:pt>
                <c:pt idx="18">
                  <c:v>493</c:v>
                </c:pt>
                <c:pt idx="19">
                  <c:v>567</c:v>
                </c:pt>
                <c:pt idx="20">
                  <c:v>609</c:v>
                </c:pt>
              </c:numCache>
            </c:numRef>
          </c:val>
          <c:smooth val="0"/>
        </c:ser>
        <c:ser>
          <c:idx val="4"/>
          <c:order val="4"/>
          <c:val>
            <c:numRef>
              <c:f>Sheet1!$E$1:$E$21</c:f>
              <c:numCache>
                <c:formatCode>General</c:formatCode>
                <c:ptCount val="21"/>
                <c:pt idx="0">
                  <c:v>1354</c:v>
                </c:pt>
                <c:pt idx="1">
                  <c:v>1292</c:v>
                </c:pt>
                <c:pt idx="2">
                  <c:v>1246</c:v>
                </c:pt>
                <c:pt idx="3">
                  <c:v>1121</c:v>
                </c:pt>
                <c:pt idx="4">
                  <c:v>1124</c:v>
                </c:pt>
                <c:pt idx="5">
                  <c:v>1096</c:v>
                </c:pt>
                <c:pt idx="6">
                  <c:v>1127</c:v>
                </c:pt>
                <c:pt idx="7">
                  <c:v>1104</c:v>
                </c:pt>
                <c:pt idx="8">
                  <c:v>1075</c:v>
                </c:pt>
                <c:pt idx="9">
                  <c:v>1120</c:v>
                </c:pt>
                <c:pt idx="10">
                  <c:v>1132</c:v>
                </c:pt>
                <c:pt idx="11">
                  <c:v>1103</c:v>
                </c:pt>
                <c:pt idx="12">
                  <c:v>1099</c:v>
                </c:pt>
                <c:pt idx="13">
                  <c:v>1056</c:v>
                </c:pt>
                <c:pt idx="14">
                  <c:v>1008</c:v>
                </c:pt>
                <c:pt idx="15">
                  <c:v>1057</c:v>
                </c:pt>
                <c:pt idx="16">
                  <c:v>1121</c:v>
                </c:pt>
                <c:pt idx="17">
                  <c:v>1209</c:v>
                </c:pt>
                <c:pt idx="18">
                  <c:v>1233</c:v>
                </c:pt>
                <c:pt idx="19">
                  <c:v>1200</c:v>
                </c:pt>
                <c:pt idx="20">
                  <c:v>1240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66240"/>
        <c:axId val="91867776"/>
      </c:lineChart>
      <c:catAx>
        <c:axId val="91866240"/>
        <c:scaling>
          <c:orientation val="minMax"/>
        </c:scaling>
        <c:delete val="0"/>
        <c:axPos val="b"/>
        <c:majorTickMark val="out"/>
        <c:minorTickMark val="none"/>
        <c:tickLblPos val="nextTo"/>
        <c:crossAx val="91867776"/>
        <c:crosses val="autoZero"/>
        <c:auto val="1"/>
        <c:lblAlgn val="ctr"/>
        <c:lblOffset val="100"/>
        <c:noMultiLvlLbl val="0"/>
      </c:catAx>
      <c:valAx>
        <c:axId val="91867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866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val>
            <c:numRef>
              <c:f>Sheet1!$J$1:$J$21</c:f>
              <c:numCache>
                <c:formatCode>General</c:formatCode>
                <c:ptCount val="21"/>
                <c:pt idx="0">
                  <c:v>737</c:v>
                </c:pt>
                <c:pt idx="1">
                  <c:v>704</c:v>
                </c:pt>
                <c:pt idx="2">
                  <c:v>771</c:v>
                </c:pt>
                <c:pt idx="3">
                  <c:v>757</c:v>
                </c:pt>
                <c:pt idx="4">
                  <c:v>717</c:v>
                </c:pt>
                <c:pt idx="5">
                  <c:v>722</c:v>
                </c:pt>
                <c:pt idx="6">
                  <c:v>763</c:v>
                </c:pt>
                <c:pt idx="7">
                  <c:v>748</c:v>
                </c:pt>
                <c:pt idx="8">
                  <c:v>714</c:v>
                </c:pt>
                <c:pt idx="9">
                  <c:v>727</c:v>
                </c:pt>
                <c:pt idx="10">
                  <c:v>683</c:v>
                </c:pt>
                <c:pt idx="11">
                  <c:v>703</c:v>
                </c:pt>
                <c:pt idx="12">
                  <c:v>815</c:v>
                </c:pt>
                <c:pt idx="13">
                  <c:v>836</c:v>
                </c:pt>
                <c:pt idx="14">
                  <c:v>821</c:v>
                </c:pt>
                <c:pt idx="15">
                  <c:v>775</c:v>
                </c:pt>
                <c:pt idx="16">
                  <c:v>693</c:v>
                </c:pt>
                <c:pt idx="17">
                  <c:v>771</c:v>
                </c:pt>
                <c:pt idx="18">
                  <c:v>819</c:v>
                </c:pt>
                <c:pt idx="19">
                  <c:v>785</c:v>
                </c:pt>
                <c:pt idx="20">
                  <c:v>765</c:v>
                </c:pt>
              </c:numCache>
            </c:numRef>
          </c:val>
          <c:smooth val="0"/>
        </c:ser>
        <c:ser>
          <c:idx val="1"/>
          <c:order val="1"/>
          <c:val>
            <c:numRef>
              <c:f>Sheet1!$K$1:$K$21</c:f>
              <c:numCache>
                <c:formatCode>General</c:formatCode>
                <c:ptCount val="21"/>
                <c:pt idx="0">
                  <c:v>2553</c:v>
                </c:pt>
                <c:pt idx="1">
                  <c:v>2471</c:v>
                </c:pt>
                <c:pt idx="2">
                  <c:v>2418</c:v>
                </c:pt>
                <c:pt idx="3">
                  <c:v>2449</c:v>
                </c:pt>
                <c:pt idx="4">
                  <c:v>2607</c:v>
                </c:pt>
                <c:pt idx="5">
                  <c:v>2577</c:v>
                </c:pt>
                <c:pt idx="6">
                  <c:v>2917</c:v>
                </c:pt>
                <c:pt idx="7">
                  <c:v>2565</c:v>
                </c:pt>
                <c:pt idx="8">
                  <c:v>2537</c:v>
                </c:pt>
                <c:pt idx="9">
                  <c:v>2599</c:v>
                </c:pt>
                <c:pt idx="10">
                  <c:v>2632</c:v>
                </c:pt>
                <c:pt idx="11">
                  <c:v>2458</c:v>
                </c:pt>
                <c:pt idx="12">
                  <c:v>2684</c:v>
                </c:pt>
                <c:pt idx="13">
                  <c:v>2819</c:v>
                </c:pt>
                <c:pt idx="14">
                  <c:v>2527</c:v>
                </c:pt>
                <c:pt idx="15">
                  <c:v>2482</c:v>
                </c:pt>
                <c:pt idx="16">
                  <c:v>2851</c:v>
                </c:pt>
                <c:pt idx="17">
                  <c:v>2532</c:v>
                </c:pt>
                <c:pt idx="18">
                  <c:v>2677</c:v>
                </c:pt>
                <c:pt idx="19">
                  <c:v>2455</c:v>
                </c:pt>
                <c:pt idx="20">
                  <c:v>2500</c:v>
                </c:pt>
              </c:numCache>
            </c:numRef>
          </c:val>
          <c:smooth val="0"/>
        </c:ser>
        <c:ser>
          <c:idx val="2"/>
          <c:order val="2"/>
          <c:val>
            <c:numRef>
              <c:f>Sheet1!$L$1:$L$21</c:f>
              <c:numCache>
                <c:formatCode>General</c:formatCode>
                <c:ptCount val="21"/>
                <c:pt idx="0">
                  <c:v>589</c:v>
                </c:pt>
                <c:pt idx="1">
                  <c:v>535</c:v>
                </c:pt>
                <c:pt idx="2">
                  <c:v>558</c:v>
                </c:pt>
                <c:pt idx="3">
                  <c:v>519</c:v>
                </c:pt>
                <c:pt idx="4">
                  <c:v>596</c:v>
                </c:pt>
                <c:pt idx="5">
                  <c:v>581</c:v>
                </c:pt>
                <c:pt idx="6">
                  <c:v>534</c:v>
                </c:pt>
                <c:pt idx="7">
                  <c:v>529</c:v>
                </c:pt>
                <c:pt idx="8">
                  <c:v>592</c:v>
                </c:pt>
                <c:pt idx="9">
                  <c:v>554</c:v>
                </c:pt>
                <c:pt idx="10">
                  <c:v>517</c:v>
                </c:pt>
                <c:pt idx="11">
                  <c:v>530</c:v>
                </c:pt>
                <c:pt idx="12">
                  <c:v>468</c:v>
                </c:pt>
                <c:pt idx="13">
                  <c:v>503</c:v>
                </c:pt>
                <c:pt idx="14">
                  <c:v>620</c:v>
                </c:pt>
                <c:pt idx="15">
                  <c:v>641</c:v>
                </c:pt>
                <c:pt idx="16">
                  <c:v>623</c:v>
                </c:pt>
                <c:pt idx="17">
                  <c:v>575</c:v>
                </c:pt>
                <c:pt idx="18">
                  <c:v>493</c:v>
                </c:pt>
                <c:pt idx="19">
                  <c:v>567</c:v>
                </c:pt>
                <c:pt idx="20">
                  <c:v>609</c:v>
                </c:pt>
              </c:numCache>
            </c:numRef>
          </c:val>
          <c:smooth val="0"/>
        </c:ser>
        <c:ser>
          <c:idx val="3"/>
          <c:order val="3"/>
          <c:val>
            <c:numRef>
              <c:f>Sheet1!$M$1:$M$21</c:f>
              <c:numCache>
                <c:formatCode>General</c:formatCode>
                <c:ptCount val="21"/>
                <c:pt idx="0">
                  <c:v>1354</c:v>
                </c:pt>
                <c:pt idx="1">
                  <c:v>1292</c:v>
                </c:pt>
                <c:pt idx="2">
                  <c:v>1246</c:v>
                </c:pt>
                <c:pt idx="3">
                  <c:v>1121</c:v>
                </c:pt>
                <c:pt idx="4">
                  <c:v>1124</c:v>
                </c:pt>
                <c:pt idx="5">
                  <c:v>1096</c:v>
                </c:pt>
                <c:pt idx="6">
                  <c:v>1127</c:v>
                </c:pt>
                <c:pt idx="7">
                  <c:v>1104</c:v>
                </c:pt>
                <c:pt idx="8">
                  <c:v>1075</c:v>
                </c:pt>
                <c:pt idx="9">
                  <c:v>1120</c:v>
                </c:pt>
                <c:pt idx="10">
                  <c:v>1132</c:v>
                </c:pt>
                <c:pt idx="11">
                  <c:v>1103</c:v>
                </c:pt>
                <c:pt idx="12">
                  <c:v>1099</c:v>
                </c:pt>
                <c:pt idx="13">
                  <c:v>1056</c:v>
                </c:pt>
                <c:pt idx="14">
                  <c:v>1008</c:v>
                </c:pt>
                <c:pt idx="15">
                  <c:v>1057</c:v>
                </c:pt>
                <c:pt idx="16">
                  <c:v>1121</c:v>
                </c:pt>
                <c:pt idx="17">
                  <c:v>1209</c:v>
                </c:pt>
                <c:pt idx="18">
                  <c:v>1233</c:v>
                </c:pt>
                <c:pt idx="19">
                  <c:v>1200</c:v>
                </c:pt>
                <c:pt idx="20">
                  <c:v>1240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67488"/>
        <c:axId val="91969024"/>
      </c:lineChart>
      <c:catAx>
        <c:axId val="91967488"/>
        <c:scaling>
          <c:orientation val="minMax"/>
        </c:scaling>
        <c:delete val="0"/>
        <c:axPos val="b"/>
        <c:majorTickMark val="out"/>
        <c:minorTickMark val="none"/>
        <c:tickLblPos val="nextTo"/>
        <c:crossAx val="91969024"/>
        <c:crosses val="autoZero"/>
        <c:auto val="1"/>
        <c:lblAlgn val="ctr"/>
        <c:lblOffset val="100"/>
        <c:noMultiLvlLbl val="0"/>
      </c:catAx>
      <c:valAx>
        <c:axId val="91969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967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0BA30-CFCD-4C03-AF5D-8029CB17CB31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8A52A-087C-4080-9E25-E959C67E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part, I will introduce 2 definitions, the KNN definition can make us understand</a:t>
            </a:r>
            <a:r>
              <a:rPr lang="en-US" baseline="0" dirty="0" smtClean="0"/>
              <a:t> the RNN better, so I will introduce the KNN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8A52A-087C-4080-9E25-E959C67EA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example, we want to find the tuple e’s nearest neighbor, and the parameter k is equal to 2, in the first step we compute the distance to e, and rank the tuples with the distance </a:t>
            </a:r>
            <a:r>
              <a:rPr lang="en-US" baseline="0" dirty="0" err="1" smtClean="0"/>
              <a:t>frome</a:t>
            </a:r>
            <a:r>
              <a:rPr lang="en-US" baseline="0" dirty="0" smtClean="0"/>
              <a:t> the smallest to the largest, Then we get a rank order.</a:t>
            </a:r>
          </a:p>
          <a:p>
            <a:r>
              <a:rPr lang="en-US" baseline="0" dirty="0" smtClean="0"/>
              <a:t>In the second step, we choose the first two tuples as the nearest neighbor.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8A52A-087C-4080-9E25-E959C67EAD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0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rnn</a:t>
            </a:r>
            <a:r>
              <a:rPr lang="en-US" baseline="0" dirty="0" smtClean="0"/>
              <a:t> need revise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8A52A-087C-4080-9E25-E959C67EAD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8A52A-087C-4080-9E25-E959C67EAD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8A52A-087C-4080-9E25-E959C67EAD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5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evidence</a:t>
            </a:r>
          </a:p>
          <a:p>
            <a:r>
              <a:rPr lang="en-US" dirty="0" smtClean="0"/>
              <a:t>or using the </a:t>
            </a:r>
            <a:r>
              <a:rPr lang="en-US" dirty="0" err="1" smtClean="0"/>
              <a:t>knn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8A52A-087C-4080-9E25-E959C67EAD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8A52A-087C-4080-9E25-E959C67EAD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F808-B471-4309-AC9B-E53CB57F023B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831-B41D-4BC1-902D-D05257B0B739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ADB2-308C-4321-946E-BC64ECC5E4CD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3E84-8CD9-42ED-B54B-48969F7B685E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0F81-D778-4005-9AE7-C2A26AE5CB6E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9FC-060F-4315-9C7A-AB1A32DBDFA7}" type="datetime1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0FC-0A2E-4378-9E64-CB4C4EA20574}" type="datetime1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7496-134F-4BAE-80A8-C3B35FD6B9C2}" type="datetime1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F032-0A48-43D4-96FD-C59CBAC53ABB}" type="datetime1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CA3B-9246-4B5D-AA8F-6C045F8EEBEB}" type="datetime1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A92E-B194-449D-BFDC-CA184E2C7568}" type="datetime1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2AABB-242A-4B59-AABE-126083183867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Nearest Neighbor Search On Sliding Window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3: Basic Approach</a:t>
            </a:r>
            <a:br>
              <a:rPr lang="en-US" dirty="0"/>
            </a:br>
            <a:r>
              <a:rPr lang="en-US" dirty="0" smtClean="0"/>
              <a:t>(another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distance relationship: </a:t>
            </a:r>
          </a:p>
          <a:p>
            <a:pPr marL="0" indent="0">
              <a:buNone/>
            </a:pPr>
            <a:r>
              <a:rPr lang="en-US" sz="2000" dirty="0" smtClean="0"/>
              <a:t>------when we get the KNN set, we can easily get the </a:t>
            </a:r>
            <a:r>
              <a:rPr lang="en-US" sz="2000" dirty="0" err="1" smtClean="0"/>
              <a:t>kth</a:t>
            </a:r>
            <a:r>
              <a:rPr lang="en-US" sz="2000" dirty="0" smtClean="0"/>
              <a:t>-nearest neighbor</a:t>
            </a:r>
            <a:endParaRPr lang="en-US" sz="2000" dirty="0"/>
          </a:p>
          <a:p>
            <a:r>
              <a:rPr lang="en-US" dirty="0" smtClean="0"/>
              <a:t>By comparing the distance with D(    ,    )</a:t>
            </a:r>
          </a:p>
          <a:p>
            <a:endParaRPr lang="en-US" dirty="0"/>
          </a:p>
          <a:p>
            <a:r>
              <a:rPr lang="en-US" sz="2000" dirty="0"/>
              <a:t>Tuple </a:t>
            </a:r>
            <a:r>
              <a:rPr lang="en-US" sz="2000" dirty="0">
                <a:solidFill>
                  <a:srgbClr val="0070C0"/>
                </a:solidFill>
              </a:rPr>
              <a:t>Q</a:t>
            </a:r>
            <a:r>
              <a:rPr lang="en-US" sz="2000" dirty="0"/>
              <a:t> is the RNN of Tuple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------D(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,      )&lt;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D(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sz="2000" dirty="0"/>
              <a:t>Tuple </a:t>
            </a:r>
            <a:r>
              <a:rPr lang="en-US" sz="2000" dirty="0">
                <a:solidFill>
                  <a:srgbClr val="0070C0"/>
                </a:solidFill>
              </a:rPr>
              <a:t>Q</a:t>
            </a:r>
            <a:r>
              <a:rPr lang="en-US" sz="2000" dirty="0"/>
              <a:t> is not the RNN of Tuple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------D(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)&gt; D(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32" y="4156495"/>
            <a:ext cx="2819400" cy="249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6693032" y="613769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endCxn id="15" idx="3"/>
          </p:cNvCxnSpPr>
          <p:nvPr/>
        </p:nvCxnSpPr>
        <p:spPr>
          <a:xfrm>
            <a:off x="6578732" y="540421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5036" y="5181948"/>
            <a:ext cx="762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 rot="10185400">
            <a:off x="5936405" y="5474452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05705" y="5245727"/>
            <a:ext cx="255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reverse nearest </a:t>
            </a:r>
            <a:r>
              <a:rPr lang="en-US" dirty="0"/>
              <a:t>neighbor </a:t>
            </a:r>
          </a:p>
        </p:txBody>
      </p:sp>
      <p:sp>
        <p:nvSpPr>
          <p:cNvPr id="21" name="Curved Left Arrow 20"/>
          <p:cNvSpPr/>
          <p:nvPr/>
        </p:nvSpPr>
        <p:spPr>
          <a:xfrm rot="20926007">
            <a:off x="6948185" y="5403013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64432" y="528991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55036" y="4042195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Left-Right Arrow 23"/>
          <p:cNvSpPr/>
          <p:nvPr/>
        </p:nvSpPr>
        <p:spPr>
          <a:xfrm rot="8677656">
            <a:off x="6498158" y="4639335"/>
            <a:ext cx="1828800" cy="288333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874132" y="528991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 rot="4439082">
            <a:off x="6403523" y="5682385"/>
            <a:ext cx="582532" cy="304800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12187" y="6398911"/>
            <a:ext cx="2209800" cy="253014"/>
          </a:xfrm>
          <a:prstGeom prst="rect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K-</a:t>
            </a:r>
            <a:r>
              <a:rPr lang="en-US" dirty="0">
                <a:solidFill>
                  <a:schemeClr val="tx1"/>
                </a:solidFill>
              </a:rPr>
              <a:t> nearest neighbor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33" y="2672555"/>
            <a:ext cx="4445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41" y="2672554"/>
            <a:ext cx="4079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7"/>
          <p:cNvSpPr/>
          <p:nvPr/>
        </p:nvSpPr>
        <p:spPr>
          <a:xfrm>
            <a:off x="1318592" y="415906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29" name="Oval 28"/>
          <p:cNvSpPr/>
          <p:nvPr/>
        </p:nvSpPr>
        <p:spPr>
          <a:xfrm>
            <a:off x="1299673" y="487094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30" name="Oval 29"/>
          <p:cNvSpPr/>
          <p:nvPr/>
        </p:nvSpPr>
        <p:spPr>
          <a:xfrm>
            <a:off x="1729669" y="4874771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9669" y="4159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76552" y="415906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33" name="Oval 32"/>
          <p:cNvSpPr/>
          <p:nvPr/>
        </p:nvSpPr>
        <p:spPr>
          <a:xfrm>
            <a:off x="2576552" y="488014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34" name="Oval 33"/>
          <p:cNvSpPr/>
          <p:nvPr/>
        </p:nvSpPr>
        <p:spPr>
          <a:xfrm>
            <a:off x="2971800" y="4880144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971800" y="4152443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P</a:t>
            </a:r>
            <a:r>
              <a:rPr lang="en-US" dirty="0" smtClean="0"/>
              <a:t>robing </a:t>
            </a:r>
            <a:r>
              <a:rPr lang="en-US" dirty="0"/>
              <a:t>M</a:t>
            </a:r>
            <a:r>
              <a:rPr lang="en-US" dirty="0" smtClean="0"/>
              <a:t>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6999"/>
          </a:xfrm>
        </p:spPr>
        <p:txBody>
          <a:bodyPr/>
          <a:lstStyle/>
          <a:p>
            <a:r>
              <a:rPr lang="en-US" dirty="0" smtClean="0"/>
              <a:t>Using the properties mentioned before:</a:t>
            </a:r>
          </a:p>
          <a:p>
            <a:pPr marL="0" indent="0">
              <a:buNone/>
            </a:pPr>
            <a:r>
              <a:rPr lang="en-US" dirty="0" smtClean="0"/>
              <a:t>Get D(    ,    )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D(    ,   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&lt;= </a:t>
            </a:r>
            <a:r>
              <a:rPr lang="en-US" dirty="0"/>
              <a:t>D(    ,    </a:t>
            </a:r>
            <a:r>
              <a:rPr lang="en-US" dirty="0" smtClean="0"/>
              <a:t>):         is RNN of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        is not RNN of 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76400" y="23622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18" name="Oval 17"/>
          <p:cNvSpPr/>
          <p:nvPr/>
        </p:nvSpPr>
        <p:spPr>
          <a:xfrm>
            <a:off x="2133600" y="23622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3743" y="29718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22" name="Oval 21"/>
          <p:cNvSpPr/>
          <p:nvPr/>
        </p:nvSpPr>
        <p:spPr>
          <a:xfrm>
            <a:off x="1750943" y="29718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76600" y="2994991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24" name="Oval 23"/>
          <p:cNvSpPr/>
          <p:nvPr/>
        </p:nvSpPr>
        <p:spPr>
          <a:xfrm>
            <a:off x="3733800" y="2994991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23945" y="30099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642925" y="29718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29" name="Oval 28"/>
          <p:cNvSpPr/>
          <p:nvPr/>
        </p:nvSpPr>
        <p:spPr>
          <a:xfrm>
            <a:off x="1447800" y="35814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30" name="Oval 29"/>
          <p:cNvSpPr/>
          <p:nvPr/>
        </p:nvSpPr>
        <p:spPr>
          <a:xfrm>
            <a:off x="4410087" y="35814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413" y="4156495"/>
            <a:ext cx="2819400" cy="249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Oval 32"/>
          <p:cNvSpPr/>
          <p:nvPr/>
        </p:nvSpPr>
        <p:spPr>
          <a:xfrm>
            <a:off x="4537413" y="613769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>
            <a:off x="4423113" y="540421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99417" y="5181948"/>
            <a:ext cx="762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urved Left Arrow 35"/>
          <p:cNvSpPr/>
          <p:nvPr/>
        </p:nvSpPr>
        <p:spPr>
          <a:xfrm rot="10185400">
            <a:off x="3780786" y="5474452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50086" y="5245727"/>
            <a:ext cx="255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reverse nearest </a:t>
            </a:r>
            <a:r>
              <a:rPr lang="en-US" dirty="0"/>
              <a:t>neighbor </a:t>
            </a:r>
          </a:p>
        </p:txBody>
      </p:sp>
      <p:sp>
        <p:nvSpPr>
          <p:cNvPr id="38" name="Curved Left Arrow 37"/>
          <p:cNvSpPr/>
          <p:nvPr/>
        </p:nvSpPr>
        <p:spPr>
          <a:xfrm rot="20926007">
            <a:off x="4792566" y="5403013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308813" y="528991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40" name="Oval 39"/>
          <p:cNvSpPr/>
          <p:nvPr/>
        </p:nvSpPr>
        <p:spPr>
          <a:xfrm>
            <a:off x="5999417" y="4042195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Left-Right Arrow 40"/>
          <p:cNvSpPr/>
          <p:nvPr/>
        </p:nvSpPr>
        <p:spPr>
          <a:xfrm rot="8677656">
            <a:off x="4342539" y="4639335"/>
            <a:ext cx="1828800" cy="288333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718513" y="528991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 rot="4439082">
            <a:off x="4247904" y="5682385"/>
            <a:ext cx="582532" cy="304800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56568" y="6398911"/>
            <a:ext cx="2209800" cy="253014"/>
          </a:xfrm>
          <a:prstGeom prst="rect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K-</a:t>
            </a:r>
            <a:r>
              <a:rPr lang="en-US" dirty="0">
                <a:solidFill>
                  <a:schemeClr val="tx1"/>
                </a:solidFill>
              </a:rPr>
              <a:t> nearest neighbor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Method in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 query tuple</a:t>
            </a:r>
          </a:p>
          <a:p>
            <a:r>
              <a:rPr lang="en-US" dirty="0" smtClean="0"/>
              <a:t>Determine each tuple in the window is RNN or not:</a:t>
            </a:r>
            <a:endParaRPr lang="en-US" dirty="0"/>
          </a:p>
          <a:p>
            <a:r>
              <a:rPr lang="en-US" dirty="0" smtClean="0"/>
              <a:t>Get the </a:t>
            </a:r>
            <a:r>
              <a:rPr lang="en-US" dirty="0" err="1" smtClean="0"/>
              <a:t>Kth</a:t>
            </a:r>
            <a:r>
              <a:rPr lang="en-US" dirty="0" smtClean="0"/>
              <a:t>-nearest neighbor of that tuple in window</a:t>
            </a:r>
          </a:p>
          <a:p>
            <a:endParaRPr lang="en-US" dirty="0"/>
          </a:p>
          <a:p>
            <a:r>
              <a:rPr lang="en-US" dirty="0" smtClean="0"/>
              <a:t>Compare D(    ,     ) and Da</a:t>
            </a:r>
          </a:p>
          <a:p>
            <a:pPr marL="0" indent="0">
              <a:buNone/>
            </a:pPr>
            <a:r>
              <a:rPr lang="en-US" sz="2400" dirty="0" smtClean="0"/>
              <a:t>        If </a:t>
            </a:r>
            <a:r>
              <a:rPr lang="en-US" sz="2400" dirty="0"/>
              <a:t>D(    ,     ) </a:t>
            </a:r>
            <a:r>
              <a:rPr lang="en-US" sz="2400" dirty="0" smtClean="0"/>
              <a:t>&lt; Da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      is RNN of</a:t>
            </a:r>
          </a:p>
          <a:p>
            <a:pPr marL="0" indent="0">
              <a:buNone/>
            </a:pPr>
            <a:r>
              <a:rPr lang="en-US" sz="2400" dirty="0" smtClean="0"/>
              <a:t>        If </a:t>
            </a:r>
            <a:r>
              <a:rPr lang="en-US" sz="2400" dirty="0"/>
              <a:t>D(    ,     ) </a:t>
            </a:r>
            <a:r>
              <a:rPr lang="en-US" sz="2400" dirty="0" smtClean="0"/>
              <a:t>&gt; </a:t>
            </a:r>
            <a:r>
              <a:rPr lang="en-US" sz="2400" dirty="0"/>
              <a:t>Da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      is </a:t>
            </a:r>
            <a:r>
              <a:rPr lang="en-US" sz="2400" dirty="0" smtClean="0"/>
              <a:t>not RNN </a:t>
            </a:r>
            <a:r>
              <a:rPr lang="en-US" sz="2400" dirty="0"/>
              <a:t>of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429000" y="18288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9074" y="2716697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8878" y="2716697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7078" y="2716697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2601" y="2716697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6297" y="2716697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09074" y="2716697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42474" y="2716697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96347" y="2716697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2278" y="2716697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18395" y="2716697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20478" y="2716697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065473" y="2716697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76001" y="2716697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17614" y="2716697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419697" y="2716697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72578" y="3038062"/>
            <a:ext cx="45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slide1     slide 2    slide 3      slide 4     slide 5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667771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09074" y="3810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48878" y="3810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87078" y="3810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42601" y="3810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86297" y="3810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09074" y="38100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042474" y="38100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396347" y="38100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882278" y="38100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18395" y="38100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720478" y="38100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065473" y="38100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576001" y="38100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917614" y="38100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419697" y="38100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2578" y="4131365"/>
            <a:ext cx="45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slide1     slide 2    slide 3      slide 4     slide 5</a:t>
            </a:r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2242708" y="4648200"/>
            <a:ext cx="456532" cy="304800"/>
          </a:xfrm>
          <a:prstGeom prst="borderCallout1">
            <a:avLst>
              <a:gd name="adj1" fmla="val -9511"/>
              <a:gd name="adj2" fmla="val 51037"/>
              <a:gd name="adj3" fmla="val -187500"/>
              <a:gd name="adj4" fmla="val 93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3374" y="4615934"/>
            <a:ext cx="330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to </a:t>
            </a:r>
            <a:r>
              <a:rPr lang="en-US" dirty="0" err="1" smtClean="0"/>
              <a:t>kth</a:t>
            </a:r>
            <a:r>
              <a:rPr lang="en-US" dirty="0"/>
              <a:t>-</a:t>
            </a:r>
            <a:r>
              <a:rPr lang="en-US" dirty="0" smtClean="0"/>
              <a:t>nearest neighbor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890074" y="5105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463655" y="51435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463178" y="55626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119157" y="56007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460913" y="60198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1963803" y="55626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614101" y="60579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600200" y="5610639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963803" y="60198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600200" y="6067839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smtClean="0"/>
              <a:t>Method in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window slides</a:t>
            </a:r>
            <a:r>
              <a:rPr lang="en-US" sz="2800" dirty="0" smtClean="0">
                <a:sym typeface="Wingdings" pitchFamily="2" charset="2"/>
              </a:rPr>
              <a:t>: 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  (old ones expire and new ones come in)</a:t>
            </a:r>
          </a:p>
          <a:p>
            <a:pPr marL="0" indent="0">
              <a:buNone/>
            </a:pPr>
            <a:r>
              <a:rPr lang="en-US" sz="2800" dirty="0" smtClean="0">
                <a:sym typeface="Wingdings" pitchFamily="2" charset="2"/>
              </a:rPr>
              <a:t>The </a:t>
            </a:r>
            <a:r>
              <a:rPr lang="en-US" sz="2800" dirty="0" err="1" smtClean="0">
                <a:sym typeface="Wingdings" pitchFamily="2" charset="2"/>
              </a:rPr>
              <a:t>knn</a:t>
            </a:r>
            <a:r>
              <a:rPr lang="en-US" sz="2800" dirty="0" smtClean="0">
                <a:sym typeface="Wingdings" pitchFamily="2" charset="2"/>
              </a:rPr>
              <a:t> of each tuple change, we need to do the same operation again in the next whole window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Minimal probing +lifespan</a:t>
            </a:r>
            <a:br>
              <a:rPr lang="en-US" dirty="0"/>
            </a:br>
            <a:r>
              <a:rPr lang="en-US" dirty="0"/>
              <a:t>Workflow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Step1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5545" y="4355307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45" y="4343400"/>
            <a:ext cx="785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01" y="4340286"/>
            <a:ext cx="785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51" y="4343399"/>
            <a:ext cx="785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07545" y="4355307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69545" y="4349445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93" y="4328013"/>
            <a:ext cx="8112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06" y="4330150"/>
            <a:ext cx="8112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88" y="4335706"/>
            <a:ext cx="8112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2" y="4421137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40" y="4421874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52" y="4422611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09" y="4420014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18" y="4434794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49" y="442815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53" y="442815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59" y="4440335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746" y="4436998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31" y="442815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5" y="442815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52" y="4436998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53" y="4440335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94" y="4443641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82" y="4413444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757" y="4437029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52" y="4446977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78" y="4437029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09" y="4427161"/>
            <a:ext cx="17621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Line Callout 1 31"/>
          <p:cNvSpPr/>
          <p:nvPr/>
        </p:nvSpPr>
        <p:spPr>
          <a:xfrm>
            <a:off x="2534635" y="3756765"/>
            <a:ext cx="1163354" cy="182759"/>
          </a:xfrm>
          <a:prstGeom prst="borderCallout1">
            <a:avLst>
              <a:gd name="adj1" fmla="val 353923"/>
              <a:gd name="adj2" fmla="val 106133"/>
              <a:gd name="adj3" fmla="val 112499"/>
              <a:gd name="adj4" fmla="val 936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3491336" y="4683369"/>
            <a:ext cx="2880418" cy="8093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Probing order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(Lifespan optimization)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Up Arrow Callout 33"/>
          <p:cNvSpPr/>
          <p:nvPr/>
        </p:nvSpPr>
        <p:spPr>
          <a:xfrm>
            <a:off x="1788680" y="4983397"/>
            <a:ext cx="3125933" cy="1371600"/>
          </a:xfrm>
          <a:prstGeom prst="upArrowCallout">
            <a:avLst>
              <a:gd name="adj1" fmla="val 0"/>
              <a:gd name="adj2" fmla="val 0"/>
              <a:gd name="adj3" fmla="val 44896"/>
              <a:gd name="adj4" fmla="val 7305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 enough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Then stop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(Minimal probing)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loud Callout 34"/>
              <p:cNvSpPr/>
              <p:nvPr/>
            </p:nvSpPr>
            <p:spPr>
              <a:xfrm>
                <a:off x="4422749" y="2819400"/>
                <a:ext cx="2711860" cy="1373816"/>
              </a:xfrm>
              <a:prstGeom prst="cloudCallou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/>
                      </a:rPr>
                      <m:t>❶</m:t>
                    </m:r>
                  </m:oMath>
                </a14:m>
                <a:r>
                  <a:rPr lang="en-US" sz="1100" dirty="0" smtClean="0">
                    <a:solidFill>
                      <a:schemeClr val="tx1"/>
                    </a:solidFill>
                  </a:rPr>
                  <a:t>Evidence No. after itself</a:t>
                </a:r>
              </a:p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❷No. of evidence in each slide before itself</a:t>
                </a:r>
              </a:p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❸whether it doesn’t need to probe in next slide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loud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49" y="2819400"/>
                <a:ext cx="2711860" cy="1373816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386804" y="2655332"/>
            <a:ext cx="22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keep: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Minimal probing +lifespan</a:t>
            </a:r>
            <a:br>
              <a:rPr lang="en-US" dirty="0"/>
            </a:br>
            <a:r>
              <a:rPr lang="en-US" dirty="0"/>
              <a:t>Workflow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2(when slide happens):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There are two different situations: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3050"/>
            <a:ext cx="70421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8112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38450"/>
            <a:ext cx="785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7" y="2932958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48" y="2926316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0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81" y="2911608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Left Brace 37"/>
          <p:cNvSpPr/>
          <p:nvPr/>
        </p:nvSpPr>
        <p:spPr>
          <a:xfrm rot="16200000">
            <a:off x="3957690" y="1549796"/>
            <a:ext cx="331787" cy="39377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6" name="TextBox 4095"/>
          <p:cNvSpPr txBox="1"/>
          <p:nvPr/>
        </p:nvSpPr>
        <p:spPr>
          <a:xfrm>
            <a:off x="2847578" y="3140745"/>
            <a:ext cx="27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Tuples have old evidence</a:t>
            </a:r>
            <a:endParaRPr lang="en-US" dirty="0"/>
          </a:p>
        </p:txBody>
      </p:sp>
      <p:sp>
        <p:nvSpPr>
          <p:cNvPr id="4097" name="Left Brace 4096"/>
          <p:cNvSpPr/>
          <p:nvPr/>
        </p:nvSpPr>
        <p:spPr>
          <a:xfrm rot="16200000">
            <a:off x="6338266" y="3191046"/>
            <a:ext cx="301281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0" name="TextBox 4099"/>
          <p:cNvSpPr txBox="1"/>
          <p:nvPr/>
        </p:nvSpPr>
        <p:spPr>
          <a:xfrm>
            <a:off x="6165981" y="3134911"/>
            <a:ext cx="99938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4101" name="Up Arrow Callout 4100"/>
          <p:cNvSpPr/>
          <p:nvPr/>
        </p:nvSpPr>
        <p:spPr>
          <a:xfrm>
            <a:off x="5979247" y="3533946"/>
            <a:ext cx="1066800" cy="990600"/>
          </a:xfrm>
          <a:prstGeom prst="up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The same probing method as in step 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102" name="Up Arrow Callout 4101"/>
          <p:cNvSpPr/>
          <p:nvPr/>
        </p:nvSpPr>
        <p:spPr>
          <a:xfrm>
            <a:off x="2576995" y="3810000"/>
            <a:ext cx="3026914" cy="1782756"/>
          </a:xfrm>
          <a:prstGeom prst="up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If( safe) </a:t>
            </a:r>
            <a:r>
              <a:rPr lang="en-US" sz="1200" dirty="0" smtClean="0">
                <a:sym typeface="Wingdings" pitchFamily="2" charset="2"/>
              </a:rPr>
              <a:t>next</a:t>
            </a:r>
            <a:endParaRPr lang="en-US" sz="1200" dirty="0" smtClean="0"/>
          </a:p>
          <a:p>
            <a:pPr algn="ctr"/>
            <a:r>
              <a:rPr lang="en-US" sz="1200" dirty="0" smtClean="0"/>
              <a:t>Else:</a:t>
            </a:r>
          </a:p>
          <a:p>
            <a:pPr algn="ctr"/>
            <a:r>
              <a:rPr lang="en-US" sz="1200" dirty="0" smtClean="0"/>
              <a:t>Update the evidence by probing the new slide,</a:t>
            </a:r>
          </a:p>
          <a:p>
            <a:pPr algn="ctr"/>
            <a:r>
              <a:rPr lang="en-US" sz="1200" dirty="0" smtClean="0"/>
              <a:t>It may change to safe one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we get enough evidence, we stop probing</a:t>
            </a:r>
          </a:p>
          <a:p>
            <a:r>
              <a:rPr lang="en-US" sz="2400" dirty="0" smtClean="0"/>
              <a:t>We keep the evidence that have longer lifespan, so we avoid to update the evidence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6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method</a:t>
            </a:r>
          </a:p>
          <a:p>
            <a:r>
              <a:rPr lang="en-US" dirty="0" smtClean="0"/>
              <a:t>Minimal probing</a:t>
            </a:r>
          </a:p>
          <a:p>
            <a:r>
              <a:rPr lang="en-US" dirty="0" smtClean="0">
                <a:hlinkClick r:id="rId2" action="ppaction://hlinksldjump"/>
              </a:rPr>
              <a:t>Minimal probing +lifespan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Optimized </a:t>
            </a:r>
            <a:r>
              <a:rPr lang="en-US" dirty="0">
                <a:hlinkClick r:id="rId3" action="ppaction://hlinksldjump"/>
              </a:rPr>
              <a:t>Minimal probing +</a:t>
            </a:r>
            <a:r>
              <a:rPr lang="en-US" dirty="0" smtClean="0">
                <a:hlinkClick r:id="rId3" action="ppaction://hlinksldjump"/>
              </a:rPr>
              <a:t>lifespan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DISP+</a:t>
            </a:r>
            <a:r>
              <a:rPr lang="en-US" dirty="0">
                <a:hlinkClick r:id="rId4" action="ppaction://hlinksldjump"/>
              </a:rPr>
              <a:t> Minimal </a:t>
            </a:r>
            <a:r>
              <a:rPr lang="en-US" dirty="0" smtClean="0">
                <a:hlinkClick r:id="rId4" action="ppaction://hlinksldjump"/>
              </a:rPr>
              <a:t>probing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Optimize Minimal probing +lifespan</a:t>
            </a:r>
            <a:br>
              <a:rPr lang="en-US" dirty="0"/>
            </a:br>
            <a:r>
              <a:rPr lang="en-US" dirty="0"/>
              <a:t>Workflow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❶for the new tuples:</a:t>
            </a:r>
          </a:p>
          <a:p>
            <a:endParaRPr lang="en-US" dirty="0"/>
          </a:p>
          <a:p>
            <a:r>
              <a:rPr lang="en-US" dirty="0" smtClean="0"/>
              <a:t>We keep: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Evidence No. after </a:t>
            </a:r>
            <a:r>
              <a:rPr lang="en-US" sz="2000" dirty="0" smtClean="0"/>
              <a:t>itself</a:t>
            </a:r>
          </a:p>
          <a:p>
            <a:r>
              <a:rPr lang="en-US" sz="2000" dirty="0" smtClean="0"/>
              <a:t>No</a:t>
            </a:r>
            <a:r>
              <a:rPr lang="en-US" sz="2000" dirty="0"/>
              <a:t>. of evidence in each slide before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Optimize Minimal probing +lifespan</a:t>
            </a:r>
            <a:br>
              <a:rPr lang="en-US" dirty="0"/>
            </a:br>
            <a:r>
              <a:rPr lang="en-US" dirty="0"/>
              <a:t>Workflow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❷convenience for the next window:</a:t>
            </a:r>
          </a:p>
          <a:p>
            <a:endParaRPr lang="en-US" dirty="0"/>
          </a:p>
          <a:p>
            <a:r>
              <a:rPr lang="en-US" dirty="0" smtClean="0"/>
              <a:t>We keep the tuples we need to probe as: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19023"/>
              </p:ext>
            </p:extLst>
          </p:nvPr>
        </p:nvGraphicFramePr>
        <p:xfrm>
          <a:off x="1295400" y="4495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3886200" y="990600"/>
            <a:ext cx="838200" cy="601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3276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slide in window:4</a:t>
            </a:r>
            <a:endParaRPr lang="en-US" dirty="0"/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51" y="4570526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39" y="4571263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51" y="4572000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08" y="4569403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48" y="4577541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52" y="4577541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30" y="4577541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74" y="4577541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loud Callout 14"/>
          <p:cNvSpPr/>
          <p:nvPr/>
        </p:nvSpPr>
        <p:spPr>
          <a:xfrm>
            <a:off x="5345097" y="3581399"/>
            <a:ext cx="1371600" cy="805934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tuple get enough evidence when probing this slide</a:t>
            </a:r>
            <a:endParaRPr lang="en-US" sz="1000" dirty="0"/>
          </a:p>
        </p:txBody>
      </p:sp>
      <p:sp>
        <p:nvSpPr>
          <p:cNvPr id="16" name="Cloud Callout 15"/>
          <p:cNvSpPr/>
          <p:nvPr/>
        </p:nvSpPr>
        <p:spPr>
          <a:xfrm>
            <a:off x="2912246" y="3581399"/>
            <a:ext cx="1371600" cy="805934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tuple get enough evidence when probing this slide</a:t>
            </a:r>
            <a:endParaRPr lang="en-US" sz="1000" dirty="0"/>
          </a:p>
        </p:txBody>
      </p:sp>
      <p:sp>
        <p:nvSpPr>
          <p:cNvPr id="18" name="Up Arrow Callout 17"/>
          <p:cNvSpPr/>
          <p:nvPr/>
        </p:nvSpPr>
        <p:spPr>
          <a:xfrm>
            <a:off x="1587647" y="4876800"/>
            <a:ext cx="1828800" cy="990600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Or, The evidence is not enough.</a:t>
            </a:r>
          </a:p>
          <a:p>
            <a:pPr algn="ctr"/>
            <a:r>
              <a:rPr lang="en-US" dirty="0" smtClean="0"/>
              <a:t>(is RNN)</a:t>
            </a:r>
            <a:endParaRPr lang="en-US" dirty="0"/>
          </a:p>
        </p:txBody>
      </p:sp>
      <p:sp>
        <p:nvSpPr>
          <p:cNvPr id="19" name="Cloud Callout 18"/>
          <p:cNvSpPr/>
          <p:nvPr/>
        </p:nvSpPr>
        <p:spPr>
          <a:xfrm>
            <a:off x="1587647" y="3432414"/>
            <a:ext cx="1371600" cy="805934"/>
          </a:xfrm>
          <a:prstGeom prst="cloudCallout">
            <a:avLst>
              <a:gd name="adj1" fmla="val 17355"/>
              <a:gd name="adj2" fmla="val 8012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tuple get enough evidence when probing this slide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7541"/>
            <a:ext cx="13112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30897" y="5867400"/>
            <a:ext cx="242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1: Motivation</a:t>
            </a:r>
          </a:p>
          <a:p>
            <a:r>
              <a:rPr lang="en-US" dirty="0"/>
              <a:t>Part </a:t>
            </a:r>
            <a:r>
              <a:rPr lang="en-US" dirty="0" smtClean="0"/>
              <a:t>2: Definition</a:t>
            </a:r>
          </a:p>
          <a:p>
            <a:r>
              <a:rPr lang="en-US" dirty="0" smtClean="0"/>
              <a:t>Part 3: Methods</a:t>
            </a:r>
          </a:p>
          <a:p>
            <a:r>
              <a:rPr lang="en-US" dirty="0" smtClean="0"/>
              <a:t>Part 4: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59" y="3802121"/>
            <a:ext cx="61023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Optimize Minimal probing +lifespan</a:t>
            </a:r>
            <a:br>
              <a:rPr lang="en-US" dirty="0"/>
            </a:br>
            <a:r>
              <a:rPr lang="en-US" dirty="0"/>
              <a:t>Workflow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slide happens: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01744"/>
              </p:ext>
            </p:extLst>
          </p:nvPr>
        </p:nvGraphicFramePr>
        <p:xfrm>
          <a:off x="1202184" y="379894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              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3792984" y="293746"/>
            <a:ext cx="838200" cy="601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07184" y="257974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slide in window:4</a:t>
            </a:r>
            <a:endParaRPr lang="en-US" dirty="0"/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35" y="387367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23" y="3874409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35" y="3875146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92" y="3872549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32" y="3880687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36" y="3880687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4" y="3880687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58" y="3880687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loud Callout 14"/>
          <p:cNvSpPr/>
          <p:nvPr/>
        </p:nvSpPr>
        <p:spPr>
          <a:xfrm>
            <a:off x="5251881" y="2884545"/>
            <a:ext cx="1371600" cy="805934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tuple get enough evidence when probing this slide</a:t>
            </a:r>
            <a:endParaRPr lang="en-US" sz="1000" dirty="0"/>
          </a:p>
        </p:txBody>
      </p:sp>
      <p:sp>
        <p:nvSpPr>
          <p:cNvPr id="16" name="Cloud Callout 15"/>
          <p:cNvSpPr/>
          <p:nvPr/>
        </p:nvSpPr>
        <p:spPr>
          <a:xfrm>
            <a:off x="2819030" y="2884545"/>
            <a:ext cx="1371600" cy="805934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tuple get enough evidence when probing this slide</a:t>
            </a:r>
            <a:endParaRPr lang="en-US" sz="1000" dirty="0"/>
          </a:p>
        </p:txBody>
      </p:sp>
      <p:sp>
        <p:nvSpPr>
          <p:cNvPr id="17" name="Up Arrow Callout 16"/>
          <p:cNvSpPr/>
          <p:nvPr/>
        </p:nvSpPr>
        <p:spPr>
          <a:xfrm>
            <a:off x="1494431" y="4179946"/>
            <a:ext cx="1828800" cy="990600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Or, The evidence is not enough.</a:t>
            </a:r>
          </a:p>
          <a:p>
            <a:pPr algn="ctr"/>
            <a:r>
              <a:rPr lang="en-US" dirty="0" smtClean="0"/>
              <a:t>(is RNN)</a:t>
            </a:r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1494431" y="2735560"/>
            <a:ext cx="1371600" cy="805934"/>
          </a:xfrm>
          <a:prstGeom prst="cloudCallout">
            <a:avLst>
              <a:gd name="adj1" fmla="val 17355"/>
              <a:gd name="adj2" fmla="val 8012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tuple get enough evidence when probing this slide</a:t>
            </a:r>
            <a:endParaRPr 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84" y="3880687"/>
            <a:ext cx="13112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486513" y="4179946"/>
            <a:ext cx="253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tuples in new slides</a:t>
            </a:r>
            <a:endParaRPr lang="en-US" dirty="0"/>
          </a:p>
        </p:txBody>
      </p:sp>
      <p:pic>
        <p:nvPicPr>
          <p:cNvPr id="22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43" y="3887574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86451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44" y="3894589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1" y="3870943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6205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Explosion 1 20"/>
          <p:cNvSpPr/>
          <p:nvPr/>
        </p:nvSpPr>
        <p:spPr>
          <a:xfrm>
            <a:off x="342505" y="5210909"/>
            <a:ext cx="2713631" cy="685800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Probing all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1066800" y="4179946"/>
            <a:ext cx="287784" cy="123025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/>
          <p:cNvSpPr/>
          <p:nvPr/>
        </p:nvSpPr>
        <p:spPr>
          <a:xfrm rot="18299764">
            <a:off x="2697724" y="4712731"/>
            <a:ext cx="1667483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1465" y="4841577"/>
            <a:ext cx="24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safe evidence&lt;k</a:t>
            </a:r>
            <a:endParaRPr lang="en-US" dirty="0"/>
          </a:p>
        </p:txBody>
      </p:sp>
      <p:pic>
        <p:nvPicPr>
          <p:cNvPr id="32" name="Picture 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737" y="3887574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Curved Left Arrow 30"/>
          <p:cNvSpPr/>
          <p:nvPr/>
        </p:nvSpPr>
        <p:spPr>
          <a:xfrm rot="17439880">
            <a:off x="3670516" y="4677568"/>
            <a:ext cx="378949" cy="19403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2901" y="5647755"/>
            <a:ext cx="24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safe evidence&gt;=k</a:t>
            </a:r>
            <a:endParaRPr lang="en-US" dirty="0"/>
          </a:p>
        </p:txBody>
      </p:sp>
      <p:sp>
        <p:nvSpPr>
          <p:cNvPr id="2048" name="Rectangle 2047"/>
          <p:cNvSpPr/>
          <p:nvPr/>
        </p:nvSpPr>
        <p:spPr>
          <a:xfrm>
            <a:off x="1187789" y="3794075"/>
            <a:ext cx="1600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7" grpId="0" animBg="1"/>
      <p:bldP spid="28" grpId="0" animBg="1"/>
      <p:bldP spid="30" grpId="0"/>
      <p:bldP spid="31" grpId="0" animBg="1"/>
      <p:bldP spid="34" grpId="0"/>
      <p:bldP spid="20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method</a:t>
            </a:r>
          </a:p>
          <a:p>
            <a:r>
              <a:rPr lang="en-US" dirty="0" smtClean="0"/>
              <a:t>Minimal probing</a:t>
            </a:r>
          </a:p>
          <a:p>
            <a:r>
              <a:rPr lang="en-US" dirty="0" smtClean="0">
                <a:hlinkClick r:id="rId2" action="ppaction://hlinksldjump"/>
              </a:rPr>
              <a:t>Minimal probing +lifespan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Optimized </a:t>
            </a:r>
            <a:r>
              <a:rPr lang="en-US" dirty="0">
                <a:hlinkClick r:id="rId3" action="ppaction://hlinksldjump"/>
              </a:rPr>
              <a:t>Minimal probing +</a:t>
            </a:r>
            <a:r>
              <a:rPr lang="en-US" dirty="0" smtClean="0">
                <a:hlinkClick r:id="rId3" action="ppaction://hlinksldjump"/>
              </a:rPr>
              <a:t>lifespan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DISP+</a:t>
            </a:r>
            <a:r>
              <a:rPr lang="en-US" dirty="0">
                <a:hlinkClick r:id="rId4" action="ppaction://hlinksldjump"/>
              </a:rPr>
              <a:t> Minimal </a:t>
            </a:r>
            <a:r>
              <a:rPr lang="en-US" dirty="0" smtClean="0">
                <a:hlinkClick r:id="rId4" action="ppaction://hlinksldjump"/>
              </a:rPr>
              <a:t>probing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 and Minimal </a:t>
            </a:r>
            <a:r>
              <a:rPr lang="en-US" dirty="0" smtClean="0"/>
              <a:t>Probing</a:t>
            </a:r>
            <a:br>
              <a:rPr lang="en-US" dirty="0" smtClean="0"/>
            </a:br>
            <a:r>
              <a:rPr lang="en-US" dirty="0" smtClean="0"/>
              <a:t>Workflow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Step 1: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Sort the tuples in window, by computing the distance to the reference point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874145" y="2248215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145" y="2236308"/>
            <a:ext cx="785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01" y="2233194"/>
            <a:ext cx="785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51" y="2236307"/>
            <a:ext cx="785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6145" y="2248215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8145" y="2242353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693" y="2220921"/>
            <a:ext cx="8112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06" y="2223058"/>
            <a:ext cx="8112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88" y="2228614"/>
            <a:ext cx="8112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52" y="2314045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640" y="231478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52" y="2315519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09" y="231292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18" y="232770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49" y="2321060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953" y="2321060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59" y="2333243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46" y="2329906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931" y="2321060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75" y="2321060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52" y="2329906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53" y="2333243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94" y="2336549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82" y="2306352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57" y="2329937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52" y="2339885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78" y="2329937"/>
            <a:ext cx="176799" cy="1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ight Brace 30"/>
          <p:cNvSpPr/>
          <p:nvPr/>
        </p:nvSpPr>
        <p:spPr>
          <a:xfrm rot="16200000">
            <a:off x="4180178" y="-291594"/>
            <a:ext cx="416647" cy="46083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94397" y="1434941"/>
            <a:ext cx="140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size</a:t>
            </a:r>
            <a:endParaRPr lang="en-US" dirty="0"/>
          </a:p>
        </p:txBody>
      </p:sp>
      <p:sp>
        <p:nvSpPr>
          <p:cNvPr id="52" name="Rectangular Callout 51"/>
          <p:cNvSpPr/>
          <p:nvPr/>
        </p:nvSpPr>
        <p:spPr>
          <a:xfrm>
            <a:off x="3945758" y="3149381"/>
            <a:ext cx="1052756" cy="228600"/>
          </a:xfrm>
          <a:prstGeom prst="wedgeRectCallout">
            <a:avLst>
              <a:gd name="adj1" fmla="val -69743"/>
              <a:gd name="adj2" fmla="val 246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Reference point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Line Callout 1 72"/>
          <p:cNvSpPr/>
          <p:nvPr/>
        </p:nvSpPr>
        <p:spPr>
          <a:xfrm>
            <a:off x="4346168" y="3530381"/>
            <a:ext cx="1163354" cy="182759"/>
          </a:xfrm>
          <a:prstGeom prst="borderCallout1">
            <a:avLst>
              <a:gd name="adj1" fmla="val 18750"/>
              <a:gd name="adj2" fmla="val -8333"/>
              <a:gd name="adj3" fmla="val 39636"/>
              <a:gd name="adj4" fmla="val -49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nearest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Line Callout 1 73"/>
          <p:cNvSpPr/>
          <p:nvPr/>
        </p:nvSpPr>
        <p:spPr>
          <a:xfrm>
            <a:off x="4169890" y="6361985"/>
            <a:ext cx="934754" cy="204201"/>
          </a:xfrm>
          <a:prstGeom prst="borderCallout1">
            <a:avLst>
              <a:gd name="adj1" fmla="val 18750"/>
              <a:gd name="adj2" fmla="val -8333"/>
              <a:gd name="adj3" fmla="val 82067"/>
              <a:gd name="adj4" fmla="val -487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farest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83" y="3161218"/>
            <a:ext cx="21272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24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 and Minimal </a:t>
            </a:r>
            <a:r>
              <a:rPr lang="en-US" dirty="0" smtClean="0"/>
              <a:t>Probing</a:t>
            </a:r>
            <a:br>
              <a:rPr lang="en-US" dirty="0" smtClean="0"/>
            </a:br>
            <a:r>
              <a:rPr lang="en-US" dirty="0" smtClean="0"/>
              <a:t>Workflow (continue):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Step 2: suppose we want to get the reverse nearest neighbor of the query tuple</a:t>
            </a:r>
            <a:endParaRPr lang="en-US" sz="1800" dirty="0"/>
          </a:p>
        </p:txBody>
      </p:sp>
      <p:sp>
        <p:nvSpPr>
          <p:cNvPr id="4" name="Rectangular Callout 3"/>
          <p:cNvSpPr/>
          <p:nvPr/>
        </p:nvSpPr>
        <p:spPr>
          <a:xfrm>
            <a:off x="6728075" y="2698099"/>
            <a:ext cx="1052756" cy="228600"/>
          </a:xfrm>
          <a:prstGeom prst="wedgeRectCallout">
            <a:avLst>
              <a:gd name="adj1" fmla="val -69743"/>
              <a:gd name="adj2" fmla="val 246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Reference point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7128485" y="3079099"/>
            <a:ext cx="1163354" cy="182759"/>
          </a:xfrm>
          <a:prstGeom prst="borderCallout1">
            <a:avLst>
              <a:gd name="adj1" fmla="val 18750"/>
              <a:gd name="adj2" fmla="val -8333"/>
              <a:gd name="adj3" fmla="val 39636"/>
              <a:gd name="adj4" fmla="val -49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nearest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952207" y="5910703"/>
            <a:ext cx="934754" cy="204201"/>
          </a:xfrm>
          <a:prstGeom prst="borderCallout1">
            <a:avLst>
              <a:gd name="adj1" fmla="val 18750"/>
              <a:gd name="adj2" fmla="val -8333"/>
              <a:gd name="adj3" fmla="val 82067"/>
              <a:gd name="adj4" fmla="val -487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farest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09936"/>
            <a:ext cx="21272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55" y="4437929"/>
            <a:ext cx="17621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ine Callout 1 9"/>
          <p:cNvSpPr/>
          <p:nvPr/>
        </p:nvSpPr>
        <p:spPr>
          <a:xfrm>
            <a:off x="7101947" y="4429078"/>
            <a:ext cx="1163354" cy="182759"/>
          </a:xfrm>
          <a:prstGeom prst="borderCallout1">
            <a:avLst>
              <a:gd name="adj1" fmla="val 18750"/>
              <a:gd name="adj2" fmla="val -8333"/>
              <a:gd name="adj3" fmla="val 39636"/>
              <a:gd name="adj4" fmla="val -49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6536" y="3277502"/>
            <a:ext cx="4495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We need to probe each point in the window, by the new order we just sorted</a:t>
            </a:r>
            <a:endParaRPr lang="en-US" sz="1800" dirty="0"/>
          </a:p>
        </p:txBody>
      </p:sp>
      <p:sp>
        <p:nvSpPr>
          <p:cNvPr id="9" name="Up Arrow 8"/>
          <p:cNvSpPr/>
          <p:nvPr/>
        </p:nvSpPr>
        <p:spPr>
          <a:xfrm>
            <a:off x="5638800" y="3733800"/>
            <a:ext cx="381000" cy="2381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3349" y="450602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Probing order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7936" y="4829189"/>
            <a:ext cx="4953000" cy="108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There is a stopping rule :</a:t>
            </a:r>
          </a:p>
          <a:p>
            <a:pPr marL="0" indent="0">
              <a:buNone/>
            </a:pPr>
            <a:r>
              <a:rPr lang="en-US" sz="1800" dirty="0" smtClean="0"/>
              <a:t>     If the stopping rule is satisfied, we stop probing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They are not RNN of the query point</a:t>
            </a:r>
            <a:endParaRPr lang="en-US" sz="1800" dirty="0"/>
          </a:p>
        </p:txBody>
      </p:sp>
      <p:sp>
        <p:nvSpPr>
          <p:cNvPr id="15" name="Left Brace 14"/>
          <p:cNvSpPr/>
          <p:nvPr/>
        </p:nvSpPr>
        <p:spPr>
          <a:xfrm>
            <a:off x="5638800" y="2709936"/>
            <a:ext cx="304800" cy="947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3893" y="2894433"/>
            <a:ext cx="18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need to probe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Explosion 1 16"/>
          <p:cNvSpPr/>
          <p:nvPr/>
        </p:nvSpPr>
        <p:spPr>
          <a:xfrm>
            <a:off x="5093480" y="3467100"/>
            <a:ext cx="2194264" cy="5334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Stopping rule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255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9" grpId="0" animBg="1"/>
      <p:bldP spid="12" grpId="0"/>
      <p:bldP spid="14" grpId="0"/>
      <p:bldP spid="15" grpId="0" animBg="1"/>
      <p:bldP spid="16" grpId="0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 and Minimal </a:t>
            </a:r>
            <a:r>
              <a:rPr lang="en-US" dirty="0" smtClean="0"/>
              <a:t>Probing</a:t>
            </a:r>
            <a:br>
              <a:rPr lang="en-US" dirty="0" smtClean="0"/>
            </a:br>
            <a:r>
              <a:rPr lang="en-US" dirty="0" smtClean="0"/>
              <a:t>Workflow </a:t>
            </a:r>
            <a:r>
              <a:rPr lang="en-US" dirty="0"/>
              <a:t>(continue):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Step 3: </a:t>
            </a:r>
          </a:p>
          <a:p>
            <a:r>
              <a:rPr lang="en-US" sz="1800" dirty="0" smtClean="0"/>
              <a:t>suppose we are determining whether a certain point is the RNN of that query point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21272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1905000" y="4545012"/>
            <a:ext cx="1163354" cy="182759"/>
          </a:xfrm>
          <a:prstGeom prst="borderCallout1">
            <a:avLst>
              <a:gd name="adj1" fmla="val 18750"/>
              <a:gd name="adj2" fmla="val -8333"/>
              <a:gd name="adj3" fmla="val 39636"/>
              <a:gd name="adj4" fmla="val -49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1958456" y="5486400"/>
            <a:ext cx="1163354" cy="182759"/>
          </a:xfrm>
          <a:prstGeom prst="borderCallout1">
            <a:avLst>
              <a:gd name="adj1" fmla="val 18750"/>
              <a:gd name="adj2" fmla="val -8333"/>
              <a:gd name="adj3" fmla="val 39636"/>
              <a:gd name="adj4" fmla="val -49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determining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6600" y="2971800"/>
            <a:ext cx="5045075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We need to collect the evidence, by a new order, we stop until we collect enough evidence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096962" y="51207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6962" y="55946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6962" y="49038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6962" y="57953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6962" y="46578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04761" y="59800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6962" y="42370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6962" y="404005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8128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0" y="4405447"/>
            <a:ext cx="3597275" cy="62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Using this order, we can find the evidence faster , then determined earlier </a:t>
            </a:r>
            <a:endParaRPr lang="en-US" sz="1400" dirty="0"/>
          </a:p>
        </p:txBody>
      </p:sp>
      <p:sp>
        <p:nvSpPr>
          <p:cNvPr id="22" name="Explosion 1 21"/>
          <p:cNvSpPr/>
          <p:nvPr/>
        </p:nvSpPr>
        <p:spPr>
          <a:xfrm>
            <a:off x="160029" y="3381367"/>
            <a:ext cx="2194264" cy="5334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Minimal probing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35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 and Minimal Probing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are two early terminations:</a:t>
            </a:r>
          </a:p>
          <a:p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One is using the stopping rule of the DISP</a:t>
            </a:r>
          </a:p>
          <a:p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The other is the minimal probing optimization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method</a:t>
            </a:r>
          </a:p>
          <a:p>
            <a:r>
              <a:rPr lang="en-US" dirty="0" smtClean="0"/>
              <a:t>Minimal probing</a:t>
            </a:r>
          </a:p>
          <a:p>
            <a:r>
              <a:rPr lang="en-US" dirty="0" smtClean="0">
                <a:hlinkClick r:id="rId2" action="ppaction://hlinksldjump"/>
              </a:rPr>
              <a:t>Minimal probing +lifespan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Optimized </a:t>
            </a:r>
            <a:r>
              <a:rPr lang="en-US" dirty="0">
                <a:hlinkClick r:id="rId3" action="ppaction://hlinksldjump"/>
              </a:rPr>
              <a:t>Minimal probing +</a:t>
            </a:r>
            <a:r>
              <a:rPr lang="en-US" dirty="0" smtClean="0">
                <a:hlinkClick r:id="rId3" action="ppaction://hlinksldjump"/>
              </a:rPr>
              <a:t>lifespan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DISP+</a:t>
            </a:r>
            <a:r>
              <a:rPr lang="en-US" dirty="0">
                <a:hlinkClick r:id="rId4" action="ppaction://hlinksldjump"/>
              </a:rPr>
              <a:t> Minimal </a:t>
            </a:r>
            <a:r>
              <a:rPr lang="en-US" dirty="0" smtClean="0">
                <a:hlinkClick r:id="rId4" action="ppaction://hlinksldjump"/>
              </a:rPr>
              <a:t>probing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060570"/>
              </p:ext>
            </p:extLst>
          </p:nvPr>
        </p:nvGraphicFramePr>
        <p:xfrm>
          <a:off x="86926" y="2346250"/>
          <a:ext cx="6934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054" y="3794538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Brute force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6872054" y="4073534"/>
            <a:ext cx="1340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Minimal probing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872054" y="4581366"/>
            <a:ext cx="1603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Disp</a:t>
            </a:r>
            <a:r>
              <a:rPr lang="en-US" sz="1050" dirty="0" smtClean="0"/>
              <a:t> + Minimal probing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868726" y="4327450"/>
            <a:ext cx="2362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Minimal probing + lifespan (updated)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6879452" y="3549500"/>
            <a:ext cx="17329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Minimal probing + </a:t>
            </a:r>
            <a:r>
              <a:rPr lang="en-US" sz="1050" dirty="0" err="1" smtClean="0"/>
              <a:t>lifepan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60631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number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13" y="198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Brute Force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782939"/>
              </p:ext>
            </p:extLst>
          </p:nvPr>
        </p:nvGraphicFramePr>
        <p:xfrm>
          <a:off x="5918" y="25146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4073534"/>
            <a:ext cx="1340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Minimal probing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581366"/>
            <a:ext cx="1603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Disp</a:t>
            </a:r>
            <a:r>
              <a:rPr lang="en-US" sz="1050" dirty="0" smtClean="0"/>
              <a:t> + Minimal probing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3819618"/>
            <a:ext cx="17329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Minimal probing + </a:t>
            </a:r>
            <a:r>
              <a:rPr lang="en-US" sz="1050" dirty="0" err="1" smtClean="0"/>
              <a:t>lifepan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7230862" y="4327450"/>
            <a:ext cx="2362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Minimal probing + lifespan (updated)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7398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60631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“influence” of a data point on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</a:t>
            </a:r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❶KNN(K </a:t>
            </a:r>
            <a:r>
              <a:rPr lang="en-US" u="sng" dirty="0"/>
              <a:t>Nearest Neighbor</a:t>
            </a:r>
            <a:r>
              <a:rPr lang="en-US" u="sng" dirty="0" smtClean="0"/>
              <a:t>)</a:t>
            </a:r>
          </a:p>
          <a:p>
            <a:r>
              <a:rPr lang="en-US" u="sng" dirty="0" smtClean="0"/>
              <a:t>❷RNN(Reverse </a:t>
            </a:r>
            <a:r>
              <a:rPr lang="en-US" u="sng" dirty="0"/>
              <a:t>Nearest </a:t>
            </a:r>
            <a:r>
              <a:rPr lang="en-US" u="sng" dirty="0" smtClean="0"/>
              <a:t>Neighbor)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611799" y="4223256"/>
            <a:ext cx="3886200" cy="16210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3581400" y="1637078"/>
            <a:ext cx="3886200" cy="16210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2: Definition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❶K </a:t>
            </a:r>
            <a:r>
              <a:rPr lang="en-US" dirty="0"/>
              <a:t>N</a:t>
            </a:r>
            <a:r>
              <a:rPr lang="en-US" dirty="0" smtClean="0"/>
              <a:t>earest </a:t>
            </a:r>
            <a:r>
              <a:rPr lang="en-US" dirty="0"/>
              <a:t>N</a:t>
            </a:r>
            <a:r>
              <a:rPr lang="en-US" dirty="0" smtClean="0"/>
              <a:t>eighbor(KNN) Search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22059" y="2429346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984814" y="1917826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689067" y="3258116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3023668" y="3029516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507998" y="44196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9" name="Oval 8"/>
          <p:cNvSpPr/>
          <p:nvPr/>
        </p:nvSpPr>
        <p:spPr>
          <a:xfrm>
            <a:off x="2053438" y="27051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1003614" y="385225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1528526" y="2958456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1727514" y="36576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3" name="Oval 12"/>
          <p:cNvSpPr/>
          <p:nvPr/>
        </p:nvSpPr>
        <p:spPr>
          <a:xfrm>
            <a:off x="1117914" y="2590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Straight Arrow Connector 13"/>
          <p:cNvCxnSpPr>
            <a:stCxn id="9" idx="6"/>
            <a:endCxn id="4" idx="3"/>
          </p:cNvCxnSpPr>
          <p:nvPr/>
        </p:nvCxnSpPr>
        <p:spPr>
          <a:xfrm flipH="1" flipV="1">
            <a:off x="2255537" y="2624468"/>
            <a:ext cx="26501" cy="194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1" idx="4"/>
          </p:cNvCxnSpPr>
          <p:nvPr/>
        </p:nvCxnSpPr>
        <p:spPr>
          <a:xfrm flipH="1">
            <a:off x="1642826" y="2819400"/>
            <a:ext cx="410612" cy="367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13" idx="6"/>
          </p:cNvCxnSpPr>
          <p:nvPr/>
        </p:nvCxnSpPr>
        <p:spPr>
          <a:xfrm flipH="1" flipV="1">
            <a:off x="1346514" y="2705100"/>
            <a:ext cx="740402" cy="33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6" idx="5"/>
          </p:cNvCxnSpPr>
          <p:nvPr/>
        </p:nvCxnSpPr>
        <p:spPr>
          <a:xfrm>
            <a:off x="2086916" y="2738578"/>
            <a:ext cx="797273" cy="71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7" idx="2"/>
          </p:cNvCxnSpPr>
          <p:nvPr/>
        </p:nvCxnSpPr>
        <p:spPr>
          <a:xfrm>
            <a:off x="2086916" y="2738578"/>
            <a:ext cx="936752" cy="405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5" idx="7"/>
          </p:cNvCxnSpPr>
          <p:nvPr/>
        </p:nvCxnSpPr>
        <p:spPr>
          <a:xfrm flipV="1">
            <a:off x="2086916" y="1951304"/>
            <a:ext cx="1093020" cy="787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2" idx="0"/>
          </p:cNvCxnSpPr>
          <p:nvPr/>
        </p:nvCxnSpPr>
        <p:spPr>
          <a:xfrm flipH="1">
            <a:off x="1841814" y="2933700"/>
            <a:ext cx="325924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5"/>
          </p:cNvCxnSpPr>
          <p:nvPr/>
        </p:nvCxnSpPr>
        <p:spPr>
          <a:xfrm flipH="1">
            <a:off x="1198736" y="2738578"/>
            <a:ext cx="888180" cy="1308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  <a:endCxn id="8" idx="7"/>
          </p:cNvCxnSpPr>
          <p:nvPr/>
        </p:nvCxnSpPr>
        <p:spPr>
          <a:xfrm>
            <a:off x="2086916" y="2738578"/>
            <a:ext cx="616204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1378893" y="2120710"/>
            <a:ext cx="1577690" cy="139737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175137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using the distance to 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424788" y="1837004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6" name="Oval 25"/>
          <p:cNvSpPr/>
          <p:nvPr/>
        </p:nvSpPr>
        <p:spPr>
          <a:xfrm>
            <a:off x="4343400" y="247610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648200" y="2476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036665" y="248113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97077" y="2476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61188" y="2476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905265" y="248113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161910" y="2476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6477000" y="247610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760043" y="2476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038600" y="2469417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886200" y="2819400"/>
            <a:ext cx="3352800" cy="367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Nearest                                 </a:t>
            </a:r>
            <a:r>
              <a:rPr lang="en-US" dirty="0" err="1" smtClean="0"/>
              <a:t>farest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40399" y="430402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nearest k tuples to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561842" y="4379851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39" name="Oval 38"/>
          <p:cNvSpPr/>
          <p:nvPr/>
        </p:nvSpPr>
        <p:spPr>
          <a:xfrm>
            <a:off x="4373799" y="5028746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678599" y="502914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67064" y="5033775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327476" y="502914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591587" y="502914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935664" y="5033775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192309" y="502914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6507399" y="5028746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90442" y="502914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68999" y="502206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3916599" y="5372043"/>
            <a:ext cx="3352800" cy="367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Nearest                                 </a:t>
            </a:r>
            <a:r>
              <a:rPr lang="en-US" dirty="0" err="1" smtClean="0"/>
              <a:t>farest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343400" y="4876800"/>
            <a:ext cx="579201" cy="495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87905" y="4778743"/>
            <a:ext cx="154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 k=2</a:t>
            </a:r>
            <a:endParaRPr lang="en-US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546119" y="129274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Step1: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81400" y="39346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07" y="3411728"/>
            <a:ext cx="2819400" cy="249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2: Definition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❷Reverse Nearest Neighbor(RNN)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point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/>
              <a:t> is one of the k nearest neighbors of point </a:t>
            </a:r>
            <a:r>
              <a:rPr lang="en-US" sz="2400" dirty="0">
                <a:solidFill>
                  <a:srgbClr val="0070C0"/>
                </a:solidFill>
              </a:rPr>
              <a:t>Q</a:t>
            </a:r>
            <a:r>
              <a:rPr lang="en-US" sz="2400" dirty="0" smtClean="0"/>
              <a:t>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then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Q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dirty="0" smtClean="0"/>
              <a:t>the reverse </a:t>
            </a:r>
            <a:r>
              <a:rPr lang="en-US" sz="2400" dirty="0"/>
              <a:t>nearest </a:t>
            </a:r>
            <a:r>
              <a:rPr lang="en-US" sz="2400" dirty="0" smtClean="0"/>
              <a:t>neighbor of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(It’s an inverse relation)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206007" y="539292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</a:t>
            </a:r>
          </a:p>
        </p:txBody>
      </p:sp>
      <p:cxnSp>
        <p:nvCxnSpPr>
          <p:cNvPr id="6" name="Straight Arrow Connector 5"/>
          <p:cNvCxnSpPr>
            <a:endCxn id="1026" idx="3"/>
          </p:cNvCxnSpPr>
          <p:nvPr/>
        </p:nvCxnSpPr>
        <p:spPr>
          <a:xfrm>
            <a:off x="4091707" y="4659443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49969" y="4450321"/>
            <a:ext cx="762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185400">
            <a:off x="3449380" y="4729685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5162" y="5654144"/>
            <a:ext cx="2209800" cy="253014"/>
          </a:xfrm>
          <a:prstGeom prst="rect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K-</a:t>
            </a:r>
            <a:r>
              <a:rPr lang="en-US" dirty="0">
                <a:solidFill>
                  <a:schemeClr val="tx1"/>
                </a:solidFill>
              </a:rPr>
              <a:t> nearest neighbor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6607" y="4404411"/>
            <a:ext cx="270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reverse nearest neighbor 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 rot="21379756">
            <a:off x="4461160" y="4658246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77407" y="454514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15" name="Oval 14"/>
          <p:cNvSpPr/>
          <p:nvPr/>
        </p:nvSpPr>
        <p:spPr>
          <a:xfrm>
            <a:off x="5387107" y="4545143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method</a:t>
            </a:r>
          </a:p>
          <a:p>
            <a:r>
              <a:rPr lang="en-US" dirty="0" smtClean="0"/>
              <a:t>Minimal probing</a:t>
            </a:r>
          </a:p>
          <a:p>
            <a:r>
              <a:rPr lang="en-US" dirty="0" smtClean="0">
                <a:hlinkClick r:id="rId2" action="ppaction://hlinksldjump"/>
              </a:rPr>
              <a:t>Minimal probing +lifespan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Optimized </a:t>
            </a:r>
            <a:r>
              <a:rPr lang="en-US" dirty="0">
                <a:hlinkClick r:id="rId3" action="ppaction://hlinksldjump"/>
              </a:rPr>
              <a:t>Minimal probing +</a:t>
            </a:r>
            <a:r>
              <a:rPr lang="en-US" dirty="0" smtClean="0">
                <a:hlinkClick r:id="rId3" action="ppaction://hlinksldjump"/>
              </a:rPr>
              <a:t>lifespan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DISP+</a:t>
            </a:r>
            <a:r>
              <a:rPr lang="en-US" dirty="0">
                <a:hlinkClick r:id="rId4" action="ppaction://hlinksldjump"/>
              </a:rPr>
              <a:t> Minimal </a:t>
            </a:r>
            <a:r>
              <a:rPr lang="en-US" dirty="0" smtClean="0">
                <a:hlinkClick r:id="rId4" action="ppaction://hlinksldjump"/>
              </a:rPr>
              <a:t>probing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3: Basic Approach</a:t>
            </a:r>
            <a:br>
              <a:rPr lang="en-US" dirty="0"/>
            </a:br>
            <a:r>
              <a:rPr lang="en-US" sz="4000" dirty="0" smtClean="0"/>
              <a:t>Reverse Nearest Neighbor(RNN) search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definition of RNN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882" y="3299197"/>
            <a:ext cx="30425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 the </a:t>
            </a:r>
            <a:r>
              <a:rPr lang="en-US" sz="2400" u="sng" dirty="0" smtClean="0"/>
              <a:t>KNN set </a:t>
            </a:r>
            <a:r>
              <a:rPr lang="en-US" sz="2400" dirty="0" smtClean="0"/>
              <a:t>of Q </a:t>
            </a:r>
          </a:p>
          <a:p>
            <a:r>
              <a:rPr lang="en-US" sz="2400" dirty="0" smtClean="0"/>
              <a:t>If P is in KNN set of Q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 is Q’s RNN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 </a:t>
            </a:r>
            <a:r>
              <a:rPr lang="en-US" sz="2400" dirty="0"/>
              <a:t>is </a:t>
            </a:r>
            <a:r>
              <a:rPr lang="en-US" sz="2400" dirty="0" smtClean="0"/>
              <a:t>not </a:t>
            </a:r>
            <a:r>
              <a:rPr lang="en-US" sz="2400" dirty="0"/>
              <a:t>Q’s RNN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57" y="3126099"/>
            <a:ext cx="2819400" cy="249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320557" y="510729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</a:t>
            </a: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>
            <a:off x="6206257" y="4373814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64519" y="4164692"/>
            <a:ext cx="762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10185400">
            <a:off x="5563930" y="4444056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39712" y="5368515"/>
            <a:ext cx="2209800" cy="253014"/>
          </a:xfrm>
          <a:prstGeom prst="rect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K-</a:t>
            </a:r>
            <a:r>
              <a:rPr lang="en-US" dirty="0">
                <a:solidFill>
                  <a:schemeClr val="tx1"/>
                </a:solidFill>
              </a:rPr>
              <a:t> nearest neighbor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1157" y="4118782"/>
            <a:ext cx="270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reverse nearest neighbor 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 rot="21379756">
            <a:off x="6575710" y="4372617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1957" y="425951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15" name="Oval 14"/>
          <p:cNvSpPr/>
          <p:nvPr/>
        </p:nvSpPr>
        <p:spPr>
          <a:xfrm>
            <a:off x="7501657" y="4259514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Cloud Callout 45"/>
          <p:cNvSpPr/>
          <p:nvPr/>
        </p:nvSpPr>
        <p:spPr>
          <a:xfrm>
            <a:off x="1066800" y="2649721"/>
            <a:ext cx="3580681" cy="632197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nearest neighbor search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3: Basic Approach</a:t>
            </a:r>
            <a:br>
              <a:rPr lang="en-US" dirty="0"/>
            </a:br>
            <a:r>
              <a:rPr lang="en-US" dirty="0"/>
              <a:t>Properties </a:t>
            </a:r>
            <a:r>
              <a:rPr lang="en-US" dirty="0" smtClean="0"/>
              <a:t>of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dirty="0" smtClean="0"/>
              <a:t> is the RNN of </a:t>
            </a:r>
            <a:r>
              <a:rPr lang="en-US" dirty="0"/>
              <a:t>Tuple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------D(    ,    )&lt;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D(    ,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Tuple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dirty="0" smtClean="0"/>
              <a:t> is not the RNN of </a:t>
            </a:r>
            <a:r>
              <a:rPr lang="en-US" dirty="0"/>
              <a:t>Tuple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------D(    ,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)&gt;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D(    ,    )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413" y="4156495"/>
            <a:ext cx="2819400" cy="249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37413" y="613769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>
            <a:off x="4423113" y="540421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99417" y="5181948"/>
            <a:ext cx="762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185400">
            <a:off x="3780786" y="5474452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0086" y="5245727"/>
            <a:ext cx="255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reverse nearest </a:t>
            </a:r>
            <a:r>
              <a:rPr lang="en-US" dirty="0"/>
              <a:t>neighbor </a:t>
            </a:r>
          </a:p>
        </p:txBody>
      </p:sp>
      <p:sp>
        <p:nvSpPr>
          <p:cNvPr id="11" name="Curved Left Arrow 10"/>
          <p:cNvSpPr/>
          <p:nvPr/>
        </p:nvSpPr>
        <p:spPr>
          <a:xfrm rot="20926007">
            <a:off x="4792566" y="5403013"/>
            <a:ext cx="571501" cy="847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08813" y="528991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13" name="Oval 12"/>
          <p:cNvSpPr/>
          <p:nvPr/>
        </p:nvSpPr>
        <p:spPr>
          <a:xfrm>
            <a:off x="5999417" y="4042195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 rot="8677656">
            <a:off x="4342539" y="4639335"/>
            <a:ext cx="1828800" cy="288333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18513" y="528991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4439082">
            <a:off x="4247904" y="5682385"/>
            <a:ext cx="582532" cy="304800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56568" y="6398911"/>
            <a:ext cx="2209800" cy="253014"/>
          </a:xfrm>
          <a:prstGeom prst="rect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K-</a:t>
            </a:r>
            <a:r>
              <a:rPr lang="en-US" dirty="0">
                <a:solidFill>
                  <a:schemeClr val="tx1"/>
                </a:solidFill>
              </a:rPr>
              <a:t> nearest neighbor </a:t>
            </a:r>
          </a:p>
        </p:txBody>
      </p:sp>
      <p:sp>
        <p:nvSpPr>
          <p:cNvPr id="18" name="Oval 17"/>
          <p:cNvSpPr/>
          <p:nvPr/>
        </p:nvSpPr>
        <p:spPr>
          <a:xfrm>
            <a:off x="1676400" y="23622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19" name="Oval 18"/>
          <p:cNvSpPr/>
          <p:nvPr/>
        </p:nvSpPr>
        <p:spPr>
          <a:xfrm>
            <a:off x="1676400" y="35814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20" name="Oval 19"/>
          <p:cNvSpPr/>
          <p:nvPr/>
        </p:nvSpPr>
        <p:spPr>
          <a:xfrm>
            <a:off x="2213313" y="3581400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29019" y="2362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70164" y="23622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23" name="Oval 22"/>
          <p:cNvSpPr/>
          <p:nvPr/>
        </p:nvSpPr>
        <p:spPr>
          <a:xfrm>
            <a:off x="3370164" y="35814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</a:t>
            </a:r>
          </a:p>
        </p:txBody>
      </p:sp>
      <p:sp>
        <p:nvSpPr>
          <p:cNvPr id="24" name="Oval 23"/>
          <p:cNvSpPr/>
          <p:nvPr/>
        </p:nvSpPr>
        <p:spPr>
          <a:xfrm>
            <a:off x="3837936" y="35814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0612" y="23622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16223</TotalTime>
  <Words>1322</Words>
  <Application>Microsoft Office PowerPoint</Application>
  <PresentationFormat>On-screen Show (4:3)</PresentationFormat>
  <Paragraphs>356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Reverse Nearest Neighbor Search On Sliding Window</vt:lpstr>
      <vt:lpstr>Outline</vt:lpstr>
      <vt:lpstr>Part 1: Motivation</vt:lpstr>
      <vt:lpstr>Part 2: Definition </vt:lpstr>
      <vt:lpstr>Part 2: Definition  ❶K Nearest Neighbor(KNN) Search</vt:lpstr>
      <vt:lpstr>Part 2: Definition  ❷Reverse Nearest Neighbor(RNN)</vt:lpstr>
      <vt:lpstr>Part 3 </vt:lpstr>
      <vt:lpstr>Part 3: Basic Approach Reverse Nearest Neighbor(RNN) search</vt:lpstr>
      <vt:lpstr>Part 3: Basic Approach Properties of RNN</vt:lpstr>
      <vt:lpstr>Part 3: Basic Approach (another version)</vt:lpstr>
      <vt:lpstr>First Probing Method</vt:lpstr>
      <vt:lpstr>First Method in Sliding Window</vt:lpstr>
      <vt:lpstr>First Method in Sliding Window</vt:lpstr>
      <vt:lpstr>Minimal probing +lifespan Workflow :</vt:lpstr>
      <vt:lpstr>Minimal probing +lifespan Workflow :</vt:lpstr>
      <vt:lpstr>Conclusion </vt:lpstr>
      <vt:lpstr>Outline </vt:lpstr>
      <vt:lpstr>Optimize Minimal probing +lifespan Workflow :</vt:lpstr>
      <vt:lpstr>Optimize Minimal probing +lifespan Workflow :</vt:lpstr>
      <vt:lpstr>Optimize Minimal probing +lifespan Workflow :</vt:lpstr>
      <vt:lpstr>Outline </vt:lpstr>
      <vt:lpstr>DISP and Minimal Probing Workflow :</vt:lpstr>
      <vt:lpstr>DISP and Minimal Probing Workflow (continue):</vt:lpstr>
      <vt:lpstr>DISP and Minimal Probing Workflow (continue):</vt:lpstr>
      <vt:lpstr>DISP and Minimal Probing Conclusion </vt:lpstr>
      <vt:lpstr>Outline </vt:lpstr>
      <vt:lpstr>Experiment</vt:lpstr>
      <vt:lpstr>Without Brute Force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Wang</dc:creator>
  <cp:lastModifiedBy>Administrator</cp:lastModifiedBy>
  <cp:revision>35</cp:revision>
  <dcterms:created xsi:type="dcterms:W3CDTF">2006-08-16T00:00:00Z</dcterms:created>
  <dcterms:modified xsi:type="dcterms:W3CDTF">2014-04-23T22:04:58Z</dcterms:modified>
</cp:coreProperties>
</file>