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3d5f2a14f71145b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71" r:id="rId4"/>
    <p:sldId id="280" r:id="rId5"/>
    <p:sldId id="281" r:id="rId6"/>
    <p:sldId id="282" r:id="rId7"/>
    <p:sldId id="283" r:id="rId8"/>
    <p:sldId id="284" r:id="rId9"/>
    <p:sldId id="269" r:id="rId10"/>
    <p:sldId id="267" r:id="rId11"/>
    <p:sldId id="276" r:id="rId12"/>
    <p:sldId id="273" r:id="rId13"/>
    <p:sldId id="285" r:id="rId14"/>
    <p:sldId id="275" r:id="rId15"/>
    <p:sldId id="286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1"/>
    <p:restoredTop sz="93720"/>
  </p:normalViewPr>
  <p:slideViewPr>
    <p:cSldViewPr snapToGrid="0" snapToObjects="1">
      <p:cViewPr varScale="1">
        <p:scale>
          <a:sx n="58" d="100"/>
          <a:sy n="58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FF7BE-78C8-0E4C-8859-1EDCE32420DF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2F1AB-44AC-F44C-AAF2-050FFA40BB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20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0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50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731014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0" y="6286520"/>
            <a:ext cx="12192000" cy="5714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79" dirty="0">
              <a:solidFill>
                <a:schemeClr val="bg1"/>
              </a:solidFill>
            </a:endParaRPr>
          </a:p>
        </p:txBody>
      </p:sp>
      <p:sp>
        <p:nvSpPr>
          <p:cNvPr id="13" name="TextBox 3"/>
          <p:cNvSpPr txBox="1"/>
          <p:nvPr userDrawn="1"/>
        </p:nvSpPr>
        <p:spPr>
          <a:xfrm>
            <a:off x="9798147" y="6391197"/>
            <a:ext cx="2285983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72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JD.COM   </a:t>
            </a:r>
            <a:r>
              <a:rPr lang="zh-CN" altLang="en-US" sz="1972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京东</a:t>
            </a:r>
            <a:endParaRPr lang="zh-CN" altLang="en-US" sz="1972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52" t="85590" r="5619" b="5139"/>
          <a:stretch/>
        </p:blipFill>
        <p:spPr>
          <a:xfrm>
            <a:off x="10303531" y="-58470"/>
            <a:ext cx="1608499" cy="7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应用部分3-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62" y="-68263"/>
            <a:ext cx="12223262" cy="68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719403" y="692696"/>
            <a:ext cx="9793088" cy="136815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19404" y="2505230"/>
            <a:ext cx="8160907" cy="900122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19403" y="4365104"/>
            <a:ext cx="4032251" cy="5032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6901154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82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32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63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7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0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8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46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89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C36F-83C4-A946-8E75-85123487BF1C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A07F-C665-D847-9AB2-A77E631B1C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18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东家小院 算法优化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89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召回、排序策略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92" y="1580718"/>
            <a:ext cx="10169099" cy="205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用户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主题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，主题召回入口图，用户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入口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图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入口图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，入口图召回主题，用户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主题，主题召回入口图，用户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入口图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endParaRPr kumimoji="1" lang="zh-CN" altLang="en-US" sz="2052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sz="2052" dirty="0"/>
          </a:p>
        </p:txBody>
      </p:sp>
    </p:spTree>
    <p:extLst>
      <p:ext uri="{BB962C8B-B14F-4D97-AF65-F5344CB8AC3E}">
        <p14:creationId xmlns:p14="http://schemas.microsoft.com/office/powerpoint/2010/main" val="14452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召回、排序策略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"/>
          <p:cNvSpPr>
            <a:spLocks noChangeArrowheads="1"/>
          </p:cNvSpPr>
          <p:nvPr/>
        </p:nvSpPr>
        <p:spPr bwMode="auto">
          <a:xfrm>
            <a:off x="1784079" y="1052607"/>
            <a:ext cx="2506564" cy="219469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29"/>
          <p:cNvCxnSpPr>
            <a:cxnSpLocks noChangeShapeType="1"/>
          </p:cNvCxnSpPr>
          <p:nvPr/>
        </p:nvCxnSpPr>
        <p:spPr bwMode="auto">
          <a:xfrm>
            <a:off x="848834" y="2200370"/>
            <a:ext cx="935244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1" name="矩形 51"/>
          <p:cNvSpPr>
            <a:spLocks noChangeArrowheads="1"/>
          </p:cNvSpPr>
          <p:nvPr/>
        </p:nvSpPr>
        <p:spPr bwMode="auto">
          <a:xfrm>
            <a:off x="2056550" y="1109789"/>
            <a:ext cx="1936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Recall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51"/>
          <p:cNvSpPr>
            <a:spLocks noChangeArrowheads="1"/>
          </p:cNvSpPr>
          <p:nvPr/>
        </p:nvSpPr>
        <p:spPr bwMode="auto">
          <a:xfrm>
            <a:off x="23735" y="2041620"/>
            <a:ext cx="968374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2193487" y="1559769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P13n Recall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2193487" y="2328399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Coldstart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Recall</a:t>
            </a:r>
          </a:p>
        </p:txBody>
      </p:sp>
      <p:cxnSp>
        <p:nvCxnSpPr>
          <p:cNvPr id="26" name="直接箭头连接符 29"/>
          <p:cNvCxnSpPr>
            <a:cxnSpLocks noChangeShapeType="1"/>
          </p:cNvCxnSpPr>
          <p:nvPr/>
        </p:nvCxnSpPr>
        <p:spPr bwMode="auto">
          <a:xfrm>
            <a:off x="4401768" y="2200371"/>
            <a:ext cx="1049458" cy="7382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8" name="圆角矩形 8"/>
          <p:cNvSpPr>
            <a:spLocks noChangeArrowheads="1"/>
          </p:cNvSpPr>
          <p:nvPr/>
        </p:nvSpPr>
        <p:spPr bwMode="auto">
          <a:xfrm>
            <a:off x="5591902" y="1052607"/>
            <a:ext cx="2506564" cy="219469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977864" y="1559769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</a:p>
        </p:txBody>
      </p:sp>
      <p:sp>
        <p:nvSpPr>
          <p:cNvPr id="30" name="圆角矩形 29"/>
          <p:cNvSpPr/>
          <p:nvPr/>
        </p:nvSpPr>
        <p:spPr bwMode="auto">
          <a:xfrm>
            <a:off x="5977864" y="2328399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</a:p>
        </p:txBody>
      </p:sp>
      <p:sp>
        <p:nvSpPr>
          <p:cNvPr id="31" name="矩形 51"/>
          <p:cNvSpPr>
            <a:spLocks noChangeArrowheads="1"/>
          </p:cNvSpPr>
          <p:nvPr/>
        </p:nvSpPr>
        <p:spPr bwMode="auto">
          <a:xfrm>
            <a:off x="5888531" y="1147438"/>
            <a:ext cx="1936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Ranking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8"/>
          <p:cNvSpPr>
            <a:spLocks noChangeArrowheads="1"/>
          </p:cNvSpPr>
          <p:nvPr/>
        </p:nvSpPr>
        <p:spPr bwMode="auto">
          <a:xfrm>
            <a:off x="9364556" y="1052607"/>
            <a:ext cx="2506564" cy="219469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9738795" y="1559769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Weight Decay</a:t>
            </a:r>
          </a:p>
        </p:txBody>
      </p:sp>
      <p:sp>
        <p:nvSpPr>
          <p:cNvPr id="34" name="圆角矩形 33"/>
          <p:cNvSpPr/>
          <p:nvPr/>
        </p:nvSpPr>
        <p:spPr bwMode="auto">
          <a:xfrm>
            <a:off x="9738795" y="2328399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 Window</a:t>
            </a:r>
          </a:p>
        </p:txBody>
      </p:sp>
      <p:sp>
        <p:nvSpPr>
          <p:cNvPr id="35" name="矩形 51"/>
          <p:cNvSpPr>
            <a:spLocks noChangeArrowheads="1"/>
          </p:cNvSpPr>
          <p:nvPr/>
        </p:nvSpPr>
        <p:spPr bwMode="auto">
          <a:xfrm>
            <a:off x="9649462" y="1147438"/>
            <a:ext cx="1936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Diversity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29"/>
          <p:cNvCxnSpPr>
            <a:cxnSpLocks noChangeShapeType="1"/>
          </p:cNvCxnSpPr>
          <p:nvPr/>
        </p:nvCxnSpPr>
        <p:spPr bwMode="auto">
          <a:xfrm>
            <a:off x="8203973" y="2185072"/>
            <a:ext cx="1066799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9" name="圆角矩形 8"/>
          <p:cNvSpPr>
            <a:spLocks noChangeArrowheads="1"/>
          </p:cNvSpPr>
          <p:nvPr/>
        </p:nvSpPr>
        <p:spPr bwMode="auto">
          <a:xfrm>
            <a:off x="4704228" y="3846623"/>
            <a:ext cx="2028493" cy="219469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51"/>
          <p:cNvSpPr>
            <a:spLocks noChangeArrowheads="1"/>
          </p:cNvSpPr>
          <p:nvPr/>
        </p:nvSpPr>
        <p:spPr bwMode="auto">
          <a:xfrm>
            <a:off x="4750099" y="3966093"/>
            <a:ext cx="1936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Diversity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7213746" y="4353785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7213747" y="5099002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</a:p>
        </p:txBody>
      </p:sp>
      <p:sp>
        <p:nvSpPr>
          <p:cNvPr id="49" name="矩形 51"/>
          <p:cNvSpPr>
            <a:spLocks noChangeArrowheads="1"/>
          </p:cNvSpPr>
          <p:nvPr/>
        </p:nvSpPr>
        <p:spPr bwMode="auto">
          <a:xfrm>
            <a:off x="7124413" y="3958375"/>
            <a:ext cx="1936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Ranking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8"/>
          <p:cNvSpPr>
            <a:spLocks noChangeArrowheads="1"/>
          </p:cNvSpPr>
          <p:nvPr/>
        </p:nvSpPr>
        <p:spPr bwMode="auto">
          <a:xfrm>
            <a:off x="9511026" y="3846623"/>
            <a:ext cx="2213624" cy="219469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9730761" y="4353785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P13n Recall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9730761" y="5122415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Coldstart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Recall</a:t>
            </a:r>
          </a:p>
        </p:txBody>
      </p:sp>
      <p:sp>
        <p:nvSpPr>
          <p:cNvPr id="53" name="矩形 51"/>
          <p:cNvSpPr>
            <a:spLocks noChangeArrowheads="1"/>
          </p:cNvSpPr>
          <p:nvPr/>
        </p:nvSpPr>
        <p:spPr bwMode="auto">
          <a:xfrm>
            <a:off x="9641428" y="3941454"/>
            <a:ext cx="1936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Recall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29"/>
          <p:cNvCxnSpPr>
            <a:cxnSpLocks noChangeShapeType="1"/>
            <a:stCxn id="50" idx="1"/>
            <a:endCxn id="98" idx="3"/>
          </p:cNvCxnSpPr>
          <p:nvPr/>
        </p:nvCxnSpPr>
        <p:spPr bwMode="auto">
          <a:xfrm flipH="1">
            <a:off x="9205880" y="4943968"/>
            <a:ext cx="305146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5" name="直接箭头连接符 29"/>
          <p:cNvCxnSpPr>
            <a:cxnSpLocks noChangeShapeType="1"/>
            <a:stCxn id="32" idx="2"/>
            <a:endCxn id="50" idx="0"/>
          </p:cNvCxnSpPr>
          <p:nvPr/>
        </p:nvCxnSpPr>
        <p:spPr bwMode="auto">
          <a:xfrm>
            <a:off x="10617838" y="3247297"/>
            <a:ext cx="0" cy="599326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8" name="直接箭头连接符 29"/>
          <p:cNvCxnSpPr>
            <a:cxnSpLocks noChangeShapeType="1"/>
            <a:stCxn id="98" idx="1"/>
            <a:endCxn id="39" idx="3"/>
          </p:cNvCxnSpPr>
          <p:nvPr/>
        </p:nvCxnSpPr>
        <p:spPr bwMode="auto">
          <a:xfrm flipH="1">
            <a:off x="6732721" y="4943968"/>
            <a:ext cx="259535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8" name="圆角矩形 8"/>
          <p:cNvSpPr>
            <a:spLocks noChangeArrowheads="1"/>
          </p:cNvSpPr>
          <p:nvPr/>
        </p:nvSpPr>
        <p:spPr bwMode="auto">
          <a:xfrm>
            <a:off x="6992256" y="3846623"/>
            <a:ext cx="2213624" cy="219469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8"/>
          <p:cNvSpPr>
            <a:spLocks noChangeArrowheads="1"/>
          </p:cNvSpPr>
          <p:nvPr/>
        </p:nvSpPr>
        <p:spPr bwMode="auto">
          <a:xfrm>
            <a:off x="2407424" y="3848077"/>
            <a:ext cx="2028493" cy="219469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51"/>
          <p:cNvSpPr>
            <a:spLocks noChangeArrowheads="1"/>
          </p:cNvSpPr>
          <p:nvPr/>
        </p:nvSpPr>
        <p:spPr bwMode="auto">
          <a:xfrm>
            <a:off x="2453295" y="3967547"/>
            <a:ext cx="1936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Reranking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箭头连接符 29"/>
          <p:cNvCxnSpPr>
            <a:cxnSpLocks noChangeShapeType="1"/>
            <a:stCxn id="39" idx="1"/>
            <a:endCxn id="102" idx="3"/>
          </p:cNvCxnSpPr>
          <p:nvPr/>
        </p:nvCxnSpPr>
        <p:spPr bwMode="auto">
          <a:xfrm flipH="1">
            <a:off x="4435917" y="4943968"/>
            <a:ext cx="268311" cy="1454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5" name="圆角矩形 8"/>
          <p:cNvSpPr>
            <a:spLocks noChangeArrowheads="1"/>
          </p:cNvSpPr>
          <p:nvPr/>
        </p:nvSpPr>
        <p:spPr bwMode="auto">
          <a:xfrm>
            <a:off x="134371" y="3848077"/>
            <a:ext cx="2028493" cy="219469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51"/>
          <p:cNvSpPr>
            <a:spLocks noChangeArrowheads="1"/>
          </p:cNvSpPr>
          <p:nvPr/>
        </p:nvSpPr>
        <p:spPr bwMode="auto">
          <a:xfrm>
            <a:off x="180242" y="3967547"/>
            <a:ext cx="1936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Final Diversity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260950" y="4353785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Weight Decay</a:t>
            </a:r>
          </a:p>
        </p:txBody>
      </p:sp>
      <p:sp>
        <p:nvSpPr>
          <p:cNvPr id="119" name="圆角矩形 118"/>
          <p:cNvSpPr/>
          <p:nvPr/>
        </p:nvSpPr>
        <p:spPr bwMode="auto">
          <a:xfrm>
            <a:off x="260950" y="5122415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 Window</a:t>
            </a:r>
          </a:p>
        </p:txBody>
      </p:sp>
      <p:sp>
        <p:nvSpPr>
          <p:cNvPr id="120" name="圆角矩形 119"/>
          <p:cNvSpPr/>
          <p:nvPr/>
        </p:nvSpPr>
        <p:spPr bwMode="auto">
          <a:xfrm>
            <a:off x="2545177" y="4368807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Score</a:t>
            </a:r>
          </a:p>
        </p:txBody>
      </p:sp>
      <p:sp>
        <p:nvSpPr>
          <p:cNvPr id="122" name="圆角矩形 121"/>
          <p:cNvSpPr/>
          <p:nvPr/>
        </p:nvSpPr>
        <p:spPr bwMode="auto">
          <a:xfrm>
            <a:off x="2545177" y="5137437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score</a:t>
            </a:r>
          </a:p>
        </p:txBody>
      </p:sp>
      <p:sp>
        <p:nvSpPr>
          <p:cNvPr id="123" name="圆角矩形 122"/>
          <p:cNvSpPr/>
          <p:nvPr/>
        </p:nvSpPr>
        <p:spPr bwMode="auto">
          <a:xfrm>
            <a:off x="4822063" y="4353785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Weight Decay</a:t>
            </a:r>
          </a:p>
        </p:txBody>
      </p:sp>
      <p:sp>
        <p:nvSpPr>
          <p:cNvPr id="124" name="圆角矩形 123"/>
          <p:cNvSpPr/>
          <p:nvPr/>
        </p:nvSpPr>
        <p:spPr bwMode="auto">
          <a:xfrm>
            <a:off x="4822063" y="5122415"/>
            <a:ext cx="1758085" cy="51702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 Window</a:t>
            </a:r>
          </a:p>
        </p:txBody>
      </p:sp>
      <p:cxnSp>
        <p:nvCxnSpPr>
          <p:cNvPr id="125" name="直接箭头连接符 29"/>
          <p:cNvCxnSpPr>
            <a:cxnSpLocks noChangeShapeType="1"/>
          </p:cNvCxnSpPr>
          <p:nvPr/>
        </p:nvCxnSpPr>
        <p:spPr bwMode="auto">
          <a:xfrm flipH="1">
            <a:off x="2139113" y="4926190"/>
            <a:ext cx="268311" cy="1454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3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92" y="1580718"/>
            <a:ext cx="10169099" cy="451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首页浏览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召回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主题规则过滤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点击提升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51%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UV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价值提升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84%</a:t>
            </a: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首页浏览相似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召回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推荐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位只展示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张图，多样性，规则过滤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点击提升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2.14%</a:t>
            </a: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UUID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优化</a:t>
            </a:r>
            <a:endParaRPr kumimoji="1" lang="en-US" altLang="zh-CN" sz="2052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通过数据分析，发现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no pin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部分，指标大大落后于广告</a:t>
            </a:r>
            <a:endParaRPr kumimoji="1" lang="en-US" altLang="zh-CN" sz="2052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点击提升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7.6%</a:t>
            </a: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endParaRPr kumimoji="1" lang="zh-CN" altLang="en-US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sz="2052" dirty="0"/>
          </a:p>
        </p:txBody>
      </p:sp>
    </p:spTree>
    <p:extLst>
      <p:ext uri="{BB962C8B-B14F-4D97-AF65-F5344CB8AC3E}">
        <p14:creationId xmlns:p14="http://schemas.microsoft.com/office/powerpoint/2010/main" val="19095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92" y="1580718"/>
            <a:ext cx="10169099" cy="460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、主题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入口图三级类、主题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入口图品牌反馈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特征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入口图对比较稀疏，反馈不显著</a:t>
            </a:r>
            <a:endParaRPr kumimoji="1" lang="en-US" altLang="zh-CN" sz="2052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提升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5.6%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，点击提升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3.4%</a:t>
            </a: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入口图反馈、商品价格质量特征</a:t>
            </a:r>
            <a:endParaRPr kumimoji="1" lang="en-US" altLang="zh-CN" sz="2052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提升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8.5%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，点击提升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3.5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kumimoji="1" lang="zh-CN" altLang="en-US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第三阶段主题再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排序</a:t>
            </a:r>
            <a:endParaRPr kumimoji="1" lang="en-US" altLang="zh-CN" sz="2052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主题排序，确定主题顺序；为每个主题的入口图排序（用户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商品，频道页模型）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用户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主题排序，确定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Top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主题；加入用户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主题特征，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预测用户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主题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商品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得分，最后用该分再次排序主题：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点击提升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23%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提升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13%</a:t>
            </a: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Top2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入口图得分主题再排序：点击提升</a:t>
            </a:r>
            <a:r>
              <a:rPr kumimoji="1" lang="en-US" altLang="zh-CN" sz="2052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kumimoji="1" lang="en-US" altLang="zh-CN" sz="2052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0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92" y="1580718"/>
            <a:ext cx="10169099" cy="410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白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底图比例控制优化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通过控制白底与非白底</a:t>
            </a: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商品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得分差阈值参数来控制白底比例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点击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提升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4%</a:t>
            </a: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频道页浏览相似召回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多样性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优化</a:t>
            </a:r>
            <a:endParaRPr kumimoji="1" lang="en-US" altLang="zh-CN" sz="2052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提高用户感兴趣商品比例</a:t>
            </a:r>
            <a:endParaRPr kumimoji="1" lang="en-US" altLang="zh-CN" sz="2052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提升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14.9%</a:t>
            </a: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训练数据清洗</a:t>
            </a:r>
            <a:endParaRPr kumimoji="1" lang="en-US" altLang="zh-CN" sz="2052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卡曝光位置：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提升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2.2%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，点击提升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1.1%</a:t>
            </a: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用频道页点击过滤：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提升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5.7%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，点击提升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%</a:t>
            </a:r>
            <a:endParaRPr kumimoji="1" lang="zh-CN" altLang="en-US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sz="2052" dirty="0"/>
          </a:p>
        </p:txBody>
      </p:sp>
    </p:spTree>
    <p:extLst>
      <p:ext uri="{BB962C8B-B14F-4D97-AF65-F5344CB8AC3E}">
        <p14:creationId xmlns:p14="http://schemas.microsoft.com/office/powerpoint/2010/main" val="22369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算法优化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92" y="1580718"/>
            <a:ext cx="10169099" cy="246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优化、训练权重价格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加权</a:t>
            </a:r>
            <a:endParaRPr kumimoji="1" lang="en-US" altLang="zh-CN" sz="2052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APP</a:t>
            </a:r>
            <a:r>
              <a:rPr kumimoji="1" lang="zh-CN" altLang="en-US" sz="2052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秒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杀：点击提升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3.2%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，订单降低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2.97%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提升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29%</a:t>
            </a: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手拟权重函数，离线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指标</a:t>
            </a:r>
            <a:endParaRPr kumimoji="1" lang="en-US" altLang="zh-CN" sz="2052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东家小院实验：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GMV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提升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12%</a:t>
            </a:r>
            <a:r>
              <a:rPr kumimoji="1" lang="zh-CN" altLang="en-US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，点击降</a:t>
            </a:r>
            <a:r>
              <a:rPr kumimoji="1" lang="en-US" altLang="zh-CN" sz="2052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2.6%</a:t>
            </a:r>
            <a:endParaRPr kumimoji="1" lang="en-US" altLang="zh-CN" sz="2052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926328" lvl="2">
              <a:lnSpc>
                <a:spcPct val="130000"/>
              </a:lnSpc>
            </a:pPr>
            <a:endParaRPr kumimoji="1" lang="zh-CN" altLang="en-US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sz="2052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3" y="3393830"/>
            <a:ext cx="3600000" cy="27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94" y="3393830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5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89113" y="1165226"/>
            <a:ext cx="7956550" cy="1368425"/>
          </a:xfrm>
        </p:spPr>
        <p:txBody>
          <a:bodyPr/>
          <a:lstStyle/>
          <a:p>
            <a:pPr>
              <a:defRPr/>
            </a:pPr>
            <a:r>
              <a:rPr lang="zh-CN" altLang="en-US" sz="8000" dirty="0"/>
              <a:t>谢 谢 ！</a:t>
            </a:r>
          </a:p>
        </p:txBody>
      </p:sp>
    </p:spTree>
    <p:extLst>
      <p:ext uri="{BB962C8B-B14F-4D97-AF65-F5344CB8AC3E}">
        <p14:creationId xmlns:p14="http://schemas.microsoft.com/office/powerpoint/2010/main" val="8515440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产品</a:t>
            </a:r>
            <a:r>
              <a:rPr kumimoji="1" lang="zh-CN" altLang="en-US" dirty="0" smtClean="0"/>
              <a:t>形态</a:t>
            </a:r>
            <a:endParaRPr kumimoji="1" lang="en-US" altLang="zh-CN" dirty="0" smtClean="0"/>
          </a:p>
          <a:p>
            <a:r>
              <a:rPr kumimoji="1" lang="zh-CN" altLang="en-US" dirty="0"/>
              <a:t>指标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主题召回池</a:t>
            </a:r>
            <a:endParaRPr kumimoji="1" lang="en-US" altLang="zh-CN" dirty="0" smtClean="0"/>
          </a:p>
          <a:p>
            <a:r>
              <a:rPr kumimoji="1" lang="zh-CN" altLang="en-US" dirty="0" smtClean="0"/>
              <a:t>召回、排序策略</a:t>
            </a:r>
            <a:endParaRPr kumimoji="1" lang="en-US" altLang="zh-CN" dirty="0" smtClean="0"/>
          </a:p>
          <a:p>
            <a:r>
              <a:rPr kumimoji="1" lang="zh-CN" altLang="en-US" dirty="0"/>
              <a:t>算法</a:t>
            </a:r>
            <a:r>
              <a:rPr kumimoji="1" lang="zh-CN" altLang="en-US" dirty="0" smtClean="0"/>
              <a:t>优化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2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产品形态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93" y="1580718"/>
            <a:ext cx="3238070" cy="210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首页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主题排序</a:t>
            </a:r>
            <a:endParaRPr kumimoji="1" lang="en-US" altLang="zh-CN" sz="2052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入口图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排序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频道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页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商品排序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69" y="1324166"/>
            <a:ext cx="4105879" cy="3464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855" y="1031089"/>
            <a:ext cx="3291332" cy="47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0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推荐位指标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91" y="838425"/>
            <a:ext cx="6838315" cy="26406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91" y="3479027"/>
            <a:ext cx="6744532" cy="284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 曝光用户人均点击数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9" y="1798992"/>
            <a:ext cx="9694844" cy="31339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83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 </a:t>
            </a:r>
            <a:r>
              <a:rPr lang="en-US" altLang="zh-CN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UV</a:t>
            </a:r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08" y="1791559"/>
            <a:ext cx="10058400" cy="3205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14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 曝光转化率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49" y="1710684"/>
            <a:ext cx="10058400" cy="3133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46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 </a:t>
            </a:r>
            <a:r>
              <a:rPr lang="en-US" altLang="zh-CN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93" y="1580718"/>
            <a:ext cx="5960384" cy="296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12/18-12/31 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对比广告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曝光用户人均点击数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+9.2%</a:t>
            </a:r>
            <a:endParaRPr kumimoji="1" lang="en-US" altLang="zh-CN" sz="2052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五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级事件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UV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价值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+18.5%</a:t>
            </a: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全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引导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UV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价值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+5.4%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最终流量分配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首页推荐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100%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流量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1252112" lvl="2" indent="-325784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2052" dirty="0">
                <a:latin typeface="Arial" panose="020B0604020202020204" pitchFamily="34" charset="0"/>
                <a:ea typeface="微软雅黑" panose="020B0503020204020204" pitchFamily="34" charset="-122"/>
              </a:rPr>
              <a:t>频道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页广告</a:t>
            </a:r>
            <a:r>
              <a:rPr kumimoji="1" lang="en-US" altLang="zh-CN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40%</a:t>
            </a:r>
            <a:r>
              <a:rPr kumimoji="1" lang="zh-CN" altLang="en-US" sz="2052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流量，出广告结果</a:t>
            </a:r>
            <a:endParaRPr kumimoji="1" lang="en-US" altLang="zh-CN" sz="2052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26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" y="138559"/>
            <a:ext cx="4643091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36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主题召回池</a:t>
            </a:r>
            <a:endParaRPr lang="zh-CN" altLang="en-US" sz="2736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092" y="1580718"/>
            <a:ext cx="10169099" cy="122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4912" lvl="1" indent="-325784">
              <a:lnSpc>
                <a:spcPct val="130000"/>
              </a:lnSpc>
              <a:buFont typeface="Arial" charset="0"/>
              <a:buChar char="•"/>
            </a:pPr>
            <a:endParaRPr kumimoji="1" lang="zh-CN" altLang="en-US" sz="2052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325784" indent="-325784">
              <a:lnSpc>
                <a:spcPct val="130000"/>
              </a:lnSpc>
              <a:buFont typeface="Arial" charset="0"/>
              <a:buChar char="•"/>
            </a:pPr>
            <a:endParaRPr kumimoji="1" lang="zh-CN" altLang="en-US" sz="205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5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 bwMode="auto">
          <a:xfrm>
            <a:off x="1369033" y="2453784"/>
            <a:ext cx="1450975" cy="6365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Build Tool</a:t>
            </a:r>
          </a:p>
        </p:txBody>
      </p:sp>
      <p:sp>
        <p:nvSpPr>
          <p:cNvPr id="81" name="圆角矩形 80"/>
          <p:cNvSpPr/>
          <p:nvPr/>
        </p:nvSpPr>
        <p:spPr bwMode="auto">
          <a:xfrm>
            <a:off x="3729887" y="2447434"/>
            <a:ext cx="2143375" cy="63500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Ressyc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"/>
          <p:cNvSpPr>
            <a:spLocks noChangeArrowheads="1"/>
          </p:cNvSpPr>
          <p:nvPr/>
        </p:nvSpPr>
        <p:spPr bwMode="auto">
          <a:xfrm>
            <a:off x="6787410" y="1609725"/>
            <a:ext cx="4642586" cy="23098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7106498" y="2119190"/>
            <a:ext cx="1797101" cy="63500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t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</a:p>
        </p:txBody>
      </p:sp>
      <p:cxnSp>
        <p:nvCxnSpPr>
          <p:cNvPr id="87" name="直接箭头连接符 29"/>
          <p:cNvCxnSpPr>
            <a:cxnSpLocks noChangeShapeType="1"/>
            <a:stCxn id="80" idx="3"/>
            <a:endCxn id="81" idx="1"/>
          </p:cNvCxnSpPr>
          <p:nvPr/>
        </p:nvCxnSpPr>
        <p:spPr bwMode="auto">
          <a:xfrm flipV="1">
            <a:off x="2820008" y="2764934"/>
            <a:ext cx="909879" cy="7144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9" name="直接箭头连接符 38"/>
          <p:cNvCxnSpPr>
            <a:cxnSpLocks noChangeShapeType="1"/>
            <a:stCxn id="81" idx="3"/>
            <a:endCxn id="82" idx="1"/>
          </p:cNvCxnSpPr>
          <p:nvPr/>
        </p:nvCxnSpPr>
        <p:spPr bwMode="auto">
          <a:xfrm flipV="1">
            <a:off x="5873262" y="2764632"/>
            <a:ext cx="914148" cy="302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91" name="矩形 51"/>
          <p:cNvSpPr>
            <a:spLocks noChangeArrowheads="1"/>
          </p:cNvSpPr>
          <p:nvPr/>
        </p:nvSpPr>
        <p:spPr bwMode="auto">
          <a:xfrm>
            <a:off x="7757373" y="1701800"/>
            <a:ext cx="19367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 Pool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7757373" y="2253956"/>
            <a:ext cx="970698" cy="393209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Pool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9222687" y="2127682"/>
            <a:ext cx="1797101" cy="63500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t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</a:p>
        </p:txBody>
      </p:sp>
      <p:sp>
        <p:nvSpPr>
          <p:cNvPr id="108" name="圆角矩形 107"/>
          <p:cNvSpPr/>
          <p:nvPr/>
        </p:nvSpPr>
        <p:spPr bwMode="auto">
          <a:xfrm>
            <a:off x="9873562" y="2241688"/>
            <a:ext cx="970698" cy="393209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Pool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7106498" y="2999344"/>
            <a:ext cx="1797101" cy="63500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t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</a:p>
        </p:txBody>
      </p:sp>
      <p:sp>
        <p:nvSpPr>
          <p:cNvPr id="110" name="圆角矩形 109"/>
          <p:cNvSpPr/>
          <p:nvPr/>
        </p:nvSpPr>
        <p:spPr bwMode="auto">
          <a:xfrm>
            <a:off x="7757373" y="3134110"/>
            <a:ext cx="970698" cy="393209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Pool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 bwMode="auto">
          <a:xfrm>
            <a:off x="9222687" y="3007836"/>
            <a:ext cx="1797101" cy="63500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t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</a:p>
        </p:txBody>
      </p:sp>
      <p:sp>
        <p:nvSpPr>
          <p:cNvPr id="112" name="圆角矩形 111"/>
          <p:cNvSpPr/>
          <p:nvPr/>
        </p:nvSpPr>
        <p:spPr bwMode="auto">
          <a:xfrm>
            <a:off x="9873562" y="3121842"/>
            <a:ext cx="970698" cy="393209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Pool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3001480" y="4274588"/>
            <a:ext cx="1758085" cy="63500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 Profile Service</a:t>
            </a:r>
          </a:p>
        </p:txBody>
      </p:sp>
      <p:sp>
        <p:nvSpPr>
          <p:cNvPr id="114" name="圆角矩形 113"/>
          <p:cNvSpPr/>
          <p:nvPr/>
        </p:nvSpPr>
        <p:spPr bwMode="auto">
          <a:xfrm>
            <a:off x="5006505" y="4274588"/>
            <a:ext cx="1441185" cy="635000"/>
          </a:xfrm>
          <a:prstGeom prst="roundRect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华文楷体" charset="-122"/>
                <a:ea typeface="华文楷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Search Service</a:t>
            </a:r>
          </a:p>
        </p:txBody>
      </p:sp>
      <p:cxnSp>
        <p:nvCxnSpPr>
          <p:cNvPr id="118" name="直接箭头连接符 29"/>
          <p:cNvCxnSpPr>
            <a:cxnSpLocks noChangeShapeType="1"/>
          </p:cNvCxnSpPr>
          <p:nvPr/>
        </p:nvCxnSpPr>
        <p:spPr bwMode="auto">
          <a:xfrm flipV="1">
            <a:off x="3882287" y="3090372"/>
            <a:ext cx="0" cy="1184216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1" name="直接箭头连接符 29"/>
          <p:cNvCxnSpPr>
            <a:cxnSpLocks noChangeShapeType="1"/>
            <a:stCxn id="114" idx="0"/>
          </p:cNvCxnSpPr>
          <p:nvPr/>
        </p:nvCxnSpPr>
        <p:spPr bwMode="auto">
          <a:xfrm flipV="1">
            <a:off x="5727098" y="3082434"/>
            <a:ext cx="0" cy="1192154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737373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5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539</Words>
  <Application>Microsoft Office PowerPoint</Application>
  <PresentationFormat>宽屏</PresentationFormat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</vt:lpstr>
      <vt:lpstr>DengXian Light</vt:lpstr>
      <vt:lpstr>微软雅黑</vt:lpstr>
      <vt:lpstr>Arial</vt:lpstr>
      <vt:lpstr>Office 主题</vt:lpstr>
      <vt:lpstr>东家小院 算法优化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2017运营频道推荐位工作总结</dc:title>
  <dc:creator>Microsoft Office 用户</dc:creator>
  <cp:lastModifiedBy>Windows 用户</cp:lastModifiedBy>
  <cp:revision>39</cp:revision>
  <dcterms:created xsi:type="dcterms:W3CDTF">2017-12-01T08:40:38Z</dcterms:created>
  <dcterms:modified xsi:type="dcterms:W3CDTF">2018-01-25T07:36:44Z</dcterms:modified>
</cp:coreProperties>
</file>