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3898563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>
        <p:scale>
          <a:sx n="126" d="100"/>
          <a:sy n="126" d="100"/>
        </p:scale>
        <p:origin x="-14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392" y="1466606"/>
            <a:ext cx="11813779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7321" y="4706830"/>
            <a:ext cx="10423922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6160" y="477114"/>
            <a:ext cx="2996878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5527" y="477114"/>
            <a:ext cx="8816901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88" y="2234139"/>
            <a:ext cx="11987511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288" y="5997113"/>
            <a:ext cx="11987511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5526" y="2385568"/>
            <a:ext cx="5906889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6148" y="2385568"/>
            <a:ext cx="5906889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9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6" y="477116"/>
            <a:ext cx="11987511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338" y="2196797"/>
            <a:ext cx="5879743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338" y="3273414"/>
            <a:ext cx="5879743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36148" y="2196797"/>
            <a:ext cx="5908700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36148" y="3273414"/>
            <a:ext cx="5908700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2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7" y="597429"/>
            <a:ext cx="4482648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699" y="1290283"/>
            <a:ext cx="7036148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337" y="2688431"/>
            <a:ext cx="4482648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337" y="597429"/>
            <a:ext cx="4482648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08699" y="1290283"/>
            <a:ext cx="7036148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337" y="2688431"/>
            <a:ext cx="4482648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5526" y="477116"/>
            <a:ext cx="11987511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526" y="2385568"/>
            <a:ext cx="11987511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526" y="8305927"/>
            <a:ext cx="3127177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BB48-BB5B-BB48-97AE-A58CFCD01655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03899" y="8305927"/>
            <a:ext cx="4690765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860" y="8305927"/>
            <a:ext cx="3127177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A972-EB0D-4D49-8448-152088F3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27">
            <a:extLst>
              <a:ext uri="{FF2B5EF4-FFF2-40B4-BE49-F238E27FC236}">
                <a16:creationId xmlns:a16="http://schemas.microsoft.com/office/drawing/2014/main" id="{80C4B616-014E-7DD6-4B43-17E943F972E7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2608661" y="1177729"/>
            <a:ext cx="509886" cy="15144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FD9E28-5A81-F6CE-60F4-9105DB2F5AC6}"/>
              </a:ext>
            </a:extLst>
          </p:cNvPr>
          <p:cNvSpPr/>
          <p:nvPr/>
        </p:nvSpPr>
        <p:spPr>
          <a:xfrm>
            <a:off x="3049921" y="459641"/>
            <a:ext cx="2987479" cy="262765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36A3C98B-ACF7-586C-BD4B-36AD311BB1A5}"/>
              </a:ext>
            </a:extLst>
          </p:cNvPr>
          <p:cNvSpPr/>
          <p:nvPr/>
        </p:nvSpPr>
        <p:spPr>
          <a:xfrm>
            <a:off x="163347" y="799325"/>
            <a:ext cx="2445319" cy="378565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E7969-A2F5-8DEB-576E-C0062A908804}"/>
              </a:ext>
            </a:extLst>
          </p:cNvPr>
          <p:cNvSpPr txBox="1"/>
          <p:nvPr/>
        </p:nvSpPr>
        <p:spPr>
          <a:xfrm>
            <a:off x="196873" y="901983"/>
            <a:ext cx="2670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Alice, a binary reverse engineering professional, was given the following prompts: &lt;PROMPT&gt;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Alice’s responses: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De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compiled Code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Input: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1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Output: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&lt;Ground Truth Summary 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Decompiled Code Example N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Input: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&gt;&gt; Output: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&lt;Ground Truth Summary N&gt;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fit for &lt;PROMPT&gt;</a:t>
            </a:r>
            <a:r>
              <a:rPr lang="zh-CN" alt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1523F1-2D2A-9379-02F7-3FAE70B0886A}"/>
              </a:ext>
            </a:extLst>
          </p:cNvPr>
          <p:cNvGrpSpPr/>
          <p:nvPr/>
        </p:nvGrpSpPr>
        <p:grpSpPr>
          <a:xfrm>
            <a:off x="3118557" y="3608965"/>
            <a:ext cx="2687423" cy="1107501"/>
            <a:chOff x="4661303" y="2644253"/>
            <a:chExt cx="2687423" cy="1569492"/>
          </a:xfrm>
        </p:grpSpPr>
        <p:sp>
          <p:nvSpPr>
            <p:cNvPr id="9" name="Rectangle: Rounded Corners 1">
              <a:extLst>
                <a:ext uri="{FF2B5EF4-FFF2-40B4-BE49-F238E27FC236}">
                  <a16:creationId xmlns:a16="http://schemas.microsoft.com/office/drawing/2014/main" id="{5A5CC14D-D273-BE5E-B025-EA293013DA34}"/>
                </a:ext>
              </a:extLst>
            </p:cNvPr>
            <p:cNvSpPr/>
            <p:nvPr/>
          </p:nvSpPr>
          <p:spPr>
            <a:xfrm>
              <a:off x="4694830" y="2644253"/>
              <a:ext cx="2620370" cy="156949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9A38F6-8C96-BF86-52A7-50301D3F52DC}"/>
                </a:ext>
              </a:extLst>
            </p:cNvPr>
            <p:cNvSpPr txBox="1"/>
            <p:nvPr/>
          </p:nvSpPr>
          <p:spPr>
            <a:xfrm>
              <a:off x="4661303" y="2676458"/>
              <a:ext cx="2687423" cy="1439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37415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dirty="0">
                  <a:solidFill>
                    <a:srgbClr val="37415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roduce a different version of the subsequent instruction while retaining its semantic significance:</a:t>
              </a:r>
            </a:p>
            <a:p>
              <a:pPr algn="just"/>
              <a:endParaRPr lang="en-US" sz="12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just"/>
              <a:r>
                <a:rPr lang="en-US" sz="1200" dirty="0">
                  <a:solidFill>
                    <a:srgbClr val="37415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&lt;PROMPT&gt;</a:t>
              </a:r>
              <a:endPara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951B0D19-049D-3593-ADF5-87E54DED3A8F}"/>
              </a:ext>
            </a:extLst>
          </p:cNvPr>
          <p:cNvSpPr/>
          <p:nvPr/>
        </p:nvSpPr>
        <p:spPr>
          <a:xfrm>
            <a:off x="6349032" y="591369"/>
            <a:ext cx="2994991" cy="101378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455EF-644F-813F-D347-F8A219DBB81F}"/>
              </a:ext>
            </a:extLst>
          </p:cNvPr>
          <p:cNvSpPr txBox="1"/>
          <p:nvPr/>
        </p:nvSpPr>
        <p:spPr>
          <a:xfrm>
            <a:off x="6444862" y="613513"/>
            <a:ext cx="2899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helpful AI assistant training for prompt optimization, you are asked to optimize the following prompt: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&lt;PROMPT&gt;</a:t>
            </a:r>
          </a:p>
        </p:txBody>
      </p:sp>
      <p:pic>
        <p:nvPicPr>
          <p:cNvPr id="14" name="Picture 4" descr="openai&quot; Icon - Download for free – Iconduck">
            <a:extLst>
              <a:ext uri="{FF2B5EF4-FFF2-40B4-BE49-F238E27FC236}">
                <a16:creationId xmlns:a16="http://schemas.microsoft.com/office/drawing/2014/main" id="{A5345E9C-1132-90B0-84D0-CE27A0976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02" y="459632"/>
            <a:ext cx="307315" cy="3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E3DDB8-5CC2-060E-BC91-05E0F7C462E5}"/>
              </a:ext>
            </a:extLst>
          </p:cNvPr>
          <p:cNvSpPr txBox="1"/>
          <p:nvPr/>
        </p:nvSpPr>
        <p:spPr>
          <a:xfrm>
            <a:off x="591765" y="463288"/>
            <a:ext cx="258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Initial Prompt Synthesis</a:t>
            </a:r>
          </a:p>
        </p:txBody>
      </p:sp>
      <p:pic>
        <p:nvPicPr>
          <p:cNvPr id="16" name="Picture 4" descr="openai&quot; Icon - Download for free – Iconduck">
            <a:extLst>
              <a:ext uri="{FF2B5EF4-FFF2-40B4-BE49-F238E27FC236}">
                <a16:creationId xmlns:a16="http://schemas.microsoft.com/office/drawing/2014/main" id="{1D9F5E70-1443-84B4-CAFB-38986608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97" y="3264727"/>
            <a:ext cx="307315" cy="3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CA6B4B-3EF1-6EC2-9766-4234692F618E}"/>
              </a:ext>
            </a:extLst>
          </p:cNvPr>
          <p:cNvSpPr txBox="1"/>
          <p:nvPr/>
        </p:nvSpPr>
        <p:spPr>
          <a:xfrm>
            <a:off x="3531426" y="3276720"/>
            <a:ext cx="258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 Variant Generation</a:t>
            </a:r>
          </a:p>
        </p:txBody>
      </p:sp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76B44733-79DA-EA20-E351-BF647DF6B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79517"/>
              </p:ext>
            </p:extLst>
          </p:nvPr>
        </p:nvGraphicFramePr>
        <p:xfrm>
          <a:off x="3118547" y="811964"/>
          <a:ext cx="28721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116">
                  <a:extLst>
                    <a:ext uri="{9D8B030D-6E8A-4147-A177-3AD203B41FA5}">
                      <a16:colId xmlns:a16="http://schemas.microsoft.com/office/drawing/2014/main" val="3993476974"/>
                    </a:ext>
                  </a:extLst>
                </a:gridCol>
              </a:tblGrid>
              <a:tr h="3347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Reverse engineer the code and provide a high-level explanation of its functionality.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05368"/>
                  </a:ext>
                </a:extLst>
              </a:tr>
              <a:tr h="200875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499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E28644B-8C1A-2852-23A8-B9606FDB7B6D}"/>
              </a:ext>
            </a:extLst>
          </p:cNvPr>
          <p:cNvSpPr txBox="1"/>
          <p:nvPr/>
        </p:nvSpPr>
        <p:spPr>
          <a:xfrm>
            <a:off x="3499523" y="503194"/>
            <a:ext cx="258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Synthesized Prompts</a:t>
            </a:r>
          </a:p>
        </p:txBody>
      </p: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20CB233F-27A4-132C-5C12-62D98256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2844"/>
              </p:ext>
            </p:extLst>
          </p:nvPr>
        </p:nvGraphicFramePr>
        <p:xfrm>
          <a:off x="3118547" y="1947499"/>
          <a:ext cx="2872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116">
                  <a:extLst>
                    <a:ext uri="{9D8B030D-6E8A-4147-A177-3AD203B41FA5}">
                      <a16:colId xmlns:a16="http://schemas.microsoft.com/office/drawing/2014/main" val="3993476974"/>
                    </a:ext>
                  </a:extLst>
                </a:gridCol>
              </a:tblGrid>
              <a:tr h="13602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As a helpful AI assistant for binary code understanding, you are given a &lt;BINARY-FORMAT&gt; code, Can you summarize it in human language?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205368"/>
                  </a:ext>
                </a:extLst>
              </a:tr>
              <a:tr h="19785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64998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BFD7022-9282-31DE-35AC-9F2FD8353AA6}"/>
              </a:ext>
            </a:extLst>
          </p:cNvPr>
          <p:cNvSpPr txBox="1"/>
          <p:nvPr/>
        </p:nvSpPr>
        <p:spPr>
          <a:xfrm>
            <a:off x="3483719" y="1597544"/>
            <a:ext cx="258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 Generated Prompts</a:t>
            </a:r>
          </a:p>
        </p:txBody>
      </p:sp>
      <p:pic>
        <p:nvPicPr>
          <p:cNvPr id="22" name="Picture 4" descr="openai&quot; Icon - Download for free – Iconduck">
            <a:extLst>
              <a:ext uri="{FF2B5EF4-FFF2-40B4-BE49-F238E27FC236}">
                <a16:creationId xmlns:a16="http://schemas.microsoft.com/office/drawing/2014/main" id="{4DD86F2F-FB2F-E1AF-72BF-EA7EC90E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11" y="490257"/>
            <a:ext cx="307315" cy="3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openai&quot; Icon - Download for free – Iconduck">
            <a:extLst>
              <a:ext uri="{FF2B5EF4-FFF2-40B4-BE49-F238E27FC236}">
                <a16:creationId xmlns:a16="http://schemas.microsoft.com/office/drawing/2014/main" id="{965FFC74-3EC3-8908-7A55-31CAF688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796" y="271414"/>
            <a:ext cx="307315" cy="3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71DA9B-41EC-2D7C-EA09-2F34D393250D}"/>
              </a:ext>
            </a:extLst>
          </p:cNvPr>
          <p:cNvSpPr txBox="1"/>
          <p:nvPr/>
        </p:nvSpPr>
        <p:spPr>
          <a:xfrm>
            <a:off x="6954404" y="273246"/>
            <a:ext cx="258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 Optimization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E9CDB6-AA27-ACAC-A28A-F4DF83F1D18F}"/>
              </a:ext>
            </a:extLst>
          </p:cNvPr>
          <p:cNvCxnSpPr>
            <a:cxnSpLocks/>
          </p:cNvCxnSpPr>
          <p:nvPr/>
        </p:nvCxnSpPr>
        <p:spPr>
          <a:xfrm>
            <a:off x="4372169" y="3086673"/>
            <a:ext cx="0" cy="3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31">
            <a:extLst>
              <a:ext uri="{FF2B5EF4-FFF2-40B4-BE49-F238E27FC236}">
                <a16:creationId xmlns:a16="http://schemas.microsoft.com/office/drawing/2014/main" id="{A143683D-711E-A9BD-BD98-3B2AAF4F4A5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805974" y="1098264"/>
            <a:ext cx="543052" cy="30412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BE1130-DC9A-4D5C-BF24-C8F9911A16F8}"/>
              </a:ext>
            </a:extLst>
          </p:cNvPr>
          <p:cNvSpPr txBox="1"/>
          <p:nvPr/>
        </p:nvSpPr>
        <p:spPr>
          <a:xfrm>
            <a:off x="2515957" y="2370800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7D0C27-87BF-8E2F-31DA-D73D60FF917D}"/>
              </a:ext>
            </a:extLst>
          </p:cNvPr>
          <p:cNvSpPr txBox="1"/>
          <p:nvPr/>
        </p:nvSpPr>
        <p:spPr>
          <a:xfrm>
            <a:off x="4353256" y="3070181"/>
            <a:ext cx="428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CD17A-03F3-0532-3B37-201E7C1AE2A2}"/>
              </a:ext>
            </a:extLst>
          </p:cNvPr>
          <p:cNvSpPr txBox="1"/>
          <p:nvPr/>
        </p:nvSpPr>
        <p:spPr>
          <a:xfrm>
            <a:off x="5745807" y="3702194"/>
            <a:ext cx="431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US" sz="1400" dirty="0"/>
          </a:p>
        </p:txBody>
      </p:sp>
      <p:pic>
        <p:nvPicPr>
          <p:cNvPr id="30" name="Picture 2" descr="Evaluation - Free education icons">
            <a:extLst>
              <a:ext uri="{FF2B5EF4-FFF2-40B4-BE49-F238E27FC236}">
                <a16:creationId xmlns:a16="http://schemas.microsoft.com/office/drawing/2014/main" id="{9859CAD9-D77A-AD2D-5A87-7C21F2E9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97" y="3634029"/>
            <a:ext cx="573406" cy="57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42BA60-07E8-7409-8218-8B70042DC53F}"/>
              </a:ext>
            </a:extLst>
          </p:cNvPr>
          <p:cNvSpPr txBox="1"/>
          <p:nvPr/>
        </p:nvSpPr>
        <p:spPr>
          <a:xfrm>
            <a:off x="6879355" y="1911343"/>
            <a:ext cx="258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Binary Code Summarization</a:t>
            </a:r>
          </a:p>
        </p:txBody>
      </p:sp>
      <p:pic>
        <p:nvPicPr>
          <p:cNvPr id="32" name="Picture 4" descr="openai&quot; Icon - Download for free – Iconduck">
            <a:extLst>
              <a:ext uri="{FF2B5EF4-FFF2-40B4-BE49-F238E27FC236}">
                <a16:creationId xmlns:a16="http://schemas.microsoft.com/office/drawing/2014/main" id="{DB47DD3C-D325-2647-B95F-BF24E270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94" y="1929834"/>
            <a:ext cx="307315" cy="3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2496304-AAC2-C6E5-F62D-3EB36F16719A}"/>
              </a:ext>
            </a:extLst>
          </p:cNvPr>
          <p:cNvSpPr/>
          <p:nvPr/>
        </p:nvSpPr>
        <p:spPr>
          <a:xfrm>
            <a:off x="6398777" y="1918352"/>
            <a:ext cx="2856918" cy="114687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8F1E3ACC-A9A8-96E7-4EC9-7F3AF9AF8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8499" y="2240113"/>
            <a:ext cx="594587" cy="594587"/>
          </a:xfrm>
          <a:prstGeom prst="rect">
            <a:avLst/>
          </a:prstGeom>
        </p:spPr>
      </p:pic>
      <p:sp>
        <p:nvSpPr>
          <p:cNvPr id="36" name="Arrow: Right 53">
            <a:extLst>
              <a:ext uri="{FF2B5EF4-FFF2-40B4-BE49-F238E27FC236}">
                <a16:creationId xmlns:a16="http://schemas.microsoft.com/office/drawing/2014/main" id="{9A9C61CE-2047-671D-015F-01AA23C1DF71}"/>
              </a:ext>
            </a:extLst>
          </p:cNvPr>
          <p:cNvSpPr/>
          <p:nvPr/>
        </p:nvSpPr>
        <p:spPr>
          <a:xfrm>
            <a:off x="7184298" y="2451587"/>
            <a:ext cx="275914" cy="1461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E740F6-7C45-71B2-9B22-5C2BD5E27849}"/>
              </a:ext>
            </a:extLst>
          </p:cNvPr>
          <p:cNvSpPr txBox="1"/>
          <p:nvPr/>
        </p:nvSpPr>
        <p:spPr>
          <a:xfrm>
            <a:off x="6369587" y="2804714"/>
            <a:ext cx="120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Samples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80F6ED-776E-06D6-68AE-220AB1A6D9A8}"/>
              </a:ext>
            </a:extLst>
          </p:cNvPr>
          <p:cNvSpPr txBox="1"/>
          <p:nvPr/>
        </p:nvSpPr>
        <p:spPr>
          <a:xfrm>
            <a:off x="7588952" y="2813974"/>
            <a:ext cx="612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LLMs</a:t>
            </a:r>
            <a:endParaRPr lang="en-US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FC81A4-6140-7C50-0EE7-638BB6A6D174}"/>
              </a:ext>
            </a:extLst>
          </p:cNvPr>
          <p:cNvCxnSpPr/>
          <p:nvPr/>
        </p:nvCxnSpPr>
        <p:spPr>
          <a:xfrm>
            <a:off x="7835283" y="1629121"/>
            <a:ext cx="0" cy="3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83E749-A963-ECA6-824F-B71570913843}"/>
              </a:ext>
            </a:extLst>
          </p:cNvPr>
          <p:cNvSpPr txBox="1"/>
          <p:nvPr/>
        </p:nvSpPr>
        <p:spPr>
          <a:xfrm>
            <a:off x="7859728" y="1597886"/>
            <a:ext cx="381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3B49C-876D-4A1E-DE9D-757F0C943AB3}"/>
              </a:ext>
            </a:extLst>
          </p:cNvPr>
          <p:cNvSpPr txBox="1"/>
          <p:nvPr/>
        </p:nvSpPr>
        <p:spPr>
          <a:xfrm>
            <a:off x="6352808" y="4315307"/>
            <a:ext cx="1314695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1400" dirty="0"/>
              <a:t>Summaries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Ground</a:t>
            </a:r>
            <a:r>
              <a:rPr lang="zh-CN" altLang="en-US" sz="1400" dirty="0"/>
              <a:t> </a:t>
            </a:r>
            <a:r>
              <a:rPr lang="en-US" altLang="zh-CN" sz="1400" dirty="0"/>
              <a:t>Truth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51D759-9DD1-FA80-CC4E-FC621843B972}"/>
              </a:ext>
            </a:extLst>
          </p:cNvPr>
          <p:cNvSpPr txBox="1"/>
          <p:nvPr/>
        </p:nvSpPr>
        <p:spPr>
          <a:xfrm>
            <a:off x="7521168" y="4165619"/>
            <a:ext cx="90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Evaluator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4AA83D-01CE-129A-57A8-B9BCA1835A16}"/>
              </a:ext>
            </a:extLst>
          </p:cNvPr>
          <p:cNvSpPr/>
          <p:nvPr/>
        </p:nvSpPr>
        <p:spPr>
          <a:xfrm>
            <a:off x="6393319" y="3306121"/>
            <a:ext cx="2829953" cy="136621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10" descr="Calculator Icon Vector Art, Icons, and Graphics for Free Download">
            <a:extLst>
              <a:ext uri="{FF2B5EF4-FFF2-40B4-BE49-F238E27FC236}">
                <a16:creationId xmlns:a16="http://schemas.microsoft.com/office/drawing/2014/main" id="{3388467A-AF95-C164-C055-4E413201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67" y="3296861"/>
            <a:ext cx="317919" cy="31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2AA74E8-3325-5B1C-E89E-68E0F6B683B7}"/>
              </a:ext>
            </a:extLst>
          </p:cNvPr>
          <p:cNvSpPr txBox="1"/>
          <p:nvPr/>
        </p:nvSpPr>
        <p:spPr>
          <a:xfrm>
            <a:off x="7086869" y="3312151"/>
            <a:ext cx="169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 Evaluation</a:t>
            </a:r>
          </a:p>
        </p:txBody>
      </p:sp>
      <p:sp>
        <p:nvSpPr>
          <p:cNvPr id="47" name="Arrow: Right 1038">
            <a:extLst>
              <a:ext uri="{FF2B5EF4-FFF2-40B4-BE49-F238E27FC236}">
                <a16:creationId xmlns:a16="http://schemas.microsoft.com/office/drawing/2014/main" id="{7876426D-2568-044C-EB29-B67F88A509E4}"/>
              </a:ext>
            </a:extLst>
          </p:cNvPr>
          <p:cNvSpPr/>
          <p:nvPr/>
        </p:nvSpPr>
        <p:spPr>
          <a:xfrm>
            <a:off x="7306766" y="3901702"/>
            <a:ext cx="275914" cy="1461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B369CA-F27C-C431-468C-16282A71A5DD}"/>
              </a:ext>
            </a:extLst>
          </p:cNvPr>
          <p:cNvCxnSpPr>
            <a:cxnSpLocks/>
          </p:cNvCxnSpPr>
          <p:nvPr/>
        </p:nvCxnSpPr>
        <p:spPr>
          <a:xfrm>
            <a:off x="7838953" y="3086679"/>
            <a:ext cx="0" cy="253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AA02020-4D52-B63F-877F-6D0C29567088}"/>
              </a:ext>
            </a:extLst>
          </p:cNvPr>
          <p:cNvSpPr txBox="1"/>
          <p:nvPr/>
        </p:nvSpPr>
        <p:spPr>
          <a:xfrm>
            <a:off x="7806409" y="3022788"/>
            <a:ext cx="381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❺</a:t>
            </a:r>
            <a:endParaRPr lang="en-US" sz="1400" dirty="0"/>
          </a:p>
        </p:txBody>
      </p:sp>
      <p:pic>
        <p:nvPicPr>
          <p:cNvPr id="1026" name="Picture 2" descr="Thinking - Free user icons">
            <a:extLst>
              <a:ext uri="{FF2B5EF4-FFF2-40B4-BE49-F238E27FC236}">
                <a16:creationId xmlns:a16="http://schemas.microsoft.com/office/drawing/2014/main" id="{1DAD3B9F-FA27-3049-C533-A7C761A5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71" y="1530792"/>
            <a:ext cx="392106" cy="3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openai&quot; Icon - Download for free – Iconduck">
            <a:extLst>
              <a:ext uri="{FF2B5EF4-FFF2-40B4-BE49-F238E27FC236}">
                <a16:creationId xmlns:a16="http://schemas.microsoft.com/office/drawing/2014/main" id="{8B1254CB-C1E8-464A-8A13-61EC2327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848" y="2334067"/>
            <a:ext cx="405525" cy="4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Arrow: Right 53">
            <a:extLst>
              <a:ext uri="{FF2B5EF4-FFF2-40B4-BE49-F238E27FC236}">
                <a16:creationId xmlns:a16="http://schemas.microsoft.com/office/drawing/2014/main" id="{178F0644-738F-CB86-E74B-0E59B83D0D92}"/>
              </a:ext>
            </a:extLst>
          </p:cNvPr>
          <p:cNvSpPr/>
          <p:nvPr/>
        </p:nvSpPr>
        <p:spPr>
          <a:xfrm>
            <a:off x="8160791" y="2457230"/>
            <a:ext cx="275914" cy="1461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List outline">
            <a:extLst>
              <a:ext uri="{FF2B5EF4-FFF2-40B4-BE49-F238E27FC236}">
                <a16:creationId xmlns:a16="http://schemas.microsoft.com/office/drawing/2014/main" id="{4B885704-7B2C-99A9-6775-5FC3497E8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31299" y="2220837"/>
            <a:ext cx="660810" cy="66081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17D9798-DFA6-8AE2-CC13-51EED100CC5D}"/>
              </a:ext>
            </a:extLst>
          </p:cNvPr>
          <p:cNvSpPr txBox="1"/>
          <p:nvPr/>
        </p:nvSpPr>
        <p:spPr>
          <a:xfrm>
            <a:off x="8224529" y="2830162"/>
            <a:ext cx="102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Summaries</a:t>
            </a:r>
            <a:endParaRPr lang="en-US" sz="1400" dirty="0"/>
          </a:p>
        </p:txBody>
      </p:sp>
      <p:pic>
        <p:nvPicPr>
          <p:cNvPr id="1024" name="Graphic 1023" descr="List with solid fill">
            <a:extLst>
              <a:ext uri="{FF2B5EF4-FFF2-40B4-BE49-F238E27FC236}">
                <a16:creationId xmlns:a16="http://schemas.microsoft.com/office/drawing/2014/main" id="{11A645F6-8477-C04A-A7D9-7EDA59E1A1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5657" y="3631977"/>
            <a:ext cx="730361" cy="730361"/>
          </a:xfrm>
          <a:prstGeom prst="rect">
            <a:avLst/>
          </a:prstGeom>
        </p:spPr>
      </p:pic>
      <p:pic>
        <p:nvPicPr>
          <p:cNvPr id="1028" name="Picture 4" descr="Evaluation - Free files and folders icons">
            <a:extLst>
              <a:ext uri="{FF2B5EF4-FFF2-40B4-BE49-F238E27FC236}">
                <a16:creationId xmlns:a16="http://schemas.microsoft.com/office/drawing/2014/main" id="{432BC5BD-7DAD-1DF0-2555-DEA7B6A4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15" y="3677372"/>
            <a:ext cx="594852" cy="5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Arrow: Right 1038">
            <a:extLst>
              <a:ext uri="{FF2B5EF4-FFF2-40B4-BE49-F238E27FC236}">
                <a16:creationId xmlns:a16="http://schemas.microsoft.com/office/drawing/2014/main" id="{6D6E18A8-9A43-6C01-908A-60B78934D060}"/>
              </a:ext>
            </a:extLst>
          </p:cNvPr>
          <p:cNvSpPr/>
          <p:nvPr/>
        </p:nvSpPr>
        <p:spPr>
          <a:xfrm>
            <a:off x="8204235" y="3918634"/>
            <a:ext cx="275914" cy="1461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001B1CC-05AE-3031-1299-F973A27B938D}"/>
              </a:ext>
            </a:extLst>
          </p:cNvPr>
          <p:cNvSpPr txBox="1"/>
          <p:nvPr/>
        </p:nvSpPr>
        <p:spPr>
          <a:xfrm>
            <a:off x="8437262" y="4232600"/>
            <a:ext cx="906761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dirty="0"/>
              <a:t>Selected</a:t>
            </a:r>
            <a:r>
              <a:rPr lang="zh-CN" altLang="en-US" sz="1400" dirty="0"/>
              <a:t> </a:t>
            </a:r>
            <a:r>
              <a:rPr lang="en-US" altLang="zh-CN" sz="1400" dirty="0"/>
              <a:t>Prompts</a:t>
            </a:r>
            <a:endParaRPr lang="en-US" sz="1400" dirty="0"/>
          </a:p>
        </p:txBody>
      </p:sp>
      <p:sp>
        <p:nvSpPr>
          <p:cNvPr id="1030" name="Rectangle: Rounded Corners 5">
            <a:extLst>
              <a:ext uri="{FF2B5EF4-FFF2-40B4-BE49-F238E27FC236}">
                <a16:creationId xmlns:a16="http://schemas.microsoft.com/office/drawing/2014/main" id="{A37D8ADC-2387-0B58-5493-CC51B8502874}"/>
              </a:ext>
            </a:extLst>
          </p:cNvPr>
          <p:cNvSpPr/>
          <p:nvPr/>
        </p:nvSpPr>
        <p:spPr>
          <a:xfrm>
            <a:off x="51337" y="51479"/>
            <a:ext cx="9349930" cy="48165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4510CCB-F4F1-42E5-ACA7-B1F71DC3D145}"/>
              </a:ext>
            </a:extLst>
          </p:cNvPr>
          <p:cNvSpPr txBox="1"/>
          <p:nvPr/>
        </p:nvSpPr>
        <p:spPr>
          <a:xfrm>
            <a:off x="2298671" y="42673"/>
            <a:ext cx="422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Step 1: Prompt Synthesis and Optimization</a:t>
            </a:r>
          </a:p>
        </p:txBody>
      </p:sp>
      <p:pic>
        <p:nvPicPr>
          <p:cNvPr id="1032" name="Picture 2" descr="Analytics, code, data, open, source, technology icon - Download on  Iconfinder">
            <a:extLst>
              <a:ext uri="{FF2B5EF4-FFF2-40B4-BE49-F238E27FC236}">
                <a16:creationId xmlns:a16="http://schemas.microsoft.com/office/drawing/2014/main" id="{36074AA7-0EB6-EE49-14E7-6C6B92E8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6" y="5325033"/>
            <a:ext cx="1031240" cy="10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D9789488-068B-FDC2-E581-53A5492F037E}"/>
              </a:ext>
            </a:extLst>
          </p:cNvPr>
          <p:cNvSpPr txBox="1"/>
          <p:nvPr/>
        </p:nvSpPr>
        <p:spPr>
          <a:xfrm>
            <a:off x="401842" y="6322093"/>
            <a:ext cx="137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Open-sourced </a:t>
            </a:r>
          </a:p>
          <a:p>
            <a:pPr algn="ctr"/>
            <a:r>
              <a:rPr lang="en-US" sz="1400" dirty="0"/>
              <a:t>Repositories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FE72770-F204-021D-A219-7521CC77A36F}"/>
              </a:ext>
            </a:extLst>
          </p:cNvPr>
          <p:cNvSpPr txBox="1"/>
          <p:nvPr/>
        </p:nvSpPr>
        <p:spPr>
          <a:xfrm>
            <a:off x="1423239" y="5860538"/>
            <a:ext cx="132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Compilation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67625E9-07FF-47AE-BDE6-59A0FC7EC08F}"/>
              </a:ext>
            </a:extLst>
          </p:cNvPr>
          <p:cNvCxnSpPr>
            <a:stCxn id="1032" idx="3"/>
          </p:cNvCxnSpPr>
          <p:nvPr/>
        </p:nvCxnSpPr>
        <p:spPr>
          <a:xfrm flipV="1">
            <a:off x="1558586" y="5825513"/>
            <a:ext cx="1067586" cy="15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4" descr="BIN file format - Free interface icons">
            <a:extLst>
              <a:ext uri="{FF2B5EF4-FFF2-40B4-BE49-F238E27FC236}">
                <a16:creationId xmlns:a16="http://schemas.microsoft.com/office/drawing/2014/main" id="{9A95B56F-0A73-1C79-4AD6-B768D9D9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55" y="5545558"/>
            <a:ext cx="734389" cy="7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A1238D3D-9F11-C7DE-EBC2-1BBA12F9DEC6}"/>
              </a:ext>
            </a:extLst>
          </p:cNvPr>
          <p:cNvSpPr txBox="1"/>
          <p:nvPr/>
        </p:nvSpPr>
        <p:spPr>
          <a:xfrm>
            <a:off x="2171300" y="6333795"/>
            <a:ext cx="185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Binaries w/</a:t>
            </a:r>
          </a:p>
          <a:p>
            <a:pPr algn="ctr"/>
            <a:r>
              <a:rPr lang="en-US" sz="1400" dirty="0"/>
              <a:t>Debugging Info</a:t>
            </a:r>
          </a:p>
        </p:txBody>
      </p:sp>
      <p:pic>
        <p:nvPicPr>
          <p:cNvPr id="1038" name="Picture 16" descr="Arrows, Direction, Distribute, Distribution, Navigation, - Align Icon Png,  Transparent Png , Transparent Png Image - PNGitem">
            <a:extLst>
              <a:ext uri="{FF2B5EF4-FFF2-40B4-BE49-F238E27FC236}">
                <a16:creationId xmlns:a16="http://schemas.microsoft.com/office/drawing/2014/main" id="{3DBD09C5-C360-E435-5694-FFDA07E5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91" y="7666996"/>
            <a:ext cx="686636" cy="7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7F787C10-92DB-8688-8341-1B4FBCCDDC53}"/>
              </a:ext>
            </a:extLst>
          </p:cNvPr>
          <p:cNvCxnSpPr>
            <a:cxnSpLocks/>
            <a:stCxn id="1033" idx="2"/>
          </p:cNvCxnSpPr>
          <p:nvPr/>
        </p:nvCxnSpPr>
        <p:spPr>
          <a:xfrm>
            <a:off x="1088186" y="6845320"/>
            <a:ext cx="0" cy="87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94C26E2B-C6A4-7204-57F8-33AAB14DEC9C}"/>
              </a:ext>
            </a:extLst>
          </p:cNvPr>
          <p:cNvSpPr txBox="1"/>
          <p:nvPr/>
        </p:nvSpPr>
        <p:spPr>
          <a:xfrm>
            <a:off x="401842" y="8325005"/>
            <a:ext cx="137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Ground Truth Comment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4095C37-D124-0330-E19A-523440A06F77}"/>
              </a:ext>
            </a:extLst>
          </p:cNvPr>
          <p:cNvSpPr txBox="1"/>
          <p:nvPr/>
        </p:nvSpPr>
        <p:spPr>
          <a:xfrm>
            <a:off x="2150556" y="8335686"/>
            <a:ext cx="174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Comment-Address</a:t>
            </a:r>
            <a:r>
              <a:rPr lang="zh-CN" altLang="en-US" sz="1400" dirty="0"/>
              <a:t> </a:t>
            </a:r>
            <a:r>
              <a:rPr lang="en-US" sz="1400" dirty="0"/>
              <a:t>Alignment</a:t>
            </a:r>
          </a:p>
        </p:txBody>
      </p:sp>
      <p:pic>
        <p:nvPicPr>
          <p:cNvPr id="1043" name="Picture 26" descr="Script - Free edit tools icons">
            <a:extLst>
              <a:ext uri="{FF2B5EF4-FFF2-40B4-BE49-F238E27FC236}">
                <a16:creationId xmlns:a16="http://schemas.microsoft.com/office/drawing/2014/main" id="{E3C5C089-175C-B05F-3CD2-8A0903EBF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70" y="7698128"/>
            <a:ext cx="815722" cy="8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60E9E518-21A5-335F-520D-7210F1DF17A1}"/>
              </a:ext>
            </a:extLst>
          </p:cNvPr>
          <p:cNvSpPr txBox="1"/>
          <p:nvPr/>
        </p:nvSpPr>
        <p:spPr>
          <a:xfrm>
            <a:off x="4011884" y="8478680"/>
            <a:ext cx="18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Binary Analyzer</a:t>
            </a: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17EC4129-1174-78A9-9F39-D8C3380447ED}"/>
              </a:ext>
            </a:extLst>
          </p:cNvPr>
          <p:cNvCxnSpPr/>
          <p:nvPr/>
        </p:nvCxnSpPr>
        <p:spPr>
          <a:xfrm flipV="1">
            <a:off x="1497234" y="8010831"/>
            <a:ext cx="1067586" cy="15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3D7EF75-03C8-E6F5-1D5C-0A1923CA5BE7}"/>
              </a:ext>
            </a:extLst>
          </p:cNvPr>
          <p:cNvCxnSpPr>
            <a:cxnSpLocks/>
          </p:cNvCxnSpPr>
          <p:nvPr/>
        </p:nvCxnSpPr>
        <p:spPr>
          <a:xfrm>
            <a:off x="3392978" y="8025971"/>
            <a:ext cx="700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F63A123-EE38-2D3B-6DAF-1D6FEBCDCF45}"/>
              </a:ext>
            </a:extLst>
          </p:cNvPr>
          <p:cNvSpPr txBox="1"/>
          <p:nvPr/>
        </p:nvSpPr>
        <p:spPr>
          <a:xfrm>
            <a:off x="6116537" y="8074076"/>
            <a:ext cx="2514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 Dataset with </a:t>
            </a:r>
          </a:p>
          <a:p>
            <a:pPr algn="ctr"/>
            <a:r>
              <a:rPr lang="en-US" sz="1400" dirty="0"/>
              <a:t>Diverse Representations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3F9B7C9D-02DD-C013-12EA-03697B3D168F}"/>
              </a:ext>
            </a:extLst>
          </p:cNvPr>
          <p:cNvCxnSpPr>
            <a:cxnSpLocks/>
          </p:cNvCxnSpPr>
          <p:nvPr/>
        </p:nvCxnSpPr>
        <p:spPr>
          <a:xfrm>
            <a:off x="4823924" y="6641980"/>
            <a:ext cx="0" cy="89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F7171A2F-8541-6655-34C1-64C5FDC76B18}"/>
              </a:ext>
            </a:extLst>
          </p:cNvPr>
          <p:cNvSpPr txBox="1"/>
          <p:nvPr/>
        </p:nvSpPr>
        <p:spPr>
          <a:xfrm>
            <a:off x="648729" y="7112696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❼</a:t>
            </a:r>
            <a:endParaRPr lang="en-US" sz="1400" dirty="0"/>
          </a:p>
        </p:txBody>
      </p:sp>
      <p:pic>
        <p:nvPicPr>
          <p:cNvPr id="1050" name="Picture 12" descr="File, format, document, extension, bin, binary icon - Download on Iconfinder">
            <a:extLst>
              <a:ext uri="{FF2B5EF4-FFF2-40B4-BE49-F238E27FC236}">
                <a16:creationId xmlns:a16="http://schemas.microsoft.com/office/drawing/2014/main" id="{2DA8A3A8-68A9-597B-73AE-011476E4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72" y="5627734"/>
            <a:ext cx="659010" cy="65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41C21532-A14E-BF3C-5FDC-A38A421996A3}"/>
              </a:ext>
            </a:extLst>
          </p:cNvPr>
          <p:cNvSpPr txBox="1"/>
          <p:nvPr/>
        </p:nvSpPr>
        <p:spPr>
          <a:xfrm>
            <a:off x="3893943" y="6306536"/>
            <a:ext cx="185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Stripped Binaries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A804270B-D04F-A917-8AA6-F34475E7DE9B}"/>
              </a:ext>
            </a:extLst>
          </p:cNvPr>
          <p:cNvCxnSpPr>
            <a:cxnSpLocks/>
          </p:cNvCxnSpPr>
          <p:nvPr/>
        </p:nvCxnSpPr>
        <p:spPr>
          <a:xfrm>
            <a:off x="3617958" y="5843602"/>
            <a:ext cx="6377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6D42B2A-BA65-742B-A603-C905CDCAA27A}"/>
              </a:ext>
            </a:extLst>
          </p:cNvPr>
          <p:cNvSpPr txBox="1"/>
          <p:nvPr/>
        </p:nvSpPr>
        <p:spPr>
          <a:xfrm>
            <a:off x="3456566" y="5871968"/>
            <a:ext cx="960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Stripping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59BB7B4A-C7CF-DB4A-E661-3109099DA847}"/>
              </a:ext>
            </a:extLst>
          </p:cNvPr>
          <p:cNvCxnSpPr>
            <a:cxnSpLocks/>
          </p:cNvCxnSpPr>
          <p:nvPr/>
        </p:nvCxnSpPr>
        <p:spPr>
          <a:xfrm>
            <a:off x="2999883" y="6869239"/>
            <a:ext cx="0" cy="6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5E28714E-CE2C-7981-6F97-ACA360639659}"/>
              </a:ext>
            </a:extLst>
          </p:cNvPr>
          <p:cNvSpPr txBox="1"/>
          <p:nvPr/>
        </p:nvSpPr>
        <p:spPr>
          <a:xfrm>
            <a:off x="1799455" y="5538995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❻</a:t>
            </a:r>
            <a:endParaRPr lang="en-US" sz="14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C5559BD-7429-931C-F9BE-53CE961DF927}"/>
              </a:ext>
            </a:extLst>
          </p:cNvPr>
          <p:cNvSpPr txBox="1"/>
          <p:nvPr/>
        </p:nvSpPr>
        <p:spPr>
          <a:xfrm>
            <a:off x="895187" y="7106930"/>
            <a:ext cx="132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Extraction</a:t>
            </a:r>
            <a:endParaRPr lang="en-US" sz="14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368B163-7479-FC4C-6121-0EAE43F879A8}"/>
              </a:ext>
            </a:extLst>
          </p:cNvPr>
          <p:cNvSpPr txBox="1"/>
          <p:nvPr/>
        </p:nvSpPr>
        <p:spPr>
          <a:xfrm>
            <a:off x="1788058" y="7715971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❽</a:t>
            </a:r>
            <a:endParaRPr lang="en-US" sz="1400" dirty="0"/>
          </a:p>
        </p:txBody>
      </p: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6417DE4C-52E5-2F35-582D-59D69DFBAD34}"/>
              </a:ext>
            </a:extLst>
          </p:cNvPr>
          <p:cNvCxnSpPr>
            <a:cxnSpLocks/>
          </p:cNvCxnSpPr>
          <p:nvPr/>
        </p:nvCxnSpPr>
        <p:spPr>
          <a:xfrm>
            <a:off x="3456566" y="6845320"/>
            <a:ext cx="960506" cy="82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4E10351-A0C9-8942-6AB8-91016385833A}"/>
              </a:ext>
            </a:extLst>
          </p:cNvPr>
          <p:cNvSpPr txBox="1"/>
          <p:nvPr/>
        </p:nvSpPr>
        <p:spPr>
          <a:xfrm>
            <a:off x="2631468" y="6998521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❽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7C172761-4176-2476-DF2E-6FBEC94F4658}"/>
              </a:ext>
            </a:extLst>
          </p:cNvPr>
          <p:cNvSpPr txBox="1"/>
          <p:nvPr/>
        </p:nvSpPr>
        <p:spPr>
          <a:xfrm>
            <a:off x="4073846" y="7229208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❾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5151E9B-3AF1-782D-4295-3FD61DF844A2}"/>
              </a:ext>
            </a:extLst>
          </p:cNvPr>
          <p:cNvSpPr txBox="1"/>
          <p:nvPr/>
        </p:nvSpPr>
        <p:spPr>
          <a:xfrm>
            <a:off x="4782930" y="6919510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❾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473D155-3DDF-0366-E11B-95884B6B8D36}"/>
              </a:ext>
            </a:extLst>
          </p:cNvPr>
          <p:cNvSpPr txBox="1"/>
          <p:nvPr/>
        </p:nvSpPr>
        <p:spPr>
          <a:xfrm>
            <a:off x="3633976" y="7715439"/>
            <a:ext cx="459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❾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63" name="Table 12">
            <a:extLst>
              <a:ext uri="{FF2B5EF4-FFF2-40B4-BE49-F238E27FC236}">
                <a16:creationId xmlns:a16="http://schemas.microsoft.com/office/drawing/2014/main" id="{5EC90C3F-763C-993D-B868-04C09DEA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60944"/>
              </p:ext>
            </p:extLst>
          </p:nvPr>
        </p:nvGraphicFramePr>
        <p:xfrm>
          <a:off x="5909580" y="5978654"/>
          <a:ext cx="321987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10">
                  <a:extLst>
                    <a:ext uri="{9D8B030D-6E8A-4147-A177-3AD203B41FA5}">
                      <a16:colId xmlns:a16="http://schemas.microsoft.com/office/drawing/2014/main" val="4292871196"/>
                    </a:ext>
                  </a:extLst>
                </a:gridCol>
                <a:gridCol w="2024869">
                  <a:extLst>
                    <a:ext uri="{9D8B030D-6E8A-4147-A177-3AD203B41FA5}">
                      <a16:colId xmlns:a16="http://schemas.microsoft.com/office/drawing/2014/main" val="3993476974"/>
                    </a:ext>
                  </a:extLst>
                </a:gridCol>
              </a:tblGrid>
              <a:tr h="136022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 </a:t>
                      </a:r>
                    </a:p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Format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Decompiled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Assembly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</a:p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Machine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205368"/>
                  </a:ext>
                </a:extLst>
              </a:tr>
              <a:tr h="197850"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Architecture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X86,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x64,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ARM,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MIPS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649986"/>
                  </a:ext>
                </a:extLst>
              </a:tr>
              <a:tr h="197850"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Optimization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O0,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O1,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O2,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O3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28486"/>
                  </a:ext>
                </a:extLst>
              </a:tr>
              <a:tr h="197850">
                <a:tc>
                  <a:txBody>
                    <a:bodyPr/>
                    <a:lstStyle/>
                    <a:p>
                      <a:r>
                        <a:rPr lang="en-US" altLang="zh-CN" sz="1400" b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Decompiler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Ghidra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Hex-rays,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Angr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45724"/>
                  </a:ext>
                </a:extLst>
              </a:tr>
            </a:tbl>
          </a:graphicData>
        </a:graphic>
      </p:graphicFrame>
      <p:sp>
        <p:nvSpPr>
          <p:cNvPr id="1064" name="Right Arrow 1063">
            <a:extLst>
              <a:ext uri="{FF2B5EF4-FFF2-40B4-BE49-F238E27FC236}">
                <a16:creationId xmlns:a16="http://schemas.microsoft.com/office/drawing/2014/main" id="{2DEBD4C1-23C2-AB8D-222A-430012C8CE2E}"/>
              </a:ext>
            </a:extLst>
          </p:cNvPr>
          <p:cNvSpPr/>
          <p:nvPr/>
        </p:nvSpPr>
        <p:spPr>
          <a:xfrm>
            <a:off x="5298499" y="6919503"/>
            <a:ext cx="455421" cy="38678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: Rounded Corners 5">
            <a:extLst>
              <a:ext uri="{FF2B5EF4-FFF2-40B4-BE49-F238E27FC236}">
                <a16:creationId xmlns:a16="http://schemas.microsoft.com/office/drawing/2014/main" id="{FA18396F-2885-DF15-6A55-F2DB0ECECF08}"/>
              </a:ext>
            </a:extLst>
          </p:cNvPr>
          <p:cNvSpPr/>
          <p:nvPr/>
        </p:nvSpPr>
        <p:spPr>
          <a:xfrm>
            <a:off x="47349" y="5106996"/>
            <a:ext cx="9349930" cy="374123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23A89E7F-EDE0-83AB-60F8-58AEA47DF474}"/>
              </a:ext>
            </a:extLst>
          </p:cNvPr>
          <p:cNvSpPr txBox="1"/>
          <p:nvPr/>
        </p:nvSpPr>
        <p:spPr>
          <a:xfrm>
            <a:off x="3032743" y="5141582"/>
            <a:ext cx="37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Step </a:t>
            </a:r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cs typeface="Times New Roman" panose="02020603050405020304" pitchFamily="18" charset="0"/>
              </a:rPr>
              <a:t>Binary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Construction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70ED08-B38F-2338-04E4-80C9BBD05D55}"/>
              </a:ext>
            </a:extLst>
          </p:cNvPr>
          <p:cNvSpPr/>
          <p:nvPr/>
        </p:nvSpPr>
        <p:spPr>
          <a:xfrm>
            <a:off x="10841851" y="615257"/>
            <a:ext cx="1840230" cy="2697480"/>
          </a:xfrm>
          <a:prstGeom prst="rect">
            <a:avLst/>
          </a:prstGeom>
          <a:solidFill>
            <a:srgbClr val="E2F0D9">
              <a:alpha val="8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rminator 2">
            <a:extLst>
              <a:ext uri="{FF2B5EF4-FFF2-40B4-BE49-F238E27FC236}">
                <a16:creationId xmlns:a16="http://schemas.microsoft.com/office/drawing/2014/main" id="{CE4AB21F-AC3F-A6F1-C61E-737D4BC74CF5}"/>
              </a:ext>
            </a:extLst>
          </p:cNvPr>
          <p:cNvSpPr/>
          <p:nvPr/>
        </p:nvSpPr>
        <p:spPr>
          <a:xfrm>
            <a:off x="10984077" y="742286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46093B78-F974-0E85-40B6-951FFB4BDDC8}"/>
              </a:ext>
            </a:extLst>
          </p:cNvPr>
          <p:cNvSpPr/>
          <p:nvPr/>
        </p:nvSpPr>
        <p:spPr>
          <a:xfrm>
            <a:off x="10990441" y="1135322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rminator 32">
            <a:extLst>
              <a:ext uri="{FF2B5EF4-FFF2-40B4-BE49-F238E27FC236}">
                <a16:creationId xmlns:a16="http://schemas.microsoft.com/office/drawing/2014/main" id="{45777A95-375D-8715-C9DF-3580FCD89C9E}"/>
              </a:ext>
            </a:extLst>
          </p:cNvPr>
          <p:cNvSpPr/>
          <p:nvPr/>
        </p:nvSpPr>
        <p:spPr>
          <a:xfrm>
            <a:off x="12084040" y="746963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rminator 40">
            <a:extLst>
              <a:ext uri="{FF2B5EF4-FFF2-40B4-BE49-F238E27FC236}">
                <a16:creationId xmlns:a16="http://schemas.microsoft.com/office/drawing/2014/main" id="{3F375606-1D90-C243-A293-C2C7585538FE}"/>
              </a:ext>
            </a:extLst>
          </p:cNvPr>
          <p:cNvSpPr/>
          <p:nvPr/>
        </p:nvSpPr>
        <p:spPr>
          <a:xfrm>
            <a:off x="12067170" y="1143895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rminator 49">
            <a:extLst>
              <a:ext uri="{FF2B5EF4-FFF2-40B4-BE49-F238E27FC236}">
                <a16:creationId xmlns:a16="http://schemas.microsoft.com/office/drawing/2014/main" id="{44E7BEA3-D548-2C15-1ED0-0D12AA634E8D}"/>
              </a:ext>
            </a:extLst>
          </p:cNvPr>
          <p:cNvSpPr/>
          <p:nvPr/>
        </p:nvSpPr>
        <p:spPr>
          <a:xfrm>
            <a:off x="10990441" y="1606550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rminator 50">
            <a:extLst>
              <a:ext uri="{FF2B5EF4-FFF2-40B4-BE49-F238E27FC236}">
                <a16:creationId xmlns:a16="http://schemas.microsoft.com/office/drawing/2014/main" id="{313EE384-2989-FEFE-3682-CBEC2E8C19ED}"/>
              </a:ext>
            </a:extLst>
          </p:cNvPr>
          <p:cNvSpPr/>
          <p:nvPr/>
        </p:nvSpPr>
        <p:spPr>
          <a:xfrm>
            <a:off x="10986512" y="2059767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rminator 51">
            <a:extLst>
              <a:ext uri="{FF2B5EF4-FFF2-40B4-BE49-F238E27FC236}">
                <a16:creationId xmlns:a16="http://schemas.microsoft.com/office/drawing/2014/main" id="{A4B3A146-2E13-2961-133C-522001F47B54}"/>
              </a:ext>
            </a:extLst>
          </p:cNvPr>
          <p:cNvSpPr/>
          <p:nvPr/>
        </p:nvSpPr>
        <p:spPr>
          <a:xfrm>
            <a:off x="12076291" y="1596332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rminator 52">
            <a:extLst>
              <a:ext uri="{FF2B5EF4-FFF2-40B4-BE49-F238E27FC236}">
                <a16:creationId xmlns:a16="http://schemas.microsoft.com/office/drawing/2014/main" id="{F52913EF-A97E-4E94-6E50-35C1F6C3D66B}"/>
              </a:ext>
            </a:extLst>
          </p:cNvPr>
          <p:cNvSpPr/>
          <p:nvPr/>
        </p:nvSpPr>
        <p:spPr>
          <a:xfrm>
            <a:off x="12076291" y="2057342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rminator 53">
            <a:extLst>
              <a:ext uri="{FF2B5EF4-FFF2-40B4-BE49-F238E27FC236}">
                <a16:creationId xmlns:a16="http://schemas.microsoft.com/office/drawing/2014/main" id="{6E352FF0-41EE-1E79-B5BE-F80FF66BC888}"/>
              </a:ext>
            </a:extLst>
          </p:cNvPr>
          <p:cNvSpPr/>
          <p:nvPr/>
        </p:nvSpPr>
        <p:spPr>
          <a:xfrm>
            <a:off x="10990441" y="2484062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rminator 54">
            <a:extLst>
              <a:ext uri="{FF2B5EF4-FFF2-40B4-BE49-F238E27FC236}">
                <a16:creationId xmlns:a16="http://schemas.microsoft.com/office/drawing/2014/main" id="{44C11E79-ABD4-CF42-4D0F-2AF88CF73BC3}"/>
              </a:ext>
            </a:extLst>
          </p:cNvPr>
          <p:cNvSpPr/>
          <p:nvPr/>
        </p:nvSpPr>
        <p:spPr>
          <a:xfrm>
            <a:off x="11001871" y="2910782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rminator 55">
            <a:extLst>
              <a:ext uri="{FF2B5EF4-FFF2-40B4-BE49-F238E27FC236}">
                <a16:creationId xmlns:a16="http://schemas.microsoft.com/office/drawing/2014/main" id="{DF7B10A9-915A-906C-3A63-14CC4B350F7B}"/>
              </a:ext>
            </a:extLst>
          </p:cNvPr>
          <p:cNvSpPr/>
          <p:nvPr/>
        </p:nvSpPr>
        <p:spPr>
          <a:xfrm>
            <a:off x="12076291" y="2484062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rminator 58">
            <a:extLst>
              <a:ext uri="{FF2B5EF4-FFF2-40B4-BE49-F238E27FC236}">
                <a16:creationId xmlns:a16="http://schemas.microsoft.com/office/drawing/2014/main" id="{47FF07EE-F414-84E5-BDB7-C9E0B34BD35A}"/>
              </a:ext>
            </a:extLst>
          </p:cNvPr>
          <p:cNvSpPr/>
          <p:nvPr/>
        </p:nvSpPr>
        <p:spPr>
          <a:xfrm>
            <a:off x="12076291" y="2910782"/>
            <a:ext cx="457200" cy="3086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E8319E-E2BD-02B1-9646-2B8413E18755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11441283" y="896596"/>
            <a:ext cx="642763" cy="467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28B7F0-2B77-E080-B48E-846DF9C82B46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>
            <a:off x="11441283" y="896596"/>
            <a:ext cx="625893" cy="401609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B193EAB-2668-5AE4-2B91-3E671285446D}"/>
              </a:ext>
            </a:extLst>
          </p:cNvPr>
          <p:cNvCxnSpPr>
            <a:endCxn id="52" idx="1"/>
          </p:cNvCxnSpPr>
          <p:nvPr/>
        </p:nvCxnSpPr>
        <p:spPr>
          <a:xfrm>
            <a:off x="11459071" y="917205"/>
            <a:ext cx="617220" cy="83343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7C00A6B3-D0CC-2E0D-1A9E-C1973272F64A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>
            <a:off x="11441277" y="896591"/>
            <a:ext cx="635014" cy="131505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C32B1D26-EFC5-39C8-E6B4-1AE95302EC5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441277" y="896596"/>
            <a:ext cx="617220" cy="178498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933FB9A8-DB4C-D6E3-F000-C3FB578AF180}"/>
              </a:ext>
            </a:extLst>
          </p:cNvPr>
          <p:cNvCxnSpPr>
            <a:cxnSpLocks/>
            <a:stCxn id="3" idx="3"/>
            <a:endCxn id="59" idx="1"/>
          </p:cNvCxnSpPr>
          <p:nvPr/>
        </p:nvCxnSpPr>
        <p:spPr>
          <a:xfrm>
            <a:off x="11441277" y="896591"/>
            <a:ext cx="635014" cy="2168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2DC0BC02-3F06-16F1-ECFE-42852C91C14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1466820" y="901273"/>
            <a:ext cx="617220" cy="40195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093C0F9E-C856-F2A3-4D5B-BDE0ACEF08A9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11447647" y="1289632"/>
            <a:ext cx="619529" cy="8573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065B4527-F5AE-1966-00D6-2B6F451F6ED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11447641" y="1289627"/>
            <a:ext cx="628650" cy="46101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4685AD9A-9DD1-CC66-0707-0E23BA7C7E50}"/>
              </a:ext>
            </a:extLst>
          </p:cNvPr>
          <p:cNvCxnSpPr>
            <a:cxnSpLocks/>
            <a:stCxn id="13" idx="3"/>
            <a:endCxn id="53" idx="1"/>
          </p:cNvCxnSpPr>
          <p:nvPr/>
        </p:nvCxnSpPr>
        <p:spPr>
          <a:xfrm>
            <a:off x="11447641" y="1289627"/>
            <a:ext cx="628650" cy="92202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9ECA249C-3147-9865-600B-D2A1BCAF5CC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1447641" y="1289627"/>
            <a:ext cx="617220" cy="1383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2DE15CAE-D2FA-2151-5610-7A2C590B13E7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>
            <a:off x="11447641" y="1289627"/>
            <a:ext cx="628650" cy="1775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D16BDEDC-ED59-4177-11EF-FBBEF6768CC9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1447641" y="897889"/>
            <a:ext cx="617220" cy="86296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84F60D95-42AA-51C4-F447-D918E771D9EE}"/>
              </a:ext>
            </a:extLst>
          </p:cNvPr>
          <p:cNvCxnSpPr>
            <a:cxnSpLocks/>
          </p:cNvCxnSpPr>
          <p:nvPr/>
        </p:nvCxnSpPr>
        <p:spPr>
          <a:xfrm flipV="1">
            <a:off x="11459071" y="1314392"/>
            <a:ext cx="594360" cy="40100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C2BE1D9B-F155-F64C-2FE2-7890CEDBD808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 flipV="1">
            <a:off x="11447641" y="1750637"/>
            <a:ext cx="628650" cy="10218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2F019CB1-4770-E741-F4D6-CD6C7D398BA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1459071" y="1750637"/>
            <a:ext cx="617220" cy="46101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6D4C7B32-14B5-85E3-F4AF-C0583C7A1FEC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1447641" y="1760860"/>
            <a:ext cx="605790" cy="92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C9DCAF5F-FF62-CF5F-EC6B-25DEB61C94BE}"/>
              </a:ext>
            </a:extLst>
          </p:cNvPr>
          <p:cNvCxnSpPr>
            <a:cxnSpLocks/>
            <a:stCxn id="50" idx="3"/>
            <a:endCxn id="59" idx="1"/>
          </p:cNvCxnSpPr>
          <p:nvPr/>
        </p:nvCxnSpPr>
        <p:spPr>
          <a:xfrm>
            <a:off x="11447641" y="1760855"/>
            <a:ext cx="628650" cy="1304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4FA0C396-DA9E-4500-D105-1DDC91E42057}"/>
              </a:ext>
            </a:extLst>
          </p:cNvPr>
          <p:cNvCxnSpPr>
            <a:cxnSpLocks/>
            <a:stCxn id="51" idx="3"/>
            <a:endCxn id="33" idx="1"/>
          </p:cNvCxnSpPr>
          <p:nvPr/>
        </p:nvCxnSpPr>
        <p:spPr>
          <a:xfrm flipV="1">
            <a:off x="11443712" y="901268"/>
            <a:ext cx="640328" cy="131280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9797B26D-99F9-59F9-6B5F-3DE9FEA9A3FE}"/>
              </a:ext>
            </a:extLst>
          </p:cNvPr>
          <p:cNvCxnSpPr>
            <a:cxnSpLocks/>
            <a:stCxn id="51" idx="3"/>
            <a:endCxn id="41" idx="1"/>
          </p:cNvCxnSpPr>
          <p:nvPr/>
        </p:nvCxnSpPr>
        <p:spPr>
          <a:xfrm flipV="1">
            <a:off x="11443712" y="1298200"/>
            <a:ext cx="623458" cy="915872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24989576-2256-4EE0-5AEF-5DB977BD208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1443718" y="1750642"/>
            <a:ext cx="632579" cy="463435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BDAFA99A-3C50-7DD9-9EDB-86BD0CE7F334}"/>
              </a:ext>
            </a:extLst>
          </p:cNvPr>
          <p:cNvCxnSpPr>
            <a:cxnSpLocks/>
          </p:cNvCxnSpPr>
          <p:nvPr/>
        </p:nvCxnSpPr>
        <p:spPr>
          <a:xfrm flipV="1">
            <a:off x="11469548" y="2194508"/>
            <a:ext cx="578168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4FFE6460-A4B6-1A07-F90A-30DA33A05E35}"/>
              </a:ext>
            </a:extLst>
          </p:cNvPr>
          <p:cNvCxnSpPr>
            <a:cxnSpLocks/>
          </p:cNvCxnSpPr>
          <p:nvPr/>
        </p:nvCxnSpPr>
        <p:spPr>
          <a:xfrm>
            <a:off x="11466221" y="2202128"/>
            <a:ext cx="581501" cy="445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D3207627-7EFC-8946-22F1-2A3EC42CBA31}"/>
              </a:ext>
            </a:extLst>
          </p:cNvPr>
          <p:cNvCxnSpPr>
            <a:cxnSpLocks/>
            <a:stCxn id="51" idx="3"/>
            <a:endCxn id="59" idx="1"/>
          </p:cNvCxnSpPr>
          <p:nvPr/>
        </p:nvCxnSpPr>
        <p:spPr>
          <a:xfrm>
            <a:off x="11443718" y="2214078"/>
            <a:ext cx="632579" cy="851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70E285F5-C4DB-2D84-54D4-1E5B2E61C7CD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11447647" y="965777"/>
            <a:ext cx="600075" cy="167259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2BC2A98E-D4E0-FF2C-7ECD-35F23230645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1449003" y="1298200"/>
            <a:ext cx="618173" cy="135636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D64FEF59-1EFF-3261-A84B-F0D2F7CB0DF7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11447641" y="1750637"/>
            <a:ext cx="628650" cy="88773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8015C76A-35E1-4013-4F73-E4041A4E3EAC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 flipV="1">
            <a:off x="11447641" y="2211647"/>
            <a:ext cx="628650" cy="42672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DBBFDA5D-DA7B-0C2B-3FC2-97741B75DC4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1454785" y="2612649"/>
            <a:ext cx="621506" cy="2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2205E483-5316-51A9-191E-1408765F03EA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>
            <a:off x="11447641" y="2638367"/>
            <a:ext cx="628650" cy="426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6806674A-0F30-CA22-F3C7-AE9E9F174C15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 flipV="1">
            <a:off x="11459077" y="901273"/>
            <a:ext cx="624969" cy="2163819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FF47D632-7A6B-3988-0DAF-2F417386868C}"/>
              </a:ext>
            </a:extLst>
          </p:cNvPr>
          <p:cNvCxnSpPr>
            <a:cxnSpLocks/>
            <a:stCxn id="55" idx="3"/>
            <a:endCxn id="41" idx="1"/>
          </p:cNvCxnSpPr>
          <p:nvPr/>
        </p:nvCxnSpPr>
        <p:spPr>
          <a:xfrm flipV="1">
            <a:off x="11459077" y="1298205"/>
            <a:ext cx="608099" cy="176688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3A2366DE-14E4-AEB1-06DF-A778E4B596F7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1466215" y="1750637"/>
            <a:ext cx="610076" cy="131445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E1FFC32D-3BA6-E918-FECA-A59CA754890E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11481931" y="2211647"/>
            <a:ext cx="594360" cy="85344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C06B063-CE11-EE35-6082-E04D4FC2449C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1474073" y="2638367"/>
            <a:ext cx="602218" cy="426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DF60A877-6120-6603-729D-D0A6BACB783B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11459071" y="3065087"/>
            <a:ext cx="617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9879F46E-A77E-2767-3F9D-C6ABE11BB00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1441277" y="896591"/>
            <a:ext cx="617220" cy="178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71FC7E3-BB3E-286B-DD4D-E29CCC33A62B}"/>
                  </a:ext>
                </a:extLst>
              </p:cNvPr>
              <p:cNvSpPr/>
              <p:nvPr/>
            </p:nvSpPr>
            <p:spPr>
              <a:xfrm>
                <a:off x="9599348" y="732582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71FC7E3-BB3E-286B-DD4D-E29CCC33A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348" y="732582"/>
                <a:ext cx="394449" cy="2724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70E9D992-0B07-10E2-AFA7-35E860D1682F}"/>
                  </a:ext>
                </a:extLst>
              </p:cNvPr>
              <p:cNvSpPr/>
              <p:nvPr/>
            </p:nvSpPr>
            <p:spPr>
              <a:xfrm>
                <a:off x="10187432" y="732582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70E9D992-0B07-10E2-AFA7-35E860D16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32" y="732582"/>
                <a:ext cx="394449" cy="272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3" name="TextBox 1102">
            <a:extLst>
              <a:ext uri="{FF2B5EF4-FFF2-40B4-BE49-F238E27FC236}">
                <a16:creationId xmlns:a16="http://schemas.microsoft.com/office/drawing/2014/main" id="{7F299D31-C356-3EF3-F76F-FAF69195F54B}"/>
              </a:ext>
            </a:extLst>
          </p:cNvPr>
          <p:cNvSpPr txBox="1"/>
          <p:nvPr/>
        </p:nvSpPr>
        <p:spPr>
          <a:xfrm>
            <a:off x="9925963" y="626363"/>
            <a:ext cx="34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9EBA09E0-21A6-E7C4-A7BC-3EED61639FD4}"/>
                  </a:ext>
                </a:extLst>
              </p:cNvPr>
              <p:cNvSpPr/>
              <p:nvPr/>
            </p:nvSpPr>
            <p:spPr>
              <a:xfrm>
                <a:off x="9599348" y="1161303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9EBA09E0-21A6-E7C4-A7BC-3EED61639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348" y="1161303"/>
                <a:ext cx="394449" cy="2724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F67796B-207D-F7C3-E3B8-635A46D3D97D}"/>
                  </a:ext>
                </a:extLst>
              </p:cNvPr>
              <p:cNvSpPr/>
              <p:nvPr/>
            </p:nvSpPr>
            <p:spPr>
              <a:xfrm>
                <a:off x="10187432" y="1161303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F67796B-207D-F7C3-E3B8-635A46D3D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432" y="1161303"/>
                <a:ext cx="394449" cy="27241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6" name="TextBox 1105">
            <a:extLst>
              <a:ext uri="{FF2B5EF4-FFF2-40B4-BE49-F238E27FC236}">
                <a16:creationId xmlns:a16="http://schemas.microsoft.com/office/drawing/2014/main" id="{34B47D6F-38C6-A304-0E0E-7A775BD53E64}"/>
              </a:ext>
            </a:extLst>
          </p:cNvPr>
          <p:cNvSpPr txBox="1"/>
          <p:nvPr/>
        </p:nvSpPr>
        <p:spPr>
          <a:xfrm>
            <a:off x="9925963" y="1065244"/>
            <a:ext cx="34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65C94E7A-EBE2-AEBB-B842-358340E91216}"/>
              </a:ext>
            </a:extLst>
          </p:cNvPr>
          <p:cNvSpPr/>
          <p:nvPr/>
        </p:nvSpPr>
        <p:spPr>
          <a:xfrm>
            <a:off x="9609657" y="1622631"/>
            <a:ext cx="394449" cy="272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6A581F75-A19D-DB9A-5819-E058670BCF6B}"/>
                  </a:ext>
                </a:extLst>
              </p:cNvPr>
              <p:cNvSpPr/>
              <p:nvPr/>
            </p:nvSpPr>
            <p:spPr>
              <a:xfrm>
                <a:off x="10197741" y="1622631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6A581F75-A19D-DB9A-5819-E058670BC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741" y="1622631"/>
                <a:ext cx="394449" cy="27241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9" name="TextBox 1108">
            <a:extLst>
              <a:ext uri="{FF2B5EF4-FFF2-40B4-BE49-F238E27FC236}">
                <a16:creationId xmlns:a16="http://schemas.microsoft.com/office/drawing/2014/main" id="{A32C139F-829F-95E1-2E1F-DED3A4BA5F3A}"/>
              </a:ext>
            </a:extLst>
          </p:cNvPr>
          <p:cNvSpPr txBox="1"/>
          <p:nvPr/>
        </p:nvSpPr>
        <p:spPr>
          <a:xfrm>
            <a:off x="9936272" y="1516412"/>
            <a:ext cx="34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389E0141-9DC2-64C2-126A-0319B26A894E}"/>
              </a:ext>
            </a:extLst>
          </p:cNvPr>
          <p:cNvSpPr/>
          <p:nvPr/>
        </p:nvSpPr>
        <p:spPr>
          <a:xfrm>
            <a:off x="9602303" y="2075440"/>
            <a:ext cx="394449" cy="272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14A55F5B-6205-0731-1A0B-A86D664A4544}"/>
                  </a:ext>
                </a:extLst>
              </p:cNvPr>
              <p:cNvSpPr/>
              <p:nvPr/>
            </p:nvSpPr>
            <p:spPr>
              <a:xfrm>
                <a:off x="10190387" y="2075440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1" name="Rectangle 1110">
                <a:extLst>
                  <a:ext uri="{FF2B5EF4-FFF2-40B4-BE49-F238E27FC236}">
                    <a16:creationId xmlns:a16="http://schemas.microsoft.com/office/drawing/2014/main" id="{14A55F5B-6205-0731-1A0B-A86D664A4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387" y="2075440"/>
                <a:ext cx="394449" cy="27241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2" name="TextBox 1111">
            <a:extLst>
              <a:ext uri="{FF2B5EF4-FFF2-40B4-BE49-F238E27FC236}">
                <a16:creationId xmlns:a16="http://schemas.microsoft.com/office/drawing/2014/main" id="{CAE8EF22-B1EA-454E-D329-3DEFD27213FF}"/>
              </a:ext>
            </a:extLst>
          </p:cNvPr>
          <p:cNvSpPr txBox="1"/>
          <p:nvPr/>
        </p:nvSpPr>
        <p:spPr>
          <a:xfrm>
            <a:off x="9936272" y="1983384"/>
            <a:ext cx="34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0884F596-E391-440F-44F0-B61229AF6710}"/>
                  </a:ext>
                </a:extLst>
              </p:cNvPr>
              <p:cNvSpPr/>
              <p:nvPr/>
            </p:nvSpPr>
            <p:spPr>
              <a:xfrm>
                <a:off x="9609148" y="2480387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0884F596-E391-440F-44F0-B61229AF6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148" y="2480387"/>
                <a:ext cx="394449" cy="27241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779A47E9-86DF-5D96-8326-C4F31EBA9D63}"/>
                  </a:ext>
                </a:extLst>
              </p:cNvPr>
              <p:cNvSpPr/>
              <p:nvPr/>
            </p:nvSpPr>
            <p:spPr>
              <a:xfrm>
                <a:off x="10197232" y="2480387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779A47E9-86DF-5D96-8326-C4F31EBA9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32" y="2480387"/>
                <a:ext cx="394449" cy="27241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5" name="TextBox 1114">
            <a:extLst>
              <a:ext uri="{FF2B5EF4-FFF2-40B4-BE49-F238E27FC236}">
                <a16:creationId xmlns:a16="http://schemas.microsoft.com/office/drawing/2014/main" id="{9DDCEA0B-7630-76B8-7107-1A97F4E10025}"/>
              </a:ext>
            </a:extLst>
          </p:cNvPr>
          <p:cNvSpPr txBox="1"/>
          <p:nvPr/>
        </p:nvSpPr>
        <p:spPr>
          <a:xfrm>
            <a:off x="9945923" y="2370828"/>
            <a:ext cx="34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A6EECFF3-C262-431A-A8A2-4EF6F8A348EE}"/>
                  </a:ext>
                </a:extLst>
              </p:cNvPr>
              <p:cNvSpPr/>
              <p:nvPr/>
            </p:nvSpPr>
            <p:spPr>
              <a:xfrm>
                <a:off x="9609148" y="2912254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A6EECFF3-C262-431A-A8A2-4EF6F8A34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148" y="2912254"/>
                <a:ext cx="394449" cy="2724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EECFDEAF-A603-7CC6-9F9D-C38E217D87BF}"/>
                  </a:ext>
                </a:extLst>
              </p:cNvPr>
              <p:cNvSpPr/>
              <p:nvPr/>
            </p:nvSpPr>
            <p:spPr>
              <a:xfrm>
                <a:off x="10197232" y="2912254"/>
                <a:ext cx="394449" cy="27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EECFDEAF-A603-7CC6-9F9D-C38E217D8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232" y="2912254"/>
                <a:ext cx="394449" cy="27241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8" name="TextBox 1117">
            <a:extLst>
              <a:ext uri="{FF2B5EF4-FFF2-40B4-BE49-F238E27FC236}">
                <a16:creationId xmlns:a16="http://schemas.microsoft.com/office/drawing/2014/main" id="{DF876194-08BE-08FE-5610-E996F6509171}"/>
              </a:ext>
            </a:extLst>
          </p:cNvPr>
          <p:cNvSpPr txBox="1"/>
          <p:nvPr/>
        </p:nvSpPr>
        <p:spPr>
          <a:xfrm>
            <a:off x="9935763" y="2816196"/>
            <a:ext cx="34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152" name="Right Arrow 1151">
            <a:extLst>
              <a:ext uri="{FF2B5EF4-FFF2-40B4-BE49-F238E27FC236}">
                <a16:creationId xmlns:a16="http://schemas.microsoft.com/office/drawing/2014/main" id="{3DE2729C-6D0E-1EFF-EFB1-455045AE445A}"/>
              </a:ext>
            </a:extLst>
          </p:cNvPr>
          <p:cNvSpPr/>
          <p:nvPr/>
        </p:nvSpPr>
        <p:spPr>
          <a:xfrm>
            <a:off x="10632064" y="1857362"/>
            <a:ext cx="166153" cy="240397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4" name="Table 22">
                <a:extLst>
                  <a:ext uri="{FF2B5EF4-FFF2-40B4-BE49-F238E27FC236}">
                    <a16:creationId xmlns:a16="http://schemas.microsoft.com/office/drawing/2014/main" id="{DD63D7BA-3322-956E-9522-CB95AA8E30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953734"/>
                  </p:ext>
                </p:extLst>
              </p:nvPr>
            </p:nvGraphicFramePr>
            <p:xfrm>
              <a:off x="12907547" y="1101521"/>
              <a:ext cx="40388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81">
                      <a:extLst>
                        <a:ext uri="{9D8B030D-6E8A-4147-A177-3AD203B41FA5}">
                          <a16:colId xmlns:a16="http://schemas.microsoft.com/office/drawing/2014/main" val="153347442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7048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0005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12849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7076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4" name="Table 22">
                <a:extLst>
                  <a:ext uri="{FF2B5EF4-FFF2-40B4-BE49-F238E27FC236}">
                    <a16:creationId xmlns:a16="http://schemas.microsoft.com/office/drawing/2014/main" id="{DD63D7BA-3322-956E-9522-CB95AA8E30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953734"/>
                  </p:ext>
                </p:extLst>
              </p:nvPr>
            </p:nvGraphicFramePr>
            <p:xfrm>
              <a:off x="12907547" y="1101521"/>
              <a:ext cx="40388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81">
                      <a:extLst>
                        <a:ext uri="{9D8B030D-6E8A-4147-A177-3AD203B41FA5}">
                          <a16:colId xmlns:a16="http://schemas.microsoft.com/office/drawing/2014/main" val="15334744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8"/>
                          <a:stretch>
                            <a:fillRect l="-3030" t="-3448" r="-3030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704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8"/>
                          <a:stretch>
                            <a:fillRect l="-3030" t="-103448" r="-3030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0005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8"/>
                          <a:stretch>
                            <a:fillRect l="-3030" t="-203448" r="-3030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284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8"/>
                          <a:stretch>
                            <a:fillRect l="-3030" t="-303448" r="-303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0767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5" name="Table 22">
                <a:extLst>
                  <a:ext uri="{FF2B5EF4-FFF2-40B4-BE49-F238E27FC236}">
                    <a16:creationId xmlns:a16="http://schemas.microsoft.com/office/drawing/2014/main" id="{D03B9D14-8217-FAE0-2A14-D6378597F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872473"/>
                  </p:ext>
                </p:extLst>
              </p:nvPr>
            </p:nvGraphicFramePr>
            <p:xfrm>
              <a:off x="13365867" y="1778318"/>
              <a:ext cx="40388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81">
                      <a:extLst>
                        <a:ext uri="{9D8B030D-6E8A-4147-A177-3AD203B41FA5}">
                          <a16:colId xmlns:a16="http://schemas.microsoft.com/office/drawing/2014/main" val="153347442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7048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0005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12849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87076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55" name="Table 22">
                <a:extLst>
                  <a:ext uri="{FF2B5EF4-FFF2-40B4-BE49-F238E27FC236}">
                    <a16:creationId xmlns:a16="http://schemas.microsoft.com/office/drawing/2014/main" id="{D03B9D14-8217-FAE0-2A14-D6378597F3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3872473"/>
                  </p:ext>
                </p:extLst>
              </p:nvPr>
            </p:nvGraphicFramePr>
            <p:xfrm>
              <a:off x="13365867" y="1778318"/>
              <a:ext cx="40388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881">
                      <a:extLst>
                        <a:ext uri="{9D8B030D-6E8A-4147-A177-3AD203B41FA5}">
                          <a16:colId xmlns:a16="http://schemas.microsoft.com/office/drawing/2014/main" val="15334744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3030" t="-3448" r="-3030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704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3030" t="-103448" r="-303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0005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3030" t="-203448" r="-303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1284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3030" t="-303448" r="-303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0767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60" name="Elbow Connector 1159">
            <a:extLst>
              <a:ext uri="{FF2B5EF4-FFF2-40B4-BE49-F238E27FC236}">
                <a16:creationId xmlns:a16="http://schemas.microsoft.com/office/drawing/2014/main" id="{95E0329B-8B5A-112B-251A-5948EC57F773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2533497" y="1672045"/>
            <a:ext cx="373231" cy="966322"/>
          </a:xfrm>
          <a:prstGeom prst="bentConnector3">
            <a:avLst>
              <a:gd name="adj1" fmla="val 633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id="{7C4A2B04-53D8-80BD-D6EF-B0D91447943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533491" y="3065087"/>
            <a:ext cx="8323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Rectangle: Rounded Corners 5">
            <a:extLst>
              <a:ext uri="{FF2B5EF4-FFF2-40B4-BE49-F238E27FC236}">
                <a16:creationId xmlns:a16="http://schemas.microsoft.com/office/drawing/2014/main" id="{AD42F2C5-FEF3-5ED5-602D-D6E5CF689B0B}"/>
              </a:ext>
            </a:extLst>
          </p:cNvPr>
          <p:cNvSpPr/>
          <p:nvPr/>
        </p:nvSpPr>
        <p:spPr>
          <a:xfrm>
            <a:off x="9487409" y="85350"/>
            <a:ext cx="4337575" cy="357536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TextBox 1177">
            <a:extLst>
              <a:ext uri="{FF2B5EF4-FFF2-40B4-BE49-F238E27FC236}">
                <a16:creationId xmlns:a16="http://schemas.microsoft.com/office/drawing/2014/main" id="{58B7C49C-BE10-6531-0D4B-EFEA7D3C2DE2}"/>
              </a:ext>
            </a:extLst>
          </p:cNvPr>
          <p:cNvSpPr txBox="1"/>
          <p:nvPr/>
        </p:nvSpPr>
        <p:spPr>
          <a:xfrm>
            <a:off x="9795527" y="131110"/>
            <a:ext cx="377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Step 3: Summary Encoder Pretraining </a:t>
            </a:r>
          </a:p>
        </p:txBody>
      </p:sp>
      <p:sp>
        <p:nvSpPr>
          <p:cNvPr id="1252" name="Rectangle: Rounded Corners 5">
            <a:extLst>
              <a:ext uri="{FF2B5EF4-FFF2-40B4-BE49-F238E27FC236}">
                <a16:creationId xmlns:a16="http://schemas.microsoft.com/office/drawing/2014/main" id="{EF3305D6-47F9-BBD4-8477-DE95923DA851}"/>
              </a:ext>
            </a:extLst>
          </p:cNvPr>
          <p:cNvSpPr/>
          <p:nvPr/>
        </p:nvSpPr>
        <p:spPr>
          <a:xfrm>
            <a:off x="9511328" y="3805466"/>
            <a:ext cx="4313650" cy="506706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TextBox 1252">
            <a:extLst>
              <a:ext uri="{FF2B5EF4-FFF2-40B4-BE49-F238E27FC236}">
                <a16:creationId xmlns:a16="http://schemas.microsoft.com/office/drawing/2014/main" id="{C17361A1-3587-39B9-3B78-8553B5ACB370}"/>
              </a:ext>
            </a:extLst>
          </p:cNvPr>
          <p:cNvSpPr txBox="1"/>
          <p:nvPr/>
        </p:nvSpPr>
        <p:spPr>
          <a:xfrm>
            <a:off x="9768507" y="3892269"/>
            <a:ext cx="397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Step 4: Testing and Semantic Evaluation</a:t>
            </a:r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DC0E7EF4-4A4E-1D6B-11CF-A2A05BB2D2BC}"/>
              </a:ext>
            </a:extLst>
          </p:cNvPr>
          <p:cNvSpPr/>
          <p:nvPr/>
        </p:nvSpPr>
        <p:spPr>
          <a:xfrm>
            <a:off x="9637932" y="6126838"/>
            <a:ext cx="1712555" cy="58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Summary Encoder</a:t>
            </a:r>
          </a:p>
        </p:txBody>
      </p:sp>
      <p:sp>
        <p:nvSpPr>
          <p:cNvPr id="1262" name="Rectangle 1261">
            <a:extLst>
              <a:ext uri="{FF2B5EF4-FFF2-40B4-BE49-F238E27FC236}">
                <a16:creationId xmlns:a16="http://schemas.microsoft.com/office/drawing/2014/main" id="{4F77806D-6F80-12DF-597B-D313D9964786}"/>
              </a:ext>
            </a:extLst>
          </p:cNvPr>
          <p:cNvSpPr/>
          <p:nvPr/>
        </p:nvSpPr>
        <p:spPr>
          <a:xfrm>
            <a:off x="11891843" y="6098336"/>
            <a:ext cx="1712555" cy="581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Summary Encoder</a:t>
            </a:r>
          </a:p>
        </p:txBody>
      </p:sp>
      <p:pic>
        <p:nvPicPr>
          <p:cNvPr id="1263" name="Picture 4" descr="openai&quot; Icon - Download for free – Iconduck">
            <a:extLst>
              <a:ext uri="{FF2B5EF4-FFF2-40B4-BE49-F238E27FC236}">
                <a16:creationId xmlns:a16="http://schemas.microsoft.com/office/drawing/2014/main" id="{2E66DABF-C817-53CD-2A9F-3CFDBF6A9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862" y="4408700"/>
            <a:ext cx="523028" cy="5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5" name="Picture 4" descr="Algorithm, binary, code, coding, computer, programming, script icon -  Download on Iconfinder">
            <a:extLst>
              <a:ext uri="{FF2B5EF4-FFF2-40B4-BE49-F238E27FC236}">
                <a16:creationId xmlns:a16="http://schemas.microsoft.com/office/drawing/2014/main" id="{62606197-7EF6-3B26-DBBF-F2561CCAC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576" y="4355520"/>
            <a:ext cx="589562" cy="5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6" name="TextBox 1265">
            <a:extLst>
              <a:ext uri="{FF2B5EF4-FFF2-40B4-BE49-F238E27FC236}">
                <a16:creationId xmlns:a16="http://schemas.microsoft.com/office/drawing/2014/main" id="{C5FCE754-5DE1-A7FF-036F-C7688CFED720}"/>
              </a:ext>
            </a:extLst>
          </p:cNvPr>
          <p:cNvSpPr txBox="1"/>
          <p:nvPr/>
        </p:nvSpPr>
        <p:spPr>
          <a:xfrm>
            <a:off x="9374902" y="4878567"/>
            <a:ext cx="251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Code Sample</a:t>
            </a:r>
          </a:p>
        </p:txBody>
      </p:sp>
      <p:sp>
        <p:nvSpPr>
          <p:cNvPr id="1270" name="Document 1269">
            <a:extLst>
              <a:ext uri="{FF2B5EF4-FFF2-40B4-BE49-F238E27FC236}">
                <a16:creationId xmlns:a16="http://schemas.microsoft.com/office/drawing/2014/main" id="{A0461AB0-6301-4860-6E14-AC47C9A96A03}"/>
              </a:ext>
            </a:extLst>
          </p:cNvPr>
          <p:cNvSpPr/>
          <p:nvPr/>
        </p:nvSpPr>
        <p:spPr>
          <a:xfrm>
            <a:off x="9925042" y="5279772"/>
            <a:ext cx="1138333" cy="523220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C21DF053-3553-5F7C-4064-700EB1B96C5F}"/>
              </a:ext>
            </a:extLst>
          </p:cNvPr>
          <p:cNvSpPr txBox="1"/>
          <p:nvPr/>
        </p:nvSpPr>
        <p:spPr>
          <a:xfrm>
            <a:off x="9832254" y="5235662"/>
            <a:ext cx="137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Ground Truth Comment</a:t>
            </a:r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4E276EC9-D427-602F-7776-600ADFCF89E7}"/>
              </a:ext>
            </a:extLst>
          </p:cNvPr>
          <p:cNvSpPr/>
          <p:nvPr/>
        </p:nvSpPr>
        <p:spPr>
          <a:xfrm>
            <a:off x="9583546" y="7049003"/>
            <a:ext cx="1821323" cy="3055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[0.12, -1.11, …, 0.23]</a:t>
            </a:r>
          </a:p>
        </p:txBody>
      </p:sp>
      <p:sp>
        <p:nvSpPr>
          <p:cNvPr id="1275" name="TextBox 1274">
            <a:extLst>
              <a:ext uri="{FF2B5EF4-FFF2-40B4-BE49-F238E27FC236}">
                <a16:creationId xmlns:a16="http://schemas.microsoft.com/office/drawing/2014/main" id="{0376044E-026C-8AD5-3D60-5E96DCBAE277}"/>
              </a:ext>
            </a:extLst>
          </p:cNvPr>
          <p:cNvSpPr txBox="1"/>
          <p:nvPr/>
        </p:nvSpPr>
        <p:spPr>
          <a:xfrm>
            <a:off x="9596276" y="7336610"/>
            <a:ext cx="1936580" cy="268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Semantic Embedding</a:t>
            </a:r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DD515DAF-1176-2933-8E34-088A3B8EDF94}"/>
              </a:ext>
            </a:extLst>
          </p:cNvPr>
          <p:cNvSpPr/>
          <p:nvPr/>
        </p:nvSpPr>
        <p:spPr>
          <a:xfrm>
            <a:off x="11842789" y="7049003"/>
            <a:ext cx="1821323" cy="3055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[0.12, -1.11, …, 0.23]</a:t>
            </a:r>
          </a:p>
        </p:txBody>
      </p:sp>
      <p:sp>
        <p:nvSpPr>
          <p:cNvPr id="1278" name="Document 1277">
            <a:extLst>
              <a:ext uri="{FF2B5EF4-FFF2-40B4-BE49-F238E27FC236}">
                <a16:creationId xmlns:a16="http://schemas.microsoft.com/office/drawing/2014/main" id="{0BEBAE26-5C2A-7CFB-C835-2817B330EEB5}"/>
              </a:ext>
            </a:extLst>
          </p:cNvPr>
          <p:cNvSpPr/>
          <p:nvPr/>
        </p:nvSpPr>
        <p:spPr>
          <a:xfrm>
            <a:off x="12174379" y="5291033"/>
            <a:ext cx="1138333" cy="523220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TextBox 1278">
            <a:extLst>
              <a:ext uri="{FF2B5EF4-FFF2-40B4-BE49-F238E27FC236}">
                <a16:creationId xmlns:a16="http://schemas.microsoft.com/office/drawing/2014/main" id="{C5A74C2A-4B8B-8867-DBB2-F3666AC34388}"/>
              </a:ext>
            </a:extLst>
          </p:cNvPr>
          <p:cNvSpPr txBox="1"/>
          <p:nvPr/>
        </p:nvSpPr>
        <p:spPr>
          <a:xfrm>
            <a:off x="12067101" y="5251209"/>
            <a:ext cx="137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LLM-generated</a:t>
            </a:r>
          </a:p>
          <a:p>
            <a:pPr algn="ctr"/>
            <a:r>
              <a:rPr lang="en-US" sz="1400" dirty="0"/>
              <a:t>Summary</a:t>
            </a:r>
          </a:p>
        </p:txBody>
      </p: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B98A31E5-34A3-17E3-FD9F-200FB9D33775}"/>
              </a:ext>
            </a:extLst>
          </p:cNvPr>
          <p:cNvCxnSpPr>
            <a:cxnSpLocks/>
            <a:stCxn id="1270" idx="2"/>
            <a:endCxn id="1261" idx="0"/>
          </p:cNvCxnSpPr>
          <p:nvPr/>
        </p:nvCxnSpPr>
        <p:spPr>
          <a:xfrm>
            <a:off x="10494209" y="5768407"/>
            <a:ext cx="1" cy="358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312C5DB1-C640-DE30-3F74-275EA15389BE}"/>
              </a:ext>
            </a:extLst>
          </p:cNvPr>
          <p:cNvCxnSpPr>
            <a:cxnSpLocks/>
            <a:stCxn id="1261" idx="2"/>
            <a:endCxn id="1272" idx="0"/>
          </p:cNvCxnSpPr>
          <p:nvPr/>
        </p:nvCxnSpPr>
        <p:spPr>
          <a:xfrm flipH="1">
            <a:off x="10494202" y="6708722"/>
            <a:ext cx="2" cy="34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1AE100B4-BB98-9C10-A73E-14BB12E6D7E5}"/>
              </a:ext>
            </a:extLst>
          </p:cNvPr>
          <p:cNvCxnSpPr>
            <a:cxnSpLocks/>
            <a:stCxn id="1278" idx="2"/>
            <a:endCxn id="1262" idx="0"/>
          </p:cNvCxnSpPr>
          <p:nvPr/>
        </p:nvCxnSpPr>
        <p:spPr>
          <a:xfrm>
            <a:off x="12743546" y="5779662"/>
            <a:ext cx="4575" cy="31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B7FC4D02-8466-20CA-F1B1-D243E7AAA684}"/>
              </a:ext>
            </a:extLst>
          </p:cNvPr>
          <p:cNvCxnSpPr>
            <a:cxnSpLocks/>
            <a:stCxn id="1262" idx="2"/>
            <a:endCxn id="1276" idx="0"/>
          </p:cNvCxnSpPr>
          <p:nvPr/>
        </p:nvCxnSpPr>
        <p:spPr>
          <a:xfrm>
            <a:off x="12748115" y="6680220"/>
            <a:ext cx="5330" cy="368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8" name="TextBox 1297">
            <a:extLst>
              <a:ext uri="{FF2B5EF4-FFF2-40B4-BE49-F238E27FC236}">
                <a16:creationId xmlns:a16="http://schemas.microsoft.com/office/drawing/2014/main" id="{623186BE-9898-03AB-6940-EE158420354A}"/>
              </a:ext>
            </a:extLst>
          </p:cNvPr>
          <p:cNvSpPr txBox="1"/>
          <p:nvPr/>
        </p:nvSpPr>
        <p:spPr>
          <a:xfrm>
            <a:off x="11782490" y="7338496"/>
            <a:ext cx="1936580" cy="268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Semantic Embedding</a:t>
            </a:r>
          </a:p>
        </p:txBody>
      </p:sp>
      <p:sp>
        <p:nvSpPr>
          <p:cNvPr id="1299" name="Rounded Rectangle 1298">
            <a:extLst>
              <a:ext uri="{FF2B5EF4-FFF2-40B4-BE49-F238E27FC236}">
                <a16:creationId xmlns:a16="http://schemas.microsoft.com/office/drawing/2014/main" id="{3BBE9BE5-117F-5777-6673-CFEC1F71233A}"/>
              </a:ext>
            </a:extLst>
          </p:cNvPr>
          <p:cNvSpPr/>
          <p:nvPr/>
        </p:nvSpPr>
        <p:spPr>
          <a:xfrm>
            <a:off x="10699869" y="7990056"/>
            <a:ext cx="1936579" cy="37410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Similarity Function</a:t>
            </a:r>
          </a:p>
        </p:txBody>
      </p:sp>
      <p:cxnSp>
        <p:nvCxnSpPr>
          <p:cNvPr id="1301" name="Straight Connector 1300">
            <a:extLst>
              <a:ext uri="{FF2B5EF4-FFF2-40B4-BE49-F238E27FC236}">
                <a16:creationId xmlns:a16="http://schemas.microsoft.com/office/drawing/2014/main" id="{EF2A829A-380B-FA3A-9E88-A9FE50AF8BFB}"/>
              </a:ext>
            </a:extLst>
          </p:cNvPr>
          <p:cNvCxnSpPr>
            <a:cxnSpLocks/>
          </p:cNvCxnSpPr>
          <p:nvPr/>
        </p:nvCxnSpPr>
        <p:spPr>
          <a:xfrm flipV="1">
            <a:off x="9915796" y="4309835"/>
            <a:ext cx="3519398" cy="16563"/>
          </a:xfrm>
          <a:prstGeom prst="lin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2" name="Straight Connector 1301">
            <a:extLst>
              <a:ext uri="{FF2B5EF4-FFF2-40B4-BE49-F238E27FC236}">
                <a16:creationId xmlns:a16="http://schemas.microsoft.com/office/drawing/2014/main" id="{DBF468B9-2063-49BD-E56D-40F6EAB47E70}"/>
              </a:ext>
            </a:extLst>
          </p:cNvPr>
          <p:cNvCxnSpPr>
            <a:cxnSpLocks/>
          </p:cNvCxnSpPr>
          <p:nvPr/>
        </p:nvCxnSpPr>
        <p:spPr>
          <a:xfrm>
            <a:off x="9898486" y="5209522"/>
            <a:ext cx="1990737" cy="0"/>
          </a:xfrm>
          <a:prstGeom prst="lin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4" name="Straight Connector 1303">
            <a:extLst>
              <a:ext uri="{FF2B5EF4-FFF2-40B4-BE49-F238E27FC236}">
                <a16:creationId xmlns:a16="http://schemas.microsoft.com/office/drawing/2014/main" id="{FF36F196-04FB-07BB-51B2-D1B7E2044746}"/>
              </a:ext>
            </a:extLst>
          </p:cNvPr>
          <p:cNvCxnSpPr>
            <a:cxnSpLocks/>
          </p:cNvCxnSpPr>
          <p:nvPr/>
        </p:nvCxnSpPr>
        <p:spPr>
          <a:xfrm flipV="1">
            <a:off x="11924464" y="5934373"/>
            <a:ext cx="1498898" cy="6321"/>
          </a:xfrm>
          <a:prstGeom prst="lin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19C4EC47-5F48-CE71-05EB-49BF1973C3D2}"/>
              </a:ext>
            </a:extLst>
          </p:cNvPr>
          <p:cNvCxnSpPr>
            <a:cxnSpLocks/>
          </p:cNvCxnSpPr>
          <p:nvPr/>
        </p:nvCxnSpPr>
        <p:spPr>
          <a:xfrm>
            <a:off x="13435194" y="4309835"/>
            <a:ext cx="0" cy="1669909"/>
          </a:xfrm>
          <a:prstGeom prst="lin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B2D120CD-FEAD-FABE-C2A9-E24066A5DB4A}"/>
              </a:ext>
            </a:extLst>
          </p:cNvPr>
          <p:cNvCxnSpPr>
            <a:cxnSpLocks/>
          </p:cNvCxnSpPr>
          <p:nvPr/>
        </p:nvCxnSpPr>
        <p:spPr>
          <a:xfrm flipH="1">
            <a:off x="11908340" y="5203273"/>
            <a:ext cx="4341" cy="776471"/>
          </a:xfrm>
          <a:prstGeom prst="lin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17A417C9-49C4-D005-16EC-BCA48C8955F3}"/>
              </a:ext>
            </a:extLst>
          </p:cNvPr>
          <p:cNvCxnSpPr>
            <a:cxnSpLocks/>
          </p:cNvCxnSpPr>
          <p:nvPr/>
        </p:nvCxnSpPr>
        <p:spPr>
          <a:xfrm>
            <a:off x="9885220" y="4346528"/>
            <a:ext cx="5063" cy="836821"/>
          </a:xfrm>
          <a:prstGeom prst="lin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4D40E9A5-FADB-DC4B-6EE0-86DD9215B228}"/>
              </a:ext>
            </a:extLst>
          </p:cNvPr>
          <p:cNvCxnSpPr>
            <a:cxnSpLocks/>
            <a:stCxn id="1265" idx="3"/>
            <a:endCxn id="1263" idx="1"/>
          </p:cNvCxnSpPr>
          <p:nvPr/>
        </p:nvCxnSpPr>
        <p:spPr>
          <a:xfrm>
            <a:off x="10811138" y="4650307"/>
            <a:ext cx="1687724" cy="23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TextBox 1320">
            <a:extLst>
              <a:ext uri="{FF2B5EF4-FFF2-40B4-BE49-F238E27FC236}">
                <a16:creationId xmlns:a16="http://schemas.microsoft.com/office/drawing/2014/main" id="{395E846A-AFAA-C8F0-8C6A-19C3C8810DAA}"/>
              </a:ext>
            </a:extLst>
          </p:cNvPr>
          <p:cNvSpPr txBox="1"/>
          <p:nvPr/>
        </p:nvSpPr>
        <p:spPr>
          <a:xfrm>
            <a:off x="10659279" y="4392913"/>
            <a:ext cx="1904756" cy="3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Selected Prompt</a:t>
            </a:r>
          </a:p>
        </p:txBody>
      </p: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062F3C0F-B866-45BE-B708-54DE0F306806}"/>
              </a:ext>
            </a:extLst>
          </p:cNvPr>
          <p:cNvCxnSpPr>
            <a:cxnSpLocks/>
            <a:endCxn id="1279" idx="0"/>
          </p:cNvCxnSpPr>
          <p:nvPr/>
        </p:nvCxnSpPr>
        <p:spPr>
          <a:xfrm>
            <a:off x="12750786" y="5117851"/>
            <a:ext cx="2665" cy="133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6" name="TextBox 1325">
            <a:extLst>
              <a:ext uri="{FF2B5EF4-FFF2-40B4-BE49-F238E27FC236}">
                <a16:creationId xmlns:a16="http://schemas.microsoft.com/office/drawing/2014/main" id="{EF3063E6-5C1A-F7DB-FBEB-3375A1A60642}"/>
              </a:ext>
            </a:extLst>
          </p:cNvPr>
          <p:cNvSpPr txBox="1"/>
          <p:nvPr/>
        </p:nvSpPr>
        <p:spPr>
          <a:xfrm>
            <a:off x="11473099" y="4854587"/>
            <a:ext cx="251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328" name="TextBox 1327">
            <a:extLst>
              <a:ext uri="{FF2B5EF4-FFF2-40B4-BE49-F238E27FC236}">
                <a16:creationId xmlns:a16="http://schemas.microsoft.com/office/drawing/2014/main" id="{93A13703-712C-C787-A455-4E83D224031F}"/>
              </a:ext>
            </a:extLst>
          </p:cNvPr>
          <p:cNvSpPr txBox="1"/>
          <p:nvPr/>
        </p:nvSpPr>
        <p:spPr>
          <a:xfrm>
            <a:off x="10763926" y="8525869"/>
            <a:ext cx="228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Semantic Similarity Score</a:t>
            </a:r>
          </a:p>
        </p:txBody>
      </p:sp>
      <p:cxnSp>
        <p:nvCxnSpPr>
          <p:cNvPr id="1334" name="Elbow Connector 1333">
            <a:extLst>
              <a:ext uri="{FF2B5EF4-FFF2-40B4-BE49-F238E27FC236}">
                <a16:creationId xmlns:a16="http://schemas.microsoft.com/office/drawing/2014/main" id="{DAD3F5CB-15DD-54C7-1D10-949F1277259B}"/>
              </a:ext>
            </a:extLst>
          </p:cNvPr>
          <p:cNvCxnSpPr>
            <a:stCxn id="1275" idx="2"/>
            <a:endCxn id="1299" idx="0"/>
          </p:cNvCxnSpPr>
          <p:nvPr/>
        </p:nvCxnSpPr>
        <p:spPr>
          <a:xfrm rot="16200000" flipH="1">
            <a:off x="10924099" y="7246002"/>
            <a:ext cx="384520" cy="11035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6" name="Elbow Connector 1335">
            <a:extLst>
              <a:ext uri="{FF2B5EF4-FFF2-40B4-BE49-F238E27FC236}">
                <a16:creationId xmlns:a16="http://schemas.microsoft.com/office/drawing/2014/main" id="{FAA1F406-08A3-D174-4D39-E4458C6CF721}"/>
              </a:ext>
            </a:extLst>
          </p:cNvPr>
          <p:cNvCxnSpPr>
            <a:stCxn id="1298" idx="2"/>
            <a:endCxn id="1299" idx="0"/>
          </p:cNvCxnSpPr>
          <p:nvPr/>
        </p:nvCxnSpPr>
        <p:spPr>
          <a:xfrm rot="5400000">
            <a:off x="12018150" y="7257426"/>
            <a:ext cx="382634" cy="10826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FD28B97C-25C4-B789-2758-A0286B11B249}"/>
              </a:ext>
            </a:extLst>
          </p:cNvPr>
          <p:cNvCxnSpPr>
            <a:cxnSpLocks/>
          </p:cNvCxnSpPr>
          <p:nvPr/>
        </p:nvCxnSpPr>
        <p:spPr>
          <a:xfrm>
            <a:off x="11655000" y="8364159"/>
            <a:ext cx="0" cy="21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1" name="Document 1350">
            <a:extLst>
              <a:ext uri="{FF2B5EF4-FFF2-40B4-BE49-F238E27FC236}">
                <a16:creationId xmlns:a16="http://schemas.microsoft.com/office/drawing/2014/main" id="{BF5C207A-BAA6-C726-DCA4-3C6CD5D86675}"/>
              </a:ext>
            </a:extLst>
          </p:cNvPr>
          <p:cNvSpPr/>
          <p:nvPr/>
        </p:nvSpPr>
        <p:spPr>
          <a:xfrm>
            <a:off x="797320" y="7823390"/>
            <a:ext cx="620729" cy="523220"/>
          </a:xfrm>
          <a:prstGeom prst="flowChartDocumen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57C75C2A-EFCE-1644-FBE0-D485333B7214}"/>
              </a:ext>
            </a:extLst>
          </p:cNvPr>
          <p:cNvCxnSpPr/>
          <p:nvPr/>
        </p:nvCxnSpPr>
        <p:spPr>
          <a:xfrm>
            <a:off x="904580" y="7971076"/>
            <a:ext cx="39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671FBAD7-2F12-8BE6-DAA8-7E70E19022B9}"/>
              </a:ext>
            </a:extLst>
          </p:cNvPr>
          <p:cNvCxnSpPr>
            <a:cxnSpLocks/>
          </p:cNvCxnSpPr>
          <p:nvPr/>
        </p:nvCxnSpPr>
        <p:spPr>
          <a:xfrm>
            <a:off x="972314" y="8123476"/>
            <a:ext cx="240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TextBox 1356">
            <a:extLst>
              <a:ext uri="{FF2B5EF4-FFF2-40B4-BE49-F238E27FC236}">
                <a16:creationId xmlns:a16="http://schemas.microsoft.com/office/drawing/2014/main" id="{7BF7FFCF-8ECE-50A3-6134-7B5C1101C788}"/>
              </a:ext>
            </a:extLst>
          </p:cNvPr>
          <p:cNvSpPr txBox="1"/>
          <p:nvPr/>
        </p:nvSpPr>
        <p:spPr>
          <a:xfrm>
            <a:off x="10568209" y="3265331"/>
            <a:ext cx="2514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Summary Encoder</a:t>
            </a:r>
          </a:p>
        </p:txBody>
      </p: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543F9340-0A53-6575-55B6-900B14ACD4EC}"/>
              </a:ext>
            </a:extLst>
          </p:cNvPr>
          <p:cNvSpPr/>
          <p:nvPr/>
        </p:nvSpPr>
        <p:spPr>
          <a:xfrm rot="18996098">
            <a:off x="9092114" y="4660615"/>
            <a:ext cx="278193" cy="181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/>
      <p:bldP spid="1065" grpId="0" animBg="1"/>
      <p:bldP spid="1066" grpId="0"/>
      <p:bldP spid="1177" grpId="0" animBg="1"/>
      <p:bldP spid="1178" grpId="0"/>
      <p:bldP spid="1252" grpId="0" animBg="1"/>
      <p:bldP spid="125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349</Words>
  <Application>Microsoft Macintosh PowerPoint</Application>
  <PresentationFormat>Custom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Jin, Xin</dc:creator>
  <cp:lastModifiedBy>Jin, Xin</cp:lastModifiedBy>
  <cp:revision>9</cp:revision>
  <dcterms:created xsi:type="dcterms:W3CDTF">2023-08-30T22:13:49Z</dcterms:created>
  <dcterms:modified xsi:type="dcterms:W3CDTF">2023-08-31T05:45:52Z</dcterms:modified>
</cp:coreProperties>
</file>