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1" r:id="rId2"/>
  </p:sldMasterIdLst>
  <p:notesMasterIdLst>
    <p:notesMasterId r:id="rId9"/>
  </p:notesMasterIdLst>
  <p:sldIdLst>
    <p:sldId id="259" r:id="rId3"/>
    <p:sldId id="261" r:id="rId4"/>
    <p:sldId id="277" r:id="rId5"/>
    <p:sldId id="281" r:id="rId6"/>
    <p:sldId id="280" r:id="rId7"/>
    <p:sldId id="278" r:id="rId8"/>
  </p:sldIdLst>
  <p:sldSz cx="9906000" cy="6858000" type="A4"/>
  <p:notesSz cx="6858000" cy="9144000"/>
  <p:embeddedFontLst>
    <p:embeddedFont>
      <p:font typeface="12롯데마트드림Bold" panose="02020603020101020101" pitchFamily="18" charset="-127"/>
      <p:regular r:id="rId10"/>
    </p:embeddedFont>
    <p:embeddedFont>
      <p:font typeface="12롯데마트드림Medium" panose="02020603020101020101" pitchFamily="18" charset="-127"/>
      <p:regular r:id="rId11"/>
    </p:embeddedFont>
    <p:embeddedFont>
      <p:font typeface="HY헤드라인M" panose="02030600000101010101" pitchFamily="18" charset="-127"/>
      <p:regular r:id="rId12"/>
    </p:embeddedFont>
    <p:embeddedFont>
      <p:font typeface="KoPubWorld돋움체 Bold" panose="00000800000000000000" pitchFamily="2" charset="-127"/>
      <p:bold r:id="rId13"/>
    </p:embeddedFont>
    <p:embeddedFont>
      <p:font typeface="KoPub돋움체_Pro Medium" panose="00000600000000000000" pitchFamily="50" charset="-127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262">
          <p15:clr>
            <a:srgbClr val="A4A3A4"/>
          </p15:clr>
        </p15:guide>
        <p15:guide id="5" pos="3936">
          <p15:clr>
            <a:srgbClr val="A4A3A4"/>
          </p15:clr>
        </p15:guide>
        <p15:guide id="6" pos="4980">
          <p15:clr>
            <a:srgbClr val="A4A3A4"/>
          </p15:clr>
        </p15:guide>
        <p15:guide id="7" pos="943">
          <p15:clr>
            <a:srgbClr val="A4A3A4"/>
          </p15:clr>
        </p15:guide>
        <p15:guide id="8" pos="59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>
      <p:cViewPr varScale="1">
        <p:scale>
          <a:sx n="114" d="100"/>
          <a:sy n="114" d="100"/>
        </p:scale>
        <p:origin x="1704" y="108"/>
      </p:cViewPr>
      <p:guideLst>
        <p:guide orient="horz" pos="2160"/>
        <p:guide pos="3120"/>
        <p:guide orient="horz" pos="527"/>
        <p:guide pos="262"/>
        <p:guide pos="3936"/>
        <p:guide pos="4980"/>
        <p:guide pos="943"/>
        <p:guide pos="59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9BFB90-505E-40F4-B920-9B8E64B6C9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FB61D6F-3DF6-497C-BC6B-D157023911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860C8AF-B8AC-442B-8F48-D9835E834A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9CC7D001-ACE5-4A46-8E4F-216600129B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36A73B5B-2B0B-4261-898E-218C164CAA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6F04D5F-017D-4AEC-A351-6069444FA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5A39E56-43A2-4B71-A710-FA9B6709B4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70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904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8492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1608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2858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027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468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826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9227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38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52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93889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42191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3282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55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4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514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58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41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67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677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36EC21-F731-4F78-BDF5-404A171B52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6149975" cy="6858000"/>
          </a:xfrm>
          <a:prstGeom prst="rect">
            <a:avLst/>
          </a:prstGeom>
          <a:solidFill>
            <a:srgbClr val="4965BD"/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431ADE-FC01-4F71-B3BF-D1DB8E0FB9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40500" y="901700"/>
            <a:ext cx="655638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8B54D7-074E-42AC-BDF4-BF88328F12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1268413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AE532B-84DD-4C4B-A8BF-DB00947A69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2708275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FA975F6-2037-4927-87DD-3DCBD62D5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4578350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9941D86D-33A7-42CE-ACB8-4171406142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10350" y="1268413"/>
            <a:ext cx="2951163" cy="0"/>
          </a:xfrm>
          <a:prstGeom prst="line">
            <a:avLst/>
          </a:prstGeom>
          <a:noFill/>
          <a:ln w="9525">
            <a:solidFill>
              <a:srgbClr val="5670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5">
            <a:extLst>
              <a:ext uri="{FF2B5EF4-FFF2-40B4-BE49-F238E27FC236}">
                <a16:creationId xmlns:a16="http://schemas.microsoft.com/office/drawing/2014/main" id="{4F0A195F-67CB-42D5-9135-11D2C89C6D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03250"/>
            <a:ext cx="9361488" cy="1588"/>
          </a:xfrm>
          <a:prstGeom prst="line">
            <a:avLst/>
          </a:prstGeom>
          <a:noFill/>
          <a:ln w="28575">
            <a:solidFill>
              <a:srgbClr val="292E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" name="Line 3">
            <a:extLst>
              <a:ext uri="{FF2B5EF4-FFF2-40B4-BE49-F238E27FC236}">
                <a16:creationId xmlns:a16="http://schemas.microsoft.com/office/drawing/2014/main" id="{72BFF6B3-ADA7-4B8D-8B5C-98733AC88B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405563"/>
            <a:ext cx="935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C8173C7-C3D5-4BCD-85AF-6B1765E7EB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60913" y="6589713"/>
            <a:ext cx="3794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fld id="{3C5F0145-C564-4F6A-9BBF-E1D0F9F83932}" type="slidenum"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r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C35A4D1D-3E8B-4999-BA97-7A2E6872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414463"/>
            <a:ext cx="2053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산업인공지능 개론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A3AF3ACA-5669-4E40-B624-8027783F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708150"/>
            <a:ext cx="45704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MINI PROJECT No. 1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B483DF7B-25D0-4E07-8039-84917759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83013"/>
            <a:ext cx="2630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산업인공지능학과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정원용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155EF75C-1BF1-4DB4-B8BA-54C54F3E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4718050"/>
            <a:ext cx="1899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2021. 04. 01 (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3E4C7FEB-0E5D-45FA-9E5B-E6E865B4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1403350"/>
            <a:ext cx="3113088" cy="124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00" tIns="90000" rIns="36000" bIns="44450">
            <a:spAutoFit/>
          </a:bodyPr>
          <a:lstStyle>
            <a:lvl1pPr marL="304800" indent="-3048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대상 선정    </a:t>
            </a: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 내용</a:t>
            </a:r>
            <a:endParaRPr lang="ko-KR" altLang="en-US" sz="1600" b="1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D97FE-56E2-48A1-B739-E4E2C60B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5229200"/>
            <a:ext cx="1468497" cy="1468497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ACF4A487-0795-498B-9EB0-CE137E23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53" y="2334936"/>
            <a:ext cx="5158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2000" dirty="0">
                <a:solidFill>
                  <a:srgbClr val="FFFF6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수소충전소 센서 신호 해석을 통한 위험인자 판단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9">
            <a:extLst>
              <a:ext uri="{FF2B5EF4-FFF2-40B4-BE49-F238E27FC236}">
                <a16:creationId xmlns:a16="http://schemas.microsoft.com/office/drawing/2014/main" id="{8E08DF4A-DA5B-44C8-B0A2-F751537A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Ⅰ.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대상 선정</a:t>
            </a:r>
          </a:p>
        </p:txBody>
      </p:sp>
      <p:sp>
        <p:nvSpPr>
          <p:cNvPr id="7171" name="Rectangle 92">
            <a:extLst>
              <a:ext uri="{FF2B5EF4-FFF2-40B4-BE49-F238E27FC236}">
                <a16:creationId xmlns:a16="http://schemas.microsoft.com/office/drawing/2014/main" id="{227A6EBA-DA4E-4FD6-8071-7171163A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4" y="758180"/>
            <a:ext cx="9073579" cy="169277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자사는 수소충전소에서 사용되는 각종 설비의 센서 정보를 획득하여 서버에 데이터를 저장하고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 </a:t>
            </a:r>
            <a:b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모니터링 시스템을 활용하여 실시간 상황 조회하는 업무를 수행하고 있습니다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설비의 센서 정보를 통하여 </a:t>
            </a:r>
            <a:b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위험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’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또는 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경고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’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상태를 빠르게 인지하여 상황판에 표시하고 모니터링 작업자가 이를 확인하여 위험상황에 </a:t>
            </a:r>
            <a:b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대해 바로 조치할 수 있도록 하는 것을 목표로 합니다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해당 시스템에서 </a:t>
            </a:r>
            <a:r>
              <a:rPr lang="ko-KR" altLang="en-US" sz="16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수소충전소 센서 신호에 대한 해석을 통한 위험인자를 판단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하는 부분을 과제 적용 대상으로 </a:t>
            </a:r>
            <a:b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선정하고자 합니다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5F67E0-5ED9-4FDC-A8E7-EAE2021789FF}"/>
              </a:ext>
            </a:extLst>
          </p:cNvPr>
          <p:cNvSpPr/>
          <p:nvPr/>
        </p:nvSpPr>
        <p:spPr>
          <a:xfrm>
            <a:off x="415924" y="2492896"/>
            <a:ext cx="9074151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AutoShape 185">
            <a:extLst>
              <a:ext uri="{FF2B5EF4-FFF2-40B4-BE49-F238E27FC236}">
                <a16:creationId xmlns:a16="http://schemas.microsoft.com/office/drawing/2014/main" id="{8458B901-4476-4D81-9BD7-5AE24CBA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15" y="2636912"/>
            <a:ext cx="8910372" cy="908050"/>
          </a:xfrm>
          <a:prstGeom prst="rightArrow">
            <a:avLst>
              <a:gd name="adj1" fmla="val 42648"/>
              <a:gd name="adj2" fmla="val 95349"/>
            </a:avLst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Arial"/>
              <a:ea typeface="굴림" pitchFamily="50" charset="-127"/>
              <a:cs typeface="Arial"/>
            </a:endParaRPr>
          </a:p>
        </p:txBody>
      </p:sp>
      <p:sp>
        <p:nvSpPr>
          <p:cNvPr id="30" name="Rectangle 89">
            <a:extLst>
              <a:ext uri="{FF2B5EF4-FFF2-40B4-BE49-F238E27FC236}">
                <a16:creationId xmlns:a16="http://schemas.microsoft.com/office/drawing/2014/main" id="{DBC06B54-A658-486F-B0F1-A89EC22C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689637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연구 절차</a:t>
            </a:r>
          </a:p>
        </p:txBody>
      </p:sp>
      <p:sp>
        <p:nvSpPr>
          <p:cNvPr id="32" name="Rectangle 89">
            <a:extLst>
              <a:ext uri="{FF2B5EF4-FFF2-40B4-BE49-F238E27FC236}">
                <a16:creationId xmlns:a16="http://schemas.microsoft.com/office/drawing/2014/main" id="{54025F99-B322-47BB-B56E-C8F8126F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 내용</a:t>
            </a: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3511E7A8-89A9-4405-A31A-DAA14E37F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2897439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단계별 연구 절차 진행</a:t>
            </a:r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F096B69E-BB46-42D5-B568-B7C98942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76" y="3441406"/>
            <a:ext cx="1743347" cy="473335"/>
          </a:xfrm>
          <a:prstGeom prst="homePlate">
            <a:avLst>
              <a:gd name="adj" fmla="val 3147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위험 인자 대상 설비 선정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</p:txBody>
      </p:sp>
      <p:sp>
        <p:nvSpPr>
          <p:cNvPr id="13" name="AutoShape 60">
            <a:extLst>
              <a:ext uri="{FF2B5EF4-FFF2-40B4-BE49-F238E27FC236}">
                <a16:creationId xmlns:a16="http://schemas.microsoft.com/office/drawing/2014/main" id="{F29404E9-042F-4C98-911E-BBB61EFFF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276" y="3441406"/>
            <a:ext cx="1743347" cy="473335"/>
          </a:xfrm>
          <a:prstGeom prst="homePlate">
            <a:avLst>
              <a:gd name="adj" fmla="val 31478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센서 신호 종류 파악</a:t>
            </a:r>
          </a:p>
        </p:txBody>
      </p:sp>
      <p:sp>
        <p:nvSpPr>
          <p:cNvPr id="14" name="AutoShape 61">
            <a:extLst>
              <a:ext uri="{FF2B5EF4-FFF2-40B4-BE49-F238E27FC236}">
                <a16:creationId xmlns:a16="http://schemas.microsoft.com/office/drawing/2014/main" id="{E698623C-1746-4864-B019-1DEF4B257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082" y="3441406"/>
            <a:ext cx="1743347" cy="473335"/>
          </a:xfrm>
          <a:prstGeom prst="homePlate">
            <a:avLst>
              <a:gd name="adj" fmla="val 31478"/>
            </a:avLst>
          </a:prstGeom>
          <a:solidFill>
            <a:schemeClr val="bg1">
              <a:lumMod val="75000"/>
              <a:alpha val="7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위험 인자 범위 정의</a:t>
            </a:r>
          </a:p>
        </p:txBody>
      </p:sp>
      <p:sp>
        <p:nvSpPr>
          <p:cNvPr id="15" name="AutoShape 64">
            <a:extLst>
              <a:ext uri="{FF2B5EF4-FFF2-40B4-BE49-F238E27FC236}">
                <a16:creationId xmlns:a16="http://schemas.microsoft.com/office/drawing/2014/main" id="{2E65559A-676E-4C87-996D-B1618FC5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39" y="3441406"/>
            <a:ext cx="1743347" cy="473335"/>
          </a:xfrm>
          <a:prstGeom prst="homePlate">
            <a:avLst>
              <a:gd name="adj" fmla="val 31478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Durable Rule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코딩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BAB30E69-0FD8-4E15-B3F5-CB99C9E5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091100"/>
            <a:ext cx="1743347" cy="193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가스감지기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불꽃검지기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긴급차단장치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저장용기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압축기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압축가스시설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운영신호기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냉각기</a:t>
            </a:r>
          </a:p>
        </p:txBody>
      </p:sp>
      <p:sp>
        <p:nvSpPr>
          <p:cNvPr id="17" name="Rectangle 67">
            <a:extLst>
              <a:ext uri="{FF2B5EF4-FFF2-40B4-BE49-F238E27FC236}">
                <a16:creationId xmlns:a16="http://schemas.microsoft.com/office/drawing/2014/main" id="{B145056B-FA66-4A27-BA74-155E43B5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394" y="4091100"/>
            <a:ext cx="1743347" cy="193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저장용기 종류별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(TYPE1, ~TYPE4)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최소압력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,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최대압력</a:t>
            </a:r>
            <a:endParaRPr kumimoji="0" lang="en-US" altLang="ko-KR" sz="1200" dirty="0">
              <a:solidFill>
                <a:srgbClr val="1B111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압축기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인입압력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,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출구압력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,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출구온도 센서</a:t>
            </a:r>
            <a:endParaRPr kumimoji="0" lang="en-US" altLang="ko-KR" sz="1200" dirty="0">
              <a:solidFill>
                <a:srgbClr val="1B111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indent="-889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압축가스설비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–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토출압력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토출온도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냉각기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냉각기 온도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</p:txBody>
      </p:sp>
      <p:sp>
        <p:nvSpPr>
          <p:cNvPr id="18" name="Rectangle 68">
            <a:extLst>
              <a:ext uri="{FF2B5EF4-FFF2-40B4-BE49-F238E27FC236}">
                <a16:creationId xmlns:a16="http://schemas.microsoft.com/office/drawing/2014/main" id="{39649C30-C42A-4A64-833C-F2CAA21D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91" y="4091100"/>
            <a:ext cx="1743348" cy="19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압축기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인입압력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(4MPa</a:t>
            </a:r>
            <a:b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</a:b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~20MPa)</a:t>
            </a:r>
          </a:p>
          <a:p>
            <a:pPr marL="88900" indent="-889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압축기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출구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압력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(40MPa</a:t>
            </a:r>
            <a:b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</a:b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~90MPa)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압축기 출구온도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(5℃ ~ 30℃)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압력가스 </a:t>
            </a:r>
            <a:r>
              <a:rPr kumimoji="0" lang="ko-KR" altLang="en-US" sz="1200" dirty="0" err="1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토출압력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 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9kg/㎠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이하</a:t>
            </a:r>
            <a:endParaRPr kumimoji="0" lang="en-US" altLang="ko-KR" sz="1200" dirty="0">
              <a:solidFill>
                <a:srgbClr val="1B111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압력가스 </a:t>
            </a:r>
            <a:r>
              <a:rPr kumimoji="0" lang="ko-KR" altLang="en-US" sz="1200" dirty="0" err="1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토출온도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 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140℃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이하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id="{D4E53EA0-2329-45AB-8C9C-1039014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091" y="4096159"/>
            <a:ext cx="1743347" cy="192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Python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Rule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정의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(15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종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)</a:t>
            </a: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assert_fact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update_state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200" dirty="0">
              <a:solidFill>
                <a:srgbClr val="1B111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Exception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처리</a:t>
            </a:r>
          </a:p>
        </p:txBody>
      </p:sp>
      <p:sp>
        <p:nvSpPr>
          <p:cNvPr id="20" name="AutoShape 64">
            <a:extLst>
              <a:ext uri="{FF2B5EF4-FFF2-40B4-BE49-F238E27FC236}">
                <a16:creationId xmlns:a16="http://schemas.microsoft.com/office/drawing/2014/main" id="{0F675A29-9018-4B4F-9B5C-1692BE02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839" y="3443802"/>
            <a:ext cx="1743347" cy="473335"/>
          </a:xfrm>
          <a:prstGeom prst="homePlate">
            <a:avLst>
              <a:gd name="adj" fmla="val 31478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결과 도출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위험인자 건수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</p:txBody>
      </p:sp>
      <p:sp>
        <p:nvSpPr>
          <p:cNvPr id="21" name="Rectangle 69">
            <a:extLst>
              <a:ext uri="{FF2B5EF4-FFF2-40B4-BE49-F238E27FC236}">
                <a16:creationId xmlns:a16="http://schemas.microsoft.com/office/drawing/2014/main" id="{4CB4E806-DC67-4EC8-927E-415BDCE6B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288" y="4096159"/>
            <a:ext cx="1743347" cy="192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위험인자 위험신호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(RISK)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건수 도출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  <a:p>
            <a:pPr marL="88900" marR="0" lvl="0" indent="-88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위험인자 경고신호</a:t>
            </a:r>
            <a:r>
              <a:rPr kumimoji="0" lang="en-US" altLang="ko-KR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(WARN) </a:t>
            </a:r>
            <a:r>
              <a:rPr kumimoji="0" lang="ko-KR" altLang="en-US" sz="1200" dirty="0">
                <a:solidFill>
                  <a:srgbClr val="1B111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/>
              </a:rPr>
              <a:t>건수 도출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rial"/>
            </a:endParaRPr>
          </a:p>
        </p:txBody>
      </p:sp>
      <p:sp>
        <p:nvSpPr>
          <p:cNvPr id="25" name="Rectangle 92">
            <a:extLst>
              <a:ext uri="{FF2B5EF4-FFF2-40B4-BE49-F238E27FC236}">
                <a16:creationId xmlns:a16="http://schemas.microsoft.com/office/drawing/2014/main" id="{74E72847-A491-41E6-BE96-BA4824791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4" y="1052736"/>
            <a:ext cx="9073579" cy="83099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위험 인자 대상이 되는 수소충전소 설비를 선정하고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각 설비 별 특성에 따른 센서 종류 파악 후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센서 별 위험 인자 범위 지정합니다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이를 기준으로 </a:t>
            </a:r>
            <a:r>
              <a:rPr lang="en-US" altLang="ko-KR" sz="16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‘Durable Rule coding’</a:t>
            </a:r>
            <a:r>
              <a:rPr lang="ko-KR" altLang="en-US" sz="16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을 진행하여 위험인자의 위험신호</a:t>
            </a:r>
            <a:r>
              <a:rPr lang="en-US" altLang="ko-KR" sz="16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(RISK)</a:t>
            </a:r>
            <a:r>
              <a:rPr lang="ko-KR" altLang="en-US" sz="16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와 경고신호</a:t>
            </a:r>
            <a:r>
              <a:rPr lang="en-US" altLang="ko-KR" sz="16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(WARN) </a:t>
            </a:r>
            <a:r>
              <a:rPr lang="ko-KR" altLang="en-US" sz="16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건수를 도출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합니다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034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8A6179-7741-4E9A-A3E2-991F93915194}"/>
              </a:ext>
            </a:extLst>
          </p:cNvPr>
          <p:cNvSpPr/>
          <p:nvPr/>
        </p:nvSpPr>
        <p:spPr>
          <a:xfrm>
            <a:off x="415924" y="1190361"/>
            <a:ext cx="9074151" cy="3462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89">
            <a:extLst>
              <a:ext uri="{FF2B5EF4-FFF2-40B4-BE49-F238E27FC236}">
                <a16:creationId xmlns:a16="http://schemas.microsoft.com/office/drawing/2014/main" id="{DBC06B54-A658-486F-B0F1-A89EC22C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689637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2. Rule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정의</a:t>
            </a:r>
          </a:p>
        </p:txBody>
      </p:sp>
      <p:sp>
        <p:nvSpPr>
          <p:cNvPr id="32" name="Rectangle 89">
            <a:extLst>
              <a:ext uri="{FF2B5EF4-FFF2-40B4-BE49-F238E27FC236}">
                <a16:creationId xmlns:a16="http://schemas.microsoft.com/office/drawing/2014/main" id="{54025F99-B322-47BB-B56E-C8F8126F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78666-105C-4AA4-A146-63AB5450C8B1}"/>
              </a:ext>
            </a:extLst>
          </p:cNvPr>
          <p:cNvSpPr txBox="1"/>
          <p:nvPr/>
        </p:nvSpPr>
        <p:spPr>
          <a:xfrm>
            <a:off x="488504" y="1238697"/>
            <a:ext cx="79928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저장용기가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TYPE1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최소압력이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이하이면 경고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최대압력이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48MPa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이상이면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저장용기가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TYPE2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최소압력이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이하이면 경고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최대압력이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87MPa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이상이면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저장용기가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TYPE3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최소압력이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이하이면 경고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최대압력이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100MPa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이상이면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저장용기가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TYPE4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최소압력이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이하이면 경고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최대압력이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100MPa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이상이면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압축기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인입압력이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이하이면 경고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인입압력이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이상이면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압축기 출구압력이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40MPa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이하이면 경고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출구압력이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90MPa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이상이면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압축기 출구온도가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5℃ ~ 30℃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이외일 경우 경고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압력가스시설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토출압력이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9kg/㎠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이상인 경우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압력가스시설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토출온도가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140℃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이상인 경우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가스감지기의 가스가 감지될 경우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11.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불꽃검지기의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불꽃이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검지될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경우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12.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긴급차단장치가 동작할 경우 위험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13.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미운영신호가 발생할 경우 경고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14.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운영신호와 미운영신호가 없는 경우 경고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15.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냉각기 온도가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-60℃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초과할 경우 경고</a:t>
            </a:r>
            <a:endParaRPr lang="ko-KR" altLang="en-US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0855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9">
            <a:extLst>
              <a:ext uri="{FF2B5EF4-FFF2-40B4-BE49-F238E27FC236}">
                <a16:creationId xmlns:a16="http://schemas.microsoft.com/office/drawing/2014/main" id="{8E08DF4A-DA5B-44C8-B0A2-F751537A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 내용</a:t>
            </a:r>
          </a:p>
        </p:txBody>
      </p:sp>
      <p:sp>
        <p:nvSpPr>
          <p:cNvPr id="7171" name="Rectangle 92">
            <a:extLst>
              <a:ext uri="{FF2B5EF4-FFF2-40B4-BE49-F238E27FC236}">
                <a16:creationId xmlns:a16="http://schemas.microsoft.com/office/drawing/2014/main" id="{227A6EBA-DA4E-4FD6-8071-7171163A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4" y="1052736"/>
            <a:ext cx="9073579" cy="83099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위험 인자의 위험신호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경고신호에 대한 건수 추출이 목표이므로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센서 값에 대한 위험인자 판단 여부에 대한 결과 건수를 저장하기 위해 전역변수를 사용하였고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위험신호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및 경고신호 건수를 반복없이 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회 출력하기 위해 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Context State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를 추가 하였습니다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49" name="Rectangle 89">
            <a:extLst>
              <a:ext uri="{FF2B5EF4-FFF2-40B4-BE49-F238E27FC236}">
                <a16:creationId xmlns:a16="http://schemas.microsoft.com/office/drawing/2014/main" id="{75D4D565-4F5A-468B-8292-7445A1EA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689637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연구 결과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773671-D523-49BC-A71F-B72C3AC06E36}"/>
              </a:ext>
            </a:extLst>
          </p:cNvPr>
          <p:cNvSpPr/>
          <p:nvPr/>
        </p:nvSpPr>
        <p:spPr>
          <a:xfrm>
            <a:off x="415924" y="2780928"/>
            <a:ext cx="9073579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65A0A0-0C2A-43E5-B41B-148EEF63AB2B}"/>
              </a:ext>
            </a:extLst>
          </p:cNvPr>
          <p:cNvSpPr/>
          <p:nvPr/>
        </p:nvSpPr>
        <p:spPr>
          <a:xfrm>
            <a:off x="715278" y="4043854"/>
            <a:ext cx="12454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저장용기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5FA460-360A-436B-A577-95FEF7878005}"/>
              </a:ext>
            </a:extLst>
          </p:cNvPr>
          <p:cNvSpPr/>
          <p:nvPr/>
        </p:nvSpPr>
        <p:spPr>
          <a:xfrm>
            <a:off x="715792" y="4401568"/>
            <a:ext cx="124493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압축기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44853B-6A95-41D5-BCB5-547FCB87A31E}"/>
              </a:ext>
            </a:extLst>
          </p:cNvPr>
          <p:cNvSpPr/>
          <p:nvPr/>
        </p:nvSpPr>
        <p:spPr>
          <a:xfrm>
            <a:off x="715889" y="4761608"/>
            <a:ext cx="124483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압축가스시설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A65D2-8E7E-431E-800A-0E0E94BF4430}"/>
              </a:ext>
            </a:extLst>
          </p:cNvPr>
          <p:cNvSpPr/>
          <p:nvPr/>
        </p:nvSpPr>
        <p:spPr>
          <a:xfrm>
            <a:off x="710613" y="2969114"/>
            <a:ext cx="125685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가스감지기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2A607F-8056-44F4-A06D-56E5EF19395B}"/>
              </a:ext>
            </a:extLst>
          </p:cNvPr>
          <p:cNvSpPr/>
          <p:nvPr/>
        </p:nvSpPr>
        <p:spPr>
          <a:xfrm>
            <a:off x="710613" y="3326164"/>
            <a:ext cx="125685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불꽃검지기</a:t>
            </a:r>
            <a:endParaRPr lang="ko-KR" altLang="en-US" sz="1000" dirty="0">
              <a:solidFill>
                <a:schemeClr val="tx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0455344-BB3C-4E28-ADC0-AAD967750D70}"/>
              </a:ext>
            </a:extLst>
          </p:cNvPr>
          <p:cNvSpPr/>
          <p:nvPr/>
        </p:nvSpPr>
        <p:spPr>
          <a:xfrm>
            <a:off x="710614" y="3684786"/>
            <a:ext cx="12568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긴급차단장치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78EB03-F5D1-42AC-AAA6-A9F9E2F988F9}"/>
              </a:ext>
            </a:extLst>
          </p:cNvPr>
          <p:cNvSpPr/>
          <p:nvPr/>
        </p:nvSpPr>
        <p:spPr>
          <a:xfrm>
            <a:off x="716811" y="5125439"/>
            <a:ext cx="1244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운영신호기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CB746A-6A84-4117-AB31-4BBFB54D5F4E}"/>
              </a:ext>
            </a:extLst>
          </p:cNvPr>
          <p:cNvSpPr/>
          <p:nvPr/>
        </p:nvSpPr>
        <p:spPr>
          <a:xfrm>
            <a:off x="715277" y="5482219"/>
            <a:ext cx="12441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냉각기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7E1FC-2C6F-4952-9734-F60E9200F119}"/>
              </a:ext>
            </a:extLst>
          </p:cNvPr>
          <p:cNvSpPr/>
          <p:nvPr/>
        </p:nvSpPr>
        <p:spPr>
          <a:xfrm>
            <a:off x="5607157" y="3789040"/>
            <a:ext cx="1735485" cy="8253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Durable Rule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Rule1 ~ Rule15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B68E760-8398-4FC7-9185-13FCEC2E8707}"/>
              </a:ext>
            </a:extLst>
          </p:cNvPr>
          <p:cNvSpPr/>
          <p:nvPr/>
        </p:nvSpPr>
        <p:spPr>
          <a:xfrm>
            <a:off x="3053787" y="4005064"/>
            <a:ext cx="1185159" cy="36004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센서 수집 정보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A4B8899-B3B7-4357-AD5E-7063ED151A64}"/>
              </a:ext>
            </a:extLst>
          </p:cNvPr>
          <p:cNvSpPr/>
          <p:nvPr/>
        </p:nvSpPr>
        <p:spPr>
          <a:xfrm>
            <a:off x="8055429" y="4412566"/>
            <a:ext cx="1185159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경고 건수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D4E9913-9ADB-46BE-9648-FBEC4BE5FB42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1967468" y="3149134"/>
            <a:ext cx="1086319" cy="10359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9540D45-9C2B-4048-A62A-0D8FEFB8D78F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1967468" y="3506184"/>
            <a:ext cx="1086319" cy="6789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B940E08-E136-45F3-8015-98F092A9C43E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1967468" y="3864806"/>
            <a:ext cx="1086319" cy="32027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829A955-2B16-436B-9093-7627E19B1E54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1960728" y="4185084"/>
            <a:ext cx="1093059" cy="3879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37FA179-7415-4EDB-A845-005CD5D336BF}"/>
              </a:ext>
            </a:extLst>
          </p:cNvPr>
          <p:cNvCxnSpPr>
            <a:cxnSpLocks/>
            <a:stCxn id="52" idx="3"/>
            <a:endCxn id="60" idx="1"/>
          </p:cNvCxnSpPr>
          <p:nvPr/>
        </p:nvCxnSpPr>
        <p:spPr>
          <a:xfrm flipV="1">
            <a:off x="1960727" y="4185084"/>
            <a:ext cx="1093060" cy="39650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E4852E1-4040-42DE-A02C-119C6070EF26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 flipV="1">
            <a:off x="1960726" y="4185084"/>
            <a:ext cx="1093061" cy="75654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480054A-41BE-49C3-8CFB-BA1A633129D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1960925" y="4185084"/>
            <a:ext cx="1092862" cy="112037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5F0E7CC-052C-4370-B024-35469555844A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1959390" y="4185084"/>
            <a:ext cx="1094397" cy="14771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1189CBF-50BB-49F5-9425-87603343A03F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4238946" y="4185084"/>
            <a:ext cx="1368211" cy="1660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2C136C8-EDD9-44FA-B25A-7940278252FB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7342642" y="3844925"/>
            <a:ext cx="712787" cy="3567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A88D963-28D9-4422-97DC-D0A7BB46D6C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7342642" y="4201693"/>
            <a:ext cx="712787" cy="39089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558EB18-73BE-4F56-9CB6-083A568F3250}"/>
              </a:ext>
            </a:extLst>
          </p:cNvPr>
          <p:cNvSpPr txBox="1"/>
          <p:nvPr/>
        </p:nvSpPr>
        <p:spPr>
          <a:xfrm>
            <a:off x="2841401" y="4390653"/>
            <a:ext cx="301481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',{'name':'storeTank','type':'TYPE1’,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'pressure':3})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',{'name':'storeTank','type':'TYPE2’,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'pressure':93})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',{'name':'compressor','inPressure':90,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'outPressure':100,'temperature':5})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',{'name':'compressor','inPressure’:9,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'outPressure':90,'temperature':30})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compressorGas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’,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'temperature':140,'pressure':9})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',{'name':'detectGas','index':1,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detect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':'Y'})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',{'name':'detectFlame','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’:</a:t>
            </a:r>
            <a:r>
              <a:rPr lang="en-US" altLang="ko-KR" sz="600" dirty="0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detect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':'Y'})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',{'name':'breaker','index':1,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detect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':'Y'})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',{'name':'operator','inOperate':'0’,</a:t>
            </a:r>
            <a:endParaRPr lang="en-US" altLang="ko-KR" sz="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'notOperate':'1'})</a:t>
            </a:r>
          </a:p>
          <a:p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assert_fact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monitoring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',{'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':'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freezer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','</a:t>
            </a:r>
            <a:r>
              <a:rPr lang="ko-KR" altLang="en-US" sz="600" dirty="0" err="1">
                <a:latin typeface="Consolas" panose="020B0609020204030204" pitchFamily="49" charset="0"/>
                <a:cs typeface="Arial" panose="020B0604020202020204" pitchFamily="34" charset="0"/>
              </a:rPr>
              <a:t>temperature</a:t>
            </a:r>
            <a:r>
              <a:rPr lang="ko-KR" altLang="en-US" sz="600" dirty="0">
                <a:latin typeface="Consolas" panose="020B0609020204030204" pitchFamily="49" charset="0"/>
                <a:cs typeface="Arial" panose="020B0604020202020204" pitchFamily="34" charset="0"/>
              </a:rPr>
              <a:t>':'-30'})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806DA8-5E83-42CE-A46B-528EAC6C981F}"/>
              </a:ext>
            </a:extLst>
          </p:cNvPr>
          <p:cNvSpPr/>
          <p:nvPr/>
        </p:nvSpPr>
        <p:spPr>
          <a:xfrm>
            <a:off x="8055429" y="3664905"/>
            <a:ext cx="1185159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위험 건수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F17312-0B55-4580-943A-E7D7B1966508}"/>
              </a:ext>
            </a:extLst>
          </p:cNvPr>
          <p:cNvSpPr txBox="1"/>
          <p:nvPr/>
        </p:nvSpPr>
        <p:spPr>
          <a:xfrm>
            <a:off x="7833320" y="4908922"/>
            <a:ext cx="1655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0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1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3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3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5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6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7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1, risk : 8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2, risk : 8</a:t>
            </a:r>
          </a:p>
          <a:p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warn : 3, risk : 8</a:t>
            </a:r>
          </a:p>
          <a:p>
            <a:r>
              <a:rPr lang="ko-KR" altLang="en-US" sz="700" dirty="0">
                <a:latin typeface="Consolas" panose="020B0609020204030204" pitchFamily="49" charset="0"/>
                <a:cs typeface="Arial" panose="020B0604020202020204" pitchFamily="34" charset="0"/>
              </a:rPr>
              <a:t>경고신호가 </a:t>
            </a:r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ko-KR" altLang="en-US" sz="700" dirty="0">
                <a:latin typeface="Consolas" panose="020B0609020204030204" pitchFamily="49" charset="0"/>
                <a:cs typeface="Arial" panose="020B0604020202020204" pitchFamily="34" charset="0"/>
              </a:rPr>
              <a:t>건 발생되었습니다</a:t>
            </a:r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700" dirty="0">
                <a:latin typeface="Consolas" panose="020B0609020204030204" pitchFamily="49" charset="0"/>
                <a:cs typeface="Arial" panose="020B0604020202020204" pitchFamily="34" charset="0"/>
              </a:rPr>
              <a:t>위험신호가 </a:t>
            </a:r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ko-KR" altLang="en-US" sz="700" dirty="0">
                <a:latin typeface="Consolas" panose="020B0609020204030204" pitchFamily="49" charset="0"/>
                <a:cs typeface="Arial" panose="020B0604020202020204" pitchFamily="34" charset="0"/>
              </a:rPr>
              <a:t>건 발생되었습니다</a:t>
            </a:r>
            <a:r>
              <a:rPr lang="en-US" altLang="ko-KR" sz="700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ko-KR" altLang="en-US" sz="7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04879-DDCB-4AA7-989A-B426F1D16838}"/>
              </a:ext>
            </a:extLst>
          </p:cNvPr>
          <p:cNvSpPr/>
          <p:nvPr/>
        </p:nvSpPr>
        <p:spPr>
          <a:xfrm>
            <a:off x="7814154" y="6004511"/>
            <a:ext cx="1583753" cy="285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톱니 모양의 오른쪽 3">
            <a:extLst>
              <a:ext uri="{FF2B5EF4-FFF2-40B4-BE49-F238E27FC236}">
                <a16:creationId xmlns:a16="http://schemas.microsoft.com/office/drawing/2014/main" id="{9247664C-F0EE-4957-8294-F539B1EE5774}"/>
              </a:ext>
            </a:extLst>
          </p:cNvPr>
          <p:cNvSpPr/>
          <p:nvPr/>
        </p:nvSpPr>
        <p:spPr>
          <a:xfrm rot="2866637">
            <a:off x="7397616" y="5663303"/>
            <a:ext cx="458586" cy="287988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285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9">
            <a:extLst>
              <a:ext uri="{FF2B5EF4-FFF2-40B4-BE49-F238E27FC236}">
                <a16:creationId xmlns:a16="http://schemas.microsoft.com/office/drawing/2014/main" id="{8E08DF4A-DA5B-44C8-B0A2-F751537A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</a:p>
        </p:txBody>
      </p:sp>
      <p:sp>
        <p:nvSpPr>
          <p:cNvPr id="49" name="Rectangle 92">
            <a:extLst>
              <a:ext uri="{FF2B5EF4-FFF2-40B4-BE49-F238E27FC236}">
                <a16:creationId xmlns:a16="http://schemas.microsoft.com/office/drawing/2014/main" id="{5B36B89B-2675-40F2-B911-C6F9876D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4" y="739537"/>
            <a:ext cx="9073579" cy="144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수소충전소 센서 신호에 대한 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Rule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을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정의하고 결과를 도출하였으나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단순히 해석 가능한 조건에 대한 결과 도출로 본 강의의 주제인 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산업인공지능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과는 부합하지 않는 결과라고 생각합니다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설비 정보 중심의 센서 정보에 대한 유효범위를 통한 결론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위험인자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에 도달하는 방법 보다는 센서 정보를 기준으로 설비 정보를 유추하는 방향으로 과제를 수행하였다면 본 강의의 주제에 부합하는 더 의미 있는 결과가 나왔을 것으로 예상합니다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9250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7_기본 디자인">
  <a:themeElements>
    <a:clrScheme name="1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HY헤드라인M"/>
        <a:ea typeface="HY헤드라인M"/>
        <a:cs typeface="굴림"/>
      </a:majorFont>
      <a:minorFont>
        <a:latin typeface="HY헤드라인M"/>
        <a:ea typeface="HY헤드라인M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899</Words>
  <Application>Microsoft Office PowerPoint</Application>
  <PresentationFormat>A4 용지(210x297mm)</PresentationFormat>
  <Paragraphs>118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Arial</vt:lpstr>
      <vt:lpstr>Consolas</vt:lpstr>
      <vt:lpstr>KoPubWorld돋움체 Bold</vt:lpstr>
      <vt:lpstr>12롯데마트드림Medium</vt:lpstr>
      <vt:lpstr>HY헤드라인M</vt:lpstr>
      <vt:lpstr>KoPub돋움체_Pro Medium</vt:lpstr>
      <vt:lpstr>12롯데마트드림Bold</vt:lpstr>
      <vt:lpstr>굴림</vt:lpstr>
      <vt:lpstr>Wingdings</vt:lpstr>
      <vt:lpstr>17_기본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AAAAA</dc:creator>
  <cp:lastModifiedBy>정 원용</cp:lastModifiedBy>
  <cp:revision>88</cp:revision>
  <dcterms:created xsi:type="dcterms:W3CDTF">2012-01-22T14:59:36Z</dcterms:created>
  <dcterms:modified xsi:type="dcterms:W3CDTF">2021-04-01T12:05:18Z</dcterms:modified>
</cp:coreProperties>
</file>