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  <p:sldMasterId id="2147483651" r:id="rId2"/>
  </p:sldMasterIdLst>
  <p:notesMasterIdLst>
    <p:notesMasterId r:id="rId7"/>
  </p:notesMasterIdLst>
  <p:sldIdLst>
    <p:sldId id="259" r:id="rId3"/>
    <p:sldId id="261" r:id="rId4"/>
    <p:sldId id="281" r:id="rId5"/>
    <p:sldId id="283" r:id="rId6"/>
  </p:sldIdLst>
  <p:sldSz cx="9906000" cy="6858000" type="A4"/>
  <p:notesSz cx="6858000" cy="9144000"/>
  <p:embeddedFontLst>
    <p:embeddedFont>
      <p:font typeface="KoPubWorld돋움체 Medium" panose="00000600000000000000" pitchFamily="2" charset="-127"/>
      <p:regular r:id="rId8"/>
    </p:embeddedFont>
    <p:embeddedFont>
      <p:font typeface="12롯데마트드림Bold" panose="02020603020101020101" pitchFamily="18" charset="-127"/>
      <p:regular r:id="rId9"/>
    </p:embeddedFont>
    <p:embeddedFont>
      <p:font typeface="12롯데마트드림Medium" panose="02020603020101020101" pitchFamily="18" charset="-127"/>
      <p:regular r:id="rId10"/>
    </p:embeddedFont>
    <p:embeddedFont>
      <p:font typeface="HY헤드라인M" panose="02030600000101010101" pitchFamily="18" charset="-127"/>
      <p:regular r:id="rId11"/>
    </p:embeddedFont>
    <p:embeddedFont>
      <p:font typeface="KoPubWorld돋움체 Bold" panose="00000800000000000000" pitchFamily="2" charset="-127"/>
      <p:bold r:id="rId12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pos="262">
          <p15:clr>
            <a:srgbClr val="A4A3A4"/>
          </p15:clr>
        </p15:guide>
        <p15:guide id="5" pos="3936">
          <p15:clr>
            <a:srgbClr val="A4A3A4"/>
          </p15:clr>
        </p15:guide>
        <p15:guide id="6" pos="4980">
          <p15:clr>
            <a:srgbClr val="A4A3A4"/>
          </p15:clr>
        </p15:guide>
        <p15:guide id="7" pos="943">
          <p15:clr>
            <a:srgbClr val="A4A3A4"/>
          </p15:clr>
        </p15:guide>
        <p15:guide id="8" pos="59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60"/>
  </p:normalViewPr>
  <p:slideViewPr>
    <p:cSldViewPr>
      <p:cViewPr>
        <p:scale>
          <a:sx n="100" d="100"/>
          <a:sy n="100" d="100"/>
        </p:scale>
        <p:origin x="1254" y="606"/>
      </p:cViewPr>
      <p:guideLst>
        <p:guide orient="horz" pos="2160"/>
        <p:guide pos="3120"/>
        <p:guide orient="horz" pos="527"/>
        <p:guide pos="262"/>
        <p:guide pos="3936"/>
        <p:guide pos="4980"/>
        <p:guide pos="943"/>
        <p:guide pos="59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B9BFB90-505E-40F4-B920-9B8E64B6C9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FB61D6F-3DF6-497C-BC6B-D1570239114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860C8AF-B8AC-442B-8F48-D9835E834AC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9CC7D001-ACE5-4A46-8E4F-216600129B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36A73B5B-2B0B-4261-898E-218C164CAA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86F04D5F-017D-4AEC-A351-6069444FAB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15A39E56-43A2-4B71-A710-FA9B6709B45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6703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9046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84923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16082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28585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00276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94681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8268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9227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538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9522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93889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42191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3282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1558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49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514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3580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3418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8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670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7677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636EC21-F731-4F78-BDF5-404A171B52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6149975" cy="6858000"/>
          </a:xfrm>
          <a:prstGeom prst="rect">
            <a:avLst/>
          </a:prstGeom>
          <a:solidFill>
            <a:srgbClr val="4965BD"/>
          </a:solidFill>
          <a:ln>
            <a:noFill/>
          </a:ln>
          <a:effec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F431ADE-FC01-4F71-B3BF-D1DB8E0FB9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40500" y="901700"/>
            <a:ext cx="655638" cy="369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 차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28B54D7-074E-42AC-BDF4-BF88328F12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4488" y="1268413"/>
            <a:ext cx="5472112" cy="3175"/>
          </a:xfrm>
          <a:prstGeom prst="rect">
            <a:avLst/>
          </a:prstGeom>
          <a:solidFill>
            <a:schemeClr val="bg1">
              <a:alpha val="45882"/>
            </a:schemeClr>
          </a:solidFill>
          <a:ln>
            <a:noFill/>
          </a:ln>
          <a:effec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0AE532B-84DD-4C4B-A8BF-DB00947A69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4488" y="2708275"/>
            <a:ext cx="5472112" cy="3175"/>
          </a:xfrm>
          <a:prstGeom prst="rect">
            <a:avLst/>
          </a:prstGeom>
          <a:solidFill>
            <a:schemeClr val="bg1">
              <a:alpha val="45882"/>
            </a:schemeClr>
          </a:solidFill>
          <a:ln>
            <a:noFill/>
          </a:ln>
          <a:effec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FA975F6-2037-4927-87DD-3DCBD62D5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4488" y="4578350"/>
            <a:ext cx="5472112" cy="3175"/>
          </a:xfrm>
          <a:prstGeom prst="rect">
            <a:avLst/>
          </a:prstGeom>
          <a:solidFill>
            <a:schemeClr val="bg1">
              <a:alpha val="45882"/>
            </a:schemeClr>
          </a:solidFill>
          <a:ln>
            <a:noFill/>
          </a:ln>
          <a:effec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9941D86D-33A7-42CE-ACB8-4171406142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610350" y="1268413"/>
            <a:ext cx="2951163" cy="0"/>
          </a:xfrm>
          <a:prstGeom prst="line">
            <a:avLst/>
          </a:prstGeom>
          <a:noFill/>
          <a:ln w="9525">
            <a:solidFill>
              <a:srgbClr val="5670C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5">
            <a:extLst>
              <a:ext uri="{FF2B5EF4-FFF2-40B4-BE49-F238E27FC236}">
                <a16:creationId xmlns:a16="http://schemas.microsoft.com/office/drawing/2014/main" id="{4F0A195F-67CB-42D5-9135-11D2C89C6D3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0" y="603250"/>
            <a:ext cx="9361488" cy="1588"/>
          </a:xfrm>
          <a:prstGeom prst="line">
            <a:avLst/>
          </a:prstGeom>
          <a:noFill/>
          <a:ln w="28575">
            <a:solidFill>
              <a:srgbClr val="292E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5" name="Line 3">
            <a:extLst>
              <a:ext uri="{FF2B5EF4-FFF2-40B4-BE49-F238E27FC236}">
                <a16:creationId xmlns:a16="http://schemas.microsoft.com/office/drawing/2014/main" id="{72BFF6B3-ADA7-4B8D-8B5C-98733AC88B9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0" y="6405563"/>
            <a:ext cx="935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DC8173C7-C3D5-4BCD-85AF-6B1765E7EB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60913" y="6589713"/>
            <a:ext cx="3794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sz="1000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fld id="{3C5F0145-C564-4F6A-9BBF-E1D0F9F83932}" type="slidenum">
              <a:rPr kumimoji="0" lang="en-US" altLang="ko-KR" sz="1000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r>
              <a:rPr kumimoji="0" lang="en-US" altLang="ko-KR" sz="1000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defRPr kumimoji="1" sz="1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defRPr kumimoji="1" sz="15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defRPr kumimoji="1" sz="15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defRPr kumimoji="1" sz="15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C35A4D1D-3E8B-4999-BA97-7A2E6872D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414463"/>
            <a:ext cx="20537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산업인공지능 개론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A3AF3ACA-5669-4E40-B624-8027783FF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708150"/>
            <a:ext cx="45704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MINI PROJECT No. 2</a:t>
            </a:r>
            <a:endParaRPr lang="ko-KR" altLang="en-US" sz="3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B483DF7B-25D0-4E07-8039-849177598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3783013"/>
            <a:ext cx="26308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산업인공지능학과 </a:t>
            </a:r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정원용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155EF75C-1BF1-4DB4-B8BA-54C54F3E9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4718050"/>
            <a:ext cx="18998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2021. 04. 29 (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</a:t>
            </a:r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  <p:sp>
        <p:nvSpPr>
          <p:cNvPr id="5126" name="Rectangle 8">
            <a:extLst>
              <a:ext uri="{FF2B5EF4-FFF2-40B4-BE49-F238E27FC236}">
                <a16:creationId xmlns:a16="http://schemas.microsoft.com/office/drawing/2014/main" id="{3E4C7FEB-0E5D-45FA-9E5B-E6E865B4E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1403350"/>
            <a:ext cx="3113088" cy="1243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00" tIns="90000" rIns="36000" bIns="44450">
            <a:spAutoFit/>
          </a:bodyPr>
          <a:lstStyle>
            <a:lvl1pPr marL="304800" indent="-304800"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50000"/>
              </a:spcBef>
              <a:buClr>
                <a:srgbClr val="000000"/>
              </a:buClr>
            </a:pPr>
            <a:r>
              <a:rPr lang="en-US" altLang="ko-KR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대상 선정    </a:t>
            </a:r>
          </a:p>
          <a:p>
            <a:pPr latinLnBrk="1">
              <a:spcBef>
                <a:spcPct val="50000"/>
              </a:spcBef>
              <a:buClr>
                <a:srgbClr val="000000"/>
              </a:buClr>
            </a:pPr>
            <a:r>
              <a:rPr lang="en-US" altLang="ko-KR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수집 데이터 정의</a:t>
            </a:r>
            <a:endParaRPr lang="ko-KR" altLang="en-US" sz="1600" b="1" dirty="0">
              <a:solidFill>
                <a:srgbClr val="0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atinLnBrk="1">
              <a:spcBef>
                <a:spcPct val="50000"/>
              </a:spcBef>
              <a:buClr>
                <a:srgbClr val="000000"/>
              </a:buClr>
            </a:pPr>
            <a:r>
              <a:rPr lang="en-US" altLang="ko-KR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 대상 선정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AD97FE-56E2-48A1-B739-E4E2C60B5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368" y="5229200"/>
            <a:ext cx="1468497" cy="14684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9">
            <a:extLst>
              <a:ext uri="{FF2B5EF4-FFF2-40B4-BE49-F238E27FC236}">
                <a16:creationId xmlns:a16="http://schemas.microsoft.com/office/drawing/2014/main" id="{8E08DF4A-DA5B-44C8-B0A2-F751537AB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188913"/>
            <a:ext cx="50180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Ⅰ.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대상 선정</a:t>
            </a:r>
          </a:p>
        </p:txBody>
      </p:sp>
      <p:sp>
        <p:nvSpPr>
          <p:cNvPr id="7171" name="Rectangle 92">
            <a:extLst>
              <a:ext uri="{FF2B5EF4-FFF2-40B4-BE49-F238E27FC236}">
                <a16:creationId xmlns:a16="http://schemas.microsoft.com/office/drawing/2014/main" id="{227A6EBA-DA4E-4FD6-8071-7171163AA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4" y="758180"/>
            <a:ext cx="9073579" cy="144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latinLnBrk="1">
              <a:spcBef>
                <a:spcPct val="50000"/>
              </a:spcBef>
              <a:buClr>
                <a:srgbClr val="000000"/>
              </a:buClr>
            </a:pP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 수소충전소에서 사용되는 설비로는 압축기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압축가스설비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냉각설비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충전설비 등의 다양한 설비가 있으며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안정적인 수소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(H2)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의 충전시간을 단축하기 위해 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PRE COOLER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의 급속 냉각하고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저온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또는 저압의 냉매 과열도를 안정화 하여 흡입압력을 보상함으로 압축기 하자율을 개선하는 역할을 수소충전용 냉각기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(Chiller)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가 이를 담당합니다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해당 설비는 수소충전의 안전성과 효율성을 증대 시키기 위해 관리되어야 하는 중요한 장비로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, </a:t>
            </a:r>
          </a:p>
          <a:p>
            <a:pPr latinLnBrk="1">
              <a:spcBef>
                <a:spcPct val="50000"/>
              </a:spcBef>
              <a:buClr>
                <a:srgbClr val="000000"/>
              </a:buClr>
            </a:pPr>
            <a:r>
              <a:rPr lang="ko-KR" altLang="en-US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본 과제의 대상으로 선정하게 되었습니다</a:t>
            </a:r>
            <a:r>
              <a:rPr lang="en-US" altLang="ko-KR" sz="1600" dirty="0">
                <a:solidFill>
                  <a:srgbClr val="0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  <a:cs typeface="KoPubWorld돋움체 Bold" panose="00000800000000000000" pitchFamily="2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  <a:cs typeface="KoPubWorld돋움체 Bold" panose="000008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176D84-8841-423E-9CE6-5C6BA10AC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0512" y="2413635"/>
            <a:ext cx="2913822" cy="256760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9">
            <a:extLst>
              <a:ext uri="{FF2B5EF4-FFF2-40B4-BE49-F238E27FC236}">
                <a16:creationId xmlns:a16="http://schemas.microsoft.com/office/drawing/2014/main" id="{DBC06B54-A658-486F-B0F1-A89EC22C1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82" y="764704"/>
            <a:ext cx="8014394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냉각기를 구성하는 센서에서 수집한 데이터를 활용하며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아래의 항목으로 구성함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.</a:t>
            </a:r>
          </a:p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센서의 관리 범위를 정의하고 해당 범위를 초과 또는 이내 일 경우 경고 및 위험 대상이 됨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.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</a:t>
            </a:r>
          </a:p>
        </p:txBody>
      </p:sp>
      <p:sp>
        <p:nvSpPr>
          <p:cNvPr id="32" name="Rectangle 89">
            <a:extLst>
              <a:ext uri="{FF2B5EF4-FFF2-40B4-BE49-F238E27FC236}">
                <a16:creationId xmlns:a16="http://schemas.microsoft.com/office/drawing/2014/main" id="{54025F99-B322-47BB-B56E-C8F8126F7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188913"/>
            <a:ext cx="50180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Ⅱ.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수집 데이터  정의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4AEAC2B-0337-4618-813A-B68B07ED8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402230"/>
              </p:ext>
            </p:extLst>
          </p:nvPr>
        </p:nvGraphicFramePr>
        <p:xfrm>
          <a:off x="433834" y="1340768"/>
          <a:ext cx="907415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86">
                  <a:extLst>
                    <a:ext uri="{9D8B030D-6E8A-4147-A177-3AD203B41FA5}">
                      <a16:colId xmlns:a16="http://schemas.microsoft.com/office/drawing/2014/main" val="3214335153"/>
                    </a:ext>
                  </a:extLst>
                </a:gridCol>
                <a:gridCol w="1510091">
                  <a:extLst>
                    <a:ext uri="{9D8B030D-6E8A-4147-A177-3AD203B41FA5}">
                      <a16:colId xmlns:a16="http://schemas.microsoft.com/office/drawing/2014/main" val="2411608220"/>
                    </a:ext>
                  </a:extLst>
                </a:gridCol>
                <a:gridCol w="2534041">
                  <a:extLst>
                    <a:ext uri="{9D8B030D-6E8A-4147-A177-3AD203B41FA5}">
                      <a16:colId xmlns:a16="http://schemas.microsoft.com/office/drawing/2014/main" val="1145419848"/>
                    </a:ext>
                  </a:extLst>
                </a:gridCol>
                <a:gridCol w="1062662">
                  <a:extLst>
                    <a:ext uri="{9D8B030D-6E8A-4147-A177-3AD203B41FA5}">
                      <a16:colId xmlns:a16="http://schemas.microsoft.com/office/drawing/2014/main" val="2245234638"/>
                    </a:ext>
                  </a:extLst>
                </a:gridCol>
                <a:gridCol w="2779271">
                  <a:extLst>
                    <a:ext uri="{9D8B030D-6E8A-4147-A177-3AD203B41FA5}">
                      <a16:colId xmlns:a16="http://schemas.microsoft.com/office/drawing/2014/main" val="2804063451"/>
                    </a:ext>
                  </a:extLst>
                </a:gridCol>
              </a:tblGrid>
              <a:tr h="2314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단위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관리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452669"/>
                  </a:ext>
                </a:extLst>
              </a:tr>
              <a:tr h="231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EWF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오일 차압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kpa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909296"/>
                  </a:ext>
                </a:extLst>
              </a:tr>
              <a:tr h="231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EIWP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압축기 </a:t>
                      </a:r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AMPS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261673"/>
                  </a:ext>
                </a:extLst>
              </a:tr>
              <a:tr h="231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3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EOWP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퍼지흡입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275906"/>
                  </a:ext>
                </a:extLst>
              </a:tr>
              <a:tr h="231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4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EEWT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냉수 입구온도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564824"/>
                  </a:ext>
                </a:extLst>
              </a:tr>
              <a:tr h="231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5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ELWT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냉수 출구온도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5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224359"/>
                  </a:ext>
                </a:extLst>
              </a:tr>
              <a:tr h="231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6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CAT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응축기 어프로치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2.5</a:t>
                      </a:r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699882"/>
                  </a:ext>
                </a:extLst>
              </a:tr>
              <a:tr h="231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7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EAT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증발기</a:t>
                      </a:r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어프로치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2.5</a:t>
                      </a:r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426176"/>
                  </a:ext>
                </a:extLst>
              </a:tr>
              <a:tr h="231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8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ERP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증발기</a:t>
                      </a:r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냉매압력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kpa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-65</a:t>
                      </a:r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211442"/>
                  </a:ext>
                </a:extLst>
              </a:tr>
              <a:tr h="231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9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SAET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증발기</a:t>
                      </a:r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냉매포화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</a:t>
                      </a:r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778670"/>
                  </a:ext>
                </a:extLst>
              </a:tr>
              <a:tr h="231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10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CRP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응축기 냉매압력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kpa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60</a:t>
                      </a:r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465835"/>
                  </a:ext>
                </a:extLst>
              </a:tr>
              <a:tr h="231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11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SCT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응축기 냉매포화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40</a:t>
                      </a:r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796325"/>
                  </a:ext>
                </a:extLst>
              </a:tr>
              <a:tr h="231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12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CWF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압축기 </a:t>
                      </a:r>
                      <a:r>
                        <a:rPr lang="ko-KR" altLang="en-US" sz="105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모터권선</a:t>
                      </a:r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218492"/>
                  </a:ext>
                </a:extLst>
              </a:tr>
              <a:tr h="231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13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COWP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압축기 </a:t>
                      </a:r>
                      <a:r>
                        <a:rPr lang="ko-KR" altLang="en-US" sz="105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냉매토출</a:t>
                      </a:r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563939"/>
                  </a:ext>
                </a:extLst>
              </a:tr>
              <a:tr h="231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14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CEWT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응축기 냉각수 입구온도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25~32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4538"/>
                  </a:ext>
                </a:extLst>
              </a:tr>
              <a:tr h="231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15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CLWT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응축기 냉각수 출구온도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28~32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327239"/>
                  </a:ext>
                </a:extLst>
              </a:tr>
              <a:tr h="231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16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IGVP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IGV1 Position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%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0~100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668925"/>
                  </a:ext>
                </a:extLst>
              </a:tr>
              <a:tr h="231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17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OTP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오일탱크 압력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kpa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-75</a:t>
                      </a:r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212703"/>
                  </a:ext>
                </a:extLst>
              </a:tr>
              <a:tr h="231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18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DOP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오일펌프 </a:t>
                      </a:r>
                      <a:r>
                        <a:rPr lang="ko-KR" altLang="en-US" sz="105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토출압력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kpa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40~120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145388"/>
                  </a:ext>
                </a:extLst>
              </a:tr>
              <a:tr h="231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19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OTT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공급 오일온도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40~60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895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0855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149FDF1-D26A-4F82-A36C-89BB8EE75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268760"/>
            <a:ext cx="9361040" cy="4363243"/>
          </a:xfrm>
          <a:prstGeom prst="rect">
            <a:avLst/>
          </a:prstGeom>
        </p:spPr>
      </p:pic>
      <p:sp>
        <p:nvSpPr>
          <p:cNvPr id="8" name="Rectangle 89">
            <a:extLst>
              <a:ext uri="{FF2B5EF4-FFF2-40B4-BE49-F238E27FC236}">
                <a16:creationId xmlns:a16="http://schemas.microsoft.com/office/drawing/2014/main" id="{DC02C62B-820B-4553-A035-44FC47E21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188913"/>
            <a:ext cx="50180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Ⅲ.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분석 대상 선정</a:t>
            </a:r>
          </a:p>
        </p:txBody>
      </p:sp>
      <p:sp>
        <p:nvSpPr>
          <p:cNvPr id="9" name="Rectangle 89">
            <a:extLst>
              <a:ext uri="{FF2B5EF4-FFF2-40B4-BE49-F238E27FC236}">
                <a16:creationId xmlns:a16="http://schemas.microsoft.com/office/drawing/2014/main" id="{5DE7F445-2C53-4CB4-BC9C-D734C425F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82" y="764704"/>
            <a:ext cx="8014394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관리범위 대역폭이 좁은 항목 선정함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.</a:t>
            </a:r>
          </a:p>
          <a:p>
            <a:pPr eaLnBrk="1" latinLnBrk="1" hangingPunct="1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위험성 판단 기준에서 우선 순위가 높은 항목 선정함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.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</a:t>
            </a:r>
            <a:endParaRPr lang="en-US" altLang="ko-KR" sz="1600" dirty="0">
              <a:latin typeface="12롯데마트드림Bold" panose="02020603020101020101" pitchFamily="18" charset="-127"/>
              <a:ea typeface="12롯데마트드림Bold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Rectangle 89">
            <a:extLst>
              <a:ext uri="{FF2B5EF4-FFF2-40B4-BE49-F238E27FC236}">
                <a16:creationId xmlns:a16="http://schemas.microsoft.com/office/drawing/2014/main" id="{483DBE0D-8BEE-4686-AFF8-14F8F3115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67" y="5732934"/>
            <a:ext cx="8014394" cy="61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6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응축기 냉각수 입구온도</a:t>
            </a:r>
            <a:r>
              <a:rPr lang="en-US" altLang="ko-KR" sz="16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(CEWT)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관리범위 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(25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℃ 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~ 32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℃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</a:t>
            </a:r>
          </a:p>
          <a:p>
            <a:pPr eaLnBrk="1" latinLnBrk="1" hangingPunct="1"/>
            <a:r>
              <a:rPr lang="ko-KR" altLang="en-US" sz="16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응축기 냉각수 출구온도</a:t>
            </a:r>
            <a:r>
              <a:rPr lang="en-US" altLang="ko-KR" sz="16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(CLWT)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관리범위 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(28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℃ 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~ 32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℃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KoPubWorld돋움체 Bold" panose="00000800000000000000" pitchFamily="2" charset="-127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3634C5-AF94-4F05-887D-43FFAA5E01F3}"/>
              </a:ext>
            </a:extLst>
          </p:cNvPr>
          <p:cNvSpPr/>
          <p:nvPr/>
        </p:nvSpPr>
        <p:spPr>
          <a:xfrm>
            <a:off x="6896794" y="1181894"/>
            <a:ext cx="936526" cy="44942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728740"/>
      </p:ext>
    </p:extLst>
  </p:cSld>
  <p:clrMapOvr>
    <a:masterClrMapping/>
  </p:clrMapOvr>
</p:sld>
</file>

<file path=ppt/theme/theme1.xml><?xml version="1.0" encoding="utf-8"?>
<a:theme xmlns:a="http://schemas.openxmlformats.org/drawingml/2006/main" name="17_기본 디자인">
  <a:themeElements>
    <a:clrScheme name="17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7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기본 디자인">
  <a:themeElements>
    <a:clrScheme name="6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기본 디자인">
      <a:majorFont>
        <a:latin typeface="HY헤드라인M"/>
        <a:ea typeface="HY헤드라인M"/>
        <a:cs typeface="굴림"/>
      </a:majorFont>
      <a:minorFont>
        <a:latin typeface="HY헤드라인M"/>
        <a:ea typeface="HY헤드라인M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6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325</Words>
  <Application>Microsoft Office PowerPoint</Application>
  <PresentationFormat>A4 용지(210x297mm)</PresentationFormat>
  <Paragraphs>113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12롯데마트드림Bold</vt:lpstr>
      <vt:lpstr>굴림</vt:lpstr>
      <vt:lpstr>KoPubWorld돋움체 Bold</vt:lpstr>
      <vt:lpstr>12롯데마트드림Medium</vt:lpstr>
      <vt:lpstr>HY헤드라인M</vt:lpstr>
      <vt:lpstr>Arial</vt:lpstr>
      <vt:lpstr>KoPubWorld돋움체 Medium</vt:lpstr>
      <vt:lpstr>17_기본 디자인</vt:lpstr>
      <vt:lpstr>6_기본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AAAA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AAAAA</dc:creator>
  <cp:lastModifiedBy>정 원용</cp:lastModifiedBy>
  <cp:revision>102</cp:revision>
  <dcterms:created xsi:type="dcterms:W3CDTF">2012-01-22T14:59:36Z</dcterms:created>
  <dcterms:modified xsi:type="dcterms:W3CDTF">2021-05-01T10:09:55Z</dcterms:modified>
</cp:coreProperties>
</file>