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1" r:id="rId2"/>
  </p:sldMasterIdLst>
  <p:notesMasterIdLst>
    <p:notesMasterId r:id="rId9"/>
  </p:notesMasterIdLst>
  <p:sldIdLst>
    <p:sldId id="259" r:id="rId3"/>
    <p:sldId id="285" r:id="rId4"/>
    <p:sldId id="284" r:id="rId5"/>
    <p:sldId id="289" r:id="rId6"/>
    <p:sldId id="290" r:id="rId7"/>
    <p:sldId id="288" r:id="rId8"/>
  </p:sldIdLst>
  <p:sldSz cx="9906000" cy="6858000" type="A4"/>
  <p:notesSz cx="6858000" cy="9144000"/>
  <p:embeddedFontLst>
    <p:embeddedFont>
      <p:font typeface="12롯데마트드림Bold" panose="02020603020101020101" pitchFamily="18" charset="-127"/>
      <p:regular r:id="rId10"/>
    </p:embeddedFont>
    <p:embeddedFont>
      <p:font typeface="HY헤드라인M" panose="02030600000101010101" pitchFamily="18" charset="-127"/>
      <p:regular r:id="rId11"/>
    </p:embeddedFont>
    <p:embeddedFont>
      <p:font typeface="KoPubWorld돋움체 Bold" panose="00000800000000000000" pitchFamily="2" charset="-127"/>
      <p:bold r:id="rId12"/>
    </p:embeddedFont>
    <p:embeddedFont>
      <p:font typeface="KoPubWorld돋움체 Medium" panose="00000600000000000000" pitchFamily="2" charset="-127"/>
      <p:regular r:id="rId13"/>
    </p:embeddedFont>
    <p:embeddedFont>
      <p:font typeface="KoPub돋움체_Pro Medium" panose="00000600000000000000" pitchFamily="50" charset="-127"/>
      <p:regular r:id="rId1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262">
          <p15:clr>
            <a:srgbClr val="A4A3A4"/>
          </p15:clr>
        </p15:guide>
        <p15:guide id="5" pos="3936">
          <p15:clr>
            <a:srgbClr val="A4A3A4"/>
          </p15:clr>
        </p15:guide>
        <p15:guide id="6" pos="4980">
          <p15:clr>
            <a:srgbClr val="A4A3A4"/>
          </p15:clr>
        </p15:guide>
        <p15:guide id="7" pos="943">
          <p15:clr>
            <a:srgbClr val="A4A3A4"/>
          </p15:clr>
        </p15:guide>
        <p15:guide id="8" pos="59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>
      <p:cViewPr varScale="1">
        <p:scale>
          <a:sx n="123" d="100"/>
          <a:sy n="123" d="100"/>
        </p:scale>
        <p:origin x="1332" y="108"/>
      </p:cViewPr>
      <p:guideLst>
        <p:guide orient="horz" pos="2160"/>
        <p:guide pos="3120"/>
        <p:guide orient="horz" pos="527"/>
        <p:guide pos="262"/>
        <p:guide pos="3936"/>
        <p:guide pos="4980"/>
        <p:guide pos="943"/>
        <p:guide pos="59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9BFB90-505E-40F4-B920-9B8E64B6C9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FB61D6F-3DF6-497C-BC6B-D157023911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860C8AF-B8AC-442B-8F48-D9835E834A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CC7D001-ACE5-4A46-8E4F-216600129B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6A73B5B-2B0B-4261-898E-218C164CAA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6F04D5F-017D-4AEC-A351-6069444F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5A39E56-43A2-4B71-A710-FA9B6709B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70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04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8492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60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2858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027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468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826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922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3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52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388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42191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328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55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4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14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58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41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67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67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6EC21-F731-4F78-BDF5-404A171B52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149975" cy="6858000"/>
          </a:xfrm>
          <a:prstGeom prst="rect">
            <a:avLst/>
          </a:prstGeom>
          <a:solidFill>
            <a:srgbClr val="4965BD"/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31ADE-FC01-4F71-B3BF-D1DB8E0FB9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0500" y="901700"/>
            <a:ext cx="655638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8B54D7-074E-42AC-BDF4-BF88328F1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1268413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AE532B-84DD-4C4B-A8BF-DB00947A69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2708275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FA975F6-2037-4927-87DD-3DCBD62D5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4578350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941D86D-33A7-42CE-ACB8-4171406142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10350" y="1268413"/>
            <a:ext cx="2951163" cy="0"/>
          </a:xfrm>
          <a:prstGeom prst="line">
            <a:avLst/>
          </a:prstGeom>
          <a:noFill/>
          <a:ln w="9525">
            <a:solidFill>
              <a:srgbClr val="5670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5">
            <a:extLst>
              <a:ext uri="{FF2B5EF4-FFF2-40B4-BE49-F238E27FC236}">
                <a16:creationId xmlns:a16="http://schemas.microsoft.com/office/drawing/2014/main" id="{4F0A195F-67CB-42D5-9135-11D2C89C6D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03250"/>
            <a:ext cx="9361488" cy="1588"/>
          </a:xfrm>
          <a:prstGeom prst="line">
            <a:avLst/>
          </a:prstGeom>
          <a:noFill/>
          <a:ln w="28575">
            <a:solidFill>
              <a:srgbClr val="292E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72BFF6B3-ADA7-4B8D-8B5C-98733AC88B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405563"/>
            <a:ext cx="935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C8173C7-C3D5-4BCD-85AF-6B1765E7EB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60913" y="6589713"/>
            <a:ext cx="3794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fld id="{3C5F0145-C564-4F6A-9BBF-E1D0F9F83932}" type="slidenum"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35A4D1D-3E8B-4999-BA97-7A2E6872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414463"/>
            <a:ext cx="2053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 개론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A3AF3ACA-5669-4E40-B624-8027783F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708150"/>
            <a:ext cx="45704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MINI PROJECT No. 3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B483DF7B-25D0-4E07-8039-84917759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83013"/>
            <a:ext cx="2630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산업인공지능학과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정원용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155EF75C-1BF1-4DB4-B8BA-54C54F3E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718050"/>
            <a:ext cx="1899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2021. 05. 06 (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3E4C7FEB-0E5D-45FA-9E5B-E6E865B4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403350"/>
            <a:ext cx="3113088" cy="165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00" tIns="90000" rIns="36000" bIns="44450">
            <a:spAutoFit/>
          </a:bodyPr>
          <a:lstStyle>
            <a:lvl1pPr marL="304800" indent="-3048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대상 및 목적    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정의</a:t>
            </a:r>
            <a:endParaRPr lang="ko-KR" altLang="en-US" sz="1600" b="1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수행</a:t>
            </a:r>
            <a:endParaRPr lang="en-US" altLang="ko-KR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D97FE-56E2-48A1-B739-E4E2C60B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5229200"/>
            <a:ext cx="1468497" cy="1468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5C3788A7-C411-4F0A-A2F7-3FEF42A1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대상 및 목적</a:t>
            </a: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833146EE-0495-4802-90F0-3EDEF2B4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630704"/>
            <a:ext cx="9238530" cy="207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 대상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수소충전소에서 사용되는 설비로는 압축기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압축가스설비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냉각설비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충전설비 등의 다양한 설비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중 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안전성과 효율성이 중요시 되는 장비로 수소충전용 냉각기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(Chiller)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를 과제의 대상으로 선정함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2)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 목적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칠러의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센서에서 수집된 데이터를 활용하여 설비의 위험도를 판별할 수 있다면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현업에서 관리하는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모니터링 시스템에 이를 적용해 시스템을 개선하고자 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724E6-8887-471A-9CDF-D6749159B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925" y="3645024"/>
            <a:ext cx="2599600" cy="2290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6F110-712D-4B08-806A-13EB7268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5" y="3837260"/>
            <a:ext cx="2589513" cy="1612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1061B6-0590-48BC-988F-80F788B17EA3}"/>
              </a:ext>
            </a:extLst>
          </p:cNvPr>
          <p:cNvSpPr/>
          <p:nvPr/>
        </p:nvSpPr>
        <p:spPr>
          <a:xfrm>
            <a:off x="3157465" y="4863780"/>
            <a:ext cx="1245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오일탱크 센서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009EAA-288F-44A4-BB7E-227A295D9FB8}"/>
              </a:ext>
            </a:extLst>
          </p:cNvPr>
          <p:cNvSpPr/>
          <p:nvPr/>
        </p:nvSpPr>
        <p:spPr>
          <a:xfrm>
            <a:off x="3157979" y="5221494"/>
            <a:ext cx="124493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압축기 센서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7932C-E02D-4501-A389-811D5F1C55B8}"/>
              </a:ext>
            </a:extLst>
          </p:cNvPr>
          <p:cNvSpPr/>
          <p:nvPr/>
        </p:nvSpPr>
        <p:spPr>
          <a:xfrm>
            <a:off x="3152800" y="3789040"/>
            <a:ext cx="12568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증발기</a:t>
            </a:r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 센서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A8F3B-CFCF-446F-BFEB-0ACBBC2C4AB0}"/>
              </a:ext>
            </a:extLst>
          </p:cNvPr>
          <p:cNvSpPr/>
          <p:nvPr/>
        </p:nvSpPr>
        <p:spPr>
          <a:xfrm>
            <a:off x="3152800" y="4146090"/>
            <a:ext cx="125685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응축기 센서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8324E-9E80-4257-89CA-B1C2D99153AA}"/>
              </a:ext>
            </a:extLst>
          </p:cNvPr>
          <p:cNvSpPr/>
          <p:nvPr/>
        </p:nvSpPr>
        <p:spPr>
          <a:xfrm>
            <a:off x="3152801" y="4504712"/>
            <a:ext cx="125685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냉각기 센서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01991-D2B8-4637-B70F-18A9ADE3E272}"/>
              </a:ext>
            </a:extLst>
          </p:cNvPr>
          <p:cNvSpPr/>
          <p:nvPr/>
        </p:nvSpPr>
        <p:spPr>
          <a:xfrm>
            <a:off x="5218939" y="4464595"/>
            <a:ext cx="1185159" cy="36004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KoPub돋움체_Pro Medium" panose="00000600000000000000" pitchFamily="50" charset="-127"/>
                <a:ea typeface="KoPub돋움체_Pro Medium" panose="00000600000000000000" pitchFamily="50" charset="-127"/>
              </a:rPr>
              <a:t>센서 수집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5F93E-88D7-4ACA-B1B5-F62DDC07588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409655" y="3969060"/>
            <a:ext cx="809284" cy="6755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D899BD-4928-4997-B1E0-B4AB8C17B54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409655" y="4326110"/>
            <a:ext cx="809284" cy="31850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8346BB-06C9-492D-BC34-4927B49735D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409655" y="4644615"/>
            <a:ext cx="809284" cy="4011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C20B91-DE7D-4D5D-8C4C-C66551A05362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402915" y="4644615"/>
            <a:ext cx="816024" cy="39918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FB8538-773B-4678-94F3-C7CF049DD65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402914" y="4644615"/>
            <a:ext cx="816025" cy="75689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75A0B6-C798-4759-B5E0-E85D6C9997B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404098" y="4643360"/>
            <a:ext cx="375567" cy="12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182C31AE-4AED-4BAE-A663-5AFA6108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정의</a:t>
            </a: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19044F44-8A0B-4B31-BA59-C6BC37CE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749206"/>
            <a:ext cx="9238530" cy="13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데이터 정의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데이터는 수치 값을 갖는 연속형 데이터로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차 함수 형태로 나타내기 적합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칠러의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센서에서 수집된 데이터로 센서의 정상 범위가 정의되어 있음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데이터는 총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5,753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건 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분석에 사용할 데이터는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“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응축기 냉각수 입구온도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”, “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응축기 냉각수 출구온도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”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0875940-9447-46D6-AEA6-C2BCD675D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40291"/>
              </p:ext>
            </p:extLst>
          </p:nvPr>
        </p:nvGraphicFramePr>
        <p:xfrm>
          <a:off x="392963" y="2130896"/>
          <a:ext cx="318683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56">
                  <a:extLst>
                    <a:ext uri="{9D8B030D-6E8A-4147-A177-3AD203B41FA5}">
                      <a16:colId xmlns:a16="http://schemas.microsoft.com/office/drawing/2014/main" val="3214335153"/>
                    </a:ext>
                  </a:extLst>
                </a:gridCol>
                <a:gridCol w="530344">
                  <a:extLst>
                    <a:ext uri="{9D8B030D-6E8A-4147-A177-3AD203B41FA5}">
                      <a16:colId xmlns:a16="http://schemas.microsoft.com/office/drawing/2014/main" val="2411608220"/>
                    </a:ext>
                  </a:extLst>
                </a:gridCol>
                <a:gridCol w="1015103">
                  <a:extLst>
                    <a:ext uri="{9D8B030D-6E8A-4147-A177-3AD203B41FA5}">
                      <a16:colId xmlns:a16="http://schemas.microsoft.com/office/drawing/2014/main" val="11454198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452346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04063451"/>
                    </a:ext>
                  </a:extLst>
                </a:gridCol>
              </a:tblGrid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관리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452669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EWF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 차압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909296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EIWP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AMPS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261673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EOWP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퍼지흡입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275906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EEWT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냉수 입구온도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64824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ELWT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냉수 출구온도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24359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CAT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어프로치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2.5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699882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7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EAT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어프로치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2.5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26176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ERP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냉매압력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-65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211442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SAET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냉매포화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778670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CRP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냉매압력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60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65835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11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SCT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냉매포화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796325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12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CWF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모터권선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18492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13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COWP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냉매토출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63939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14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CEWT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냉각수 입구온도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25~32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4538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15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CLWT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냉각수 출구온도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25~32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27239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16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IGVP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IGV1 Position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%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0~100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668925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17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OTP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오일탱크 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-75</a:t>
                      </a: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212703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18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DOP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오일펌프 </a:t>
                      </a:r>
                      <a:r>
                        <a:rPr lang="ko-KR" altLang="en-US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토출압력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40~120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45388"/>
                  </a:ext>
                </a:extLst>
              </a:tr>
              <a:tr h="176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OTT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공급 오일온도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40~60</a:t>
                      </a:r>
                      <a:endParaRPr lang="ko-KR" altLang="en-US" sz="7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89571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2614459-FE90-46E5-884C-C9A96D2A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908" y="2140605"/>
            <a:ext cx="5779129" cy="3962400"/>
          </a:xfrm>
          <a:prstGeom prst="rect">
            <a:avLst/>
          </a:prstGeom>
        </p:spPr>
      </p:pic>
      <p:sp>
        <p:nvSpPr>
          <p:cNvPr id="7" name="Rectangle 89">
            <a:extLst>
              <a:ext uri="{FF2B5EF4-FFF2-40B4-BE49-F238E27FC236}">
                <a16:creationId xmlns:a16="http://schemas.microsoft.com/office/drawing/2014/main" id="{4E5526AE-BF4C-4E0D-8635-831F06CC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6" y="6140901"/>
            <a:ext cx="3163876" cy="25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표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1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칠러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(chiller) 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수집 센서 항목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&gt;</a:t>
            </a:r>
          </a:p>
        </p:txBody>
      </p:sp>
      <p:sp>
        <p:nvSpPr>
          <p:cNvPr id="8" name="Rectangle 89">
            <a:extLst>
              <a:ext uri="{FF2B5EF4-FFF2-40B4-BE49-F238E27FC236}">
                <a16:creationId xmlns:a16="http://schemas.microsoft.com/office/drawing/2014/main" id="{FA20A31F-F60F-4703-B4B1-26A7E1D6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908" y="6133880"/>
            <a:ext cx="5756166" cy="25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표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11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칠러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(chiller) 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수집 센서 항목의 수치 데이터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55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20A9CD95-55F1-45F5-96AB-639952D5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수행</a:t>
            </a:r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E0B9ACC4-DA7B-475D-8412-7EB5542E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35" y="620688"/>
            <a:ext cx="9238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선형 회귀 분석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데이터를 날짜를 기준으로 분석할 경우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X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축 라벨이 중첩되는 문제가 발생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라벨의 날짜 중첩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문제를 해결하기 위해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“TIME_NO”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컬럼으로 날짜에 대한 인덱스 컬럼 추가 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6051A-C9D7-4096-9297-D2815B28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88" y="1628800"/>
            <a:ext cx="5408691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A5254C-56BD-461A-8918-911B60823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37" y="3554040"/>
            <a:ext cx="336037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01696E-F376-495D-AC17-81D6D1A63DFE}"/>
              </a:ext>
            </a:extLst>
          </p:cNvPr>
          <p:cNvSpPr/>
          <p:nvPr/>
        </p:nvSpPr>
        <p:spPr>
          <a:xfrm>
            <a:off x="4645477" y="1628800"/>
            <a:ext cx="414262" cy="15121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71A823-FC18-4C60-A282-F638F8394EBF}"/>
              </a:ext>
            </a:extLst>
          </p:cNvPr>
          <p:cNvSpPr/>
          <p:nvPr/>
        </p:nvSpPr>
        <p:spPr>
          <a:xfrm>
            <a:off x="8341111" y="1635355"/>
            <a:ext cx="247020" cy="1505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FEAD18-2A19-4FE3-9A41-115228D9E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3" y="1628800"/>
            <a:ext cx="3351844" cy="4445521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B6162C7-5784-4E07-B531-5C8A8C84610D}"/>
              </a:ext>
            </a:extLst>
          </p:cNvPr>
          <p:cNvSpPr/>
          <p:nvPr/>
        </p:nvSpPr>
        <p:spPr>
          <a:xfrm>
            <a:off x="5241032" y="3242196"/>
            <a:ext cx="360040" cy="252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9">
            <a:extLst>
              <a:ext uri="{FF2B5EF4-FFF2-40B4-BE49-F238E27FC236}">
                <a16:creationId xmlns:a16="http://schemas.microsoft.com/office/drawing/2014/main" id="{03E901BB-297D-4B46-8297-71E283CF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262" y="3554041"/>
            <a:ext cx="218019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 데이터가 정상 관리범위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(25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~ 32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에 있으며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이상 데이터는 확인되지 않음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6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20A9CD95-55F1-45F5-96AB-639952D5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수행</a:t>
            </a:r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E0B9ACC4-DA7B-475D-8412-7EB5542E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35" y="764704"/>
            <a:ext cx="9238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2)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로지스틱 회귀 분석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데이터에는 </a:t>
            </a:r>
            <a:r>
              <a:rPr lang="ko-KR" altLang="en-US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범주형 데이터가 없으므로 해당 분석을 위한 가정이 필요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가정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센서 수집 데이터의 정상 범위가 정의되어 있으므로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이에 해당하지 않는 데이터와 구분하여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         ‘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정상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(1)’, ‘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비정상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(0)'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으로 별도의 컬럼을 추가함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B6162C7-5784-4E07-B531-5C8A8C84610D}"/>
              </a:ext>
            </a:extLst>
          </p:cNvPr>
          <p:cNvSpPr/>
          <p:nvPr/>
        </p:nvSpPr>
        <p:spPr>
          <a:xfrm>
            <a:off x="5241032" y="3171964"/>
            <a:ext cx="360040" cy="252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89">
            <a:extLst>
              <a:ext uri="{FF2B5EF4-FFF2-40B4-BE49-F238E27FC236}">
                <a16:creationId xmlns:a16="http://schemas.microsoft.com/office/drawing/2014/main" id="{03E901BB-297D-4B46-8297-71E283CF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692" y="3356992"/>
            <a:ext cx="2180195" cy="174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[[-0.10334494  0.14784216]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[ 1.1704553   1.17703544]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[ 2.28503051  2.25768839]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[ 0.37433015  0.35368082]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[-0.05026993 -0.00653683]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[-0.63409504 -0.67551247]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[ 0.95815526  0.6624388 ]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[ 2.28503051  2.25768839]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[ 0.21510512  0.19930182]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[-0.05026993 -0.00653683]]</a:t>
            </a:r>
          </a:p>
          <a:p>
            <a:pPr eaLnBrk="1" latinLnBrk="1" hangingPunct="1"/>
            <a:r>
              <a:rPr lang="ko-KR" altLang="en-US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혼동행렬 </a:t>
            </a:r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: 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[[ 384   11]</a:t>
            </a:r>
          </a:p>
          <a:p>
            <a:pPr eaLnBrk="1" latinLnBrk="1" hangingPunct="1"/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[   0 1043]]</a:t>
            </a:r>
          </a:p>
          <a:p>
            <a:pPr eaLnBrk="1" latinLnBrk="1" hangingPunct="1"/>
            <a:r>
              <a:rPr lang="ko-KR" altLang="en-US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정확도 </a:t>
            </a:r>
            <a:r>
              <a:rPr lang="en-US" altLang="ko-KR" sz="8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:  0.9923504867872045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80CB9-F956-4155-8D3E-8CB9889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3" y="1873001"/>
            <a:ext cx="3360375" cy="4508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F1AD-C689-499C-9882-FC2848E5C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02" y="3429000"/>
            <a:ext cx="3360375" cy="2520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ECF42F-5194-4D02-86F8-A7489EDB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920" y="1888873"/>
            <a:ext cx="5252537" cy="124531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CCCCC5-A4FB-4E12-9BF2-80C35F291435}"/>
              </a:ext>
            </a:extLst>
          </p:cNvPr>
          <p:cNvSpPr/>
          <p:nvPr/>
        </p:nvSpPr>
        <p:spPr>
          <a:xfrm>
            <a:off x="9244739" y="1874853"/>
            <a:ext cx="240717" cy="1259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4B6571D2-D5FD-4BCA-AC29-9CFAF4E1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691" y="5299817"/>
            <a:ext cx="2180195" cy="94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 대상 항목 특성 기준이 명확하고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정상범위 조건에 따른 결과가 명확하여 정확도가 높게 나왔다고 생각됨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5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C7F78529-EC7F-4A2D-8D5E-830BA654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결과</a:t>
            </a:r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970598DA-9DD0-40B4-A340-AC6FDA06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630704"/>
            <a:ext cx="9238530" cy="186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1)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분석 결과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데이터에 대한 특성을 명확히 알아야 그에 걸맞는 분석 기법을 통해 의미 있는 결과를 도출할 수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있다는 것을 알게 되었음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보유 데이터를 통한 위험성 판별을 위해 로지스틱 회귀 분석이 현업에 더 적합하다고 판단되며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</a:t>
            </a:r>
          </a:p>
          <a:p>
            <a:pPr eaLnBrk="1" latinLnBrk="1" hangingPunct="1"/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로지스틱 회귀 분석을 위한 결과 데이터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범주형 데이터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의 확보하지 못한 부분에 대해 아쉬움이 남는 과제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였음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70737"/>
      </p:ext>
    </p:extLst>
  </p:cSld>
  <p:clrMapOvr>
    <a:masterClrMapping/>
  </p:clrMapOvr>
</p:sld>
</file>

<file path=ppt/theme/theme1.xml><?xml version="1.0" encoding="utf-8"?>
<a:theme xmlns:a="http://schemas.openxmlformats.org/drawingml/2006/main" name="17_기본 디자인">
  <a:themeElements>
    <a:clrScheme name="1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HY헤드라인M"/>
        <a:ea typeface="HY헤드라인M"/>
        <a:cs typeface="굴림"/>
      </a:majorFont>
      <a:minorFont>
        <a:latin typeface="HY헤드라인M"/>
        <a:ea typeface="HY헤드라인M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614</Words>
  <Application>Microsoft Office PowerPoint</Application>
  <PresentationFormat>A4 용지(210x297mm)</PresentationFormat>
  <Paragraphs>157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KoPub돋움체_Pro Medium</vt:lpstr>
      <vt:lpstr>KoPubWorld돋움체 Medium</vt:lpstr>
      <vt:lpstr>Arial</vt:lpstr>
      <vt:lpstr>굴림</vt:lpstr>
      <vt:lpstr>12롯데마트드림Bold</vt:lpstr>
      <vt:lpstr>KoPubWorld돋움체 Bold</vt:lpstr>
      <vt:lpstr>HY헤드라인M</vt:lpstr>
      <vt:lpstr>17_기본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AAAAA</dc:creator>
  <cp:lastModifiedBy>정 원용</cp:lastModifiedBy>
  <cp:revision>130</cp:revision>
  <dcterms:created xsi:type="dcterms:W3CDTF">2012-01-22T14:59:36Z</dcterms:created>
  <dcterms:modified xsi:type="dcterms:W3CDTF">2021-05-09T03:26:10Z</dcterms:modified>
</cp:coreProperties>
</file>