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43" r:id="rId7"/>
    <p:sldId id="348" r:id="rId8"/>
    <p:sldId id="349" r:id="rId9"/>
    <p:sldId id="335" r:id="rId10"/>
    <p:sldId id="346" r:id="rId11"/>
    <p:sldId id="351" r:id="rId12"/>
    <p:sldId id="328" r:id="rId13"/>
    <p:sldId id="352" r:id="rId14"/>
    <p:sldId id="336" r:id="rId15"/>
    <p:sldId id="347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5" d="100"/>
          <a:sy n="85" d="100"/>
        </p:scale>
        <p:origin x="648" y="7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1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3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2022.  4.  13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[21-5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방창현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정원용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08FB91-9C0C-4AC3-AF9E-9A348191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3360420" cy="2301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8E6962-B442-4243-AE41-62AC6C34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855113"/>
            <a:ext cx="3398520" cy="2346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A4E98F-CE76-49ED-9705-5C9BAD74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12728"/>
            <a:ext cx="3400139" cy="2371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984FC7-DEB4-42CB-ABF4-C0C007A6A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856" y="4435364"/>
            <a:ext cx="3281934" cy="2378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282E76-F13C-4E75-8F7E-934ADE7730CD}"/>
              </a:ext>
            </a:extLst>
          </p:cNvPr>
          <p:cNvSpPr txBox="1"/>
          <p:nvPr/>
        </p:nvSpPr>
        <p:spPr>
          <a:xfrm>
            <a:off x="611560" y="980728"/>
            <a:ext cx="813690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Kaggle </a:t>
            </a:r>
            <a:r>
              <a:rPr lang="ko-KR" altLang="en-US" sz="1600" i="1" dirty="0">
                <a:latin typeface="+mn-ea"/>
              </a:rPr>
              <a:t>참고 사이트</a:t>
            </a:r>
            <a:r>
              <a:rPr lang="en-US" altLang="ko-KR" sz="1600" i="1" dirty="0">
                <a:latin typeface="+mn-ea"/>
              </a:rPr>
              <a:t> </a:t>
            </a:r>
            <a:r>
              <a:rPr lang="ko-KR" altLang="en-US" sz="1600" i="1" dirty="0">
                <a:latin typeface="+mn-ea"/>
              </a:rPr>
              <a:t>결과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(https://www.kaggle.com/code/shawon10/wafer-defect-classification-by-deep-learning/notebook)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59676-D9CB-4BF4-9151-FCE43990E066}"/>
              </a:ext>
            </a:extLst>
          </p:cNvPr>
          <p:cNvSpPr txBox="1"/>
          <p:nvPr/>
        </p:nvSpPr>
        <p:spPr>
          <a:xfrm>
            <a:off x="611560" y="4111512"/>
            <a:ext cx="813690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구동 결과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36150-C61D-4E11-A4CC-2A213254C95D}"/>
              </a:ext>
            </a:extLst>
          </p:cNvPr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5D9032-23BA-4F32-B0B5-CEED5E09EFB9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A602A5-84A4-4E7A-9AD7-F03529552DBF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19ECE79-CC5F-4CE8-B091-D60151A46802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093E96-FCB4-4F3F-A2AE-DDC25DBDE232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9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분류 성능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우수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그 이유는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구체적인 분석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843808" y="167843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19BF593-3054-44FB-A51E-AD70C2FC8718}"/>
              </a:ext>
            </a:extLst>
          </p:cNvPr>
          <p:cNvSpPr/>
          <p:nvPr/>
        </p:nvSpPr>
        <p:spPr>
          <a:xfrm>
            <a:off x="412867" y="3960905"/>
            <a:ext cx="1781065" cy="457200"/>
          </a:xfrm>
          <a:prstGeom prst="wedgeRoundRectCallout">
            <a:avLst>
              <a:gd name="adj1" fmla="val 729"/>
              <a:gd name="adj2" fmla="val 20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성능과 비교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kaggle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의 예제를 이해하기도 벅찬 상태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현업의 업무가 우선이고 야근이 많다 보니 주말에 시간내서 하고는 있지만 따라가기 쉽지 않은 상태임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같은 회사에 재직중이어서 수시로 얘기하여 업무 분장 및 수행 진행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방창현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현업에서 개발 보다는 프로젝트 관리 업무 수행중이며 관련 경험에 맞추어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         </a:t>
            </a:r>
            <a:r>
              <a:rPr lang="ko-KR" altLang="en-US" sz="1600">
                <a:latin typeface="+mn-ea"/>
              </a:rPr>
              <a:t>코딩보다는 데이터 셋 관련 업무 중심으로 진행함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>
                <a:latin typeface="+mn-ea"/>
              </a:rPr>
              <a:t>정원용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현업에서 개발에 관한 설계 및 개발 업무를 진행하고 있어서 코딩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>
                <a:latin typeface="+mn-ea"/>
              </a:rPr>
              <a:t>학습 관련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           </a:t>
            </a:r>
            <a:r>
              <a:rPr lang="ko-KR" altLang="en-US" sz="1600">
                <a:latin typeface="+mn-ea"/>
              </a:rPr>
              <a:t>업무 중심으로 진행함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47507"/>
              </p:ext>
            </p:extLst>
          </p:nvPr>
        </p:nvGraphicFramePr>
        <p:xfrm>
          <a:off x="1115616" y="3847722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방창현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정원용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5F67A3-FA7B-417A-9AC8-7F6E6E5ADE87}"/>
              </a:ext>
            </a:extLst>
          </p:cNvPr>
          <p:cNvSpPr txBox="1"/>
          <p:nvPr/>
        </p:nvSpPr>
        <p:spPr>
          <a:xfrm>
            <a:off x="1098488" y="6205966"/>
            <a:ext cx="36586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- 비중은 총합이 100%일 것</a:t>
            </a: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5" y="2922040"/>
            <a:ext cx="8888881" cy="23071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9927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/>
              <a:t>o</a:t>
            </a:r>
            <a:r>
              <a:rPr lang="en-US" altLang="ko-KR" dirty="0"/>
              <a:t>ta</a:t>
            </a:r>
            <a:r>
              <a:rPr lang="ko-KR" altLang="en-US"/>
              <a:t>l wafers </a:t>
            </a:r>
            <a:r>
              <a:rPr lang="ko-KR" altLang="en-US" dirty="0"/>
              <a:t>=  811457 </a:t>
            </a:r>
          </a:p>
          <a:p>
            <a:r>
              <a:rPr lang="en-US" altLang="ko-KR" dirty="0"/>
              <a:t>W</a:t>
            </a:r>
            <a:r>
              <a:rPr lang="ko-KR" altLang="en-US"/>
              <a:t>ith label   =  172950</a:t>
            </a:r>
            <a:endParaRPr lang="en-US" altLang="ko-KR" dirty="0"/>
          </a:p>
          <a:p>
            <a:r>
              <a:rPr lang="en-US" altLang="ko-KR" dirty="0"/>
              <a:t>Non label</a:t>
            </a:r>
            <a:r>
              <a:rPr lang="en-US" altLang="ko-KR" spc="100" dirty="0"/>
              <a:t>   </a:t>
            </a:r>
            <a:r>
              <a:rPr lang="en-US" altLang="ko-KR" dirty="0"/>
              <a:t>=  638507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912" y="1453096"/>
            <a:ext cx="4939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/>
              <a:t>'LSWMD.pkl＇ </a:t>
            </a:r>
            <a:r>
              <a:rPr lang="en-US" altLang="ko-KR" dirty="0"/>
              <a:t>(</a:t>
            </a:r>
            <a:r>
              <a:rPr lang="en-US" altLang="ko-KR" dirty="0" err="1"/>
              <a:t>kaggle</a:t>
            </a:r>
            <a:r>
              <a:rPr lang="ko-KR" altLang="en-US"/>
              <a:t>에서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8956" y="1844824"/>
            <a:ext cx="8562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실제 제조에서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46,393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개 로트에서 수집된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811,457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개의 웨이퍼 맵에 대한 데이터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데이터셋의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모든 결함 유형에 대한 종류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Center, Donut, Edge-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Edge-Ring,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Loc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Random, Scratch, Near-full, none.</a:t>
            </a:r>
            <a:endParaRPr lang="ko-KR" altLang="en-US" sz="14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1786" y="3111776"/>
            <a:ext cx="26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데이터의</a:t>
            </a:r>
            <a:r>
              <a:rPr lang="en-US" altLang="ko-KR" sz="1000" b="1" dirty="0"/>
              <a:t> </a:t>
            </a:r>
            <a:r>
              <a:rPr lang="ko-KR" altLang="en-US" sz="1000" b="1"/>
              <a:t>불균형으로 </a:t>
            </a:r>
            <a:r>
              <a:rPr lang="en-US" altLang="ko-KR" sz="1000" b="1" dirty="0"/>
              <a:t>overfitting </a:t>
            </a:r>
            <a:r>
              <a:rPr lang="ko-KR" altLang="en-US" sz="1000" b="1"/>
              <a:t>발생 가능</a:t>
            </a:r>
            <a:endParaRPr lang="en-US" altLang="ko-KR" sz="1000" b="1" dirty="0"/>
          </a:p>
          <a:p>
            <a:r>
              <a:rPr lang="ko-KR" altLang="en-US" sz="1000" b="1" dirty="0"/>
              <a:t>이에 데이터 </a:t>
            </a:r>
            <a:r>
              <a:rPr lang="en-US" altLang="ko-KR" sz="1000" b="1" dirty="0"/>
              <a:t>augmentation </a:t>
            </a:r>
            <a:r>
              <a:rPr lang="ko-KR" altLang="en-US" sz="1000" b="1"/>
              <a:t>필요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3635897" y="5619727"/>
            <a:ext cx="2952328" cy="862355"/>
          </a:xfrm>
          <a:prstGeom prst="wedgeRectCallout">
            <a:avLst>
              <a:gd name="adj1" fmla="val -75731"/>
              <a:gd name="adj2" fmla="val -70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79912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/>
              <a:t>ith pattern =    25519</a:t>
            </a:r>
            <a:endParaRPr lang="ko-KR" altLang="en-US" dirty="0"/>
          </a:p>
          <a:p>
            <a:r>
              <a:rPr lang="en-US" altLang="ko-KR" dirty="0"/>
              <a:t>N</a:t>
            </a:r>
            <a:r>
              <a:rPr lang="ko-KR" altLang="en-US"/>
              <a:t>on pattern  =  </a:t>
            </a:r>
            <a:r>
              <a:rPr lang="ko-KR" altLang="en-US" dirty="0"/>
              <a:t>147431</a:t>
            </a: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9926" y="5131168"/>
            <a:ext cx="2183842" cy="1583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74" y="3316476"/>
            <a:ext cx="1823801" cy="1629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400890"/>
            <a:ext cx="1701319" cy="166769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849428" y="1423937"/>
            <a:ext cx="1897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Faulty case : ['none']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746742" y="141913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Center : 90</a:t>
            </a:r>
          </a:p>
          <a:p>
            <a:r>
              <a:rPr lang="ko-KR" altLang="en-US" sz="1000" dirty="0"/>
              <a:t>Donut : 1</a:t>
            </a:r>
          </a:p>
          <a:p>
            <a:r>
              <a:rPr lang="ko-KR" altLang="en-US" sz="1000" dirty="0"/>
              <a:t>Edge-Loc : 296</a:t>
            </a:r>
          </a:p>
          <a:p>
            <a:r>
              <a:rPr lang="ko-KR" altLang="en-US" sz="1000" dirty="0"/>
              <a:t>Edge-Ring : 31</a:t>
            </a:r>
          </a:p>
          <a:p>
            <a:r>
              <a:rPr lang="ko-KR" altLang="en-US" sz="1000" dirty="0"/>
              <a:t>Loc : 297</a:t>
            </a:r>
          </a:p>
          <a:p>
            <a:r>
              <a:rPr lang="ko-KR" altLang="en-US" sz="1000" dirty="0"/>
              <a:t>Near-full : 16</a:t>
            </a:r>
          </a:p>
          <a:p>
            <a:r>
              <a:rPr lang="ko-KR" altLang="en-US" sz="1000" dirty="0"/>
              <a:t>Random : 74</a:t>
            </a:r>
          </a:p>
          <a:p>
            <a:r>
              <a:rPr lang="ko-KR" altLang="en-US" sz="1000" dirty="0"/>
              <a:t>Scratch : 72</a:t>
            </a:r>
          </a:p>
          <a:p>
            <a:r>
              <a:rPr lang="ko-KR" altLang="en-US" sz="1000" dirty="0"/>
              <a:t>none : 13489</a:t>
            </a:r>
          </a:p>
          <a:p>
            <a:r>
              <a:rPr lang="ko-KR" altLang="en-US" sz="1000" dirty="0"/>
              <a:t>new_x.shape : (14366, 26, 26, 3) 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2697631" y="3814782"/>
            <a:ext cx="57836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0325" y="17396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 X 26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1003" y="3699250"/>
            <a:ext cx="1901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epoch= 30</a:t>
            </a:r>
          </a:p>
          <a:p>
            <a:r>
              <a:rPr lang="ko-KR" altLang="en-US" sz="1200" dirty="0"/>
              <a:t>batch_size= 1024</a:t>
            </a:r>
            <a:endParaRPr lang="en-US" altLang="ko-KR" sz="1200" dirty="0"/>
          </a:p>
          <a:p>
            <a:r>
              <a:rPr lang="en-US" altLang="ko-KR" sz="1200" dirty="0"/>
              <a:t>padding= 'same‘</a:t>
            </a:r>
          </a:p>
          <a:p>
            <a:r>
              <a:rPr lang="en-US" altLang="ko-KR" sz="1200" dirty="0"/>
              <a:t>activation= 'sigmoid‘</a:t>
            </a:r>
          </a:p>
          <a:p>
            <a:r>
              <a:rPr lang="en-US" altLang="ko-KR" sz="1200" dirty="0"/>
              <a:t>optimizer = 'Adam‘</a:t>
            </a:r>
          </a:p>
          <a:p>
            <a:r>
              <a:rPr lang="en-US" altLang="ko-KR" sz="1200" dirty="0"/>
              <a:t>loss = '</a:t>
            </a:r>
            <a:r>
              <a:rPr lang="en-US" altLang="ko-KR" sz="1200" dirty="0" err="1"/>
              <a:t>mse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35187" y="3867516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학습절차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976" y="33304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155" y="5468927"/>
            <a:ext cx="2181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epoch= 30</a:t>
            </a:r>
          </a:p>
          <a:p>
            <a:r>
              <a:rPr lang="ko-KR" altLang="en-US" sz="1200" dirty="0"/>
              <a:t>batch_size= 1024</a:t>
            </a:r>
            <a:endParaRPr lang="en-US" altLang="ko-KR" sz="1200" dirty="0"/>
          </a:p>
          <a:p>
            <a:r>
              <a:rPr lang="en-US" altLang="ko-KR" sz="1200" dirty="0"/>
              <a:t>padding= 'same‘</a:t>
            </a:r>
          </a:p>
          <a:p>
            <a:r>
              <a:rPr lang="en-US" altLang="ko-KR" sz="1200" dirty="0"/>
              <a:t>activation= ‘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’, 'sigmoid‘</a:t>
            </a:r>
          </a:p>
          <a:p>
            <a:r>
              <a:rPr lang="en-US" altLang="ko-KR" sz="1200" dirty="0"/>
              <a:t>optimizer = 'Adam‘</a:t>
            </a:r>
          </a:p>
          <a:p>
            <a:r>
              <a:rPr lang="en-US" altLang="ko-KR" sz="1200" dirty="0"/>
              <a:t>loss = '</a:t>
            </a:r>
            <a:r>
              <a:rPr lang="en-US" altLang="ko-KR" sz="1200" dirty="0" err="1"/>
              <a:t>mse</a:t>
            </a:r>
            <a:r>
              <a:rPr lang="en-US" altLang="ko-KR" sz="1200" dirty="0"/>
              <a:t>'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128" y="510014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94384" y="369925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80563" y="546936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98765" y="4305842"/>
            <a:ext cx="5563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/>
              <a:t>원래 </a:t>
            </a:r>
            <a:r>
              <a:rPr lang="ko-KR" altLang="en-US" sz="1600" dirty="0"/>
              <a:t>결함 </a:t>
            </a:r>
            <a:r>
              <a:rPr lang="ko-KR" altLang="en-US" sz="1600" dirty="0" err="1"/>
              <a:t>웨이퍼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endParaRPr lang="en-US" altLang="ko-KR" sz="1600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/>
              <a:t>인코딩된 </a:t>
            </a:r>
            <a:r>
              <a:rPr lang="ko-KR" altLang="en-US" sz="1600" dirty="0"/>
              <a:t>잠재적 결함 </a:t>
            </a:r>
            <a:r>
              <a:rPr lang="ko-KR" altLang="en-US" sz="1600" dirty="0" err="1"/>
              <a:t>웨이퍼</a:t>
            </a:r>
            <a:r>
              <a:rPr lang="ko-KR" altLang="en-US" sz="1600" dirty="0"/>
              <a:t> 벡터에 </a:t>
            </a:r>
            <a:r>
              <a:rPr lang="ko-KR" altLang="en-US" sz="1600" dirty="0" err="1"/>
              <a:t>노이즈를</a:t>
            </a:r>
            <a:r>
              <a:rPr lang="ko-KR" altLang="en-US" sz="1600" dirty="0"/>
              <a:t> </a:t>
            </a:r>
            <a:r>
              <a:rPr lang="ko-KR" altLang="en-US" sz="1600"/>
              <a:t>추가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/>
              <a:t>모든 결함 케이스에 대한 보강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/>
              <a:t>데이터</a:t>
            </a:r>
            <a:r>
              <a:rPr lang="en-US" altLang="ko-KR" sz="1600" dirty="0"/>
              <a:t> </a:t>
            </a:r>
            <a:r>
              <a:rPr lang="ko-KR" altLang="en-US" sz="1600"/>
              <a:t>증량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/>
              <a:t>웨이퍼의 총 개수가 </a:t>
            </a:r>
            <a:r>
              <a:rPr lang="en-US" altLang="ko-KR" sz="1600" dirty="0"/>
              <a:t>2000</a:t>
            </a:r>
            <a:r>
              <a:rPr lang="ko-KR" altLang="en-US" sz="1600"/>
              <a:t>개가 될 때까지 웨이퍼를 만듬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- </a:t>
            </a:r>
            <a:r>
              <a:rPr lang="ko-KR" altLang="en-US" sz="1600"/>
              <a:t>동일한 길이의 레이블 벡터를 만듬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61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6881" y="4668578"/>
            <a:ext cx="359092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After Delete "none" class new_x shape : (19707, 26, 26, 3), </a:t>
            </a:r>
            <a:endParaRPr lang="en-US" altLang="ko-KR" sz="1000" dirty="0"/>
          </a:p>
          <a:p>
            <a:r>
              <a:rPr lang="ko-KR" altLang="en-US" sz="1000" dirty="0"/>
              <a:t>new_y shape : (19707, 1)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Center : 2160</a:t>
            </a:r>
          </a:p>
          <a:p>
            <a:r>
              <a:rPr lang="ko-KR" altLang="en-US" sz="1000" dirty="0"/>
              <a:t>Donut : 2002</a:t>
            </a:r>
          </a:p>
          <a:p>
            <a:r>
              <a:rPr lang="ko-KR" altLang="en-US" sz="1000" dirty="0"/>
              <a:t>Edge-Loc : 2368</a:t>
            </a:r>
          </a:p>
          <a:p>
            <a:r>
              <a:rPr lang="ko-KR" altLang="en-US" sz="1000" dirty="0"/>
              <a:t>Edge-Ring : 2046</a:t>
            </a:r>
          </a:p>
          <a:p>
            <a:r>
              <a:rPr lang="ko-KR" altLang="en-US" sz="1000" dirty="0"/>
              <a:t>Loc : 2376</a:t>
            </a:r>
          </a:p>
          <a:p>
            <a:r>
              <a:rPr lang="ko-KR" altLang="en-US" sz="1000" dirty="0"/>
              <a:t>Near-full : 2032</a:t>
            </a:r>
          </a:p>
          <a:p>
            <a:r>
              <a:rPr lang="ko-KR" altLang="en-US" sz="1000" dirty="0"/>
              <a:t>Random : 2146</a:t>
            </a:r>
          </a:p>
          <a:p>
            <a:r>
              <a:rPr lang="ko-KR" altLang="en-US" sz="1000" dirty="0"/>
              <a:t>Scratch : 2088</a:t>
            </a:r>
          </a:p>
          <a:p>
            <a:r>
              <a:rPr lang="ko-KR" altLang="en-US" sz="1000" dirty="0"/>
              <a:t>none : 2489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6881" y="2138290"/>
            <a:ext cx="298499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After Generate new_x shape : (30707, 26, 26, 3), </a:t>
            </a:r>
            <a:endParaRPr lang="en-US" altLang="ko-KR" sz="1000" dirty="0"/>
          </a:p>
          <a:p>
            <a:r>
              <a:rPr lang="ko-KR" altLang="en-US" sz="1000" dirty="0"/>
              <a:t>new_y shape : (30707, 1)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Center : 2160</a:t>
            </a:r>
          </a:p>
          <a:p>
            <a:r>
              <a:rPr lang="ko-KR" altLang="en-US" sz="1000" dirty="0"/>
              <a:t>Donut : 2002</a:t>
            </a:r>
          </a:p>
          <a:p>
            <a:r>
              <a:rPr lang="ko-KR" altLang="en-US" sz="1000" dirty="0"/>
              <a:t>Edge-Loc : 2368</a:t>
            </a:r>
          </a:p>
          <a:p>
            <a:r>
              <a:rPr lang="ko-KR" altLang="en-US" sz="1000" dirty="0"/>
              <a:t>Edge-Ring : 2046</a:t>
            </a:r>
          </a:p>
          <a:p>
            <a:r>
              <a:rPr lang="ko-KR" altLang="en-US" sz="1000" dirty="0"/>
              <a:t>Loc : 2376</a:t>
            </a:r>
          </a:p>
          <a:p>
            <a:r>
              <a:rPr lang="ko-KR" altLang="en-US" sz="1000" dirty="0"/>
              <a:t>Near-full : 2032</a:t>
            </a:r>
          </a:p>
          <a:p>
            <a:r>
              <a:rPr lang="ko-KR" altLang="en-US" sz="1000" dirty="0"/>
              <a:t>Random : 2146</a:t>
            </a:r>
          </a:p>
          <a:p>
            <a:r>
              <a:rPr lang="ko-KR" altLang="en-US" sz="1000" dirty="0"/>
              <a:t>Scratch : 2088</a:t>
            </a:r>
          </a:p>
          <a:p>
            <a:r>
              <a:rPr lang="ko-KR" altLang="en-US" sz="1000" dirty="0"/>
              <a:t>none : 13489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20072" y="4595530"/>
            <a:ext cx="3168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Train </a:t>
            </a:r>
            <a:endParaRPr lang="en-US" altLang="ko-KR" b="1" dirty="0"/>
          </a:p>
          <a:p>
            <a:r>
              <a:rPr lang="ko-KR" altLang="en-US" dirty="0"/>
              <a:t>x : (</a:t>
            </a:r>
            <a:r>
              <a:rPr lang="ko-KR" altLang="en-US" b="1" dirty="0"/>
              <a:t>12730</a:t>
            </a:r>
            <a:r>
              <a:rPr lang="ko-KR" altLang="en-US" dirty="0"/>
              <a:t>, 26, 26, 3), </a:t>
            </a:r>
            <a:endParaRPr lang="en-US" altLang="ko-KR" dirty="0"/>
          </a:p>
          <a:p>
            <a:r>
              <a:rPr lang="ko-KR" altLang="en-US" dirty="0"/>
              <a:t>y : (12730, 9)</a:t>
            </a:r>
          </a:p>
          <a:p>
            <a:endParaRPr lang="en-US" altLang="ko-KR" dirty="0"/>
          </a:p>
          <a:p>
            <a:r>
              <a:rPr lang="ko-KR" altLang="en-US" b="1" dirty="0"/>
              <a:t>Test </a:t>
            </a:r>
            <a:endParaRPr lang="en-US" altLang="ko-KR" b="1" dirty="0"/>
          </a:p>
          <a:p>
            <a:r>
              <a:rPr lang="ko-KR" altLang="en-US" dirty="0"/>
              <a:t>x: (</a:t>
            </a:r>
            <a:r>
              <a:rPr lang="ko-KR" altLang="en-US" b="1" dirty="0"/>
              <a:t>6270</a:t>
            </a:r>
            <a:r>
              <a:rPr lang="ko-KR" altLang="en-US" dirty="0"/>
              <a:t>, 26, 26, 3), </a:t>
            </a:r>
            <a:endParaRPr lang="en-US" altLang="ko-KR" dirty="0"/>
          </a:p>
          <a:p>
            <a:r>
              <a:rPr lang="ko-KR" altLang="en-US" dirty="0"/>
              <a:t>y : (6270, 9)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1693348" y="4187669"/>
            <a:ext cx="484632" cy="36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1335" y="1633522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학습결과</a:t>
            </a:r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4295921" y="5316277"/>
            <a:ext cx="484632" cy="643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6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그림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표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모델정보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실행화면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로 표현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논문과 동일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?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다르면 어떤 부분이 다른지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1" name="_x230710960">
            <a:extLst>
              <a:ext uri="{FF2B5EF4-FFF2-40B4-BE49-F238E27FC236}">
                <a16:creationId xmlns:a16="http://schemas.microsoft.com/office/drawing/2014/main" id="{376F39B6-DCFC-4ED1-A4AA-633E3B90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8" y="3077659"/>
            <a:ext cx="8123445" cy="20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4425" y="1659152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447316" y="5335071"/>
            <a:ext cx="6648337" cy="94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b="1">
                <a:latin typeface="+mn-ea"/>
              </a:rPr>
              <a:t>과적합을 방지하기 위한 규제화</a:t>
            </a:r>
            <a:r>
              <a:rPr lang="en-US" altLang="ko-KR" b="1">
                <a:latin typeface="+mn-ea"/>
              </a:rPr>
              <a:t>(regulation)</a:t>
            </a:r>
            <a:br>
              <a:rPr lang="en-US" altLang="ko-KR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Batch Normalization(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정규화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Spatial Dropout = 0.2  </a:t>
            </a:r>
            <a:endParaRPr lang="en-US" altLang="ko-KR" i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딥러닝 프레임워크</a:t>
            </a:r>
            <a:r>
              <a:rPr lang="en-US" altLang="ko-KR" sz="1600" i="1" dirty="0">
                <a:latin typeface="+mn-ea"/>
              </a:rPr>
              <a:t>(</a:t>
            </a:r>
            <a:r>
              <a:rPr lang="en-US" altLang="ko-KR" sz="1600" i="1" dirty="0" err="1">
                <a:latin typeface="+mn-ea"/>
              </a:rPr>
              <a:t>tensorflow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en-US" altLang="ko-KR" sz="1600" i="1" dirty="0" err="1">
                <a:latin typeface="+mn-ea"/>
              </a:rPr>
              <a:t>keras</a:t>
            </a:r>
            <a:r>
              <a:rPr lang="en-US" altLang="ko-KR" sz="1600" i="1" dirty="0">
                <a:latin typeface="+mn-ea"/>
              </a:rPr>
              <a:t>)</a:t>
            </a:r>
            <a:r>
              <a:rPr lang="ko-KR" altLang="en-US" sz="1600" i="1" dirty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C4029F-F80F-4A53-8D16-3166069A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9" y="1597830"/>
            <a:ext cx="6772275" cy="50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활성화 함수 </a:t>
            </a:r>
            <a:r>
              <a:rPr lang="en-US" altLang="ko-KR" sz="1600" i="1" dirty="0">
                <a:latin typeface="+mn-ea"/>
              </a:rPr>
              <a:t>: sigmoid, optimizer : Adam, loss</a:t>
            </a:r>
            <a:r>
              <a:rPr lang="ko-KR" altLang="en-US" sz="1600" i="1" dirty="0">
                <a:latin typeface="+mn-ea"/>
              </a:rPr>
              <a:t>함수 </a:t>
            </a:r>
            <a:r>
              <a:rPr lang="en-US" altLang="ko-KR" sz="1600" i="1" dirty="0">
                <a:latin typeface="+mn-ea"/>
              </a:rPr>
              <a:t>: </a:t>
            </a:r>
            <a:r>
              <a:rPr lang="en-US" altLang="ko-KR" sz="1600" i="1" dirty="0" err="1">
                <a:latin typeface="+mn-ea"/>
              </a:rPr>
              <a:t>categorical_crossentropy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1F1643-FF6C-42EB-9F8A-61F01579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2" y="1995672"/>
            <a:ext cx="7192404" cy="36336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9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71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딥러닝</a:t>
            </a:r>
            <a:r>
              <a:rPr lang="ko-KR" altLang="en-US" sz="2000" b="1" dirty="0">
                <a:latin typeface="+mn-ea"/>
              </a:rPr>
              <a:t>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(HW) PC </a:t>
            </a:r>
            <a:r>
              <a:rPr lang="ko-KR" altLang="en-US" sz="1600" i="1" dirty="0">
                <a:latin typeface="+mn-ea"/>
              </a:rPr>
              <a:t>사양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학습시간</a:t>
            </a:r>
            <a:br>
              <a:rPr lang="en-US" altLang="ko-KR" sz="1600" i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	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 CPU i5-1135G7  @ 2.40GHz</a:t>
            </a:r>
            <a:b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16GB</a:t>
            </a:r>
            <a:b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ko-KR" altLang="en-US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그래픽카드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(Iris Xe)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하이퍼파라미터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epoch=30, batch size=1024,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                     optimizer = 'Adam', loss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= '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categorical_crossentropy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'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소요시간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약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시간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F462639-34A8-4B2D-BD7C-12F82FE5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08672"/>
            <a:ext cx="3400139" cy="23710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6D9464-39B5-40D5-A206-7A867F28A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56" y="3931308"/>
            <a:ext cx="3281934" cy="23780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B18A11-1C8E-4235-A83A-CFEFAD2EDA3C}"/>
              </a:ext>
            </a:extLst>
          </p:cNvPr>
          <p:cNvSpPr txBox="1"/>
          <p:nvPr/>
        </p:nvSpPr>
        <p:spPr>
          <a:xfrm>
            <a:off x="440587" y="3416027"/>
            <a:ext cx="8136904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추이 그래프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9794</TotalTime>
  <Words>791</Words>
  <Application>Microsoft Office PowerPoint</Application>
  <PresentationFormat>화면 슬라이드 쇼(4:3)</PresentationFormat>
  <Paragraphs>157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정원용</cp:lastModifiedBy>
  <cp:revision>405</cp:revision>
  <cp:lastPrinted>2019-09-16T00:28:29Z</cp:lastPrinted>
  <dcterms:created xsi:type="dcterms:W3CDTF">2017-03-29T07:13:25Z</dcterms:created>
  <dcterms:modified xsi:type="dcterms:W3CDTF">2022-04-13T07:55:25Z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